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78" r:id="rId3"/>
    <p:sldId id="365" r:id="rId4"/>
    <p:sldId id="379" r:id="rId5"/>
    <p:sldId id="387" r:id="rId6"/>
    <p:sldId id="366" r:id="rId7"/>
    <p:sldId id="386" r:id="rId8"/>
    <p:sldId id="380" r:id="rId9"/>
    <p:sldId id="381" r:id="rId10"/>
    <p:sldId id="382" r:id="rId11"/>
    <p:sldId id="383" r:id="rId12"/>
    <p:sldId id="375" r:id="rId13"/>
    <p:sldId id="384" r:id="rId14"/>
    <p:sldId id="385" r:id="rId15"/>
    <p:sldId id="388" r:id="rId16"/>
    <p:sldId id="377" r:id="rId17"/>
  </p:sldIdLst>
  <p:sldSz cx="9144000" cy="6858000" type="screen4x3"/>
  <p:notesSz cx="6670675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-4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4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DE3BC-8EC2-5D43-AB76-8480252B2F87}" type="datetimeFigureOut">
              <a:rPr lang="en-US" smtClean="0"/>
              <a:t>8/5/14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E2BB-676C-5B4E-9DDA-97CCEBD0A8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13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0A931-983F-4D8C-A816-AB01297CB4FF}" type="datetimeFigureOut">
              <a:rPr lang="en-GB" smtClean="0"/>
              <a:t>8/5/14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691023"/>
            <a:ext cx="533654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CF4B7-0B5C-4AFE-ABA6-5BBA6C5691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7480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907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FNAL Software School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0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6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75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44624"/>
            <a:ext cx="6912768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51520" y="1124744"/>
            <a:ext cx="864096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79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1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26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16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49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73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82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1640" y="125760"/>
            <a:ext cx="75608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87C70E8-245D-45BF-84AB-A10F652D258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07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366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66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lpc.fnal.gov/FNALsoftwareSchool/CodeBrowser/classfc_1_1_hit_compare_module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pc.fnal.gov/FNALsoftwareSchool/CodeBrowser/classfc_1_1_hit_compare_module.html" TargetMode="External"/><Relationship Id="rId4" Type="http://schemas.openxmlformats.org/officeDocument/2006/relationships/hyperlink" Target="http://lpc.fnal.gov/FNALsoftwareSchool/CodeBrowser/classfc_1_1_hit_reco_modul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lpc.fnal.gov/FNALsoftwareSchool/CodeBrowser/_perfect_track_reco_module_8cc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lpc.fnal.gov/FNALsoftwareSchool/CodeBrowser/classfc_1_1_hit_se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pc.fnal.gov/FNALsoftwareSchool/CodeBrowser/classfc_1_1_hit.html" TargetMode="External"/><Relationship Id="rId4" Type="http://schemas.openxmlformats.org/officeDocument/2006/relationships/hyperlink" Target="http://lpc.fnal.gov/FNALsoftwareSchool/CodeBrowser/classfc_1_1_hit_set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pc.fnal.gov/FNALsoftwareSchool/CodeBrowser/classfc_1_1_event.html" TargetMode="External"/><Relationship Id="rId4" Type="http://schemas.openxmlformats.org/officeDocument/2006/relationships/hyperlink" Target="http://lpc.fnal.gov/FNALsoftwareSchool/CodeBrowser/classfc_1_1_hit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8928992" cy="1944216"/>
          </a:xfrm>
        </p:spPr>
        <p:txBody>
          <a:bodyPr>
            <a:normAutofit/>
          </a:bodyPr>
          <a:lstStyle/>
          <a:p>
            <a:r>
              <a:rPr lang="en-US" dirty="0" smtClean="0"/>
              <a:t>FNAL Software School: Lecture </a:t>
            </a:r>
            <a:r>
              <a:rPr lang="en-US" dirty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Hit Finding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24136"/>
          </a:xfrm>
        </p:spPr>
        <p:txBody>
          <a:bodyPr>
            <a:normAutofit/>
          </a:bodyPr>
          <a:lstStyle/>
          <a:p>
            <a:r>
              <a:rPr lang="en-US" sz="2000" noProof="0" dirty="0" smtClean="0">
                <a:solidFill>
                  <a:schemeClr val="tx1"/>
                </a:solidFill>
              </a:rPr>
              <a:t>Matt Herndon, </a:t>
            </a:r>
          </a:p>
          <a:p>
            <a:r>
              <a:rPr lang="en-US" sz="2000" noProof="0" dirty="0" smtClean="0">
                <a:solidFill>
                  <a:schemeClr val="tx1"/>
                </a:solidFill>
              </a:rPr>
              <a:t>University of Wisconsin – Madison</a:t>
            </a:r>
          </a:p>
        </p:txBody>
      </p:sp>
    </p:spTree>
    <p:extLst>
      <p:ext uri="{BB962C8B-B14F-4D97-AF65-F5344CB8AC3E}">
        <p14:creationId xmlns:p14="http://schemas.microsoft.com/office/powerpoint/2010/main" val="2735626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Track reconstruction and Hits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128"/>
            <a:ext cx="8964488" cy="551723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Hit resolution is a critical issue in track reconstruction</a:t>
            </a:r>
          </a:p>
          <a:p>
            <a:r>
              <a:rPr lang="en-US" dirty="0" smtClean="0"/>
              <a:t>Typical track reconstruction</a:t>
            </a:r>
          </a:p>
          <a:p>
            <a:pPr lvl="1"/>
            <a:r>
              <a:rPr lang="en-US" dirty="0" smtClean="0"/>
              <a:t>Find an initial candidate track helix</a:t>
            </a:r>
          </a:p>
          <a:p>
            <a:pPr lvl="2"/>
            <a:r>
              <a:rPr lang="en-US" dirty="0" smtClean="0"/>
              <a:t>Three points define a circle in the plane orthogonal to the magnetic field: r-phi (x-y) view</a:t>
            </a:r>
          </a:p>
          <a:p>
            <a:pPr lvl="2"/>
            <a:r>
              <a:rPr lang="en-US" dirty="0" smtClean="0"/>
              <a:t>Two points define a line in the r-z view</a:t>
            </a:r>
          </a:p>
          <a:p>
            <a:pPr lvl="2"/>
            <a:r>
              <a:rPr lang="en-US" dirty="0" smtClean="0"/>
              <a:t>In our case five Hits 3X and 2 Z or SAS</a:t>
            </a:r>
          </a:p>
          <a:p>
            <a:pPr lvl="2"/>
            <a:r>
              <a:rPr lang="en-US" dirty="0" smtClean="0"/>
              <a:t>Minimal set of information needed to define the helix trajectory</a:t>
            </a:r>
          </a:p>
          <a:p>
            <a:pPr lvl="1"/>
            <a:r>
              <a:rPr lang="en-US" dirty="0" smtClean="0"/>
              <a:t>Use that helix to define the locations to look for hits in the other layers</a:t>
            </a:r>
          </a:p>
          <a:p>
            <a:pPr lvl="1"/>
            <a:r>
              <a:rPr lang="en-US" dirty="0" smtClean="0"/>
              <a:t>Fit all hits to form the final track with both track parameters and estimated uncertainties.</a:t>
            </a:r>
          </a:p>
          <a:p>
            <a:r>
              <a:rPr lang="en-US" dirty="0" smtClean="0"/>
              <a:t>Hit resolutions are needed to understand how big an area must be searched for hits on each layer.</a:t>
            </a:r>
          </a:p>
          <a:p>
            <a:r>
              <a:rPr lang="en-US" dirty="0" smtClean="0"/>
              <a:t>Hit resolutions are needed to perform the final track fit</a:t>
            </a:r>
            <a:endParaRPr lang="en-US" dirty="0"/>
          </a:p>
          <a:p>
            <a:r>
              <a:rPr lang="en-US" dirty="0" smtClean="0"/>
              <a:t>With poorly understood resolutions track fit will calculate incorrect uncertainties</a:t>
            </a:r>
            <a:endParaRPr lang="en-US" dirty="0"/>
          </a:p>
          <a:p>
            <a:pPr lvl="1"/>
            <a:r>
              <a:rPr lang="en-US" dirty="0" smtClean="0"/>
              <a:t>You will search in an area that are too large or too small</a:t>
            </a:r>
          </a:p>
          <a:p>
            <a:pPr lvl="1"/>
            <a:r>
              <a:rPr lang="en-US" dirty="0" smtClean="0"/>
              <a:t>Your physics analysis will not be reliable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10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0" y="2564904"/>
            <a:ext cx="579613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8511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Hit Resolutions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52128"/>
            <a:ext cx="8136904" cy="551723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a real detector </a:t>
            </a:r>
          </a:p>
          <a:p>
            <a:pPr lvl="1"/>
            <a:r>
              <a:rPr lang="en-US" dirty="0" smtClean="0"/>
              <a:t>Resolution understood from first principles: Often principles applied in terms of a detailed simulation of the charge deposition and collection in the detector.</a:t>
            </a:r>
          </a:p>
          <a:p>
            <a:pPr lvl="1"/>
            <a:r>
              <a:rPr lang="en-US" dirty="0" smtClean="0"/>
              <a:t>Measured in controlled situations like test beams</a:t>
            </a:r>
          </a:p>
          <a:p>
            <a:r>
              <a:rPr lang="en-US" dirty="0" smtClean="0"/>
              <a:t>In our toy simulation</a:t>
            </a:r>
          </a:p>
          <a:p>
            <a:pPr lvl="1"/>
            <a:r>
              <a:rPr lang="en-US" dirty="0" smtClean="0"/>
              <a:t>Resolution known: set in the </a:t>
            </a:r>
            <a:r>
              <a:rPr lang="en-US" dirty="0" err="1" smtClean="0"/>
              <a:t>DetectorGeometry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Should work perfectly in most cases</a:t>
            </a:r>
          </a:p>
          <a:p>
            <a:pPr lvl="1"/>
            <a:r>
              <a:rPr lang="en-US" dirty="0" smtClean="0"/>
              <a:t>However, two tracks can overlap where they intersect a layer resulting in</a:t>
            </a:r>
          </a:p>
          <a:p>
            <a:pPr lvl="2"/>
            <a:r>
              <a:rPr lang="en-US" dirty="0" smtClean="0"/>
              <a:t>More than two strips</a:t>
            </a:r>
          </a:p>
          <a:p>
            <a:pPr lvl="2"/>
            <a:r>
              <a:rPr lang="en-US" dirty="0" smtClean="0"/>
              <a:t>High charge</a:t>
            </a:r>
          </a:p>
          <a:p>
            <a:pPr lvl="2"/>
            <a:r>
              <a:rPr lang="en-US" dirty="0" smtClean="0"/>
              <a:t>Poor resolution</a:t>
            </a:r>
          </a:p>
          <a:p>
            <a:pPr lvl="1"/>
            <a:r>
              <a:rPr lang="en-US" dirty="0" smtClean="0"/>
              <a:t>Solution</a:t>
            </a:r>
          </a:p>
          <a:p>
            <a:pPr lvl="2"/>
            <a:r>
              <a:rPr lang="en-US" dirty="0" smtClean="0"/>
              <a:t>Identify cases where this has happed and flag Hits as !</a:t>
            </a:r>
            <a:r>
              <a:rPr lang="en-US" dirty="0" err="1" smtClean="0"/>
              <a:t>goodHit</a:t>
            </a:r>
            <a:endParaRPr lang="en-US" dirty="0" smtClean="0"/>
          </a:p>
          <a:p>
            <a:pPr lvl="2"/>
            <a:r>
              <a:rPr lang="en-US" dirty="0" smtClean="0"/>
              <a:t>Directly </a:t>
            </a:r>
            <a:r>
              <a:rPr lang="en-US" dirty="0"/>
              <a:t>m</a:t>
            </a:r>
            <a:r>
              <a:rPr lang="en-US" dirty="0" smtClean="0"/>
              <a:t>easure the resolutions in those cases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11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0" y="2564904"/>
            <a:ext cx="579613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2467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 Specifications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489654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Efficiency sub project</a:t>
            </a:r>
          </a:p>
          <a:p>
            <a:r>
              <a:rPr lang="en-US" dirty="0" smtClean="0"/>
              <a:t>Project Goal</a:t>
            </a:r>
          </a:p>
          <a:p>
            <a:pPr lvl="1"/>
            <a:r>
              <a:rPr lang="en-US" dirty="0" smtClean="0"/>
              <a:t>Assess the efficiency which reconstructed hits were found on each layer.</a:t>
            </a:r>
          </a:p>
          <a:p>
            <a:r>
              <a:rPr lang="en-US" dirty="0" smtClean="0"/>
              <a:t>Input: </a:t>
            </a:r>
            <a:r>
              <a:rPr lang="en-US" dirty="0" err="1" smtClean="0"/>
              <a:t>HitSet</a:t>
            </a:r>
            <a:r>
              <a:rPr lang="en-US" dirty="0" smtClean="0"/>
              <a:t> and </a:t>
            </a:r>
            <a:r>
              <a:rPr lang="en-US" dirty="0" err="1" smtClean="0"/>
              <a:t>GenHitSet</a:t>
            </a:r>
            <a:endParaRPr lang="en-US" dirty="0"/>
          </a:p>
          <a:p>
            <a:r>
              <a:rPr lang="en-US" dirty="0" smtClean="0"/>
              <a:t>Output: Efficiency number assessed per layer</a:t>
            </a:r>
          </a:p>
          <a:p>
            <a:r>
              <a:rPr lang="en-US" dirty="0" smtClean="0"/>
              <a:t>Using:</a:t>
            </a:r>
          </a:p>
          <a:p>
            <a:pPr lvl="1"/>
            <a:r>
              <a:rPr lang="en-US" dirty="0" smtClean="0">
                <a:hlinkClick r:id="rId3"/>
              </a:rPr>
              <a:t>HitCompareModule</a:t>
            </a:r>
            <a:endParaRPr lang="en-US" dirty="0" smtClean="0"/>
          </a:p>
          <a:p>
            <a:pPr lvl="2"/>
            <a:r>
              <a:rPr lang="en-US" dirty="0" smtClean="0"/>
              <a:t>Loops over layers</a:t>
            </a:r>
          </a:p>
          <a:p>
            <a:pPr lvl="2"/>
            <a:r>
              <a:rPr lang="en-US" dirty="0" smtClean="0"/>
              <a:t>Compares hit positions after matching closest Hit and </a:t>
            </a:r>
            <a:r>
              <a:rPr lang="en-US" dirty="0" err="1" smtClean="0"/>
              <a:t>GenHit</a:t>
            </a:r>
            <a:endParaRPr lang="en-US" dirty="0" smtClean="0"/>
          </a:p>
          <a:p>
            <a:r>
              <a:rPr lang="en-US" dirty="0" smtClean="0"/>
              <a:t>Project code</a:t>
            </a:r>
          </a:p>
          <a:p>
            <a:pPr lvl="1"/>
            <a:r>
              <a:rPr lang="en-US" dirty="0" smtClean="0"/>
              <a:t>1: Currently always histograms nearest Hits no matter how far.  There should be a tolerance to define a correct hit.</a:t>
            </a:r>
          </a:p>
          <a:p>
            <a:pPr lvl="1"/>
            <a:r>
              <a:rPr lang="en-US" dirty="0" smtClean="0"/>
              <a:t>2: Assess efficiency and printout or graph</a:t>
            </a:r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12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85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 Specifications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Resolution sub project</a:t>
            </a:r>
          </a:p>
          <a:p>
            <a:r>
              <a:rPr lang="en-US" dirty="0" smtClean="0"/>
              <a:t>Project Goal</a:t>
            </a:r>
          </a:p>
          <a:p>
            <a:pPr lvl="1"/>
            <a:r>
              <a:rPr lang="en-US" dirty="0" smtClean="0"/>
              <a:t>Assess the resolution of hits </a:t>
            </a:r>
            <a:r>
              <a:rPr lang="en-US" dirty="0"/>
              <a:t>p</a:t>
            </a:r>
            <a:r>
              <a:rPr lang="en-US" dirty="0" smtClean="0"/>
              <a:t>er layer and for subclasses like good </a:t>
            </a:r>
            <a:r>
              <a:rPr lang="en-US" dirty="0" err="1" smtClean="0"/>
              <a:t>vs</a:t>
            </a:r>
            <a:r>
              <a:rPr lang="en-US" dirty="0" smtClean="0"/>
              <a:t> bad hits</a:t>
            </a:r>
          </a:p>
          <a:p>
            <a:r>
              <a:rPr lang="en-US" dirty="0" smtClean="0"/>
              <a:t>Input: </a:t>
            </a:r>
            <a:r>
              <a:rPr lang="en-US" dirty="0" err="1" smtClean="0"/>
              <a:t>HitSet</a:t>
            </a:r>
            <a:r>
              <a:rPr lang="en-US" dirty="0" smtClean="0"/>
              <a:t> and </a:t>
            </a:r>
            <a:r>
              <a:rPr lang="en-US" dirty="0" err="1" smtClean="0"/>
              <a:t>GenHitSet</a:t>
            </a:r>
            <a:endParaRPr lang="en-US" dirty="0"/>
          </a:p>
          <a:p>
            <a:r>
              <a:rPr lang="en-US" dirty="0" smtClean="0"/>
              <a:t>Output: List of resolutions</a:t>
            </a:r>
          </a:p>
          <a:p>
            <a:r>
              <a:rPr lang="en-US" dirty="0" smtClean="0"/>
              <a:t>Using:</a:t>
            </a:r>
          </a:p>
          <a:p>
            <a:pPr lvl="1"/>
            <a:r>
              <a:rPr lang="en-US" dirty="0" smtClean="0">
                <a:hlinkClick r:id="rId3"/>
              </a:rPr>
              <a:t>HitCompareModule</a:t>
            </a:r>
            <a:endParaRPr lang="en-US" dirty="0" smtClean="0"/>
          </a:p>
          <a:p>
            <a:r>
              <a:rPr lang="en-US" dirty="0" smtClean="0"/>
              <a:t>Project code</a:t>
            </a:r>
          </a:p>
          <a:p>
            <a:pPr lvl="1"/>
            <a:r>
              <a:rPr lang="en-US" dirty="0" smtClean="0"/>
              <a:t>Note: </a:t>
            </a:r>
            <a:r>
              <a:rPr lang="en-US" dirty="0" smtClean="0">
                <a:hlinkClick r:id="rId4"/>
              </a:rPr>
              <a:t>HitRecoModule</a:t>
            </a:r>
            <a:r>
              <a:rPr lang="en-US" dirty="0" smtClean="0"/>
              <a:t> has been altered to categorize Hits as good or bad compared to the version you wrote</a:t>
            </a:r>
          </a:p>
          <a:p>
            <a:pPr lvl="1"/>
            <a:r>
              <a:rPr lang="en-US" dirty="0" smtClean="0"/>
              <a:t>Include resolution histograms for two hit classes on each layer</a:t>
            </a:r>
          </a:p>
          <a:p>
            <a:pPr lvl="2"/>
            <a:r>
              <a:rPr lang="en-US" dirty="0" err="1" smtClean="0"/>
              <a:t>goodHit</a:t>
            </a:r>
            <a:endParaRPr lang="en-US" dirty="0" smtClean="0"/>
          </a:p>
          <a:p>
            <a:pPr lvl="2"/>
            <a:r>
              <a:rPr lang="en-US" dirty="0" smtClean="0"/>
              <a:t>!</a:t>
            </a:r>
            <a:r>
              <a:rPr lang="en-US" dirty="0" err="1" smtClean="0"/>
              <a:t>goodHit</a:t>
            </a:r>
            <a:endParaRPr lang="en-US" dirty="0" smtClean="0"/>
          </a:p>
          <a:p>
            <a:pPr lvl="1"/>
            <a:r>
              <a:rPr lang="en-US" dirty="0" smtClean="0"/>
              <a:t>Measure resolutions and record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13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29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 Specifications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7260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Tracking sub project</a:t>
            </a:r>
          </a:p>
          <a:p>
            <a:r>
              <a:rPr lang="en-US" dirty="0" smtClean="0"/>
              <a:t>Project Goal</a:t>
            </a:r>
          </a:p>
          <a:p>
            <a:pPr lvl="1"/>
            <a:r>
              <a:rPr lang="en-US" dirty="0" smtClean="0"/>
              <a:t>Use the resolutions from the previous step to improve the tracking reconstruction.</a:t>
            </a:r>
          </a:p>
          <a:p>
            <a:r>
              <a:rPr lang="en-US" dirty="0" smtClean="0"/>
              <a:t>Input: Resolution used to improve </a:t>
            </a:r>
            <a:r>
              <a:rPr lang="en-US" dirty="0" err="1" smtClean="0"/>
              <a:t>sensorgeometry.txt</a:t>
            </a:r>
            <a:endParaRPr lang="en-US" dirty="0"/>
          </a:p>
          <a:p>
            <a:r>
              <a:rPr lang="en-US" dirty="0" smtClean="0"/>
              <a:t>Output: Tracks with improved estimated uncertainties.</a:t>
            </a:r>
          </a:p>
          <a:p>
            <a:r>
              <a:rPr lang="en-US" dirty="0" smtClean="0"/>
              <a:t>Using:</a:t>
            </a:r>
          </a:p>
          <a:p>
            <a:pPr lvl="1"/>
            <a:r>
              <a:rPr lang="en-US" dirty="0" smtClean="0"/>
              <a:t>Tracking modules and </a:t>
            </a:r>
            <a:r>
              <a:rPr lang="en-US" dirty="0" smtClean="0">
                <a:hlinkClick r:id="rId3"/>
              </a:rPr>
              <a:t>PerfectTrackingModule</a:t>
            </a:r>
            <a:r>
              <a:rPr lang="en-US" dirty="0" smtClean="0"/>
              <a:t> run by </a:t>
            </a:r>
            <a:r>
              <a:rPr lang="en-US" dirty="0" err="1" smtClean="0"/>
              <a:t>trackReco.cc</a:t>
            </a:r>
            <a:endParaRPr lang="en-US" dirty="0" smtClean="0"/>
          </a:p>
          <a:p>
            <a:pPr lvl="1"/>
            <a:r>
              <a:rPr lang="en-US" dirty="0" smtClean="0"/>
              <a:t>Comment out other tracking modules.</a:t>
            </a:r>
          </a:p>
          <a:p>
            <a:r>
              <a:rPr lang="en-US" dirty="0" smtClean="0"/>
              <a:t>Project work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genData</a:t>
            </a:r>
            <a:r>
              <a:rPr lang="en-US" dirty="0" smtClean="0"/>
              <a:t> and </a:t>
            </a:r>
            <a:r>
              <a:rPr lang="en-US" dirty="0" err="1" smtClean="0"/>
              <a:t>trackReco</a:t>
            </a:r>
            <a:r>
              <a:rPr lang="en-US" dirty="0" smtClean="0"/>
              <a:t> with 10000 1 Track events</a:t>
            </a:r>
          </a:p>
          <a:p>
            <a:pPr lvl="1"/>
            <a:r>
              <a:rPr lang="en-US" dirty="0" smtClean="0"/>
              <a:t>Look at pull distribution histograms.  Track parameter uncertainties should be well estimated</a:t>
            </a:r>
          </a:p>
          <a:p>
            <a:pPr lvl="1"/>
            <a:r>
              <a:rPr lang="en-US" dirty="0" smtClean="0"/>
              <a:t>Run with 1000 10 Track events.</a:t>
            </a:r>
          </a:p>
          <a:p>
            <a:pPr lvl="1"/>
            <a:r>
              <a:rPr lang="en-US" dirty="0"/>
              <a:t>Look at pull distribution histograms.  </a:t>
            </a:r>
            <a:r>
              <a:rPr lang="en-US" dirty="0" smtClean="0"/>
              <a:t>Track parameter uncertainties will be poorly estimated</a:t>
            </a:r>
          </a:p>
          <a:p>
            <a:pPr lvl="1"/>
            <a:r>
              <a:rPr lang="en-US" dirty="0" smtClean="0"/>
              <a:t>Update </a:t>
            </a:r>
            <a:r>
              <a:rPr lang="en-US" dirty="0" err="1" smtClean="0"/>
              <a:t>sensorgeometry.txt</a:t>
            </a:r>
            <a:r>
              <a:rPr lang="en-US" dirty="0" smtClean="0"/>
              <a:t> with </a:t>
            </a:r>
            <a:r>
              <a:rPr lang="en-US" dirty="0" err="1" smtClean="0"/>
              <a:t>badHit</a:t>
            </a:r>
            <a:r>
              <a:rPr lang="en-US" dirty="0" smtClean="0"/>
              <a:t> </a:t>
            </a:r>
            <a:r>
              <a:rPr lang="en-US" dirty="0" smtClean="0"/>
              <a:t>resolutions.   </a:t>
            </a:r>
            <a:r>
              <a:rPr lang="en-US" dirty="0" err="1" smtClean="0"/>
              <a:t>detectorGeometry.pdf</a:t>
            </a:r>
            <a:r>
              <a:rPr lang="en-US" dirty="0" smtClean="0"/>
              <a:t> explains the format.</a:t>
            </a:r>
          </a:p>
          <a:p>
            <a:pPr lvl="1"/>
            <a:r>
              <a:rPr lang="en-US" dirty="0"/>
              <a:t>Run with </a:t>
            </a:r>
            <a:r>
              <a:rPr lang="en-US" dirty="0" smtClean="0"/>
              <a:t>1000 </a:t>
            </a:r>
            <a:r>
              <a:rPr lang="en-US" dirty="0"/>
              <a:t>10 Track events.</a:t>
            </a:r>
          </a:p>
          <a:p>
            <a:pPr lvl="1"/>
            <a:r>
              <a:rPr lang="en-US" dirty="0"/>
              <a:t>Look at pull distribution histograms.  </a:t>
            </a:r>
            <a:r>
              <a:rPr lang="en-US" dirty="0" smtClean="0"/>
              <a:t>Are the estimated uncertainties improved?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14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169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Design Principals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525658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HitCompareModule</a:t>
            </a:r>
            <a:r>
              <a:rPr lang="en-US" dirty="0" smtClean="0"/>
              <a:t> and thi</a:t>
            </a:r>
            <a:r>
              <a:rPr lang="en-US" dirty="0" smtClean="0"/>
              <a:t>s exercise</a:t>
            </a:r>
            <a:endParaRPr lang="en-US" dirty="0" smtClean="0"/>
          </a:p>
          <a:p>
            <a:pPr lvl="1"/>
            <a:r>
              <a:rPr lang="en-US" dirty="0" smtClean="0"/>
              <a:t>Follows </a:t>
            </a:r>
            <a:r>
              <a:rPr lang="en-US" dirty="0" err="1" smtClean="0"/>
              <a:t>const</a:t>
            </a:r>
            <a:r>
              <a:rPr lang="en-US" dirty="0" smtClean="0"/>
              <a:t> correctly guidelines</a:t>
            </a:r>
          </a:p>
          <a:p>
            <a:pPr lvl="1"/>
            <a:r>
              <a:rPr lang="en-US" dirty="0" smtClean="0"/>
              <a:t>Initializes everything on the initializes line where possible </a:t>
            </a:r>
          </a:p>
          <a:p>
            <a:pPr lvl="2"/>
            <a:r>
              <a:rPr lang="en-US" dirty="0" smtClean="0"/>
              <a:t>(can you find where this was not done)</a:t>
            </a:r>
            <a:endParaRPr lang="en-US" dirty="0" smtClean="0"/>
          </a:p>
          <a:p>
            <a:pPr lvl="1"/>
            <a:r>
              <a:rPr lang="en-US" dirty="0" smtClean="0"/>
              <a:t>Applies algorithm abstraction</a:t>
            </a:r>
          </a:p>
          <a:p>
            <a:pPr lvl="1"/>
            <a:r>
              <a:rPr lang="en-US" dirty="0" smtClean="0"/>
              <a:t>Constants are from a single source and can’t be altered by the program when running</a:t>
            </a:r>
          </a:p>
          <a:p>
            <a:pPr lvl="1"/>
            <a:r>
              <a:rPr lang="en-US" dirty="0" smtClean="0"/>
              <a:t>Uses best practices in treating the data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uto </a:t>
            </a:r>
            <a:r>
              <a:rPr lang="en-US" dirty="0" err="1" smtClean="0"/>
              <a:t>const</a:t>
            </a:r>
            <a:r>
              <a:rPr lang="en-US" dirty="0" smtClean="0"/>
              <a:t>&amp; loops …</a:t>
            </a:r>
          </a:p>
          <a:p>
            <a:pPr lvl="1"/>
            <a:r>
              <a:rPr lang="en-US" dirty="0" smtClean="0"/>
              <a:t>Show the need for careful planning</a:t>
            </a:r>
          </a:p>
          <a:p>
            <a:pPr lvl="2"/>
            <a:r>
              <a:rPr lang="en-US" dirty="0" smtClean="0"/>
              <a:t>Hooks already in the design for good </a:t>
            </a:r>
            <a:r>
              <a:rPr lang="en-US" dirty="0" err="1" smtClean="0"/>
              <a:t>vs</a:t>
            </a:r>
            <a:r>
              <a:rPr lang="en-US" dirty="0" smtClean="0"/>
              <a:t> bad hits and using the different resolutions.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15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415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Course Goal Revisited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6660232" cy="525658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Learn how to write well designed</a:t>
            </a:r>
            <a:r>
              <a:rPr lang="en-US" dirty="0"/>
              <a:t> </a:t>
            </a:r>
            <a:r>
              <a:rPr lang="en-US" dirty="0" smtClean="0"/>
              <a:t>and effective  reconstruction software that integrates well into a large scale computing project</a:t>
            </a:r>
          </a:p>
          <a:p>
            <a:r>
              <a:rPr lang="en-US" dirty="0" smtClean="0"/>
              <a:t>What does that mean?</a:t>
            </a:r>
          </a:p>
          <a:p>
            <a:pPr lvl="1"/>
            <a:r>
              <a:rPr lang="en-US" dirty="0" smtClean="0"/>
              <a:t>Follows best practices</a:t>
            </a:r>
          </a:p>
          <a:p>
            <a:pPr lvl="2"/>
            <a:r>
              <a:rPr lang="en-US" dirty="0" smtClean="0"/>
              <a:t>Many of the best practices are there to facilitate the elements of the goal.</a:t>
            </a:r>
          </a:p>
          <a:p>
            <a:pPr lvl="1"/>
            <a:r>
              <a:rPr lang="en-US" dirty="0" smtClean="0"/>
              <a:t>Easy to read</a:t>
            </a:r>
          </a:p>
          <a:p>
            <a:pPr lvl="2"/>
            <a:r>
              <a:rPr lang="en-US" dirty="0" smtClean="0"/>
              <a:t>A user or other developer can read and understand quickly what your code does.</a:t>
            </a:r>
          </a:p>
          <a:p>
            <a:pPr lvl="1"/>
            <a:r>
              <a:rPr lang="en-US" dirty="0" smtClean="0"/>
              <a:t>Easy to maintain</a:t>
            </a:r>
          </a:p>
          <a:p>
            <a:pPr lvl="2"/>
            <a:r>
              <a:rPr lang="en-US" dirty="0" smtClean="0"/>
              <a:t>Need to improve something? Well designed code will often let you do so with a change at a single point without effecting any of the classes and functions that use the code you’ve changed.</a:t>
            </a:r>
          </a:p>
          <a:p>
            <a:pPr lvl="1"/>
            <a:r>
              <a:rPr lang="en-US" dirty="0" smtClean="0"/>
              <a:t>Simple</a:t>
            </a:r>
          </a:p>
          <a:p>
            <a:pPr lvl="2"/>
            <a:r>
              <a:rPr lang="en-US" dirty="0" smtClean="0"/>
              <a:t>The simplest solution is used when various solutions are equally effective.</a:t>
            </a:r>
          </a:p>
          <a:p>
            <a:pPr lvl="1"/>
            <a:r>
              <a:rPr lang="en-US" dirty="0" smtClean="0"/>
              <a:t>Safe</a:t>
            </a:r>
          </a:p>
          <a:p>
            <a:pPr lvl="2"/>
            <a:r>
              <a:rPr lang="en-US" dirty="0" smtClean="0"/>
              <a:t>Data elements are safe from being altered when they should not be.</a:t>
            </a:r>
          </a:p>
          <a:p>
            <a:pPr lvl="1"/>
            <a:r>
              <a:rPr lang="en-US" dirty="0" smtClean="0"/>
              <a:t>Fast uses minimal memory</a:t>
            </a:r>
          </a:p>
          <a:p>
            <a:pPr lvl="2"/>
            <a:r>
              <a:rPr lang="en-US" dirty="0" smtClean="0"/>
              <a:t>A fact of particle physics computing is that we deal with large data sets and are CPU and memory limited.</a:t>
            </a:r>
          </a:p>
          <a:p>
            <a:pPr lvl="1"/>
            <a:r>
              <a:rPr lang="en-US" dirty="0" smtClean="0"/>
              <a:t>Effective</a:t>
            </a:r>
          </a:p>
          <a:p>
            <a:pPr lvl="2"/>
            <a:r>
              <a:rPr lang="en-US" dirty="0" smtClean="0"/>
              <a:t>Defined in terms of the project goal.  In reconstruction typically, efficient, accurate, and low fake rate (reconstruction of Hits, Tracks that don’t exist!) reconstruction of objects.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16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92280" y="1700808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Careful project planning.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588224" y="3501008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372200" y="3861048"/>
            <a:ext cx="720080" cy="1728192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259632" y="5949280"/>
            <a:ext cx="7056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Hit and </a:t>
            </a:r>
            <a:r>
              <a:rPr lang="en-US" dirty="0" err="1" smtClean="0">
                <a:solidFill>
                  <a:srgbClr val="FF0000"/>
                </a:solidFill>
              </a:rPr>
              <a:t>DetectorGeometry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designed to account for this issue and modules were designed to measure the resolutions and test the results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939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err="1" smtClean="0"/>
              <a:t>HitSet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54461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You have produced a </a:t>
            </a:r>
            <a:r>
              <a:rPr lang="en-US" dirty="0" smtClean="0">
                <a:hlinkClick r:id="rId3"/>
              </a:rPr>
              <a:t>HitSet</a:t>
            </a:r>
            <a:endParaRPr lang="en-US" dirty="0" smtClean="0"/>
          </a:p>
          <a:p>
            <a:r>
              <a:rPr lang="en-US" dirty="0" smtClean="0"/>
              <a:t>Consider some of the features</a:t>
            </a:r>
          </a:p>
          <a:p>
            <a:pPr lvl="1"/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 smtClean="0"/>
              <a:t>std</a:t>
            </a:r>
            <a:r>
              <a:rPr lang="en-US" dirty="0" smtClean="0"/>
              <a:t>::vector&lt;Hit&gt; </a:t>
            </a:r>
            <a:r>
              <a:rPr lang="en-US" dirty="0" err="1" smtClean="0"/>
              <a:t>HitSetContainer</a:t>
            </a:r>
            <a:endParaRPr lang="en-US" dirty="0" smtClean="0"/>
          </a:p>
          <a:p>
            <a:pPr lvl="2"/>
            <a:r>
              <a:rPr lang="en-US" dirty="0" smtClean="0"/>
              <a:t>Makes code faster to write and look simpler</a:t>
            </a:r>
          </a:p>
          <a:p>
            <a:pPr lvl="2"/>
            <a:r>
              <a:rPr lang="en-US" dirty="0" smtClean="0"/>
              <a:t>Allows us to change the underlying container to any other indexed type, </a:t>
            </a:r>
            <a:r>
              <a:rPr lang="en-US" dirty="0" err="1" smtClean="0"/>
              <a:t>std</a:t>
            </a:r>
            <a:r>
              <a:rPr lang="en-US" dirty="0" smtClean="0"/>
              <a:t>::list without effecting the user</a:t>
            </a:r>
          </a:p>
          <a:p>
            <a:pPr lvl="2"/>
            <a:r>
              <a:rPr lang="en-US" dirty="0" smtClean="0"/>
              <a:t>Here we use the simplest variable size container, but for the </a:t>
            </a:r>
            <a:r>
              <a:rPr lang="en-US" dirty="0" err="1" smtClean="0"/>
              <a:t>TrackSet</a:t>
            </a:r>
            <a:r>
              <a:rPr lang="en-US" dirty="0" smtClean="0"/>
              <a:t> </a:t>
            </a:r>
            <a:r>
              <a:rPr lang="en-US" dirty="0" smtClean="0"/>
              <a:t>you may want to use a </a:t>
            </a:r>
            <a:r>
              <a:rPr lang="en-US" dirty="0" smtClean="0"/>
              <a:t>list </a:t>
            </a:r>
            <a:r>
              <a:rPr lang="en-US" dirty="0" smtClean="0"/>
              <a:t>to allow </a:t>
            </a:r>
            <a:r>
              <a:rPr lang="en-US" dirty="0" smtClean="0"/>
              <a:t>faster insertion and deletion</a:t>
            </a:r>
          </a:p>
          <a:p>
            <a:pPr lvl="1"/>
            <a:r>
              <a:rPr lang="en-US" dirty="0" err="1" smtClean="0"/>
              <a:t>insertHit</a:t>
            </a:r>
            <a:endParaRPr lang="en-US" dirty="0" smtClean="0"/>
          </a:p>
          <a:p>
            <a:pPr lvl="2"/>
            <a:r>
              <a:rPr lang="en-US" dirty="0" smtClean="0"/>
              <a:t>two versions – one depreciated</a:t>
            </a:r>
          </a:p>
          <a:p>
            <a:pPr lvl="2"/>
            <a:r>
              <a:rPr lang="en-US" dirty="0" smtClean="0"/>
              <a:t>The second uses “Perfect Forwarding”</a:t>
            </a:r>
          </a:p>
          <a:p>
            <a:pPr lvl="2"/>
            <a:r>
              <a:rPr lang="en-US" dirty="0" smtClean="0"/>
              <a:t>&amp;&amp; gives a “R value” reference</a:t>
            </a:r>
          </a:p>
          <a:p>
            <a:pPr lvl="2"/>
            <a:r>
              <a:rPr lang="en-US" dirty="0" smtClean="0"/>
              <a:t>You can then use </a:t>
            </a:r>
            <a:r>
              <a:rPr lang="en-US" dirty="0" err="1" smtClean="0"/>
              <a:t>std</a:t>
            </a:r>
            <a:r>
              <a:rPr lang="en-US" dirty="0" smtClean="0"/>
              <a:t>::move to </a:t>
            </a:r>
            <a:r>
              <a:rPr lang="en-US" dirty="0"/>
              <a:t>move the internals of the object into the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smtClean="0"/>
              <a:t>vector. </a:t>
            </a:r>
            <a:r>
              <a:rPr lang="en-US" dirty="0"/>
              <a:t>Using move allows the compiler to avoid costly copies in the case where the original object is no longer </a:t>
            </a:r>
            <a:r>
              <a:rPr lang="en-US" dirty="0" smtClean="0"/>
              <a:t>needed</a:t>
            </a:r>
            <a:r>
              <a:rPr lang="en-US" dirty="0" smtClean="0"/>
              <a:t>.  The Hit will now be in a not defined state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2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023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Hit and </a:t>
            </a:r>
            <a:r>
              <a:rPr lang="en-US" sz="3600" noProof="0" dirty="0" err="1" smtClean="0"/>
              <a:t>HitSet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Consider some of features</a:t>
            </a:r>
          </a:p>
          <a:p>
            <a:pPr lvl="1"/>
            <a:r>
              <a:rPr lang="en-US" dirty="0" smtClean="0"/>
              <a:t>Data encapsulation and </a:t>
            </a:r>
            <a:r>
              <a:rPr lang="en-US" dirty="0" err="1" smtClean="0"/>
              <a:t>const</a:t>
            </a:r>
            <a:r>
              <a:rPr lang="en-US" dirty="0" smtClean="0"/>
              <a:t> correctness in </a:t>
            </a:r>
            <a:r>
              <a:rPr lang="en-US" dirty="0" smtClean="0">
                <a:hlinkClick r:id="rId3"/>
              </a:rPr>
              <a:t>Hit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Hitset</a:t>
            </a:r>
            <a:endParaRPr lang="en-US" dirty="0" smtClean="0"/>
          </a:p>
          <a:p>
            <a:pPr lvl="2"/>
            <a:r>
              <a:rPr lang="en-US" dirty="0" smtClean="0"/>
              <a:t>All the member data is private</a:t>
            </a:r>
          </a:p>
          <a:p>
            <a:pPr lvl="2"/>
            <a:r>
              <a:rPr lang="en-US" dirty="0" smtClean="0"/>
              <a:t>Access to values only through “</a:t>
            </a:r>
            <a:r>
              <a:rPr lang="en-US" dirty="0" err="1" smtClean="0"/>
              <a:t>const</a:t>
            </a:r>
            <a:r>
              <a:rPr lang="en-US" dirty="0" smtClean="0"/>
              <a:t>” get functions</a:t>
            </a:r>
          </a:p>
          <a:p>
            <a:pPr lvl="2"/>
            <a:r>
              <a:rPr lang="en-US" dirty="0" smtClean="0"/>
              <a:t>An accidental “</a:t>
            </a:r>
            <a:r>
              <a:rPr lang="en-US" dirty="0" err="1" smtClean="0"/>
              <a:t>hit._layer</a:t>
            </a:r>
            <a:r>
              <a:rPr lang="en-US" dirty="0" smtClean="0"/>
              <a:t> = 3” rather than </a:t>
            </a:r>
            <a:r>
              <a:rPr lang="en-US" dirty="0" err="1" smtClean="0"/>
              <a:t>hit._layer</a:t>
            </a:r>
            <a:r>
              <a:rPr lang="en-US" dirty="0" smtClean="0"/>
              <a:t> == 3” is not possible.  This is a gift bug that can keeps on giving forever!</a:t>
            </a:r>
          </a:p>
          <a:p>
            <a:pPr lvl="2"/>
            <a:r>
              <a:rPr lang="en-US" dirty="0" smtClean="0"/>
              <a:t>Only necessary non </a:t>
            </a:r>
            <a:r>
              <a:rPr lang="en-US" dirty="0" err="1" smtClean="0"/>
              <a:t>const</a:t>
            </a:r>
            <a:r>
              <a:rPr lang="en-US" dirty="0" smtClean="0"/>
              <a:t> member is </a:t>
            </a:r>
            <a:r>
              <a:rPr lang="en-US" dirty="0" err="1" smtClean="0"/>
              <a:t>insertHit</a:t>
            </a:r>
            <a:endParaRPr lang="en-US" dirty="0" smtClean="0"/>
          </a:p>
          <a:p>
            <a:pPr lvl="1"/>
            <a:r>
              <a:rPr lang="en-US" dirty="0" smtClean="0"/>
              <a:t>Initializer syntax</a:t>
            </a:r>
          </a:p>
          <a:p>
            <a:pPr lvl="2"/>
            <a:r>
              <a:rPr lang="en-US" dirty="0" smtClean="0"/>
              <a:t>All Hit private member initialized in constructor via the initialization list</a:t>
            </a:r>
          </a:p>
          <a:p>
            <a:pPr lvl="2"/>
            <a:r>
              <a:rPr lang="en-US" dirty="0" smtClean="0"/>
              <a:t>The user can’t forget to initialize something.   </a:t>
            </a:r>
            <a:r>
              <a:rPr lang="en-US" dirty="0" smtClean="0">
                <a:solidFill>
                  <a:srgbClr val="FF0000"/>
                </a:solidFill>
              </a:rPr>
              <a:t>Though the developer can forget to put something in the initialization list!</a:t>
            </a:r>
          </a:p>
          <a:p>
            <a:pPr lvl="2"/>
            <a:r>
              <a:rPr lang="en-US" dirty="0" smtClean="0"/>
              <a:t>No non </a:t>
            </a:r>
            <a:r>
              <a:rPr lang="en-US" dirty="0" err="1" smtClean="0"/>
              <a:t>const</a:t>
            </a:r>
            <a:r>
              <a:rPr lang="en-US" dirty="0" smtClean="0"/>
              <a:t> functions needed to set the data members.   Data can not be changed after it is created.</a:t>
            </a:r>
          </a:p>
          <a:p>
            <a:pPr lvl="2"/>
            <a:r>
              <a:rPr lang="en-US" dirty="0" smtClean="0"/>
              <a:t>Faster.  The constructor will default initialize anything not in the list.  If you initialize it in the body of the constructor or later it gets initialized twice.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3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753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Event Framework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6612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Event Framework features</a:t>
            </a:r>
          </a:p>
          <a:p>
            <a:r>
              <a:rPr lang="en-US" dirty="0"/>
              <a:t>Consider </a:t>
            </a:r>
            <a:r>
              <a:rPr lang="en-US" dirty="0">
                <a:hlinkClick r:id="rId3"/>
              </a:rPr>
              <a:t>Event</a:t>
            </a:r>
            <a:endParaRPr lang="en-US" dirty="0"/>
          </a:p>
          <a:p>
            <a:pPr lvl="1"/>
            <a:r>
              <a:rPr lang="en-US" dirty="0"/>
              <a:t>A map of key </a:t>
            </a:r>
            <a:r>
              <a:rPr lang="en-US" dirty="0" err="1"/>
              <a:t>ProductID</a:t>
            </a:r>
            <a:r>
              <a:rPr lang="en-US" dirty="0"/>
              <a:t>, value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shared_pointer</a:t>
            </a:r>
            <a:endParaRPr lang="en-US" dirty="0"/>
          </a:p>
          <a:p>
            <a:pPr lvl="2"/>
            <a:r>
              <a:rPr lang="en-US" dirty="0" err="1"/>
              <a:t>ProductID</a:t>
            </a:r>
            <a:r>
              <a:rPr lang="en-US" dirty="0"/>
              <a:t> allows the objects to be indexed by name(C++ class type) for retrieval.</a:t>
            </a:r>
          </a:p>
          <a:p>
            <a:pPr lvl="2"/>
            <a:r>
              <a:rPr lang="en-US" dirty="0"/>
              <a:t>Pointers since the data objects are of highly variable size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“get” </a:t>
            </a:r>
            <a:r>
              <a:rPr lang="en-US" dirty="0" smtClean="0"/>
              <a:t>function to retrieve </a:t>
            </a:r>
            <a:r>
              <a:rPr lang="en-US" dirty="0" err="1" smtClean="0"/>
              <a:t>DataObjects</a:t>
            </a:r>
            <a:r>
              <a:rPr lang="en-US" dirty="0" smtClean="0"/>
              <a:t> gets a Handle: </a:t>
            </a:r>
            <a:r>
              <a:rPr lang="en-US" dirty="0" err="1"/>
              <a:t>const</a:t>
            </a:r>
            <a:r>
              <a:rPr lang="en-US" dirty="0"/>
              <a:t> T*</a:t>
            </a:r>
          </a:p>
          <a:p>
            <a:pPr lvl="2"/>
            <a:r>
              <a:rPr lang="en-US" dirty="0"/>
              <a:t>Template T since there are many objects</a:t>
            </a:r>
          </a:p>
          <a:p>
            <a:pPr lvl="2"/>
            <a:r>
              <a:rPr lang="en-US" dirty="0" err="1"/>
              <a:t>const</a:t>
            </a:r>
            <a:r>
              <a:rPr lang="en-US" dirty="0"/>
              <a:t> means that you can’t alter the </a:t>
            </a:r>
            <a:r>
              <a:rPr lang="en-US" dirty="0" smtClean="0"/>
              <a:t>objects</a:t>
            </a:r>
          </a:p>
          <a:p>
            <a:r>
              <a:rPr lang="en-US" dirty="0" smtClean="0"/>
              <a:t>Modular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module has one </a:t>
            </a:r>
            <a:r>
              <a:rPr lang="en-US" dirty="0" smtClean="0"/>
              <a:t>purpose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creation of the data happens separately from its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Modules that consume data retrieve that data as </a:t>
            </a:r>
            <a:r>
              <a:rPr lang="en-US" dirty="0" err="1" smtClean="0"/>
              <a:t>const</a:t>
            </a:r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dirty="0" smtClean="0">
                <a:hlinkClick r:id="rId4"/>
              </a:rPr>
              <a:t>HitCompareModule</a:t>
            </a:r>
            <a:endParaRPr lang="en-US" dirty="0" smtClean="0"/>
          </a:p>
          <a:p>
            <a:pPr lvl="1"/>
            <a:r>
              <a:rPr lang="en-US" dirty="0" err="1" smtClean="0"/>
              <a:t>HitSet</a:t>
            </a:r>
            <a:r>
              <a:rPr lang="en-US" dirty="0" smtClean="0"/>
              <a:t> retrieved as a </a:t>
            </a:r>
            <a:r>
              <a:rPr lang="en-US" dirty="0" err="1" smtClean="0"/>
              <a:t>const</a:t>
            </a:r>
            <a:r>
              <a:rPr lang="en-US" dirty="0" smtClean="0"/>
              <a:t> “Handle”</a:t>
            </a:r>
          </a:p>
          <a:p>
            <a:pPr lvl="2"/>
            <a:r>
              <a:rPr lang="en-US" dirty="0" smtClean="0"/>
              <a:t>If you included a line that tried to change the object it would not compile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Try it!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4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351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Pointers</a:t>
            </a:r>
            <a:endParaRPr lang="en-US" sz="3600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5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524604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Typically we avoid pointers in favor of </a:t>
            </a:r>
            <a:r>
              <a:rPr lang="en-US" dirty="0" err="1" smtClean="0"/>
              <a:t>const</a:t>
            </a:r>
            <a:r>
              <a:rPr lang="en-US" dirty="0" smtClean="0"/>
              <a:t> references or only when necessary references</a:t>
            </a:r>
          </a:p>
          <a:p>
            <a:pPr lvl="1"/>
            <a:r>
              <a:rPr lang="en-US" dirty="0" smtClean="0"/>
              <a:t>If you loos track of a pointer you can have a memory leak, at large on if it is an event </a:t>
            </a:r>
            <a:r>
              <a:rPr lang="en-US" dirty="0" err="1" smtClean="0"/>
              <a:t>DataObject</a:t>
            </a:r>
            <a:endParaRPr lang="en-US" dirty="0" smtClean="0"/>
          </a:p>
          <a:p>
            <a:pPr lvl="1"/>
            <a:r>
              <a:rPr lang="en-US" dirty="0" smtClean="0"/>
              <a:t>Unlike pointer data member references must be initialized.</a:t>
            </a:r>
          </a:p>
          <a:p>
            <a:pPr lvl="1"/>
            <a:r>
              <a:rPr lang="en-US" dirty="0" smtClean="0"/>
              <a:t>No segmentation faults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 pointer types should be used if necessary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::</a:t>
            </a:r>
            <a:r>
              <a:rPr lang="en-US" dirty="0" err="1" smtClean="0"/>
              <a:t>unique_ptr</a:t>
            </a:r>
            <a:endParaRPr lang="en-US" dirty="0" smtClean="0"/>
          </a:p>
          <a:p>
            <a:pPr lvl="2"/>
            <a:r>
              <a:rPr lang="en-US" dirty="0" smtClean="0"/>
              <a:t>Only one object can hold the </a:t>
            </a:r>
            <a:r>
              <a:rPr lang="en-US" dirty="0" err="1" smtClean="0"/>
              <a:t>poitner</a:t>
            </a:r>
            <a:r>
              <a:rPr lang="en-US" dirty="0" smtClean="0"/>
              <a:t>.  Can be moved using </a:t>
            </a:r>
            <a:r>
              <a:rPr lang="en-US" dirty="0" err="1" smtClean="0"/>
              <a:t>std</a:t>
            </a:r>
            <a:r>
              <a:rPr lang="en-US" dirty="0" smtClean="0"/>
              <a:t> library methods.  Automatically deleted when it goes out of scope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::</a:t>
            </a:r>
            <a:r>
              <a:rPr lang="en-US" dirty="0" err="1" smtClean="0"/>
              <a:t>shared_ptr</a:t>
            </a:r>
            <a:endParaRPr lang="en-US" dirty="0" smtClean="0"/>
          </a:p>
          <a:p>
            <a:pPr lvl="2"/>
            <a:r>
              <a:rPr lang="en-US" dirty="0" smtClean="0"/>
              <a:t>Multiple objects can hold the pointer.  Reference counted.  Automatically deleted when last referenced instance goes out of scope</a:t>
            </a:r>
          </a:p>
          <a:p>
            <a:pPr lvl="1"/>
            <a:r>
              <a:rPr lang="en-US" dirty="0" smtClean="0"/>
              <a:t>We only use these in the Event where we must use pointers</a:t>
            </a:r>
          </a:p>
          <a:p>
            <a:r>
              <a:rPr lang="en-US" dirty="0" smtClean="0"/>
              <a:t>We only use bare pointer for root.</a:t>
            </a:r>
          </a:p>
          <a:p>
            <a:pPr lvl="1"/>
            <a:r>
              <a:rPr lang="en-US" dirty="0" smtClean="0"/>
              <a:t>Root only understand bare pointers for histogram</a:t>
            </a:r>
          </a:p>
          <a:p>
            <a:pPr lvl="1"/>
            <a:r>
              <a:rPr lang="en-US" dirty="0" smtClean="0"/>
              <a:t>It automatically deletes them when done</a:t>
            </a:r>
          </a:p>
          <a:p>
            <a:pPr lvl="1"/>
            <a:r>
              <a:rPr lang="en-US" dirty="0" smtClean="0"/>
              <a:t>We use a shared pointer for the root 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4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Your Role as a Developer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66124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If you are developing objects</a:t>
            </a:r>
          </a:p>
          <a:p>
            <a:pPr lvl="1"/>
            <a:r>
              <a:rPr lang="en-US" dirty="0" smtClean="0"/>
              <a:t>Declare all member data as private: Can’t be accessed and changed other than by the methods you write.</a:t>
            </a:r>
          </a:p>
          <a:p>
            <a:pPr lvl="1"/>
            <a:r>
              <a:rPr lang="en-US" dirty="0" smtClean="0"/>
              <a:t>Make all methods to retrieve information </a:t>
            </a:r>
            <a:r>
              <a:rPr lang="en-US" dirty="0" err="1" smtClean="0"/>
              <a:t>const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const</a:t>
            </a:r>
            <a:r>
              <a:rPr lang="en-US" dirty="0" smtClean="0"/>
              <a:t>&amp; if an object is retrieved</a:t>
            </a:r>
          </a:p>
          <a:p>
            <a:pPr lvl="1"/>
            <a:r>
              <a:rPr lang="en-US" dirty="0" smtClean="0"/>
              <a:t>Don’t include any methods to alter the object if not necessary.  In our case only the </a:t>
            </a:r>
            <a:r>
              <a:rPr lang="en-US" dirty="0" err="1" smtClean="0"/>
              <a:t>insertX</a:t>
            </a:r>
            <a:r>
              <a:rPr lang="en-US" dirty="0" smtClean="0"/>
              <a:t> method of the Set where we use Perfect Forwarding.</a:t>
            </a:r>
          </a:p>
          <a:p>
            <a:pPr lvl="1"/>
            <a:r>
              <a:rPr lang="en-US" dirty="0" smtClean="0"/>
              <a:t>Construct the object completely using the constructor and if possible only using the initializer list.  In can only be constructed using the method you control which is fast.</a:t>
            </a:r>
          </a:p>
          <a:p>
            <a:pPr lvl="1"/>
            <a:r>
              <a:rPr lang="en-US" dirty="0" smtClean="0"/>
              <a:t>Now your object is fast and safe from being changed accidentally later on.</a:t>
            </a:r>
          </a:p>
          <a:p>
            <a:r>
              <a:rPr lang="en-US" dirty="0" smtClean="0"/>
              <a:t>If you are developing Algorithms in modules.</a:t>
            </a:r>
          </a:p>
          <a:p>
            <a:pPr lvl="1"/>
            <a:r>
              <a:rPr lang="en-US" dirty="0" smtClean="0"/>
              <a:t>If you need member data it should be </a:t>
            </a:r>
            <a:r>
              <a:rPr lang="en-US" dirty="0" err="1" smtClean="0"/>
              <a:t>const</a:t>
            </a:r>
            <a:r>
              <a:rPr lang="en-US" dirty="0" smtClean="0"/>
              <a:t> or </a:t>
            </a:r>
            <a:r>
              <a:rPr lang="en-US" dirty="0" err="1" smtClean="0"/>
              <a:t>const</a:t>
            </a:r>
            <a:r>
              <a:rPr lang="en-US" dirty="0" smtClean="0"/>
              <a:t>&amp;.  These are typically constants or objects like Detector Geometry that you need.  Note that these constants have a single source like the configuration or the detector geometry file and can’t be changed later.</a:t>
            </a:r>
          </a:p>
          <a:p>
            <a:pPr lvl="1"/>
            <a:r>
              <a:rPr lang="en-US" dirty="0" smtClean="0"/>
              <a:t>Make all functions </a:t>
            </a:r>
            <a:r>
              <a:rPr lang="en-US" dirty="0" err="1" smtClean="0"/>
              <a:t>const</a:t>
            </a:r>
            <a:r>
              <a:rPr lang="en-US" dirty="0" smtClean="0"/>
              <a:t> so they don’t accidentally change your constants.</a:t>
            </a:r>
          </a:p>
          <a:p>
            <a:pPr lvl="1"/>
            <a:r>
              <a:rPr lang="en-US" dirty="0" smtClean="0"/>
              <a:t>Construct your objects using constructor calls.  In some cases the object is so complex you might make and </a:t>
            </a:r>
            <a:r>
              <a:rPr lang="en-US" dirty="0" err="1" smtClean="0"/>
              <a:t>buildObject</a:t>
            </a:r>
            <a:r>
              <a:rPr lang="en-US" dirty="0" smtClean="0"/>
              <a:t> function to calculate all the values used by the constructor.  </a:t>
            </a:r>
            <a:r>
              <a:rPr lang="en-US" dirty="0" smtClean="0"/>
              <a:t>Can’t be changed accidentally by you after being make</a:t>
            </a:r>
            <a:endParaRPr lang="en-US" dirty="0" smtClean="0"/>
          </a:p>
          <a:p>
            <a:pPr lvl="1"/>
            <a:r>
              <a:rPr lang="en-US" dirty="0" smtClean="0"/>
              <a:t>Use algorithm abstraction to write your code</a:t>
            </a:r>
            <a:endParaRPr lang="en-US" dirty="0"/>
          </a:p>
          <a:p>
            <a:pPr lvl="1"/>
            <a:r>
              <a:rPr lang="en-US" dirty="0" smtClean="0"/>
              <a:t>Use algorithm abstraction to make your code well organized easy to understand</a:t>
            </a:r>
          </a:p>
          <a:p>
            <a:pPr lvl="1"/>
            <a:r>
              <a:rPr lang="en-US" dirty="0" smtClean="0"/>
              <a:t>Now your code is fast and the objects in it safe from being changed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6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64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Why do all this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73325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const</a:t>
            </a:r>
            <a:r>
              <a:rPr lang="en-US" dirty="0" smtClean="0"/>
              <a:t> correctness</a:t>
            </a:r>
          </a:p>
          <a:p>
            <a:pPr lvl="1"/>
            <a:r>
              <a:rPr lang="en-US" dirty="0" smtClean="0"/>
              <a:t>Data safety</a:t>
            </a:r>
          </a:p>
          <a:p>
            <a:r>
              <a:rPr lang="en-US" dirty="0" smtClean="0"/>
              <a:t>Initializer constructor calls</a:t>
            </a:r>
          </a:p>
          <a:p>
            <a:pPr lvl="1"/>
            <a:r>
              <a:rPr lang="en-US" dirty="0" smtClean="0"/>
              <a:t>A user can’t incorrectly construct the object neglecting to fill in certain information</a:t>
            </a:r>
          </a:p>
          <a:p>
            <a:pPr lvl="1"/>
            <a:r>
              <a:rPr lang="en-US" dirty="0" smtClean="0"/>
              <a:t>Data safety</a:t>
            </a:r>
          </a:p>
          <a:p>
            <a:pPr lvl="1"/>
            <a:r>
              <a:rPr lang="en-US" dirty="0" smtClean="0"/>
              <a:t>Faster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references for access to all Objects instead of pointers</a:t>
            </a:r>
          </a:p>
          <a:p>
            <a:pPr lvl="1"/>
            <a:r>
              <a:rPr lang="en-US" dirty="0" smtClean="0"/>
              <a:t>Data safety</a:t>
            </a:r>
          </a:p>
          <a:p>
            <a:pPr lvl="1"/>
            <a:r>
              <a:rPr lang="en-US" dirty="0" smtClean="0"/>
              <a:t>Avoid segmentation faults and memory leaks</a:t>
            </a:r>
            <a:endParaRPr lang="en-US" dirty="0" smtClean="0"/>
          </a:p>
          <a:p>
            <a:r>
              <a:rPr lang="en-US" dirty="0" smtClean="0"/>
              <a:t>Algorithm abstraction</a:t>
            </a:r>
          </a:p>
          <a:p>
            <a:pPr lvl="1"/>
            <a:r>
              <a:rPr lang="en-US" dirty="0" smtClean="0"/>
              <a:t>Better organized and readable code</a:t>
            </a:r>
          </a:p>
          <a:p>
            <a:pPr lvl="1"/>
            <a:r>
              <a:rPr lang="en-US" dirty="0" smtClean="0"/>
              <a:t>Maintainability: Allows upgrades to underlying methods without effecting users</a:t>
            </a:r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7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416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Course Goals: Data Objects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6660232" cy="525658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Learn how to write well designed</a:t>
            </a:r>
            <a:r>
              <a:rPr lang="en-US" dirty="0"/>
              <a:t> </a:t>
            </a:r>
            <a:r>
              <a:rPr lang="en-US" dirty="0" smtClean="0"/>
              <a:t>and effective  reconstruction software that integrates well into a large scale computing project</a:t>
            </a:r>
          </a:p>
          <a:p>
            <a:r>
              <a:rPr lang="en-US" dirty="0" smtClean="0"/>
              <a:t>What does that mean?</a:t>
            </a:r>
          </a:p>
          <a:p>
            <a:pPr lvl="1"/>
            <a:r>
              <a:rPr lang="en-US" dirty="0" smtClean="0"/>
              <a:t>Follows best practices</a:t>
            </a:r>
          </a:p>
          <a:p>
            <a:pPr lvl="2"/>
            <a:r>
              <a:rPr lang="en-US" dirty="0" smtClean="0"/>
              <a:t>Many of the best practices are there to facilitate the elements of the goal.</a:t>
            </a:r>
          </a:p>
          <a:p>
            <a:pPr lvl="1"/>
            <a:r>
              <a:rPr lang="en-US" dirty="0" smtClean="0"/>
              <a:t>Easy to read</a:t>
            </a:r>
          </a:p>
          <a:p>
            <a:pPr lvl="2"/>
            <a:r>
              <a:rPr lang="en-US" dirty="0" smtClean="0"/>
              <a:t>A user or other developer can read and understand quickly what your code does.</a:t>
            </a:r>
          </a:p>
          <a:p>
            <a:pPr lvl="1"/>
            <a:r>
              <a:rPr lang="en-US" dirty="0" smtClean="0"/>
              <a:t>Easy to maintain</a:t>
            </a:r>
          </a:p>
          <a:p>
            <a:pPr lvl="2"/>
            <a:r>
              <a:rPr lang="en-US" dirty="0" smtClean="0"/>
              <a:t>Need to improve something? Well designed code will often let you do so with a change at a single point without effecting any of the classes and functions that use the code you’ve changed.</a:t>
            </a:r>
          </a:p>
          <a:p>
            <a:pPr lvl="1"/>
            <a:r>
              <a:rPr lang="en-US" dirty="0" smtClean="0"/>
              <a:t>Simple</a:t>
            </a:r>
          </a:p>
          <a:p>
            <a:pPr lvl="2"/>
            <a:r>
              <a:rPr lang="en-US" dirty="0" smtClean="0"/>
              <a:t>The simplest solution is used when various solutions are equally effective.</a:t>
            </a:r>
          </a:p>
          <a:p>
            <a:pPr lvl="1"/>
            <a:r>
              <a:rPr lang="en-US" dirty="0" smtClean="0"/>
              <a:t>Safe</a:t>
            </a:r>
          </a:p>
          <a:p>
            <a:pPr lvl="2"/>
            <a:r>
              <a:rPr lang="en-US" dirty="0" smtClean="0"/>
              <a:t>Data elements are safe from being altered when they should not be.</a:t>
            </a:r>
          </a:p>
          <a:p>
            <a:pPr lvl="1"/>
            <a:r>
              <a:rPr lang="en-US" dirty="0" smtClean="0"/>
              <a:t>Fast and uses minimal memory</a:t>
            </a:r>
          </a:p>
          <a:p>
            <a:pPr lvl="2"/>
            <a:r>
              <a:rPr lang="en-US" dirty="0" smtClean="0"/>
              <a:t>A fact of particle physics computing is that we deal with large data sets and are CPU and memory limited.</a:t>
            </a:r>
          </a:p>
          <a:p>
            <a:pPr lvl="1"/>
            <a:r>
              <a:rPr lang="en-US" dirty="0" smtClean="0"/>
              <a:t>Effective</a:t>
            </a:r>
          </a:p>
          <a:p>
            <a:pPr lvl="2"/>
            <a:r>
              <a:rPr lang="en-US" dirty="0" smtClean="0"/>
              <a:t>Defined in terms of the project goal.  In reconstruction typically, efficient, accurate, and low fake rate (reconstruction of Hits, Tracks that don’t exist!) reconstruction of objects.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8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660232" y="2132856"/>
            <a:ext cx="2520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Data Encapsulation </a:t>
            </a:r>
            <a:r>
              <a:rPr lang="en-US" sz="3200" dirty="0" err="1" smtClean="0">
                <a:solidFill>
                  <a:srgbClr val="FF0000"/>
                </a:solidFill>
              </a:rPr>
              <a:t>const</a:t>
            </a:r>
            <a:r>
              <a:rPr lang="en-US" sz="3200" dirty="0" smtClean="0">
                <a:solidFill>
                  <a:srgbClr val="FF0000"/>
                </a:solidFill>
              </a:rPr>
              <a:t> correctness Event Framework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nd Modules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6516216" y="3645024"/>
            <a:ext cx="288032" cy="144016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6372200" y="2564904"/>
            <a:ext cx="50405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868144" y="4077072"/>
            <a:ext cx="936104" cy="576064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588224" y="4221088"/>
            <a:ext cx="28803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280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Cluster and Hit Finding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5220072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Cluster and hit finding goals: </a:t>
            </a:r>
          </a:p>
          <a:p>
            <a:pPr lvl="1"/>
            <a:r>
              <a:rPr lang="en-US" dirty="0" smtClean="0"/>
              <a:t>Find the estimated position where a charged track traversed the detector</a:t>
            </a:r>
          </a:p>
          <a:p>
            <a:pPr lvl="1"/>
            <a:r>
              <a:rPr lang="en-US" dirty="0" smtClean="0"/>
              <a:t>Find hit with high efficiency</a:t>
            </a:r>
          </a:p>
          <a:p>
            <a:pPr lvl="2"/>
            <a:r>
              <a:rPr lang="en-US" dirty="0" smtClean="0"/>
              <a:t>In this case there is no reason the algorithm can not be perfect.  Detector properties will result in inefficiency.</a:t>
            </a:r>
          </a:p>
          <a:p>
            <a:pPr lvl="1"/>
            <a:r>
              <a:rPr lang="en-US" dirty="0" smtClean="0"/>
              <a:t>Do so with with understood resolution</a:t>
            </a:r>
          </a:p>
          <a:p>
            <a:r>
              <a:rPr lang="en-US" dirty="0" smtClean="0"/>
              <a:t>Today assess efficiency and resolution(s)</a:t>
            </a:r>
          </a:p>
          <a:p>
            <a:pPr lvl="1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9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pic>
        <p:nvPicPr>
          <p:cNvPr id="4" name="Picture 3" descr="Image00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73"/>
          <a:stretch/>
        </p:blipFill>
        <p:spPr>
          <a:xfrm>
            <a:off x="5304600" y="2204864"/>
            <a:ext cx="3803904" cy="32669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20624" y="2996952"/>
            <a:ext cx="879793" cy="733663"/>
          </a:xfrm>
          <a:prstGeom prst="rightArrow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strips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024680" y="3095582"/>
            <a:ext cx="360040" cy="576064"/>
          </a:xfrm>
          <a:prstGeom prst="line">
            <a:avLst/>
          </a:prstGeom>
          <a:ln>
            <a:solidFill>
              <a:srgbClr val="FF0000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960784" y="2663534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24680" y="3095582"/>
            <a:ext cx="864096" cy="720080"/>
          </a:xfrm>
          <a:prstGeom prst="line">
            <a:avLst/>
          </a:prstGeom>
          <a:ln>
            <a:solidFill>
              <a:srgbClr val="FF0000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36648" y="230349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Collected charge: ADC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960784" y="266353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0" y="2564904"/>
            <a:ext cx="579613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0320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2168</Words>
  <Application>Microsoft Macintosh PowerPoint</Application>
  <PresentationFormat>On-screen Show (4:3)</PresentationFormat>
  <Paragraphs>284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FNAL Software School: Lecture 2 Hit Finding Performance</vt:lpstr>
      <vt:lpstr>HitSet</vt:lpstr>
      <vt:lpstr>Hit and HitSet</vt:lpstr>
      <vt:lpstr>Event Framework</vt:lpstr>
      <vt:lpstr>Pointers</vt:lpstr>
      <vt:lpstr>Your Role as a Developer</vt:lpstr>
      <vt:lpstr>Why do all this</vt:lpstr>
      <vt:lpstr>Course Goals: Data Objects</vt:lpstr>
      <vt:lpstr>Cluster and Hit Finding</vt:lpstr>
      <vt:lpstr>Track reconstruction and Hits</vt:lpstr>
      <vt:lpstr>Hit Resolutions</vt:lpstr>
      <vt:lpstr>Project Specifications</vt:lpstr>
      <vt:lpstr>Project Specifications</vt:lpstr>
      <vt:lpstr>Project Specifications</vt:lpstr>
      <vt:lpstr>Design Principals</vt:lpstr>
      <vt:lpstr>Course Goal Revisited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herndon</dc:creator>
  <cp:keywords/>
  <dc:description/>
  <cp:lastModifiedBy>Matthew Herndon</cp:lastModifiedBy>
  <cp:revision>374</cp:revision>
  <cp:lastPrinted>2013-03-12T14:45:22Z</cp:lastPrinted>
  <dcterms:created xsi:type="dcterms:W3CDTF">2011-11-18T10:05:35Z</dcterms:created>
  <dcterms:modified xsi:type="dcterms:W3CDTF">2014-08-05T13:54:21Z</dcterms:modified>
  <cp:category/>
</cp:coreProperties>
</file>