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65" r:id="rId3"/>
    <p:sldId id="366" r:id="rId4"/>
    <p:sldId id="367" r:id="rId5"/>
    <p:sldId id="370" r:id="rId6"/>
    <p:sldId id="379" r:id="rId7"/>
    <p:sldId id="371" r:id="rId8"/>
    <p:sldId id="378" r:id="rId9"/>
    <p:sldId id="368" r:id="rId10"/>
    <p:sldId id="372" r:id="rId11"/>
    <p:sldId id="369" r:id="rId12"/>
    <p:sldId id="373" r:id="rId13"/>
    <p:sldId id="374" r:id="rId14"/>
    <p:sldId id="375" r:id="rId15"/>
    <p:sldId id="376" r:id="rId16"/>
    <p:sldId id="377" r:id="rId17"/>
  </p:sldIdLst>
  <p:sldSz cx="9144000" cy="6858000" type="screen4x3"/>
  <p:notesSz cx="6670675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-4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49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908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DE3BC-8EC2-5D43-AB76-8480252B2F87}" type="datetimeFigureOut">
              <a:rPr lang="en-US" smtClean="0"/>
              <a:t>8/4/14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380538"/>
            <a:ext cx="2890838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9E2BB-676C-5B4E-9DDA-97CCEBD0A8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135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5" y="0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0A931-983F-4D8C-A816-AB01297CB4FF}" type="datetimeFigureOut">
              <a:rPr lang="en-GB" smtClean="0"/>
              <a:t>8/4/14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691023"/>
            <a:ext cx="533654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5" y="9380332"/>
            <a:ext cx="2890626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CF4B7-0B5C-4AFE-ABA6-5BBA6C56918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7480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9076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CF4B7-0B5C-4AFE-ABA6-5BBA6C569182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798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dirty="0" smtClean="0"/>
              <a:t>FNAL Software School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0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678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275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44624"/>
            <a:ext cx="6912768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301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1520" y="1124744"/>
            <a:ext cx="864096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44624"/>
            <a:ext cx="1008112" cy="100811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495" y="44625"/>
            <a:ext cx="1008113" cy="998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742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79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13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26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16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490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73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25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1640" y="125760"/>
            <a:ext cx="75608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87C70E8-245D-45BF-84AB-A10F652D258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7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366F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366F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lpc.fnal.gov/FNALsoftwareSchool/CodeBrowser/classfc_1_1_track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classfc_1_1_strip_set.html" TargetMode="External"/><Relationship Id="rId4" Type="http://schemas.openxmlformats.org/officeDocument/2006/relationships/hyperlink" Target="http://lpc.fnal.gov/FNALsoftwareSchool/CodeBrowser/_strip_set_8cc_sourc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classfc_1_1_hit_strip_gen_module.html" TargetMode="External"/><Relationship Id="rId4" Type="http://schemas.openxmlformats.org/officeDocument/2006/relationships/hyperlink" Target="http://lpc.fnal.gov/FNALsoftwareSchool/CodeBrowser/namespacefcf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ithub.com/herndon/FNALComp/tree/produc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lpc.fnal.gov/FNALsoftwareSchool/CodeBrowser/_modules_2test_2data_read_8cc.html" TargetMode="External"/><Relationship Id="rId4" Type="http://schemas.openxmlformats.org/officeDocument/2006/relationships/hyperlink" Target="file://localhost/Users/herndon/projects/FNALComp/doc/html/_event_8cc.html" TargetMode="External"/><Relationship Id="rId5" Type="http://schemas.openxmlformats.org/officeDocument/2006/relationships/hyperlink" Target="http://lpc.fnal.gov/FNALsoftwareSchool/CodeBrowser/classfc_1_1_hit_reco_module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herndon/FNALComp/blob/production/sensorgeometry.txt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268760"/>
            <a:ext cx="8928992" cy="19442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FNAL Software School: Lecture 1</a:t>
            </a:r>
            <a:br>
              <a:rPr lang="en-US" dirty="0" smtClean="0"/>
            </a:br>
            <a:r>
              <a:rPr lang="en-US" dirty="0" smtClean="0"/>
              <a:t>Course Code Infrastructure</a:t>
            </a:r>
            <a:br>
              <a:rPr lang="en-US" dirty="0" smtClean="0"/>
            </a:br>
            <a:r>
              <a:rPr lang="en-US" dirty="0" smtClean="0"/>
              <a:t>Cluster and Hit Reconstruction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224136"/>
          </a:xfrm>
        </p:spPr>
        <p:txBody>
          <a:bodyPr>
            <a:normAutofit/>
          </a:bodyPr>
          <a:lstStyle/>
          <a:p>
            <a:r>
              <a:rPr lang="en-US" sz="2000" noProof="0" dirty="0" smtClean="0">
                <a:solidFill>
                  <a:schemeClr val="tx1"/>
                </a:solidFill>
              </a:rPr>
              <a:t>Matt Herndon, </a:t>
            </a:r>
          </a:p>
          <a:p>
            <a:r>
              <a:rPr lang="en-US" sz="2000" noProof="0" dirty="0" smtClean="0">
                <a:solidFill>
                  <a:schemeClr val="tx1"/>
                </a:solidFill>
              </a:rPr>
              <a:t>University of Wisconsin – Madison</a:t>
            </a:r>
          </a:p>
        </p:txBody>
      </p:sp>
    </p:spTree>
    <p:extLst>
      <p:ext uri="{BB962C8B-B14F-4D97-AF65-F5344CB8AC3E}">
        <p14:creationId xmlns:p14="http://schemas.microsoft.com/office/powerpoint/2010/main" val="2735626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Abstractions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316416" cy="108012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DataObjects</a:t>
            </a:r>
            <a:r>
              <a:rPr lang="en-US" dirty="0" smtClean="0"/>
              <a:t>  in our code represent a hierarchy of abstractions as well.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10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03848" y="2276872"/>
            <a:ext cx="1414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Tracks</a:t>
            </a:r>
            <a:r>
              <a:rPr lang="en-US" dirty="0" smtClean="0"/>
              <a:t> (class)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96563" y="3140968"/>
            <a:ext cx="1283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Helix (class)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3131676"/>
            <a:ext cx="295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Covariance Matrix (</a:t>
            </a:r>
            <a:r>
              <a:rPr lang="en-US" dirty="0" err="1" smtClean="0"/>
              <a:t>TMatrixD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3140968"/>
            <a:ext cx="2311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Hits </a:t>
            </a:r>
            <a:r>
              <a:rPr lang="en-US" dirty="0" smtClean="0"/>
              <a:t>(Vector of indices)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84168" y="4859868"/>
            <a:ext cx="2862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Strips, Positions(TVector3)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923361" y="4077072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Uncertainties, Covariance's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4334" y="4077072"/>
            <a:ext cx="2801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Helix Parameters(</a:t>
            </a:r>
            <a:r>
              <a:rPr lang="en-US" dirty="0" err="1" smtClean="0"/>
              <a:t>TVectorD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911302" y="2646204"/>
            <a:ext cx="12626" cy="4947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55976" y="2636912"/>
            <a:ext cx="252028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372200" y="4067780"/>
            <a:ext cx="458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164288" y="4067780"/>
            <a:ext cx="458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001653" y="4067780"/>
            <a:ext cx="4587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Hit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691680" y="2564904"/>
            <a:ext cx="151216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endCxn id="14" idx="0"/>
          </p:cNvCxnSpPr>
          <p:nvPr/>
        </p:nvCxnSpPr>
        <p:spPr>
          <a:xfrm>
            <a:off x="1403648" y="3573016"/>
            <a:ext cx="11652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635896" y="3501008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211960" y="3501008"/>
            <a:ext cx="50405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23" idx="0"/>
          </p:cNvCxnSpPr>
          <p:nvPr/>
        </p:nvCxnSpPr>
        <p:spPr>
          <a:xfrm flipH="1">
            <a:off x="6601590" y="3501008"/>
            <a:ext cx="202658" cy="566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24" idx="0"/>
          </p:cNvCxnSpPr>
          <p:nvPr/>
        </p:nvCxnSpPr>
        <p:spPr>
          <a:xfrm flipH="1">
            <a:off x="7393678" y="3501008"/>
            <a:ext cx="45276" cy="566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5" idx="0"/>
          </p:cNvCxnSpPr>
          <p:nvPr/>
        </p:nvCxnSpPr>
        <p:spPr>
          <a:xfrm>
            <a:off x="7871002" y="3501008"/>
            <a:ext cx="360041" cy="5667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380312" y="44371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Content Placeholder 2"/>
          <p:cNvSpPr txBox="1">
            <a:spLocks/>
          </p:cNvSpPr>
          <p:nvPr/>
        </p:nvSpPr>
        <p:spPr>
          <a:xfrm>
            <a:off x="35496" y="4509120"/>
            <a:ext cx="6120680" cy="1944216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FF0000"/>
                </a:solidFill>
              </a:rPr>
              <a:t>In general you just see clearly named functions that get the various classes or values.  To just read the data what classes and types of containers  hold the data should be </a:t>
            </a:r>
            <a:r>
              <a:rPr lang="en-US" dirty="0" smtClean="0">
                <a:solidFill>
                  <a:srgbClr val="FF0000"/>
                </a:solidFill>
              </a:rPr>
              <a:t>largely irrelevant </a:t>
            </a:r>
            <a:r>
              <a:rPr lang="en-US" dirty="0" smtClean="0">
                <a:solidFill>
                  <a:srgbClr val="FF0000"/>
                </a:solidFill>
              </a:rPr>
              <a:t>and can be abstracted away from the user.  </a:t>
            </a:r>
          </a:p>
        </p:txBody>
      </p:sp>
    </p:spTree>
    <p:extLst>
      <p:ext uri="{BB962C8B-B14F-4D97-AF65-F5344CB8AC3E}">
        <p14:creationId xmlns:p14="http://schemas.microsoft.com/office/powerpoint/2010/main" val="57996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You as the Developer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66124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Your job as the code developer</a:t>
            </a:r>
          </a:p>
          <a:p>
            <a:r>
              <a:rPr lang="en-US" dirty="0" smtClean="0"/>
              <a:t>Develop the abstractions</a:t>
            </a:r>
          </a:p>
          <a:p>
            <a:r>
              <a:rPr lang="en-US" dirty="0" smtClean="0"/>
              <a:t>Your cluster finding code should read like</a:t>
            </a:r>
          </a:p>
          <a:p>
            <a:pPr lvl="1"/>
            <a:r>
              <a:rPr lang="en-US" dirty="0" err="1" smtClean="0"/>
              <a:t>ReconstructsHits</a:t>
            </a:r>
            <a:endParaRPr lang="en-US" dirty="0" smtClean="0"/>
          </a:p>
          <a:p>
            <a:pPr lvl="1"/>
            <a:r>
              <a:rPr lang="en-US" dirty="0" smtClean="0"/>
              <a:t>(loop over layers)</a:t>
            </a:r>
          </a:p>
          <a:p>
            <a:pPr lvl="2"/>
            <a:r>
              <a:rPr lang="en-US" dirty="0" err="1" smtClean="0"/>
              <a:t>findClustersOnLayer</a:t>
            </a:r>
            <a:endParaRPr lang="en-US" dirty="0" smtClean="0"/>
          </a:p>
          <a:p>
            <a:pPr lvl="2"/>
            <a:r>
              <a:rPr lang="en-US" dirty="0" smtClean="0"/>
              <a:t>(Loop over clusters)</a:t>
            </a:r>
          </a:p>
          <a:p>
            <a:pPr lvl="3"/>
            <a:r>
              <a:rPr lang="en-US" dirty="0" smtClean="0"/>
              <a:t>…</a:t>
            </a:r>
          </a:p>
          <a:p>
            <a:r>
              <a:rPr lang="en-US" dirty="0" smtClean="0"/>
              <a:t>Note there are often multiple reasonable algorithm choices</a:t>
            </a:r>
          </a:p>
          <a:p>
            <a:pPr lvl="1"/>
            <a:r>
              <a:rPr lang="en-US" dirty="0" smtClean="0"/>
              <a:t>Find all clusters on layer.  Process all clusters on a layer to make Hits</a:t>
            </a:r>
          </a:p>
          <a:p>
            <a:pPr lvl="2"/>
            <a:r>
              <a:rPr lang="en-US" dirty="0" smtClean="0"/>
              <a:t>For each Layer</a:t>
            </a:r>
          </a:p>
          <a:p>
            <a:pPr lvl="2"/>
            <a:r>
              <a:rPr lang="en-US" dirty="0" smtClean="0"/>
              <a:t>Create a vector of all the cluster </a:t>
            </a:r>
            <a:r>
              <a:rPr lang="en-US" dirty="0" err="1" smtClean="0"/>
              <a:t>acd</a:t>
            </a:r>
            <a:r>
              <a:rPr lang="en-US" dirty="0" smtClean="0"/>
              <a:t> information where the cluster </a:t>
            </a:r>
            <a:r>
              <a:rPr lang="en-US" dirty="0" err="1" smtClean="0"/>
              <a:t>acd</a:t>
            </a:r>
            <a:r>
              <a:rPr lang="en-US" dirty="0" smtClean="0"/>
              <a:t> information consists of multiple strips and can also be represented by a vector.  A vector of vectors. Create a second vector of </a:t>
            </a:r>
            <a:r>
              <a:rPr lang="en-US" dirty="0" err="1" smtClean="0"/>
              <a:t>initialStrips</a:t>
            </a:r>
            <a:endParaRPr lang="en-US" dirty="0" smtClean="0"/>
          </a:p>
          <a:p>
            <a:pPr lvl="2"/>
            <a:r>
              <a:rPr lang="en-US" dirty="0" smtClean="0"/>
              <a:t>Or you could make a vector of indices, strip numbers, into the </a:t>
            </a:r>
            <a:r>
              <a:rPr lang="en-US" dirty="0" err="1" smtClean="0"/>
              <a:t>StripSet</a:t>
            </a:r>
            <a:r>
              <a:rPr lang="en-US" dirty="0" smtClean="0"/>
              <a:t> representing the start of each cluster.</a:t>
            </a:r>
          </a:p>
          <a:p>
            <a:pPr lvl="1"/>
            <a:r>
              <a:rPr lang="en-US" dirty="0"/>
              <a:t>Find one cluster.  Process that cluster to make a </a:t>
            </a:r>
            <a:r>
              <a:rPr lang="en-US" dirty="0" smtClean="0"/>
              <a:t>Hit. Look for the next cluster.</a:t>
            </a:r>
            <a:endParaRPr lang="en-US" dirty="0"/>
          </a:p>
          <a:p>
            <a:pPr lvl="2"/>
            <a:r>
              <a:rPr lang="en-US" dirty="0"/>
              <a:t>Have to keep track of position in the </a:t>
            </a:r>
            <a:r>
              <a:rPr lang="en-US" dirty="0" err="1" smtClean="0"/>
              <a:t>StripSet</a:t>
            </a:r>
            <a:endParaRPr lang="en-US" dirty="0"/>
          </a:p>
          <a:p>
            <a:pPr lvl="2"/>
            <a:r>
              <a:rPr lang="en-US" dirty="0"/>
              <a:t>I did </a:t>
            </a:r>
            <a:r>
              <a:rPr lang="en-US" dirty="0" smtClean="0"/>
              <a:t>this (we should compare!)</a:t>
            </a:r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11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77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Me</a:t>
            </a:r>
            <a:r>
              <a:rPr lang="en-US" sz="3600" noProof="0" dirty="0" smtClean="0"/>
              <a:t> as the </a:t>
            </a:r>
            <a:r>
              <a:rPr lang="en-US" sz="3600" noProof="0" dirty="0" err="1" smtClean="0"/>
              <a:t>DataObject</a:t>
            </a:r>
            <a:r>
              <a:rPr lang="en-US" sz="3600" noProof="0" dirty="0" smtClean="0"/>
              <a:t> Developer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Also make optimal decisions about what underlies the abstractions, Consider the </a:t>
            </a:r>
            <a:r>
              <a:rPr lang="en-US" dirty="0" err="1" smtClean="0"/>
              <a:t>StripSet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StripSet</a:t>
            </a:r>
            <a:r>
              <a:rPr lang="en-US" dirty="0" smtClean="0"/>
              <a:t>: vectors of maps (key </a:t>
            </a:r>
            <a:r>
              <a:rPr lang="en-US" dirty="0" err="1" smtClean="0"/>
              <a:t>int</a:t>
            </a:r>
            <a:r>
              <a:rPr lang="en-US" dirty="0" smtClean="0"/>
              <a:t> strip number, value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acd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is sparse.  In the map not every strip number needs to be there</a:t>
            </a:r>
          </a:p>
          <a:p>
            <a:pPr lvl="1"/>
            <a:r>
              <a:rPr lang="en-US" dirty="0" smtClean="0"/>
              <a:t>Container is ordered, indexed by key and keys are unique.</a:t>
            </a:r>
          </a:p>
          <a:p>
            <a:pPr lvl="3"/>
            <a:r>
              <a:rPr lang="en-US" dirty="0" smtClean="0"/>
              <a:t>When filling we can insert strips into the order.  If the key already exists we should add the additional ACD counts.</a:t>
            </a:r>
          </a:p>
          <a:p>
            <a:pPr lvl="3"/>
            <a:r>
              <a:rPr lang="en-US" dirty="0" smtClean="0"/>
              <a:t>The strips we insert may go anywhere since they are at the locations of track intersection</a:t>
            </a:r>
            <a:r>
              <a:rPr lang="en-US" dirty="0" smtClean="0"/>
              <a:t>.  </a:t>
            </a:r>
            <a:r>
              <a:rPr lang="en-US" dirty="0" smtClean="0"/>
              <a:t>Maps support fast insertion into the </a:t>
            </a:r>
            <a:r>
              <a:rPr lang="en-US" smtClean="0"/>
              <a:t>map order.</a:t>
            </a:r>
            <a:endParaRPr lang="en-US" dirty="0" smtClean="0"/>
          </a:p>
          <a:p>
            <a:pPr lvl="3"/>
            <a:r>
              <a:rPr lang="en-US" dirty="0" smtClean="0"/>
              <a:t>We </a:t>
            </a:r>
            <a:r>
              <a:rPr lang="en-US" dirty="0"/>
              <a:t>can </a:t>
            </a:r>
            <a:r>
              <a:rPr lang="en-US" dirty="0" smtClean="0"/>
              <a:t>insert or retrieve </a:t>
            </a:r>
            <a:r>
              <a:rPr lang="en-US" dirty="0"/>
              <a:t>a strip ADC value by </a:t>
            </a:r>
            <a:r>
              <a:rPr lang="en-US" dirty="0" err="1" smtClean="0"/>
              <a:t>stripNumber</a:t>
            </a:r>
            <a:r>
              <a:rPr lang="en-US" dirty="0" smtClean="0"/>
              <a:t> index.</a:t>
            </a:r>
            <a:endParaRPr lang="en-US" dirty="0"/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The ordering is needed for cluster finding</a:t>
            </a:r>
          </a:p>
          <a:p>
            <a:pPr lvl="3"/>
            <a:r>
              <a:rPr lang="en-US" dirty="0" smtClean="0">
                <a:solidFill>
                  <a:srgbClr val="FF0000"/>
                </a:solidFill>
              </a:rPr>
              <a:t>Note the </a:t>
            </a:r>
            <a:r>
              <a:rPr lang="en-US" dirty="0" smtClean="0">
                <a:solidFill>
                  <a:srgbClr val="FF0000"/>
                </a:solidFill>
                <a:hlinkClick r:id="rId4"/>
              </a:rPr>
              <a:t>insertStrip</a:t>
            </a:r>
            <a:r>
              <a:rPr lang="en-US" dirty="0" smtClean="0">
                <a:solidFill>
                  <a:srgbClr val="FF0000"/>
                </a:solidFill>
              </a:rPr>
              <a:t> function is an abstraction.  I can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should now!) change it whenever I want without effecting the user of the interface.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5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Look for help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Cluster and hit finding is the inverse of what was done to generate the data.</a:t>
            </a:r>
          </a:p>
          <a:p>
            <a:pPr lvl="1"/>
            <a:r>
              <a:rPr lang="en-US" dirty="0" smtClean="0"/>
              <a:t>There we found the position where the tracks intersected layers and converting those hits to clusters of strips</a:t>
            </a:r>
          </a:p>
          <a:p>
            <a:r>
              <a:rPr lang="en-US" dirty="0" smtClean="0">
                <a:hlinkClick r:id="rId3"/>
              </a:rPr>
              <a:t>HitStripGenModule</a:t>
            </a:r>
            <a:endParaRPr lang="en-US" dirty="0" smtClean="0"/>
          </a:p>
          <a:p>
            <a:pPr lvl="1"/>
            <a:r>
              <a:rPr lang="en-US" dirty="0" smtClean="0"/>
              <a:t>Look at </a:t>
            </a:r>
            <a:r>
              <a:rPr lang="en-US" dirty="0" err="1" smtClean="0"/>
              <a:t>storeStripInfo</a:t>
            </a:r>
            <a:endParaRPr lang="en-US" dirty="0" smtClean="0"/>
          </a:p>
          <a:p>
            <a:pPr lvl="2"/>
            <a:r>
              <a:rPr lang="en-US" dirty="0" err="1" smtClean="0"/>
              <a:t>calclateLocalFromGlobalPostion</a:t>
            </a:r>
            <a:endParaRPr lang="en-US" dirty="0" smtClean="0"/>
          </a:p>
          <a:p>
            <a:pPr lvl="2"/>
            <a:r>
              <a:rPr lang="en-US" dirty="0" err="1" smtClean="0"/>
              <a:t>calculateStripFromLocalPosition</a:t>
            </a:r>
            <a:endParaRPr lang="en-US" dirty="0" smtClean="0"/>
          </a:p>
          <a:p>
            <a:pPr lvl="2"/>
            <a:r>
              <a:rPr lang="en-US" dirty="0" err="1" smtClean="0"/>
              <a:t>generateClusterFromStripHitPosition</a:t>
            </a:r>
            <a:endParaRPr lang="en-US" dirty="0" smtClean="0"/>
          </a:p>
          <a:p>
            <a:r>
              <a:rPr lang="en-US" dirty="0" smtClean="0"/>
              <a:t>The calculate functions are free </a:t>
            </a:r>
            <a:r>
              <a:rPr lang="en-US" dirty="0" smtClean="0">
                <a:hlinkClick r:id="rId4"/>
              </a:rPr>
              <a:t>functions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Looking at the file with the functions we see the inverse calculation functions have already been written!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81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 Specifications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7260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Input: </a:t>
            </a:r>
            <a:r>
              <a:rPr lang="en-US" dirty="0" err="1" smtClean="0"/>
              <a:t>StripSet</a:t>
            </a:r>
            <a:r>
              <a:rPr lang="en-US" dirty="0" smtClean="0"/>
              <a:t>, raw data from the strip detector</a:t>
            </a:r>
          </a:p>
          <a:p>
            <a:pPr lvl="1"/>
            <a:r>
              <a:rPr lang="en-US" dirty="0" smtClean="0"/>
              <a:t>vector of 10 maps with pairs of key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strip,value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acd</a:t>
            </a:r>
            <a:r>
              <a:rPr lang="en-US" dirty="0" smtClean="0"/>
              <a:t> information</a:t>
            </a:r>
          </a:p>
          <a:p>
            <a:pPr lvl="2"/>
            <a:r>
              <a:rPr lang="en-US" dirty="0" smtClean="0"/>
              <a:t>Access: retrieve each map and iterate over the elements</a:t>
            </a:r>
          </a:p>
          <a:p>
            <a:r>
              <a:rPr lang="en-US" dirty="0" smtClean="0"/>
              <a:t>Output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ntermediate: clusters per layer: vector of vectors of </a:t>
            </a:r>
            <a:r>
              <a:rPr lang="en-US" dirty="0" err="1" smtClean="0"/>
              <a:t>acd</a:t>
            </a:r>
            <a:r>
              <a:rPr lang="en-US" dirty="0" smtClean="0"/>
              <a:t> </a:t>
            </a:r>
            <a:r>
              <a:rPr lang="en-US" dirty="0"/>
              <a:t>values, vector of initial strip numbers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ntermediate: Hits with TVector3 position, number of strips,  charge</a:t>
            </a:r>
          </a:p>
          <a:p>
            <a:pPr lvl="1"/>
            <a:r>
              <a:rPr lang="en-US" dirty="0" smtClean="0"/>
              <a:t>Final: </a:t>
            </a:r>
            <a:r>
              <a:rPr lang="en-US" dirty="0" err="1" smtClean="0"/>
              <a:t>HitSet</a:t>
            </a:r>
            <a:r>
              <a:rPr lang="en-US" dirty="0" smtClean="0"/>
              <a:t>, vector of Hits</a:t>
            </a:r>
          </a:p>
          <a:p>
            <a:r>
              <a:rPr lang="en-US" dirty="0" smtClean="0"/>
              <a:t>Given the specifications there is only one correct solution to the </a:t>
            </a:r>
            <a:r>
              <a:rPr lang="en-US" dirty="0" err="1" smtClean="0"/>
              <a:t>HitReconstuction</a:t>
            </a:r>
            <a:r>
              <a:rPr lang="en-US" dirty="0" smtClean="0"/>
              <a:t> problem</a:t>
            </a:r>
          </a:p>
          <a:p>
            <a:pPr lvl="1"/>
            <a:r>
              <a:rPr lang="en-US" dirty="0" smtClean="0"/>
              <a:t>After adding a print method similar to those for the other </a:t>
            </a:r>
            <a:r>
              <a:rPr lang="en-US" dirty="0" err="1"/>
              <a:t>D</a:t>
            </a:r>
            <a:r>
              <a:rPr lang="en-US" dirty="0" err="1" smtClean="0"/>
              <a:t>ataObjects</a:t>
            </a:r>
            <a:r>
              <a:rPr lang="en-US" dirty="0" smtClean="0"/>
              <a:t> the output should be identical to the “make test” output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88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 Specifications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Algorithm</a:t>
            </a:r>
          </a:p>
          <a:p>
            <a:pPr lvl="1"/>
            <a:r>
              <a:rPr lang="en-US" dirty="0" err="1"/>
              <a:t>r</a:t>
            </a:r>
            <a:r>
              <a:rPr lang="en-US" dirty="0" err="1" smtClean="0"/>
              <a:t>econstructsHits</a:t>
            </a:r>
            <a:endParaRPr lang="en-US" dirty="0"/>
          </a:p>
          <a:p>
            <a:pPr lvl="1"/>
            <a:r>
              <a:rPr lang="en-US" dirty="0"/>
              <a:t>(loop over layers)</a:t>
            </a:r>
          </a:p>
          <a:p>
            <a:pPr lvl="2"/>
            <a:r>
              <a:rPr lang="en-US" dirty="0" err="1" smtClean="0"/>
              <a:t>findClustersOnLayer</a:t>
            </a:r>
            <a:endParaRPr lang="en-US" dirty="0" smtClean="0"/>
          </a:p>
          <a:p>
            <a:pPr lvl="3"/>
            <a:r>
              <a:rPr lang="en-US" dirty="0" smtClean="0"/>
              <a:t>(loop over strips)</a:t>
            </a:r>
          </a:p>
          <a:p>
            <a:pPr lvl="4"/>
            <a:r>
              <a:rPr lang="en-US" dirty="0"/>
              <a:t>t</a:t>
            </a:r>
            <a:r>
              <a:rPr lang="en-US" dirty="0" smtClean="0"/>
              <a:t>est if adjacent</a:t>
            </a:r>
          </a:p>
          <a:p>
            <a:pPr lvl="5"/>
            <a:r>
              <a:rPr lang="en-US" dirty="0" smtClean="0"/>
              <a:t> add to single cluster </a:t>
            </a:r>
            <a:r>
              <a:rPr lang="en-US" dirty="0" err="1" smtClean="0"/>
              <a:t>adc</a:t>
            </a:r>
            <a:r>
              <a:rPr lang="en-US" dirty="0" smtClean="0"/>
              <a:t> vector if adjacent</a:t>
            </a:r>
          </a:p>
          <a:p>
            <a:pPr lvl="5"/>
            <a:r>
              <a:rPr lang="en-US" dirty="0" smtClean="0"/>
              <a:t>add single cluster </a:t>
            </a:r>
            <a:r>
              <a:rPr lang="en-US" dirty="0" err="1" smtClean="0"/>
              <a:t>adc</a:t>
            </a:r>
            <a:r>
              <a:rPr lang="en-US" smtClean="0"/>
              <a:t> vector </a:t>
            </a:r>
            <a:r>
              <a:rPr lang="en-US" dirty="0" smtClean="0"/>
              <a:t>to vector of clusters if not adjacent</a:t>
            </a:r>
          </a:p>
          <a:p>
            <a:pPr lvl="3"/>
            <a:r>
              <a:rPr lang="en-US" dirty="0" smtClean="0"/>
              <a:t>(end loop over strips)</a:t>
            </a:r>
            <a:endParaRPr lang="en-US" dirty="0"/>
          </a:p>
          <a:p>
            <a:pPr lvl="2"/>
            <a:r>
              <a:rPr lang="en-US" dirty="0"/>
              <a:t>(Loop over clusters</a:t>
            </a:r>
            <a:r>
              <a:rPr lang="en-US" dirty="0" smtClean="0"/>
              <a:t>)</a:t>
            </a:r>
          </a:p>
          <a:p>
            <a:pPr lvl="3"/>
            <a:r>
              <a:rPr lang="en-US" dirty="0" err="1" smtClean="0"/>
              <a:t>buildHit</a:t>
            </a:r>
            <a:endParaRPr lang="en-US" dirty="0" smtClean="0"/>
          </a:p>
          <a:p>
            <a:pPr lvl="4"/>
            <a:r>
              <a:rPr lang="en-US" dirty="0" err="1" smtClean="0"/>
              <a:t>calculateStripHitPositionFromCluster</a:t>
            </a:r>
            <a:endParaRPr lang="en-US" dirty="0" smtClean="0"/>
          </a:p>
          <a:p>
            <a:pPr lvl="4"/>
            <a:r>
              <a:rPr lang="en-US" dirty="0" smtClean="0"/>
              <a:t>… coordinate transformations</a:t>
            </a:r>
          </a:p>
          <a:p>
            <a:pPr lvl="4"/>
            <a:r>
              <a:rPr lang="en-US" dirty="0"/>
              <a:t>m</a:t>
            </a:r>
            <a:r>
              <a:rPr lang="en-US" dirty="0" smtClean="0"/>
              <a:t>ake the Hit</a:t>
            </a:r>
          </a:p>
          <a:p>
            <a:pPr lvl="3"/>
            <a:r>
              <a:rPr lang="en-US" dirty="0" err="1" smtClean="0"/>
              <a:t>storeHitInSet</a:t>
            </a:r>
            <a:endParaRPr lang="en-US" dirty="0" smtClean="0"/>
          </a:p>
          <a:p>
            <a:pPr lvl="2"/>
            <a:r>
              <a:rPr lang="en-US" dirty="0" smtClean="0"/>
              <a:t>(end loop over clusters)</a:t>
            </a:r>
          </a:p>
          <a:p>
            <a:pPr lvl="1"/>
            <a:r>
              <a:rPr lang="en-US" dirty="0" smtClean="0"/>
              <a:t>(end loop over layers)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15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879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Course Goal Revisited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6660232" cy="525658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Learn how to write well designed</a:t>
            </a:r>
            <a:r>
              <a:rPr lang="en-US" dirty="0"/>
              <a:t> </a:t>
            </a:r>
            <a:r>
              <a:rPr lang="en-US" dirty="0" smtClean="0"/>
              <a:t>and effective  reconstruction software that integrates well into a large scale computing project</a:t>
            </a:r>
          </a:p>
          <a:p>
            <a:r>
              <a:rPr lang="en-US" dirty="0" smtClean="0"/>
              <a:t>What does that mean?</a:t>
            </a:r>
          </a:p>
          <a:p>
            <a:pPr lvl="1"/>
            <a:r>
              <a:rPr lang="en-US" dirty="0" smtClean="0"/>
              <a:t>Follows best practices</a:t>
            </a:r>
          </a:p>
          <a:p>
            <a:pPr lvl="2"/>
            <a:r>
              <a:rPr lang="en-US" dirty="0" smtClean="0"/>
              <a:t>Many of the best practices are there to facilitate the elements of the goal.</a:t>
            </a:r>
          </a:p>
          <a:p>
            <a:pPr lvl="1"/>
            <a:r>
              <a:rPr lang="en-US" dirty="0" smtClean="0"/>
              <a:t>Easy to read</a:t>
            </a:r>
          </a:p>
          <a:p>
            <a:pPr lvl="2"/>
            <a:r>
              <a:rPr lang="en-US" dirty="0" smtClean="0"/>
              <a:t>A user or other developer can read and understand quickly what your code does.</a:t>
            </a:r>
          </a:p>
          <a:p>
            <a:pPr lvl="1"/>
            <a:r>
              <a:rPr lang="en-US" dirty="0" smtClean="0"/>
              <a:t>Easy to maintain</a:t>
            </a:r>
          </a:p>
          <a:p>
            <a:pPr lvl="2"/>
            <a:r>
              <a:rPr lang="en-US" dirty="0" smtClean="0"/>
              <a:t>Need to improve something? Well designed code will often let you do so with a change at a single point without effecting any of the classes and functions that use the code you’ve changed.</a:t>
            </a:r>
          </a:p>
          <a:p>
            <a:pPr lvl="1"/>
            <a:r>
              <a:rPr lang="en-US" dirty="0" smtClean="0"/>
              <a:t>Simple</a:t>
            </a:r>
          </a:p>
          <a:p>
            <a:pPr lvl="2"/>
            <a:r>
              <a:rPr lang="en-US" dirty="0" smtClean="0"/>
              <a:t>The simplest solution is used when various solutions are equally effective.</a:t>
            </a:r>
          </a:p>
          <a:p>
            <a:pPr lvl="1"/>
            <a:r>
              <a:rPr lang="en-US" dirty="0" smtClean="0"/>
              <a:t>Safe</a:t>
            </a:r>
          </a:p>
          <a:p>
            <a:pPr lvl="2"/>
            <a:r>
              <a:rPr lang="en-US" dirty="0" smtClean="0"/>
              <a:t>Data elements are safe from being altered when they should not be.</a:t>
            </a:r>
          </a:p>
          <a:p>
            <a:pPr lvl="1"/>
            <a:r>
              <a:rPr lang="en-US" dirty="0" smtClean="0"/>
              <a:t>Fast uses minimal memory</a:t>
            </a:r>
          </a:p>
          <a:p>
            <a:pPr lvl="2"/>
            <a:r>
              <a:rPr lang="en-US" dirty="0" smtClean="0"/>
              <a:t>A fact of particle physics computing is that we deal with large data sets and are CPU and memory limited.</a:t>
            </a:r>
          </a:p>
          <a:p>
            <a:pPr lvl="1"/>
            <a:r>
              <a:rPr lang="en-US" dirty="0" smtClean="0"/>
              <a:t>Effective</a:t>
            </a:r>
          </a:p>
          <a:p>
            <a:pPr lvl="2"/>
            <a:r>
              <a:rPr lang="en-US" dirty="0" smtClean="0"/>
              <a:t>Defined in terms of the project goal.  In reconstruction typically, efficient, accurate, and low fake rate (reconstruction of Hits, Tracks that don’t exist!) reconstruction of objects.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16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020272" y="3140968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Algorithm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Abstraction</a:t>
            </a:r>
            <a:endParaRPr lang="en-US" sz="32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6300192" y="3645024"/>
            <a:ext cx="792088" cy="576064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6300192" y="2996952"/>
            <a:ext cx="7920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372200" y="3861048"/>
            <a:ext cx="720080" cy="1728192"/>
          </a:xfrm>
          <a:prstGeom prst="line">
            <a:avLst/>
          </a:prstGeom>
          <a:ln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939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Course Code Base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Location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github.com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herndon</a:t>
            </a:r>
            <a:r>
              <a:rPr lang="en-US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FNALComp</a:t>
            </a:r>
            <a:r>
              <a:rPr lang="en-US" dirty="0">
                <a:hlinkClick r:id="rId3"/>
              </a:rPr>
              <a:t>/tree/production</a:t>
            </a:r>
            <a:endParaRPr lang="en-US" dirty="0" smtClean="0"/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dirty="0" smtClean="0"/>
              <a:t>Framework: Event processing framework</a:t>
            </a:r>
          </a:p>
          <a:p>
            <a:pPr lvl="1"/>
            <a:r>
              <a:rPr lang="en-US" dirty="0" smtClean="0"/>
              <a:t>Modules: Produce or consume data objects each event</a:t>
            </a:r>
          </a:p>
          <a:p>
            <a:pPr lvl="1"/>
            <a:r>
              <a:rPr lang="en-US" dirty="0" err="1" smtClean="0"/>
              <a:t>DataObjects</a:t>
            </a:r>
            <a:r>
              <a:rPr lang="en-US" dirty="0" smtClean="0"/>
              <a:t>: Class definitions of basic data objects</a:t>
            </a:r>
          </a:p>
          <a:p>
            <a:pPr lvl="1"/>
            <a:r>
              <a:rPr lang="en-US" dirty="0" smtClean="0"/>
              <a:t>Geometry: Definition of the detector geometry and properties</a:t>
            </a:r>
          </a:p>
          <a:p>
            <a:pPr lvl="1"/>
            <a:r>
              <a:rPr lang="en-US" dirty="0" smtClean="0"/>
              <a:t>Algorithms: </a:t>
            </a:r>
            <a:r>
              <a:rPr lang="en-US" dirty="0"/>
              <a:t>A</a:t>
            </a:r>
            <a:r>
              <a:rPr lang="en-US" dirty="0" smtClean="0"/>
              <a:t>lgorithms that run on the data objects to perform operations like IO, fitting, …</a:t>
            </a:r>
          </a:p>
          <a:p>
            <a:pPr lvl="1"/>
            <a:r>
              <a:rPr lang="en-US" dirty="0" smtClean="0"/>
              <a:t>Tracking: High level tracking classes with algorithms and supporting functions</a:t>
            </a:r>
          </a:p>
          <a:p>
            <a:pPr lvl="1"/>
            <a:r>
              <a:rPr lang="en-US" dirty="0" smtClean="0"/>
              <a:t>Services: Services such as </a:t>
            </a:r>
            <a:r>
              <a:rPr lang="en-US" dirty="0" err="1" smtClean="0"/>
              <a:t>Errorlogger</a:t>
            </a:r>
            <a:r>
              <a:rPr lang="en-US" dirty="0" smtClean="0"/>
              <a:t>, Random number generation 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2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753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Code Structure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Main program and </a:t>
            </a:r>
            <a:r>
              <a:rPr lang="en-US" dirty="0"/>
              <a:t>Event processor: </a:t>
            </a:r>
            <a:r>
              <a:rPr lang="en-US" dirty="0" smtClean="0">
                <a:hlinkClick r:id="rId3"/>
              </a:rPr>
              <a:t>dataRead.cc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nitializes persistent objects used throughout the program</a:t>
            </a:r>
          </a:p>
          <a:p>
            <a:pPr lvl="1"/>
            <a:r>
              <a:rPr lang="en-US" dirty="0" err="1" smtClean="0"/>
              <a:t>EventProcesser</a:t>
            </a:r>
            <a:r>
              <a:rPr lang="en-US" dirty="0" smtClean="0"/>
              <a:t>: process “Events”, runs the  </a:t>
            </a:r>
            <a:r>
              <a:rPr lang="en-US" dirty="0" err="1" smtClean="0"/>
              <a:t>processEvent</a:t>
            </a:r>
            <a:r>
              <a:rPr lang="en-US" dirty="0" smtClean="0"/>
              <a:t> function of </a:t>
            </a:r>
            <a:r>
              <a:rPr lang="en-US" dirty="0"/>
              <a:t>M</a:t>
            </a:r>
            <a:r>
              <a:rPr lang="en-US" dirty="0" smtClean="0"/>
              <a:t>odules once per event</a:t>
            </a:r>
          </a:p>
          <a:p>
            <a:pPr lvl="1"/>
            <a:r>
              <a:rPr lang="en-US" dirty="0" smtClean="0"/>
              <a:t>Other persistent objects: </a:t>
            </a:r>
            <a:r>
              <a:rPr lang="en-US" dirty="0" err="1" smtClean="0"/>
              <a:t>Config</a:t>
            </a:r>
            <a:r>
              <a:rPr lang="en-US" dirty="0" smtClean="0"/>
              <a:t>, </a:t>
            </a:r>
            <a:r>
              <a:rPr lang="en-US" dirty="0" err="1" smtClean="0"/>
              <a:t>DetectorGeoemtry</a:t>
            </a:r>
            <a:r>
              <a:rPr lang="en-US" dirty="0" smtClean="0"/>
              <a:t>, Random, </a:t>
            </a:r>
            <a:r>
              <a:rPr lang="en-US" dirty="0" err="1" smtClean="0"/>
              <a:t>Iostreams</a:t>
            </a:r>
            <a:r>
              <a:rPr lang="en-US" dirty="0" smtClean="0"/>
              <a:t>, Root file… persistent objects over the scope of the whole program</a:t>
            </a:r>
          </a:p>
          <a:p>
            <a:r>
              <a:rPr lang="en-US" dirty="0"/>
              <a:t>The </a:t>
            </a:r>
            <a:r>
              <a:rPr lang="en-US" dirty="0" smtClean="0"/>
              <a:t>Event: </a:t>
            </a:r>
            <a:r>
              <a:rPr lang="en-US" dirty="0" smtClean="0">
                <a:hlinkClick r:id="rId4" action="ppaction://hlinkfile"/>
              </a:rPr>
              <a:t>Event</a:t>
            </a:r>
            <a:endParaRPr lang="en-US" dirty="0" smtClean="0"/>
          </a:p>
          <a:p>
            <a:pPr lvl="1"/>
            <a:r>
              <a:rPr lang="en-US" dirty="0" smtClean="0"/>
              <a:t>Particle physics </a:t>
            </a:r>
            <a:r>
              <a:rPr lang="en-US" dirty="0" smtClean="0"/>
              <a:t>takes place in short time scale interactions or “Events”</a:t>
            </a:r>
          </a:p>
          <a:p>
            <a:pPr lvl="1"/>
            <a:r>
              <a:rPr lang="en-US" dirty="0" smtClean="0"/>
              <a:t>This informs us on how to structure our code</a:t>
            </a:r>
          </a:p>
          <a:p>
            <a:pPr lvl="1"/>
            <a:r>
              <a:rPr lang="en-US" dirty="0" smtClean="0"/>
              <a:t>Event: Contains </a:t>
            </a:r>
            <a:r>
              <a:rPr lang="en-US" dirty="0" err="1" smtClean="0"/>
              <a:t>DataObjects</a:t>
            </a:r>
            <a:r>
              <a:rPr lang="en-US" dirty="0" smtClean="0"/>
              <a:t> persistent for the scope of one Event</a:t>
            </a:r>
          </a:p>
          <a:p>
            <a:pPr lvl="1"/>
            <a:r>
              <a:rPr lang="en-US" dirty="0" smtClean="0"/>
              <a:t>Modules can read (consume) and/or write (produce) data objects from/to the event</a:t>
            </a:r>
          </a:p>
          <a:p>
            <a:r>
              <a:rPr lang="en-US" dirty="0" smtClean="0"/>
              <a:t>Modules</a:t>
            </a:r>
            <a:r>
              <a:rPr lang="en-US" dirty="0"/>
              <a:t>: </a:t>
            </a:r>
            <a:r>
              <a:rPr lang="en-US" dirty="0" smtClean="0">
                <a:hlinkClick r:id="rId5"/>
              </a:rPr>
              <a:t>HitRecoModule</a:t>
            </a:r>
            <a:endParaRPr lang="en-US" dirty="0" smtClean="0"/>
          </a:p>
          <a:p>
            <a:pPr lvl="1"/>
            <a:r>
              <a:rPr lang="en-US" dirty="0" smtClean="0"/>
              <a:t>A class that performs a specific task producing or consuming (frequently both in reconstruction) data objects</a:t>
            </a:r>
          </a:p>
          <a:p>
            <a:pPr lvl="1"/>
            <a:r>
              <a:rPr lang="en-US" dirty="0" smtClean="0"/>
              <a:t>Specific instances of Modules are derived classes inherited from the Module class to give a common class type and interface that </a:t>
            </a:r>
            <a:r>
              <a:rPr lang="en-US" dirty="0" err="1" smtClean="0"/>
              <a:t>EventProcessor</a:t>
            </a:r>
            <a:r>
              <a:rPr lang="en-US" dirty="0" smtClean="0"/>
              <a:t> can control.</a:t>
            </a:r>
          </a:p>
          <a:p>
            <a:pPr lvl="1"/>
            <a:r>
              <a:rPr lang="en-US" dirty="0" smtClean="0"/>
              <a:t>Special cases are </a:t>
            </a:r>
            <a:r>
              <a:rPr lang="en-US" dirty="0" err="1" smtClean="0"/>
              <a:t>CountEventsSource</a:t>
            </a:r>
            <a:r>
              <a:rPr lang="en-US" dirty="0" smtClean="0"/>
              <a:t>, starts generation of data, and </a:t>
            </a:r>
            <a:r>
              <a:rPr lang="en-US" dirty="0" err="1" smtClean="0"/>
              <a:t>DataSource</a:t>
            </a:r>
            <a:r>
              <a:rPr lang="en-US" dirty="0" smtClean="0"/>
              <a:t>, reads data from disk.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3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43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Code Developers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400600"/>
          </a:xfrm>
        </p:spPr>
        <p:txBody>
          <a:bodyPr>
            <a:normAutofit/>
          </a:bodyPr>
          <a:lstStyle/>
          <a:p>
            <a:r>
              <a:rPr lang="en-US" dirty="0"/>
              <a:t>Your </a:t>
            </a:r>
            <a:r>
              <a:rPr lang="en-US" dirty="0" smtClean="0"/>
              <a:t>role</a:t>
            </a:r>
            <a:endParaRPr lang="en-US" dirty="0"/>
          </a:p>
          <a:p>
            <a:pPr lvl="1"/>
            <a:r>
              <a:rPr lang="en-US" dirty="0"/>
              <a:t>As a code developer performing reconstruction:</a:t>
            </a:r>
          </a:p>
          <a:p>
            <a:pPr lvl="1"/>
            <a:r>
              <a:rPr lang="en-US" dirty="0"/>
              <a:t>Develop Modules for performing a </a:t>
            </a:r>
            <a:r>
              <a:rPr lang="en-US" dirty="0" smtClean="0"/>
              <a:t>single specific </a:t>
            </a:r>
            <a:r>
              <a:rPr lang="en-US" dirty="0"/>
              <a:t>task.  Today you are using </a:t>
            </a:r>
            <a:r>
              <a:rPr lang="en-US" dirty="0" smtClean="0"/>
              <a:t>the premade module template </a:t>
            </a:r>
            <a:r>
              <a:rPr lang="en-US" dirty="0" err="1" smtClean="0"/>
              <a:t>HitRecoModule</a:t>
            </a:r>
            <a:endParaRPr lang="en-US" dirty="0"/>
          </a:p>
          <a:p>
            <a:pPr lvl="1"/>
            <a:r>
              <a:rPr lang="en-US" dirty="0"/>
              <a:t>Develop algorithms to process data within a Module.  Today you are performing cluster finding and hit reconstruction in </a:t>
            </a:r>
            <a:r>
              <a:rPr lang="en-US" dirty="0" err="1"/>
              <a:t>HitRecoModule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You will consume as input a</a:t>
            </a:r>
            <a:r>
              <a:rPr lang="en-US" dirty="0" smtClean="0"/>
              <a:t> </a:t>
            </a:r>
            <a:r>
              <a:rPr lang="en-US" dirty="0" err="1"/>
              <a:t>StripSet</a:t>
            </a:r>
            <a:r>
              <a:rPr lang="en-US" dirty="0"/>
              <a:t> and produce </a:t>
            </a:r>
            <a:r>
              <a:rPr lang="en-US" dirty="0" smtClean="0"/>
              <a:t>as output a </a:t>
            </a:r>
            <a:r>
              <a:rPr lang="en-US" dirty="0" err="1" smtClean="0"/>
              <a:t>HitSet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4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271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Cluster and Hit Finding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1728192"/>
          </a:xfrm>
        </p:spPr>
        <p:txBody>
          <a:bodyPr>
            <a:normAutofit/>
          </a:bodyPr>
          <a:lstStyle/>
          <a:p>
            <a:r>
              <a:rPr lang="en-US" dirty="0" smtClean="0"/>
              <a:t>Cluster and hit finding</a:t>
            </a:r>
          </a:p>
          <a:p>
            <a:pPr lvl="1"/>
            <a:r>
              <a:rPr lang="en-US" dirty="0" smtClean="0"/>
              <a:t>Goal: Efficiently find the estimated position where a charged track traversed the detector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5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pic>
        <p:nvPicPr>
          <p:cNvPr id="4" name="Picture 3" descr="Image0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73"/>
          <a:stretch/>
        </p:blipFill>
        <p:spPr>
          <a:xfrm>
            <a:off x="5304600" y="2754306"/>
            <a:ext cx="3803904" cy="326698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20624" y="3546394"/>
            <a:ext cx="879793" cy="733663"/>
          </a:xfrm>
          <a:prstGeom prst="rightArrow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strips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024680" y="3645024"/>
            <a:ext cx="360040" cy="576064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960784" y="3212976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24680" y="3645024"/>
            <a:ext cx="864096" cy="720080"/>
          </a:xfrm>
          <a:prstGeom prst="line">
            <a:avLst/>
          </a:prstGeom>
          <a:ln>
            <a:solidFill>
              <a:srgbClr val="FF0000"/>
            </a:solidFill>
            <a:tailEnd type="triangle" w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36648" y="285293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Collected charge: ADC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960784" y="3212976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0" y="2564904"/>
            <a:ext cx="5796136" cy="3456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Strip detector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ilicon strip detector, calorimeter strip chambers,  </a:t>
            </a:r>
            <a:r>
              <a:rPr lang="en-US" dirty="0" err="1" smtClean="0"/>
              <a:t>muon</a:t>
            </a:r>
            <a:r>
              <a:rPr lang="en-US" dirty="0" smtClean="0"/>
              <a:t> detector.</a:t>
            </a:r>
          </a:p>
          <a:p>
            <a:pPr lvl="1"/>
            <a:r>
              <a:rPr lang="en-US" dirty="0" smtClean="0"/>
              <a:t>In our case charge is deposited relatively on the adjacent </a:t>
            </a:r>
            <a:r>
              <a:rPr lang="en-US" dirty="0" smtClean="0"/>
              <a:t>strips </a:t>
            </a:r>
            <a:r>
              <a:rPr lang="en-US" dirty="0" smtClean="0"/>
              <a:t>in inverse proportion to the distance to the strips.</a:t>
            </a:r>
          </a:p>
          <a:p>
            <a:pPr lvl="1"/>
            <a:r>
              <a:rPr lang="en-US" dirty="0" smtClean="0"/>
              <a:t>Location found from charge weighted sum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-36512" y="5777880"/>
            <a:ext cx="8712968" cy="8914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Final result, Hit: 1D measurement with known position </a:t>
            </a:r>
            <a:r>
              <a:rPr lang="en-US" smtClean="0">
                <a:solidFill>
                  <a:srgbClr val="000000"/>
                </a:solidFill>
              </a:rPr>
              <a:t>(and </a:t>
            </a:r>
            <a:r>
              <a:rPr lang="en-US" dirty="0" smtClean="0">
                <a:solidFill>
                  <a:srgbClr val="000000"/>
                </a:solidFill>
              </a:rPr>
              <a:t>resolution)</a:t>
            </a:r>
          </a:p>
        </p:txBody>
      </p:sp>
    </p:spTree>
    <p:extLst>
      <p:ext uri="{BB962C8B-B14F-4D97-AF65-F5344CB8AC3E}">
        <p14:creationId xmlns:p14="http://schemas.microsoft.com/office/powerpoint/2010/main" val="3689185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Strip Detector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9992" y="1124744"/>
            <a:ext cx="4644008" cy="374441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 Layer of strip planes arranged in 5 closely spaced pairs (200um)</a:t>
            </a:r>
          </a:p>
          <a:p>
            <a:pPr lvl="1"/>
            <a:r>
              <a:rPr lang="en-US" dirty="0" smtClean="0"/>
              <a:t>Three pairs with X and Z measurements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p</a:t>
            </a:r>
            <a:r>
              <a:rPr lang="en-US" dirty="0" smtClean="0"/>
              <a:t>airs with X and SAS (small angle stereo, 1</a:t>
            </a:r>
            <a:r>
              <a:rPr lang="en-US" baseline="30000" dirty="0" smtClean="0"/>
              <a:t>o</a:t>
            </a:r>
            <a:r>
              <a:rPr lang="en-US" dirty="0" smtClean="0"/>
              <a:t> rotated from X)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6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pic>
        <p:nvPicPr>
          <p:cNvPr id="4" name="Picture 3" descr="Screen Shot 2014-08-02 at 12.10.4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96752"/>
            <a:ext cx="4320480" cy="3352642"/>
          </a:xfrm>
          <a:prstGeom prst="rect">
            <a:avLst/>
          </a:prstGeom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233922" y="4581128"/>
            <a:ext cx="8658558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Intersection of X and SAS strips allows effective measurement in Z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Sufficient </a:t>
            </a:r>
            <a:r>
              <a:rPr lang="en-US" dirty="0">
                <a:solidFill>
                  <a:srgbClr val="FF0000"/>
                </a:solidFill>
              </a:rPr>
              <a:t>determine helical trajectories of a track in magnetic field.</a:t>
            </a:r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26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Strip Detector</a:t>
            </a:r>
            <a:endParaRPr lang="en-US" sz="3600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7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1279301"/>
            <a:ext cx="8229600" cy="1213595"/>
          </a:xfrm>
        </p:spPr>
        <p:txBody>
          <a:bodyPr/>
          <a:lstStyle/>
          <a:p>
            <a:r>
              <a:rPr lang="en-US" dirty="0" smtClean="0"/>
              <a:t>Detailed properties</a:t>
            </a:r>
          </a:p>
          <a:p>
            <a:pPr lvl="1"/>
            <a:r>
              <a:rPr lang="en-US" dirty="0" smtClean="0"/>
              <a:t>Described in </a:t>
            </a:r>
            <a:r>
              <a:rPr lang="en-US" dirty="0" err="1" smtClean="0">
                <a:hlinkClick r:id="rId3"/>
              </a:rPr>
              <a:t>sensonsorgemetry.txt</a:t>
            </a:r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372" y="2422635"/>
            <a:ext cx="8528092" cy="4012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971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noProof="0" dirty="0" smtClean="0"/>
              <a:t>Strip Detector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4932040" cy="41764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Why SAS?</a:t>
            </a:r>
          </a:p>
          <a:p>
            <a:pPr lvl="1"/>
            <a:r>
              <a:rPr lang="en-US" dirty="0"/>
              <a:t>Intersection of X and SAS strips </a:t>
            </a:r>
            <a:r>
              <a:rPr lang="en-US" dirty="0" smtClean="0"/>
              <a:t>gives </a:t>
            </a:r>
            <a:r>
              <a:rPr lang="en-US" dirty="0"/>
              <a:t>effective measurement in </a:t>
            </a:r>
            <a:r>
              <a:rPr lang="en-US" dirty="0" smtClean="0"/>
              <a:t>Z</a:t>
            </a:r>
          </a:p>
          <a:p>
            <a:r>
              <a:rPr lang="en-US" dirty="0" smtClean="0"/>
              <a:t>Ambiguity</a:t>
            </a:r>
          </a:p>
          <a:p>
            <a:pPr lvl="1"/>
            <a:r>
              <a:rPr lang="en-US" dirty="0" smtClean="0"/>
              <a:t>Less ambiguity from SAS layers.</a:t>
            </a:r>
          </a:p>
          <a:p>
            <a:pPr lvl="1"/>
            <a:r>
              <a:rPr lang="en-US" dirty="0" smtClean="0"/>
              <a:t>If you had only SAS (or worse Z) layer the same pattern would repeat at every layer and all the false pairings would look real!</a:t>
            </a:r>
          </a:p>
          <a:p>
            <a:pPr lvl="1"/>
            <a:r>
              <a:rPr lang="en-US" dirty="0" smtClean="0"/>
              <a:t>Different types of </a:t>
            </a:r>
            <a:r>
              <a:rPr lang="en-US" dirty="0" smtClean="0"/>
              <a:t>layers </a:t>
            </a:r>
            <a:r>
              <a:rPr lang="en-US" dirty="0" smtClean="0"/>
              <a:t>breaks the ambiguity.</a:t>
            </a:r>
          </a:p>
          <a:p>
            <a:r>
              <a:rPr lang="en-US" dirty="0" smtClean="0"/>
              <a:t>Why Z:?</a:t>
            </a:r>
          </a:p>
          <a:p>
            <a:pPr lvl="1"/>
            <a:r>
              <a:rPr lang="en-US" dirty="0" smtClean="0"/>
              <a:t>More accurate Z measurements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8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898504" y="155679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98504" y="1772816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915272" y="198884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4898504" y="220486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4898504" y="1340768"/>
            <a:ext cx="392196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970512" y="1556792"/>
            <a:ext cx="392196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4970512" y="1772816"/>
            <a:ext cx="392196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 flipV="1">
            <a:off x="4970512" y="1988840"/>
            <a:ext cx="3921968" cy="4320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626696" y="1412776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770712" y="1706439"/>
            <a:ext cx="188186" cy="210393"/>
          </a:xfrm>
          <a:prstGeom prst="ellipse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7058744" y="2138487"/>
            <a:ext cx="188186" cy="210393"/>
          </a:xfrm>
          <a:prstGeom prst="ellipse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898504" y="1484784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670758" y="1634431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flipH="1">
            <a:off x="4826496" y="3068960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826496" y="3284984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826496" y="3501008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4898504" y="3717032"/>
            <a:ext cx="3960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6482680" y="2636912"/>
            <a:ext cx="8384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98704" y="2636912"/>
            <a:ext cx="8384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914728" y="2636912"/>
            <a:ext cx="8384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7130752" y="2636912"/>
            <a:ext cx="8384" cy="1512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626696" y="2930575"/>
            <a:ext cx="188186" cy="210393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798550" y="3218607"/>
            <a:ext cx="188186" cy="210393"/>
          </a:xfrm>
          <a:prstGeom prst="ellipse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7058744" y="3578647"/>
            <a:ext cx="188186" cy="210393"/>
          </a:xfrm>
          <a:prstGeom prst="ellipse">
            <a:avLst/>
          </a:prstGeom>
          <a:solidFill>
            <a:srgbClr val="008000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626696" y="3218607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798550" y="2924944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014574" y="2924944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014574" y="3218607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6626696" y="3578647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6842720" y="3573016"/>
            <a:ext cx="188186" cy="210393"/>
          </a:xfrm>
          <a:prstGeom prst="ellipse">
            <a:avLst/>
          </a:prstGeom>
          <a:solidFill>
            <a:schemeClr val="accent2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35496" y="5229200"/>
            <a:ext cx="9036496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3366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Angular resolution</a:t>
            </a:r>
          </a:p>
          <a:p>
            <a:pPr lvl="1"/>
            <a:r>
              <a:rPr lang="en-US" dirty="0" smtClean="0"/>
              <a:t>This detector has the good angular resolution in the outer layers</a:t>
            </a:r>
          </a:p>
          <a:p>
            <a:pPr lvl="1"/>
            <a:r>
              <a:rPr lang="en-US" dirty="0" smtClean="0"/>
              <a:t>Makes sense to start tracking there</a:t>
            </a:r>
          </a:p>
          <a:p>
            <a:pPr marL="0" indent="0">
              <a:buFont typeface="Arial" pitchFamily="34" charset="0"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028384" y="1124744"/>
            <a:ext cx="710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X,SAS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8100392" y="2636912"/>
            <a:ext cx="470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X,Z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3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274638"/>
            <a:ext cx="6768752" cy="70609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Programming Project</a:t>
            </a:r>
            <a:endParaRPr lang="en-US" sz="3600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8820472" cy="56612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Cluster and Hit Finding applying algorithm abstraction</a:t>
            </a:r>
          </a:p>
          <a:p>
            <a:r>
              <a:rPr lang="en-US" dirty="0" smtClean="0"/>
              <a:t>Project goal summary</a:t>
            </a:r>
          </a:p>
          <a:p>
            <a:pPr lvl="1"/>
            <a:r>
              <a:rPr lang="en-US" dirty="0" smtClean="0"/>
              <a:t>Given raw data of strip number and ADC counts from a strip detector determine location where the tracks traversed the detector layers.</a:t>
            </a:r>
          </a:p>
          <a:p>
            <a:r>
              <a:rPr lang="en-US" dirty="0" smtClean="0"/>
              <a:t>Two primary logical steps</a:t>
            </a:r>
          </a:p>
          <a:p>
            <a:pPr lvl="1"/>
            <a:r>
              <a:rPr lang="en-US" dirty="0" smtClean="0"/>
              <a:t>Cluster finding: Find all adjacent sets of above threshold strips that may be due to one or more tracks traversing the sensor at that location.</a:t>
            </a:r>
          </a:p>
          <a:p>
            <a:pPr lvl="1"/>
            <a:r>
              <a:rPr lang="en-US" dirty="0" smtClean="0"/>
              <a:t>Hit construction:  Convert that information into a location in a global coordinate system</a:t>
            </a:r>
          </a:p>
          <a:p>
            <a:r>
              <a:rPr lang="en-US" dirty="0" smtClean="0"/>
              <a:t>Software engineering concept:</a:t>
            </a:r>
          </a:p>
          <a:p>
            <a:pPr lvl="1"/>
            <a:r>
              <a:rPr lang="en-US" dirty="0" smtClean="0"/>
              <a:t>Algorithm abstraction: Determine the logical steps of your problem and map them to abstractions</a:t>
            </a:r>
            <a:endParaRPr lang="en-US" dirty="0"/>
          </a:p>
          <a:p>
            <a:pPr lvl="1"/>
            <a:r>
              <a:rPr lang="en-US" dirty="0" smtClean="0"/>
              <a:t>The abstractions are the names of the functions that will accomplish each step.</a:t>
            </a:r>
          </a:p>
          <a:p>
            <a:pPr lvl="1"/>
            <a:r>
              <a:rPr lang="en-US" dirty="0" smtClean="0"/>
              <a:t>Our problem, though not complex,  is complicated enough that we will create a hierarchy of abstractions to represent our problem.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FNAL Software School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C70E8-245D-45BF-84AB-A10F652D2589}" type="slidenum">
              <a:rPr lang="en-GB" smtClean="0"/>
              <a:t>9</a:t>
            </a:fld>
            <a:endParaRPr lang="en-GB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August 4,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991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4397</TotalTime>
  <Words>1707</Words>
  <Application>Microsoft Macintosh PowerPoint</Application>
  <PresentationFormat>On-screen Show (4:3)</PresentationFormat>
  <Paragraphs>244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FNAL Software School: Lecture 1 Course Code Infrastructure Cluster and Hit Reconstruction</vt:lpstr>
      <vt:lpstr>Course Code Base</vt:lpstr>
      <vt:lpstr>Code Structure</vt:lpstr>
      <vt:lpstr>Code Developers</vt:lpstr>
      <vt:lpstr>Cluster and Hit Finding</vt:lpstr>
      <vt:lpstr>Strip Detector</vt:lpstr>
      <vt:lpstr>Strip Detector</vt:lpstr>
      <vt:lpstr>Strip Detector</vt:lpstr>
      <vt:lpstr>Programming Project</vt:lpstr>
      <vt:lpstr>Abstractions</vt:lpstr>
      <vt:lpstr>You as the Developer</vt:lpstr>
      <vt:lpstr>Me as the DataObject Developer</vt:lpstr>
      <vt:lpstr>Look for help</vt:lpstr>
      <vt:lpstr>Project Specifications</vt:lpstr>
      <vt:lpstr>Project Specifications</vt:lpstr>
      <vt:lpstr>Course Goal Revisited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herndon</dc:creator>
  <cp:keywords/>
  <dc:description/>
  <cp:lastModifiedBy>Matthew Herndon</cp:lastModifiedBy>
  <cp:revision>361</cp:revision>
  <cp:lastPrinted>2014-08-04T12:22:15Z</cp:lastPrinted>
  <dcterms:created xsi:type="dcterms:W3CDTF">2011-11-18T10:05:35Z</dcterms:created>
  <dcterms:modified xsi:type="dcterms:W3CDTF">2014-08-04T13:39:01Z</dcterms:modified>
  <cp:category/>
</cp:coreProperties>
</file>