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01" r:id="rId2"/>
    <p:sldId id="402" r:id="rId3"/>
    <p:sldId id="409" r:id="rId4"/>
    <p:sldId id="408" r:id="rId5"/>
    <p:sldId id="410" r:id="rId6"/>
    <p:sldId id="256" r:id="rId7"/>
    <p:sldId id="405" r:id="rId8"/>
    <p:sldId id="404" r:id="rId9"/>
    <p:sldId id="383" r:id="rId10"/>
    <p:sldId id="406" r:id="rId11"/>
    <p:sldId id="407" r:id="rId12"/>
    <p:sldId id="398" r:id="rId13"/>
    <p:sldId id="399" r:id="rId14"/>
    <p:sldId id="411" r:id="rId15"/>
  </p:sldIdLst>
  <p:sldSz cx="9144000" cy="6858000" type="screen4x3"/>
  <p:notesSz cx="6670675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 autoAdjust="0"/>
    <p:restoredTop sz="94660" autoAdjust="0"/>
  </p:normalViewPr>
  <p:slideViewPr>
    <p:cSldViewPr>
      <p:cViewPr varScale="1">
        <p:scale>
          <a:sx n="113" d="100"/>
          <a:sy n="113" d="100"/>
        </p:scale>
        <p:origin x="-4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49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908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DE3BC-8EC2-5D43-AB76-8480252B2F87}" type="datetimeFigureOut">
              <a:rPr lang="en-US" smtClean="0"/>
              <a:t>8/7/14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80538"/>
            <a:ext cx="2890838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380538"/>
            <a:ext cx="2890838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F9E2BB-676C-5B4E-9DDA-97CCEBD0A8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2135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26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505" y="0"/>
            <a:ext cx="2890626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0A931-983F-4D8C-A816-AB01297CB4FF}" type="datetimeFigureOut">
              <a:rPr lang="en-GB" smtClean="0"/>
              <a:t>8/7/14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83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7068" y="4691023"/>
            <a:ext cx="5336540" cy="444412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0332"/>
            <a:ext cx="2890626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505" y="9380332"/>
            <a:ext cx="2890626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CF4B7-0B5C-4AFE-ABA6-5BBA6C56918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07480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9076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9076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FNAL Software School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5616" y="44624"/>
            <a:ext cx="1008112" cy="10081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495" y="44625"/>
            <a:ext cx="1008113" cy="99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205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678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2755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44624"/>
            <a:ext cx="6912768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51520" y="1124744"/>
            <a:ext cx="8640960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FNAL Software School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5616" y="44624"/>
            <a:ext cx="1008112" cy="100811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495" y="44625"/>
            <a:ext cx="1008113" cy="99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42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7791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135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263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4162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3490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173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825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31640" y="125760"/>
            <a:ext cx="75608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482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87C70E8-245D-45BF-84AB-A10F652D258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1077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3366F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3366F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lpc.fnal.gov/FNALsoftwareSchool/CodeBrowser/classfc_1_1_candidate_compare_module.html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lpc.fnal.gov/FNALsoftwareSchool/CodeBrowser/_tracking_filters_8cc_source.html%23l0002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lpc.fnal.gov/FNALsoftwareSchool/CodeBrowser/classfc_1_1_track_candidate_strategy2_x1_s_a_s_m_l.html" TargetMode="External"/><Relationship Id="rId4" Type="http://schemas.openxmlformats.org/officeDocument/2006/relationships/hyperlink" Target="http://lpc.fnal.gov/FNALsoftwareSchool/CodeBrowser/_tracking_filters_8cc_source.html%23l00028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268760"/>
            <a:ext cx="8928992" cy="1944216"/>
          </a:xfrm>
        </p:spPr>
        <p:txBody>
          <a:bodyPr>
            <a:normAutofit/>
          </a:bodyPr>
          <a:lstStyle/>
          <a:p>
            <a:r>
              <a:rPr lang="en-US" dirty="0" smtClean="0"/>
              <a:t>FNAL Software School</a:t>
            </a:r>
            <a:br>
              <a:rPr lang="en-US" dirty="0" smtClean="0"/>
            </a:br>
            <a:r>
              <a:rPr lang="en-US" dirty="0" smtClean="0"/>
              <a:t>Day 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224136"/>
          </a:xfrm>
        </p:spPr>
        <p:txBody>
          <a:bodyPr>
            <a:normAutofit/>
          </a:bodyPr>
          <a:lstStyle/>
          <a:p>
            <a:r>
              <a:rPr lang="en-US" sz="2000" noProof="0" dirty="0" smtClean="0">
                <a:solidFill>
                  <a:schemeClr val="tx1"/>
                </a:solidFill>
              </a:rPr>
              <a:t>Matt Herndon, </a:t>
            </a:r>
          </a:p>
          <a:p>
            <a:r>
              <a:rPr lang="en-US" sz="2000" noProof="0" dirty="0" smtClean="0">
                <a:solidFill>
                  <a:schemeClr val="tx1"/>
                </a:solidFill>
              </a:rPr>
              <a:t>University of Wisconsin – Madison</a:t>
            </a:r>
          </a:p>
        </p:txBody>
      </p:sp>
    </p:spTree>
    <p:extLst>
      <p:ext uri="{BB962C8B-B14F-4D97-AF65-F5344CB8AC3E}">
        <p14:creationId xmlns:p14="http://schemas.microsoft.com/office/powerpoint/2010/main" val="2237273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 fontScale="90000"/>
          </a:bodyPr>
          <a:lstStyle/>
          <a:p>
            <a:r>
              <a:rPr lang="en-US" sz="3600" noProof="0" dirty="0" smtClean="0"/>
              <a:t>Performance Assessment Candidates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8" y="1124744"/>
            <a:ext cx="8964488" cy="547260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Track Candidates</a:t>
            </a:r>
          </a:p>
          <a:p>
            <a:pPr lvl="1"/>
            <a:r>
              <a:rPr lang="en-US" dirty="0" smtClean="0"/>
              <a:t>Goal, to have near 100% efficiency.</a:t>
            </a:r>
          </a:p>
          <a:p>
            <a:pPr lvl="1"/>
            <a:r>
              <a:rPr lang="en-US" dirty="0" smtClean="0"/>
              <a:t>Will assess efficiency using a technique called hit matching</a:t>
            </a:r>
          </a:p>
          <a:p>
            <a:pPr lvl="1"/>
            <a:r>
              <a:rPr lang="en-US" dirty="0" smtClean="0"/>
              <a:t>As opposed to helix matching used in </a:t>
            </a:r>
            <a:r>
              <a:rPr lang="en-US" dirty="0" err="1" smtClean="0"/>
              <a:t>TrackCompareModule</a:t>
            </a:r>
            <a:endParaRPr lang="en-US" dirty="0"/>
          </a:p>
          <a:p>
            <a:pPr lvl="1"/>
            <a:r>
              <a:rPr lang="en-US" dirty="0" smtClean="0"/>
              <a:t>Helix </a:t>
            </a:r>
            <a:r>
              <a:rPr lang="en-US" dirty="0" smtClean="0"/>
              <a:t>parameters </a:t>
            </a:r>
            <a:r>
              <a:rPr lang="en-US" dirty="0" smtClean="0"/>
              <a:t>are very poorly measured for track candidates.</a:t>
            </a:r>
          </a:p>
          <a:p>
            <a:r>
              <a:rPr lang="en-US" dirty="0" smtClean="0"/>
              <a:t>Hit matching</a:t>
            </a:r>
          </a:p>
          <a:p>
            <a:pPr lvl="1"/>
            <a:r>
              <a:rPr lang="en-US" dirty="0" smtClean="0"/>
              <a:t>Perfect tracks </a:t>
            </a:r>
            <a:r>
              <a:rPr lang="en-US" dirty="0" smtClean="0"/>
              <a:t>are designed </a:t>
            </a:r>
            <a:r>
              <a:rPr lang="en-US" dirty="0" smtClean="0"/>
              <a:t>to have all the correct reconstructed hits by matching against the simulated hits.</a:t>
            </a:r>
          </a:p>
          <a:p>
            <a:pPr lvl="1"/>
            <a:r>
              <a:rPr lang="en-US" dirty="0" smtClean="0"/>
              <a:t>To demonstrate near 100% efficiency we will check how many matching patterns of 3 hits are found in the track candidate set.</a:t>
            </a:r>
          </a:p>
          <a:p>
            <a:pPr lvl="1"/>
            <a:r>
              <a:rPr lang="en-US" dirty="0" smtClean="0"/>
              <a:t>Layers  9,    4      8,    3      7,    2      6,    1      5,    0</a:t>
            </a:r>
          </a:p>
          <a:p>
            <a:pPr lvl="1"/>
            <a:r>
              <a:rPr lang="en-US" dirty="0" err="1" smtClean="0"/>
              <a:t>Ptrack</a:t>
            </a:r>
            <a:r>
              <a:rPr lang="en-US" dirty="0" smtClean="0"/>
              <a:t>  15   26   37   45    66  78    79   85   90     95</a:t>
            </a:r>
          </a:p>
          <a:p>
            <a:pPr lvl="1"/>
            <a:r>
              <a:rPr lang="en-US" dirty="0" err="1" smtClean="0"/>
              <a:t>Cand</a:t>
            </a:r>
            <a:r>
              <a:rPr lang="en-US" dirty="0" smtClean="0"/>
              <a:t>    15   26           </a:t>
            </a:r>
            <a:r>
              <a:rPr lang="en-US" dirty="0" smtClean="0">
                <a:solidFill>
                  <a:srgbClr val="FF0000"/>
                </a:solidFill>
              </a:rPr>
              <a:t>45</a:t>
            </a:r>
          </a:p>
          <a:p>
            <a:pPr lvl="1"/>
            <a:r>
              <a:rPr lang="en-US" dirty="0" err="1" smtClean="0"/>
              <a:t>Cand</a:t>
            </a:r>
            <a:r>
              <a:rPr lang="en-US" dirty="0" smtClean="0"/>
              <a:t>    15   26                                          85</a:t>
            </a:r>
          </a:p>
          <a:p>
            <a:pPr lvl="1"/>
            <a:r>
              <a:rPr lang="en-US" dirty="0" err="1" smtClean="0"/>
              <a:t>Cand</a:t>
            </a:r>
            <a:r>
              <a:rPr lang="en-US" dirty="0" smtClean="0"/>
              <a:t>            26   37    </a:t>
            </a:r>
            <a:r>
              <a:rPr lang="en-US" dirty="0" smtClean="0">
                <a:solidFill>
                  <a:srgbClr val="FF0000"/>
                </a:solidFill>
              </a:rPr>
              <a:t>45</a:t>
            </a:r>
          </a:p>
          <a:p>
            <a:pPr lvl="1"/>
            <a:r>
              <a:rPr lang="en-US" dirty="0" err="1" smtClean="0"/>
              <a:t>Cand</a:t>
            </a:r>
            <a:r>
              <a:rPr lang="en-US" dirty="0" smtClean="0"/>
              <a:t>                    37    </a:t>
            </a:r>
            <a:r>
              <a:rPr lang="en-US" dirty="0" smtClean="0">
                <a:solidFill>
                  <a:srgbClr val="FF0000"/>
                </a:solidFill>
              </a:rPr>
              <a:t>45</a:t>
            </a:r>
            <a:r>
              <a:rPr lang="en-US" dirty="0" smtClean="0"/>
              <a:t>                         85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Without efficiency all </a:t>
            </a:r>
            <a:r>
              <a:rPr lang="en-US" dirty="0" smtClean="0"/>
              <a:t>four </a:t>
            </a:r>
            <a:r>
              <a:rPr lang="en-US" dirty="0" smtClean="0"/>
              <a:t>patterns </a:t>
            </a:r>
            <a:r>
              <a:rPr lang="en-US" dirty="0" smtClean="0"/>
              <a:t>found – remember we only need 1 of 4</a:t>
            </a:r>
          </a:p>
          <a:p>
            <a:pPr lvl="1"/>
            <a:r>
              <a:rPr lang="en-US" dirty="0" smtClean="0"/>
              <a:t>Once we have matched we can plot the helix parameters for all the matches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10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August 4, 2014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372200" y="4293096"/>
            <a:ext cx="25454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Fake rate, how many</a:t>
            </a:r>
          </a:p>
          <a:p>
            <a:r>
              <a:rPr lang="en-US" dirty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on </a:t>
            </a:r>
            <a:r>
              <a:rPr lang="en-US" dirty="0" smtClean="0">
                <a:solidFill>
                  <a:srgbClr val="FF0000"/>
                </a:solidFill>
              </a:rPr>
              <a:t>matching candidates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were </a:t>
            </a:r>
            <a:r>
              <a:rPr lang="en-US" dirty="0" smtClean="0">
                <a:solidFill>
                  <a:srgbClr val="FF0000"/>
                </a:solidFill>
              </a:rPr>
              <a:t>there?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363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noProof="0" dirty="0" smtClean="0"/>
              <a:t>Performance Assessment Tracks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8" y="1196752"/>
            <a:ext cx="8964488" cy="5472608"/>
          </a:xfrm>
        </p:spPr>
        <p:txBody>
          <a:bodyPr>
            <a:normAutofit/>
          </a:bodyPr>
          <a:lstStyle/>
          <a:p>
            <a:r>
              <a:rPr lang="en-US" dirty="0" smtClean="0"/>
              <a:t>Tracks</a:t>
            </a:r>
          </a:p>
          <a:p>
            <a:r>
              <a:rPr lang="en-US" dirty="0" smtClean="0"/>
              <a:t>Goal, to have high efficiency: &gt; 95%</a:t>
            </a:r>
          </a:p>
          <a:p>
            <a:pPr lvl="1"/>
            <a:r>
              <a:rPr lang="en-US" dirty="0" smtClean="0"/>
              <a:t>Helix parameter matching will probably work</a:t>
            </a:r>
          </a:p>
          <a:p>
            <a:pPr lvl="1"/>
            <a:r>
              <a:rPr lang="en-US" dirty="0" smtClean="0"/>
              <a:t>Matching against perfect </a:t>
            </a:r>
            <a:r>
              <a:rPr lang="en-US" dirty="0" smtClean="0"/>
              <a:t>tracks </a:t>
            </a:r>
            <a:r>
              <a:rPr lang="en-US" dirty="0" smtClean="0"/>
              <a:t>is best</a:t>
            </a:r>
          </a:p>
          <a:p>
            <a:pPr lvl="1"/>
            <a:r>
              <a:rPr lang="en-US" dirty="0" smtClean="0"/>
              <a:t>Modify </a:t>
            </a:r>
            <a:r>
              <a:rPr lang="en-US" dirty="0" err="1" smtClean="0"/>
              <a:t>TrackCompare</a:t>
            </a:r>
            <a:r>
              <a:rPr lang="en-US" dirty="0" smtClean="0"/>
              <a:t> module to use perfect </a:t>
            </a:r>
            <a:r>
              <a:rPr lang="en-US" dirty="0" smtClean="0"/>
              <a:t>tracks </a:t>
            </a:r>
            <a:r>
              <a:rPr lang="en-US" dirty="0" smtClean="0"/>
              <a:t>and have appropriate tolerances.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11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August 4,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537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dirty="0"/>
              <a:t>Integrated Design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52128"/>
            <a:ext cx="8964488" cy="551723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Performance assessment has to be built into the system from the beginning.</a:t>
            </a:r>
            <a:endParaRPr lang="en-US" dirty="0"/>
          </a:p>
          <a:p>
            <a:r>
              <a:rPr lang="en-US" dirty="0" smtClean="0"/>
              <a:t>Hits: hit matching by position is 100% effective</a:t>
            </a:r>
          </a:p>
          <a:p>
            <a:r>
              <a:rPr lang="en-US" dirty="0" smtClean="0"/>
              <a:t>Track </a:t>
            </a:r>
            <a:r>
              <a:rPr lang="en-US" dirty="0" smtClean="0"/>
              <a:t>Candidates</a:t>
            </a:r>
          </a:p>
          <a:p>
            <a:pPr lvl="1"/>
            <a:r>
              <a:rPr lang="en-US" dirty="0" smtClean="0"/>
              <a:t>Essentially finding a seed set of Hits.  Assessed by hit matching</a:t>
            </a:r>
          </a:p>
          <a:p>
            <a:r>
              <a:rPr lang="en-US" dirty="0" smtClean="0"/>
              <a:t>Full track reconstruction</a:t>
            </a:r>
          </a:p>
          <a:p>
            <a:pPr lvl="1"/>
            <a:r>
              <a:rPr lang="en-US" dirty="0" smtClean="0"/>
              <a:t>Can go wrong or partially wrong.   Hit matching and parameter matching </a:t>
            </a:r>
            <a:r>
              <a:rPr lang="en-US" dirty="0" smtClean="0"/>
              <a:t>possible solutions.</a:t>
            </a:r>
            <a:endParaRPr lang="en-US" dirty="0" smtClean="0"/>
          </a:p>
          <a:p>
            <a:r>
              <a:rPr lang="en-US" dirty="0" err="1" smtClean="0"/>
              <a:t>TrackFit</a:t>
            </a:r>
            <a:r>
              <a:rPr lang="en-US" dirty="0" smtClean="0"/>
              <a:t> performance</a:t>
            </a:r>
          </a:p>
          <a:p>
            <a:pPr lvl="1"/>
            <a:r>
              <a:rPr lang="en-US" dirty="0" err="1" smtClean="0"/>
              <a:t>PerfectTracking</a:t>
            </a:r>
            <a:r>
              <a:rPr lang="en-US" dirty="0" smtClean="0"/>
              <a:t> driven by Hit matching 100% effective.</a:t>
            </a:r>
          </a:p>
          <a:p>
            <a:r>
              <a:rPr lang="en-US" dirty="0" smtClean="0"/>
              <a:t>Required correct choices in data object </a:t>
            </a:r>
            <a:r>
              <a:rPr lang="en-US" dirty="0" smtClean="0"/>
              <a:t>design </a:t>
            </a:r>
            <a:r>
              <a:rPr lang="en-US" dirty="0" smtClean="0"/>
              <a:t>and a full set of performance assessment Modules designed to work with the reconstruction modules.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12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August 4,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51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Daily Project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51520"/>
            <a:ext cx="8964488" cy="570587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Compare </a:t>
            </a:r>
            <a:r>
              <a:rPr lang="en-US" dirty="0" smtClean="0"/>
              <a:t>the performance of</a:t>
            </a:r>
          </a:p>
          <a:p>
            <a:pPr lvl="1"/>
            <a:r>
              <a:rPr lang="en-US" dirty="0" smtClean="0"/>
              <a:t>TrackCandidateStrategy2X1SAS</a:t>
            </a:r>
          </a:p>
          <a:p>
            <a:pPr lvl="1"/>
            <a:r>
              <a:rPr lang="en-US" dirty="0" smtClean="0"/>
              <a:t>TrackCandidateStrategy2X1SASML</a:t>
            </a:r>
          </a:p>
          <a:p>
            <a:pPr lvl="1"/>
            <a:r>
              <a:rPr lang="en-US" dirty="0" err="1" smtClean="0"/>
              <a:t>TrackCandidateModule</a:t>
            </a:r>
            <a:r>
              <a:rPr lang="en-US" dirty="0" smtClean="0"/>
              <a:t> now has a switch controlling which is </a:t>
            </a:r>
            <a:r>
              <a:rPr lang="en-US" dirty="0" smtClean="0"/>
              <a:t>called</a:t>
            </a:r>
          </a:p>
          <a:p>
            <a:pPr lvl="1"/>
            <a:r>
              <a:rPr lang="en-US" dirty="0" smtClean="0"/>
              <a:t>Try different hit </a:t>
            </a:r>
            <a:r>
              <a:rPr lang="en-US" dirty="0" err="1" smtClean="0"/>
              <a:t>efficiences</a:t>
            </a:r>
            <a:r>
              <a:rPr lang="en-US" dirty="0" smtClean="0"/>
              <a:t> 98%, 90%</a:t>
            </a:r>
            <a:endParaRPr lang="en-US" dirty="0" smtClean="0"/>
          </a:p>
          <a:p>
            <a:r>
              <a:rPr lang="en-US" dirty="0" smtClean="0"/>
              <a:t>Metrics</a:t>
            </a:r>
          </a:p>
          <a:p>
            <a:pPr lvl="1"/>
            <a:r>
              <a:rPr lang="en-US" dirty="0" smtClean="0"/>
              <a:t>Efficiency</a:t>
            </a:r>
          </a:p>
          <a:p>
            <a:pPr lvl="1"/>
            <a:r>
              <a:rPr lang="en-US" dirty="0" smtClean="0"/>
              <a:t>Candidates list size and number of fakes</a:t>
            </a:r>
          </a:p>
          <a:p>
            <a:r>
              <a:rPr lang="en-US" dirty="0" smtClean="0"/>
              <a:t>Coding project</a:t>
            </a:r>
          </a:p>
          <a:p>
            <a:r>
              <a:rPr lang="en-US" dirty="0" smtClean="0"/>
              <a:t>Starting module: </a:t>
            </a:r>
            <a:r>
              <a:rPr lang="en-US" dirty="0" err="1" smtClean="0">
                <a:hlinkClick r:id="rId3"/>
              </a:rPr>
              <a:t>CandidateCompareModule</a:t>
            </a:r>
            <a:r>
              <a:rPr lang="en-US" dirty="0" smtClean="0"/>
              <a:t> </a:t>
            </a:r>
          </a:p>
          <a:p>
            <a:r>
              <a:rPr lang="en-US" dirty="0" smtClean="0"/>
              <a:t>Input: </a:t>
            </a:r>
            <a:r>
              <a:rPr lang="en-US" dirty="0" err="1" smtClean="0"/>
              <a:t>perfectRecoTracks</a:t>
            </a:r>
            <a:r>
              <a:rPr lang="en-US" dirty="0" smtClean="0"/>
              <a:t> and </a:t>
            </a:r>
            <a:r>
              <a:rPr lang="en-US" dirty="0" err="1" smtClean="0"/>
              <a:t>trackCandidates</a:t>
            </a:r>
            <a:r>
              <a:rPr lang="en-US" dirty="0" smtClean="0"/>
              <a:t> </a:t>
            </a:r>
            <a:r>
              <a:rPr lang="en-US" dirty="0" err="1" smtClean="0"/>
              <a:t>TrackSet</a:t>
            </a:r>
            <a:r>
              <a:rPr lang="en-US" dirty="0" smtClean="0"/>
              <a:t> objects </a:t>
            </a:r>
          </a:p>
          <a:p>
            <a:pPr lvl="1"/>
            <a:r>
              <a:rPr lang="en-US" dirty="0" smtClean="0"/>
              <a:t>Tracks in those </a:t>
            </a:r>
            <a:r>
              <a:rPr lang="en-US" dirty="0" smtClean="0"/>
              <a:t>objects </a:t>
            </a:r>
            <a:r>
              <a:rPr lang="en-US" dirty="0" smtClean="0"/>
              <a:t>both contain lists of Hit indices.</a:t>
            </a:r>
          </a:p>
          <a:p>
            <a:r>
              <a:rPr lang="en-US" dirty="0" smtClean="0"/>
              <a:t>Output: How many </a:t>
            </a:r>
            <a:r>
              <a:rPr lang="en-US" smtClean="0"/>
              <a:t>matched </a:t>
            </a:r>
            <a:r>
              <a:rPr lang="en-US" smtClean="0"/>
              <a:t>patterns </a:t>
            </a:r>
            <a:r>
              <a:rPr lang="en-US" dirty="0" smtClean="0"/>
              <a:t>are found: 0-</a:t>
            </a:r>
            <a:r>
              <a:rPr lang="en-US" dirty="0" smtClean="0"/>
              <a:t>4</a:t>
            </a:r>
          </a:p>
          <a:p>
            <a:r>
              <a:rPr lang="en-US" dirty="0" smtClean="0"/>
              <a:t>Once you have a match you can Histogram track parameters</a:t>
            </a:r>
            <a:endParaRPr lang="en-US" dirty="0" smtClean="0"/>
          </a:p>
          <a:p>
            <a:r>
              <a:rPr lang="en-US" dirty="0" smtClean="0"/>
              <a:t>Coding</a:t>
            </a:r>
          </a:p>
          <a:p>
            <a:pPr lvl="1"/>
            <a:r>
              <a:rPr lang="en-US" dirty="0" smtClean="0"/>
              <a:t>Using </a:t>
            </a:r>
            <a:r>
              <a:rPr lang="en-US" dirty="0" err="1" smtClean="0"/>
              <a:t>perfectRecoTrack</a:t>
            </a:r>
            <a:r>
              <a:rPr lang="en-US" dirty="0" smtClean="0"/>
              <a:t> hit indices and check all candidates to find matches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13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August 4,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5536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Duplicate Track Issue!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8820472" cy="5328592"/>
          </a:xfrm>
        </p:spPr>
        <p:txBody>
          <a:bodyPr>
            <a:normAutofit/>
          </a:bodyPr>
          <a:lstStyle/>
          <a:p>
            <a:r>
              <a:rPr lang="en-US" dirty="0" smtClean="0"/>
              <a:t>If time</a:t>
            </a:r>
          </a:p>
          <a:p>
            <a:pPr lvl="1"/>
            <a:r>
              <a:rPr lang="en-US" dirty="0" smtClean="0"/>
              <a:t>Run </a:t>
            </a:r>
            <a:r>
              <a:rPr lang="en-US" dirty="0" err="1" smtClean="0"/>
              <a:t>TrackRecoModule</a:t>
            </a:r>
            <a:endParaRPr lang="en-US" dirty="0" smtClean="0"/>
          </a:p>
          <a:p>
            <a:pPr lvl="1"/>
            <a:r>
              <a:rPr lang="en-US" dirty="0" smtClean="0"/>
              <a:t>Place to implement </a:t>
            </a:r>
            <a:r>
              <a:rPr lang="en-US" dirty="0" smtClean="0">
                <a:hlinkClick r:id="rId3"/>
              </a:rPr>
              <a:t>duplicateTrackSetFilter</a:t>
            </a:r>
            <a:r>
              <a:rPr lang="en-US" dirty="0" smtClean="0"/>
              <a:t> is already prepared and execution time and </a:t>
            </a:r>
            <a:r>
              <a:rPr lang="en-US" dirty="0" err="1" smtClean="0"/>
              <a:t>prinouts</a:t>
            </a:r>
            <a:r>
              <a:rPr lang="en-US" dirty="0" smtClean="0"/>
              <a:t> can be used a check the effect.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14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3557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Today’s Activities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8820472" cy="5400600"/>
          </a:xfrm>
        </p:spPr>
        <p:txBody>
          <a:bodyPr>
            <a:normAutofit/>
          </a:bodyPr>
          <a:lstStyle/>
          <a:p>
            <a:r>
              <a:rPr lang="en-US" dirty="0" smtClean="0"/>
              <a:t>Introductory slides</a:t>
            </a:r>
          </a:p>
          <a:p>
            <a:r>
              <a:rPr lang="en-US" dirty="0" smtClean="0"/>
              <a:t>Review Day 3 exercise</a:t>
            </a:r>
          </a:p>
          <a:p>
            <a:pPr lvl="1"/>
            <a:r>
              <a:rPr lang="en-US" dirty="0" smtClean="0"/>
              <a:t>Did you succeed in building </a:t>
            </a:r>
            <a:r>
              <a:rPr lang="en-US" dirty="0" smtClean="0"/>
              <a:t>candidates?</a:t>
            </a:r>
            <a:endParaRPr lang="en-US" dirty="0" smtClean="0"/>
          </a:p>
          <a:p>
            <a:pPr lvl="1"/>
            <a:r>
              <a:rPr lang="en-US" dirty="0" smtClean="0"/>
              <a:t>Review of TrackCandidateStratech2X1SASML</a:t>
            </a:r>
          </a:p>
          <a:p>
            <a:pPr lvl="2"/>
            <a:r>
              <a:rPr lang="en-US" dirty="0" smtClean="0"/>
              <a:t>ML searches multiple combinations of layers</a:t>
            </a:r>
          </a:p>
          <a:p>
            <a:r>
              <a:rPr lang="en-US" dirty="0" smtClean="0"/>
              <a:t>Lecture</a:t>
            </a:r>
          </a:p>
          <a:p>
            <a:pPr lvl="1"/>
            <a:r>
              <a:rPr lang="en-US" dirty="0" smtClean="0"/>
              <a:t>Performance metrics in Tracking</a:t>
            </a:r>
          </a:p>
          <a:p>
            <a:pPr lvl="1"/>
            <a:r>
              <a:rPr lang="en-US" dirty="0" smtClean="0"/>
              <a:t>Integrating assessment tools</a:t>
            </a:r>
          </a:p>
          <a:p>
            <a:r>
              <a:rPr lang="en-US" dirty="0" smtClean="0"/>
              <a:t>Daily project:</a:t>
            </a:r>
          </a:p>
          <a:p>
            <a:pPr lvl="1"/>
            <a:r>
              <a:rPr lang="en-US" dirty="0" smtClean="0"/>
              <a:t>Candidate finding performance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2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2396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Day 3 exercise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4283968" cy="3096344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TrackCandidateStrategies</a:t>
            </a:r>
            <a:endParaRPr lang="en-US" dirty="0" smtClean="0"/>
          </a:p>
          <a:p>
            <a:pPr lvl="1"/>
            <a:r>
              <a:rPr lang="en-US" dirty="0" smtClean="0"/>
              <a:t>Find 2 X hits and the PV</a:t>
            </a:r>
          </a:p>
          <a:p>
            <a:pPr lvl="1"/>
            <a:r>
              <a:rPr lang="en-US" dirty="0" smtClean="0"/>
              <a:t>Find 1 SAS hit and the PV</a:t>
            </a:r>
          </a:p>
          <a:p>
            <a:pPr lvl="1"/>
            <a:r>
              <a:rPr lang="en-US" dirty="0" smtClean="0"/>
              <a:t>Minimum information needed to form a helix trajectory</a:t>
            </a:r>
          </a:p>
          <a:p>
            <a:pPr lvl="1"/>
            <a:r>
              <a:rPr lang="en-US" dirty="0" smtClean="0"/>
              <a:t>Leveraged that the 4 and 9 hits are near each other and the low SAS angle to determine the correct paring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3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5076056" y="1916832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5076056" y="2348880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5076056" y="2852936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5076056" y="3356992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5076056" y="1484784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7048110" y="1346399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948264" y="3722663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4666020" y="1844824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4666020" y="2276872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4666020" y="2780928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657636" y="3284984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699556" y="1412776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7048110" y="1196752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4788024" y="13314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788024" y="178210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788024" y="226758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788024" y="269962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788024" y="320368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427984" y="12501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427984" y="170080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427984" y="218628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427984" y="261832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427984" y="312238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52" name="Arc 51"/>
          <p:cNvSpPr/>
          <p:nvPr/>
        </p:nvSpPr>
        <p:spPr>
          <a:xfrm>
            <a:off x="6300192" y="-531440"/>
            <a:ext cx="864096" cy="5040560"/>
          </a:xfrm>
          <a:prstGeom prst="arc">
            <a:avLst>
              <a:gd name="adj1" fmla="val 17729742"/>
              <a:gd name="adj2" fmla="val 487852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7092280" y="1772816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1" name="Content Placeholder 2"/>
          <p:cNvSpPr txBox="1">
            <a:spLocks/>
          </p:cNvSpPr>
          <p:nvPr/>
        </p:nvSpPr>
        <p:spPr>
          <a:xfrm>
            <a:off x="152400" y="4365104"/>
            <a:ext cx="8524056" cy="19442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3366F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3366F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Candidates are the starting point for track reconstruction</a:t>
            </a:r>
          </a:p>
          <a:p>
            <a:pPr lvl="1"/>
            <a:r>
              <a:rPr lang="en-US" dirty="0" smtClean="0"/>
              <a:t>Will search interactively from outside to in adding hits along the trajectory and refitting to get better uncertainties</a:t>
            </a:r>
          </a:p>
          <a:p>
            <a:endParaRPr lang="en-US" dirty="0" smtClean="0"/>
          </a:p>
        </p:txBody>
      </p:sp>
      <p:sp>
        <p:nvSpPr>
          <p:cNvPr id="54" name="Oval 53"/>
          <p:cNvSpPr/>
          <p:nvPr/>
        </p:nvSpPr>
        <p:spPr>
          <a:xfrm>
            <a:off x="7048110" y="2132856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7048110" y="2204864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7020272" y="2642543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7020272" y="2708920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020272" y="3146599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7020272" y="3212976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7092280" y="1700808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466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Day 3 exercise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8820472" cy="367240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TrackCandidateStrateg2X1SAS</a:t>
            </a:r>
          </a:p>
          <a:p>
            <a:pPr lvl="1"/>
            <a:r>
              <a:rPr lang="en-US" dirty="0" smtClean="0"/>
              <a:t>4,9,3 algorithm Inefficient.  One hit lost due to inefficiency and the track is not found</a:t>
            </a:r>
          </a:p>
          <a:p>
            <a:r>
              <a:rPr lang="en-US" dirty="0" smtClean="0">
                <a:hlinkClick r:id="rId3"/>
              </a:rPr>
              <a:t>TrackCandidateStrateg2X1SASML</a:t>
            </a:r>
            <a:endParaRPr lang="en-US" dirty="0" smtClean="0"/>
          </a:p>
          <a:p>
            <a:pPr lvl="1"/>
            <a:r>
              <a:rPr lang="en-US" dirty="0" smtClean="0"/>
              <a:t>Address this by adding redundancy.  1 extra X layer and 1 extra SAS in patterns of 3</a:t>
            </a:r>
          </a:p>
          <a:p>
            <a:pPr lvl="1"/>
            <a:r>
              <a:rPr lang="en-US" dirty="0" smtClean="0"/>
              <a:t>4,9,3, 4,9,1, 4,3,8,  3,8,1</a:t>
            </a:r>
          </a:p>
          <a:p>
            <a:pPr lvl="1"/>
            <a:r>
              <a:rPr lang="en-US" dirty="0" smtClean="0"/>
              <a:t>All triplets must include a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a X-SAS pair: 4,9 or 3,8</a:t>
            </a:r>
          </a:p>
          <a:p>
            <a:pPr lvl="1"/>
            <a:r>
              <a:rPr lang="en-US" dirty="0" smtClean="0"/>
              <a:t>Issue, typically the same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track is found 4 times.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4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4932040" y="4581128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4932040" y="5013176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4932040" y="5517232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4932040" y="6021288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4932040" y="4149080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6904094" y="4010695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4522004" y="4509120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4522004" y="4941168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4522004" y="5445224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513620" y="5949280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555540" y="4077072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6904094" y="3861048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6948264" y="4437112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4644008" y="3995772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644008" y="444640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644008" y="49318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644008" y="536392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644008" y="586798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283968" y="3914472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283968" y="436510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283968" y="48505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283968" y="528262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283968" y="578668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52" name="Arc 51"/>
          <p:cNvSpPr/>
          <p:nvPr/>
        </p:nvSpPr>
        <p:spPr>
          <a:xfrm>
            <a:off x="6156176" y="1988840"/>
            <a:ext cx="864096" cy="5040560"/>
          </a:xfrm>
          <a:prstGeom prst="arc">
            <a:avLst>
              <a:gd name="adj1" fmla="val 17729742"/>
              <a:gd name="adj2" fmla="val 487852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6804248" y="6170935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6948264" y="4437112"/>
            <a:ext cx="188186" cy="210393"/>
          </a:xfrm>
          <a:prstGeom prst="ellipse">
            <a:avLst/>
          </a:prstGeom>
          <a:solidFill>
            <a:srgbClr val="FF0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948264" y="4437112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6948264" y="4509120"/>
            <a:ext cx="188186" cy="210393"/>
          </a:xfrm>
          <a:prstGeom prst="ellipse">
            <a:avLst/>
          </a:prstGeom>
          <a:solidFill>
            <a:srgbClr val="FF0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6876256" y="5445224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6876256" y="4005064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6948264" y="4509120"/>
            <a:ext cx="188186" cy="210393"/>
          </a:xfrm>
          <a:prstGeom prst="ellipse">
            <a:avLst/>
          </a:prstGeom>
          <a:solidFill>
            <a:srgbClr val="FF0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6948264" y="4437112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6876256" y="4005064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876256" y="3861048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876256" y="5445224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0" y="4869160"/>
            <a:ext cx="4283968" cy="144016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3366F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3366F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Duplicate issue solution</a:t>
            </a:r>
          </a:p>
          <a:p>
            <a:pPr lvl="1"/>
            <a:r>
              <a:rPr lang="en-US" dirty="0" err="1" smtClean="0">
                <a:hlinkClick r:id="rId4"/>
              </a:rPr>
              <a:t>duplicateTrackSetFilter</a:t>
            </a:r>
            <a:endParaRPr lang="en-US" dirty="0" smtClean="0"/>
          </a:p>
          <a:p>
            <a:pPr lvl="1"/>
            <a:r>
              <a:rPr lang="en-US" dirty="0" smtClean="0"/>
              <a:t>Identify and remove them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3224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9" grpId="0" animBg="1"/>
      <p:bldP spid="40" grpId="0" animBg="1"/>
      <p:bldP spid="54" grpId="0" animBg="1"/>
      <p:bldP spid="54" grpId="1" animBg="1"/>
      <p:bldP spid="55" grpId="0" animBg="1"/>
      <p:bldP spid="56" grpId="0" animBg="1"/>
      <p:bldP spid="57" grpId="0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noProof="0" dirty="0" smtClean="0"/>
              <a:t>Initial performance Assessment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8820472" cy="3672408"/>
          </a:xfrm>
        </p:spPr>
        <p:txBody>
          <a:bodyPr>
            <a:normAutofit/>
          </a:bodyPr>
          <a:lstStyle/>
          <a:p>
            <a:r>
              <a:rPr lang="en-US" dirty="0" smtClean="0"/>
              <a:t>TrackCandidateStrateg2X1SASML</a:t>
            </a:r>
          </a:p>
          <a:p>
            <a:pPr lvl="1"/>
            <a:r>
              <a:rPr lang="en-US" dirty="0" smtClean="0"/>
              <a:t>Very fast</a:t>
            </a:r>
          </a:p>
          <a:p>
            <a:pPr lvl="1"/>
            <a:r>
              <a:rPr lang="en-US" dirty="0" smtClean="0"/>
              <a:t>Produces ~200 track candidates with 10 tracks</a:t>
            </a:r>
          </a:p>
          <a:p>
            <a:pPr lvl="1"/>
            <a:r>
              <a:rPr lang="en-US" dirty="0" smtClean="0"/>
              <a:t>40 may be real, but 4x duplicated</a:t>
            </a:r>
          </a:p>
          <a:p>
            <a:pPr lvl="1"/>
            <a:r>
              <a:rPr lang="en-US" dirty="0" smtClean="0"/>
              <a:t>Today we will assess the efficiency</a:t>
            </a:r>
          </a:p>
          <a:p>
            <a:pPr lvl="1"/>
            <a:r>
              <a:rPr lang="en-US" dirty="0" smtClean="0"/>
              <a:t>Should be ~100%</a:t>
            </a:r>
          </a:p>
          <a:p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5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4932040" y="4581128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4932040" y="5013176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4932040" y="5517232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4932040" y="6021288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4932040" y="4149080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6904094" y="4010695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4522004" y="4509120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4522004" y="4941168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4522004" y="5445224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513620" y="5949280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555540" y="4077072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6904094" y="3861048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4644008" y="3995772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644008" y="444640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644008" y="49318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644008" y="536392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644008" y="586798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283968" y="3914472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283968" y="436510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283968" y="48505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283968" y="528262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283968" y="578668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52" name="Arc 51"/>
          <p:cNvSpPr/>
          <p:nvPr/>
        </p:nvSpPr>
        <p:spPr>
          <a:xfrm>
            <a:off x="6156176" y="1988840"/>
            <a:ext cx="864096" cy="5040560"/>
          </a:xfrm>
          <a:prstGeom prst="arc">
            <a:avLst>
              <a:gd name="adj1" fmla="val 17729742"/>
              <a:gd name="adj2" fmla="val 487852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6804248" y="6170935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6876256" y="5445224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42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268760"/>
            <a:ext cx="8928992" cy="1944216"/>
          </a:xfrm>
        </p:spPr>
        <p:txBody>
          <a:bodyPr>
            <a:normAutofit/>
          </a:bodyPr>
          <a:lstStyle/>
          <a:p>
            <a:r>
              <a:rPr lang="en-US" dirty="0" smtClean="0"/>
              <a:t>FNAL Software School: Lecture </a:t>
            </a:r>
            <a:r>
              <a:rPr lang="en-US" dirty="0"/>
              <a:t>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Tracking Performance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224136"/>
          </a:xfrm>
        </p:spPr>
        <p:txBody>
          <a:bodyPr>
            <a:normAutofit/>
          </a:bodyPr>
          <a:lstStyle/>
          <a:p>
            <a:r>
              <a:rPr lang="en-US" sz="2000" noProof="0" dirty="0" smtClean="0">
                <a:solidFill>
                  <a:schemeClr val="tx1"/>
                </a:solidFill>
              </a:rPr>
              <a:t>Matt Herndon, </a:t>
            </a:r>
          </a:p>
          <a:p>
            <a:r>
              <a:rPr lang="en-US" sz="2000" noProof="0" dirty="0" smtClean="0">
                <a:solidFill>
                  <a:schemeClr val="tx1"/>
                </a:solidFill>
              </a:rPr>
              <a:t>University of Wisconsin – Madison</a:t>
            </a:r>
          </a:p>
        </p:txBody>
      </p:sp>
    </p:spTree>
    <p:extLst>
      <p:ext uri="{BB962C8B-B14F-4D97-AF65-F5344CB8AC3E}">
        <p14:creationId xmlns:p14="http://schemas.microsoft.com/office/powerpoint/2010/main" val="2735626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noProof="0" dirty="0" smtClean="0"/>
              <a:t>Performance Assessment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8" y="1196752"/>
            <a:ext cx="8964488" cy="5517232"/>
          </a:xfrm>
        </p:spPr>
        <p:txBody>
          <a:bodyPr>
            <a:normAutofit/>
          </a:bodyPr>
          <a:lstStyle/>
          <a:p>
            <a:r>
              <a:rPr lang="en-US" dirty="0" smtClean="0"/>
              <a:t>Assess</a:t>
            </a:r>
          </a:p>
          <a:p>
            <a:pPr lvl="1"/>
            <a:r>
              <a:rPr lang="en-US" dirty="0" smtClean="0"/>
              <a:t>Efficiency</a:t>
            </a:r>
          </a:p>
          <a:p>
            <a:pPr lvl="1"/>
            <a:r>
              <a:rPr lang="en-US" dirty="0" smtClean="0"/>
              <a:t>Accuracy of parameters and uncertainties</a:t>
            </a:r>
          </a:p>
          <a:p>
            <a:pPr lvl="1"/>
            <a:r>
              <a:rPr lang="en-US" dirty="0" smtClean="0"/>
              <a:t>Fake object rate</a:t>
            </a:r>
          </a:p>
          <a:p>
            <a:pPr lvl="1"/>
            <a:r>
              <a:rPr lang="en-US" dirty="0" smtClean="0"/>
              <a:t>Execution speed and memory usage</a:t>
            </a:r>
          </a:p>
          <a:p>
            <a:r>
              <a:rPr lang="en-US" dirty="0" smtClean="0"/>
              <a:t>A General </a:t>
            </a:r>
            <a:r>
              <a:rPr lang="en-US" dirty="0" smtClean="0"/>
              <a:t>principal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Need a </a:t>
            </a:r>
            <a:r>
              <a:rPr lang="en-US" dirty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FF0000"/>
                </a:solidFill>
              </a:rPr>
              <a:t>echanism </a:t>
            </a:r>
            <a:r>
              <a:rPr lang="en-US" dirty="0">
                <a:solidFill>
                  <a:srgbClr val="FF0000"/>
                </a:solidFill>
              </a:rPr>
              <a:t>of unambiguously associating reconstructed objects to generated ones to assess </a:t>
            </a:r>
            <a:r>
              <a:rPr lang="en-US" dirty="0" smtClean="0">
                <a:solidFill>
                  <a:srgbClr val="FF0000"/>
                </a:solidFill>
              </a:rPr>
              <a:t>efficiency, resolution and fake rate.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7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August 4,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8350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noProof="0" dirty="0" smtClean="0"/>
              <a:t>Performance Assessment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8" y="1196752"/>
            <a:ext cx="8964488" cy="54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Efficiency, resolution, fake rate</a:t>
            </a:r>
          </a:p>
          <a:p>
            <a:r>
              <a:rPr lang="en-US" dirty="0" smtClean="0"/>
              <a:t>Hit</a:t>
            </a:r>
            <a:endParaRPr lang="en-US" dirty="0" smtClean="0"/>
          </a:p>
          <a:p>
            <a:pPr lvl="1"/>
            <a:r>
              <a:rPr lang="en-US" dirty="0" smtClean="0"/>
              <a:t>Position matching work perfectly</a:t>
            </a:r>
          </a:p>
          <a:p>
            <a:pPr lvl="1"/>
            <a:r>
              <a:rPr lang="en-US" dirty="0" smtClean="0"/>
              <a:t>(Demonstrated that efficiency, parameters unbiased, uncertainties well estimated after some work)</a:t>
            </a:r>
          </a:p>
          <a:p>
            <a:r>
              <a:rPr lang="en-US" dirty="0" smtClean="0"/>
              <a:t>Candidates</a:t>
            </a:r>
          </a:p>
          <a:p>
            <a:pPr lvl="1"/>
            <a:r>
              <a:rPr lang="en-US" dirty="0" smtClean="0"/>
              <a:t>Helix parameter matching (equivalent of position matching) unlikely to work since they are so poorly measured.</a:t>
            </a:r>
          </a:p>
          <a:p>
            <a:pPr lvl="1"/>
            <a:r>
              <a:rPr lang="en-US" dirty="0" smtClean="0"/>
              <a:t>Hit matching will work since we understand which track each hit was from</a:t>
            </a:r>
          </a:p>
          <a:p>
            <a:r>
              <a:rPr lang="en-US" dirty="0" smtClean="0"/>
              <a:t>Fully reconstructed tracks</a:t>
            </a:r>
          </a:p>
          <a:p>
            <a:pPr lvl="1"/>
            <a:r>
              <a:rPr lang="en-US" dirty="0" smtClean="0"/>
              <a:t>Either hit matching of helix parameter matching would be interesting.</a:t>
            </a:r>
          </a:p>
          <a:p>
            <a:r>
              <a:rPr lang="en-US" dirty="0" smtClean="0"/>
              <a:t>Fake track rate: what doesn’t get matched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These </a:t>
            </a:r>
            <a:r>
              <a:rPr lang="en-US" dirty="0" smtClean="0">
                <a:solidFill>
                  <a:srgbClr val="FF0000"/>
                </a:solidFill>
              </a:rPr>
              <a:t>first three </a:t>
            </a:r>
            <a:r>
              <a:rPr lang="en-US" dirty="0" smtClean="0">
                <a:solidFill>
                  <a:srgbClr val="FF0000"/>
                </a:solidFill>
              </a:rPr>
              <a:t>consideration </a:t>
            </a:r>
            <a:r>
              <a:rPr lang="en-US" dirty="0" smtClean="0">
                <a:solidFill>
                  <a:srgbClr val="FF0000"/>
                </a:solidFill>
              </a:rPr>
              <a:t>requires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a infrastructure for performance </a:t>
            </a:r>
            <a:r>
              <a:rPr lang="en-US" dirty="0" smtClean="0">
                <a:solidFill>
                  <a:srgbClr val="FF0000"/>
                </a:solidFill>
              </a:rPr>
              <a:t>assessment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Execution speed</a:t>
            </a:r>
            <a:r>
              <a:rPr lang="en-US" dirty="0"/>
              <a:t>,</a:t>
            </a:r>
            <a:r>
              <a:rPr lang="en-US" dirty="0" smtClean="0"/>
              <a:t> Memory </a:t>
            </a:r>
            <a:r>
              <a:rPr lang="en-US" dirty="0" smtClean="0"/>
              <a:t>usage</a:t>
            </a:r>
          </a:p>
          <a:p>
            <a:pPr lvl="1"/>
            <a:r>
              <a:rPr lang="en-US" dirty="0" smtClean="0"/>
              <a:t>Use tools like profilers, or even date command</a:t>
            </a:r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8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August 4,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67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noProof="0" dirty="0" smtClean="0"/>
              <a:t>Performance Assessment Hits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8" y="1196752"/>
            <a:ext cx="8964488" cy="5517232"/>
          </a:xfrm>
        </p:spPr>
        <p:txBody>
          <a:bodyPr>
            <a:normAutofit/>
          </a:bodyPr>
          <a:lstStyle/>
          <a:p>
            <a:r>
              <a:rPr lang="en-US" dirty="0" smtClean="0"/>
              <a:t>Hit</a:t>
            </a:r>
          </a:p>
          <a:p>
            <a:pPr lvl="1"/>
            <a:r>
              <a:rPr lang="en-US" dirty="0" smtClean="0"/>
              <a:t>Position matching work perfectly</a:t>
            </a:r>
          </a:p>
          <a:p>
            <a:pPr lvl="1"/>
            <a:r>
              <a:rPr lang="en-US" dirty="0" smtClean="0"/>
              <a:t>Demonstrated that efficiency, parameters unbiased, uncertainties well estimated after some work</a:t>
            </a:r>
            <a:endParaRPr lang="en-US" dirty="0"/>
          </a:p>
          <a:p>
            <a:r>
              <a:rPr lang="en-US" dirty="0" smtClean="0"/>
              <a:t>With a fully realistic simulation</a:t>
            </a:r>
          </a:p>
          <a:p>
            <a:pPr lvl="1"/>
            <a:r>
              <a:rPr lang="en-US" dirty="0"/>
              <a:t>May </a:t>
            </a:r>
            <a:r>
              <a:rPr lang="en-US" dirty="0" smtClean="0"/>
              <a:t>not work in </a:t>
            </a:r>
            <a:r>
              <a:rPr lang="en-US" dirty="0"/>
              <a:t>a fully realistic detector simulation</a:t>
            </a:r>
          </a:p>
          <a:p>
            <a:pPr lvl="1"/>
            <a:r>
              <a:rPr lang="en-US" dirty="0"/>
              <a:t>Answer: include track number information with each simulated strip.   100% effective by design.</a:t>
            </a:r>
          </a:p>
          <a:p>
            <a:pPr lvl="1"/>
            <a:r>
              <a:rPr lang="en-US" dirty="0" smtClean="0"/>
              <a:t>Will also have a fake rate</a:t>
            </a:r>
          </a:p>
          <a:p>
            <a:pPr lvl="1"/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9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August 4,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5547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5107</TotalTime>
  <Words>1013</Words>
  <Application>Microsoft Macintosh PowerPoint</Application>
  <PresentationFormat>On-screen Show (4:3)</PresentationFormat>
  <Paragraphs>213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FNAL Software School Day 4</vt:lpstr>
      <vt:lpstr>Today’s Activities</vt:lpstr>
      <vt:lpstr>Day 3 exercise</vt:lpstr>
      <vt:lpstr>Day 3 exercise</vt:lpstr>
      <vt:lpstr>Initial performance Assessment</vt:lpstr>
      <vt:lpstr>FNAL Software School: Lecture 4 Tracking Performance</vt:lpstr>
      <vt:lpstr>Performance Assessment</vt:lpstr>
      <vt:lpstr>Performance Assessment</vt:lpstr>
      <vt:lpstr>Performance Assessment Hits</vt:lpstr>
      <vt:lpstr>Performance Assessment Candidates</vt:lpstr>
      <vt:lpstr>Performance Assessment Tracks</vt:lpstr>
      <vt:lpstr>Integrated Design</vt:lpstr>
      <vt:lpstr>Daily Project</vt:lpstr>
      <vt:lpstr>Duplicate Track Issue!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herndon</dc:creator>
  <cp:keywords/>
  <dc:description/>
  <cp:lastModifiedBy>Matthew Herndon</cp:lastModifiedBy>
  <cp:revision>423</cp:revision>
  <cp:lastPrinted>2013-03-12T14:45:22Z</cp:lastPrinted>
  <dcterms:created xsi:type="dcterms:W3CDTF">2011-11-18T10:05:35Z</dcterms:created>
  <dcterms:modified xsi:type="dcterms:W3CDTF">2014-08-07T13:38:59Z</dcterms:modified>
  <cp:category/>
</cp:coreProperties>
</file>