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96" r:id="rId2"/>
    <p:sldId id="397" r:id="rId3"/>
    <p:sldId id="400" r:id="rId4"/>
    <p:sldId id="398" r:id="rId5"/>
    <p:sldId id="399" r:id="rId6"/>
    <p:sldId id="401" r:id="rId7"/>
    <p:sldId id="403" r:id="rId8"/>
    <p:sldId id="404" r:id="rId9"/>
    <p:sldId id="405" r:id="rId10"/>
    <p:sldId id="256" r:id="rId11"/>
    <p:sldId id="383" r:id="rId12"/>
    <p:sldId id="384" r:id="rId13"/>
    <p:sldId id="406" r:id="rId14"/>
    <p:sldId id="385" r:id="rId15"/>
    <p:sldId id="386" r:id="rId16"/>
    <p:sldId id="382" r:id="rId17"/>
    <p:sldId id="387" r:id="rId18"/>
    <p:sldId id="388" r:id="rId19"/>
    <p:sldId id="389" r:id="rId20"/>
    <p:sldId id="375" r:id="rId21"/>
    <p:sldId id="407" r:id="rId22"/>
    <p:sldId id="391" r:id="rId23"/>
    <p:sldId id="390" r:id="rId24"/>
    <p:sldId id="394" r:id="rId25"/>
    <p:sldId id="393" r:id="rId26"/>
    <p:sldId id="392" r:id="rId27"/>
    <p:sldId id="408" r:id="rId28"/>
    <p:sldId id="395" r:id="rId29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8/6/14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elix.html" TargetMode="External"/><Relationship Id="rId4" Type="http://schemas.openxmlformats.org/officeDocument/2006/relationships/hyperlink" Target="http://arxiv.org/abs/1305.730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it.html" TargetMode="External"/><Relationship Id="rId4" Type="http://schemas.openxmlformats.org/officeDocument/2006/relationships/hyperlink" Target="http://root.cern.ch/root/html/TVector3.html" TargetMode="External"/><Relationship Id="rId5" Type="http://schemas.openxmlformats.org/officeDocument/2006/relationships/hyperlink" Target="http://lpc.fnal.gov/FNALsoftwareSchool/CodeBrowser/classfc_1_1_helix.html" TargetMode="External"/><Relationship Id="rId6" Type="http://schemas.openxmlformats.org/officeDocument/2006/relationships/hyperlink" Target="http://root.cern.ch/root/html/TVectorT_double_.html" TargetMode="External"/><Relationship Id="rId7" Type="http://schemas.openxmlformats.org/officeDocument/2006/relationships/hyperlink" Target="http://lpc.fnal.gov/FNALsoftwareSchool/CodeBrowser/_initialize_helix_8cc_source.html" TargetMode="External"/><Relationship Id="rId8" Type="http://schemas.openxmlformats.org/officeDocument/2006/relationships/hyperlink" Target="http://lpc.fnal.gov/FNALsoftwareSchool/CodeBrowser/_track_fit_8cc_source.html" TargetMode="External"/><Relationship Id="rId9" Type="http://schemas.openxmlformats.org/officeDocument/2006/relationships/hyperlink" Target="http://root.cern.ch/root/html/TMatrixT_double_.html" TargetMode="External"/><Relationship Id="rId10" Type="http://schemas.openxmlformats.org/officeDocument/2006/relationships/hyperlink" Target="http://lpc.fnal.gov/FNALsoftwareSchool/CodeBrowser/classfc_1_1_track.html" TargetMode="External"/><Relationship Id="rId11" Type="http://schemas.openxmlformats.org/officeDocument/2006/relationships/hyperlink" Target="http://lpc.fnal.gov/FNALsoftwareSchool/CodeBrowser/_build_track_8cc_sourc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it.html" TargetMode="External"/><Relationship Id="rId4" Type="http://schemas.openxmlformats.org/officeDocument/2006/relationships/hyperlink" Target="http://lpc.fnal.gov/FNALsoftwareSchool/CodeBrowser/classfc_1_1_track.html" TargetMode="External"/><Relationship Id="rId5" Type="http://schemas.openxmlformats.org/officeDocument/2006/relationships/hyperlink" Target="http://lpc.fnal.gov/FNALsoftwareSchool/CodeBrowser/_build_track_8cc_sourc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arxiv.org/abs/1305.730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lpc.fnal.gov/FNALsoftwareSchool/CodeBrowser/classfc_1_1_track_candidate_strategy1_x2_s_a_s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s://github.com/herndon/FNALComp/blob/production/sensorgeometry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</a:t>
            </a:r>
            <a:br>
              <a:rPr lang="en-US" dirty="0" smtClean="0"/>
            </a:br>
            <a:r>
              <a:rPr lang="en-US" dirty="0" smtClean="0"/>
              <a:t>Day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305946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School: Lecture </a:t>
            </a:r>
            <a:r>
              <a:rPr lang="en-US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Track Candidate Finding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reconstruction Problem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128"/>
            <a:ext cx="8964488" cy="5517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Typical track reconstruction</a:t>
            </a:r>
          </a:p>
          <a:p>
            <a:pPr lvl="1"/>
            <a:r>
              <a:rPr lang="en-US" dirty="0" smtClean="0"/>
              <a:t>Find an initial candidate track helix</a:t>
            </a:r>
          </a:p>
          <a:p>
            <a:pPr lvl="2"/>
            <a:r>
              <a:rPr lang="en-US" dirty="0" smtClean="0"/>
              <a:t>Three points define a circle in the plane orthogonal to the magnetic field: r-phi (x-y) view</a:t>
            </a:r>
          </a:p>
          <a:p>
            <a:pPr lvl="2"/>
            <a:r>
              <a:rPr lang="en-US" dirty="0" smtClean="0"/>
              <a:t>Two points define a line in the r-z view</a:t>
            </a:r>
          </a:p>
          <a:p>
            <a:pPr lvl="2"/>
            <a:r>
              <a:rPr lang="en-US" dirty="0" smtClean="0"/>
              <a:t>In our case five Hits 3X and 2 Z or SAS</a:t>
            </a:r>
          </a:p>
          <a:p>
            <a:pPr lvl="2"/>
            <a:r>
              <a:rPr lang="en-US" dirty="0" smtClean="0"/>
              <a:t>Minimal set of information needed to define the helix trajectory</a:t>
            </a:r>
          </a:p>
          <a:p>
            <a:pPr lvl="1"/>
            <a:r>
              <a:rPr lang="en-US" dirty="0" smtClean="0"/>
              <a:t>Use that helix to define the locations to look for hits in the other layers</a:t>
            </a:r>
          </a:p>
          <a:p>
            <a:pPr lvl="1"/>
            <a:r>
              <a:rPr lang="en-US" dirty="0" smtClean="0"/>
              <a:t>Iterate through all the layers.</a:t>
            </a:r>
          </a:p>
          <a:p>
            <a:pPr lvl="1"/>
            <a:r>
              <a:rPr lang="en-US" dirty="0" smtClean="0"/>
              <a:t>Fit all hits to form the final track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11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54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Candidates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24744"/>
            <a:ext cx="5184576" cy="33123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X-Y view:</a:t>
            </a:r>
          </a:p>
          <a:p>
            <a:pPr lvl="1"/>
            <a:r>
              <a:rPr lang="en-US" dirty="0" smtClean="0"/>
              <a:t>Looking down the Z axis, the axis of the magnetic Field</a:t>
            </a:r>
          </a:p>
          <a:p>
            <a:r>
              <a:rPr lang="en-US" dirty="0" smtClean="0"/>
              <a:t>Y-Z view:</a:t>
            </a:r>
            <a:endParaRPr lang="en-US" dirty="0"/>
          </a:p>
          <a:p>
            <a:pPr lvl="1"/>
            <a:r>
              <a:rPr lang="en-US" dirty="0" smtClean="0"/>
              <a:t>Straight line</a:t>
            </a:r>
          </a:p>
          <a:p>
            <a:pPr lvl="1"/>
            <a:r>
              <a:rPr lang="en-US" dirty="0" smtClean="0"/>
              <a:t>F = qv x B</a:t>
            </a:r>
          </a:p>
          <a:p>
            <a:pPr lvl="1"/>
            <a:r>
              <a:rPr lang="en-US" dirty="0" smtClean="0"/>
              <a:t>No effect on z momentum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148064" y="220486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48064" y="249289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48064" y="278092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48064" y="306896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48064" y="19168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120118" y="1778447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6372200" y="980728"/>
            <a:ext cx="864096" cy="2664296"/>
          </a:xfrm>
          <a:prstGeom prst="arc">
            <a:avLst>
              <a:gd name="adj1" fmla="val 17729742"/>
              <a:gd name="adj2" fmla="val 44481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53654" y="206647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120118" y="263691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156448" y="393305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156448" y="422108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56448" y="450912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148064" y="479715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89984" y="364502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236296" y="350663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64288" y="3789040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6948264" y="3356992"/>
            <a:ext cx="432048" cy="16561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35496" y="4437112"/>
            <a:ext cx="8964488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Which layers to use for </a:t>
            </a:r>
            <a:r>
              <a:rPr lang="en-US" dirty="0" err="1" smtClean="0"/>
              <a:t>cands</a:t>
            </a:r>
            <a:r>
              <a:rPr lang="en-US" dirty="0" smtClean="0"/>
              <a:t>?:</a:t>
            </a:r>
          </a:p>
          <a:p>
            <a:pPr lvl="1"/>
            <a:r>
              <a:rPr lang="en-US" dirty="0" smtClean="0"/>
              <a:t>4, outer layer has best angular resolution</a:t>
            </a:r>
          </a:p>
          <a:p>
            <a:pPr lvl="1"/>
            <a:r>
              <a:rPr lang="en-US" dirty="0" smtClean="0"/>
              <a:t>0,1,3 </a:t>
            </a:r>
            <a:r>
              <a:rPr lang="en-US" dirty="0" smtClean="0"/>
              <a:t>equal, 2 is the worst</a:t>
            </a:r>
            <a:endParaRPr lang="en-US" dirty="0" smtClean="0"/>
          </a:p>
          <a:p>
            <a:pPr lvl="1"/>
            <a:r>
              <a:rPr lang="en-US" dirty="0" smtClean="0"/>
              <a:t>SAS 8,9 are have less ambiguity when combined with 4,3</a:t>
            </a:r>
          </a:p>
          <a:p>
            <a:pPr lvl="1"/>
            <a:r>
              <a:rPr lang="en-US" dirty="0" smtClean="0"/>
              <a:t>Many combinations would have to be searched to allow for inefficiency on any one layer.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17008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860032" y="19888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60032" y="22768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60032" y="25649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60032" y="29249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18412" y="34197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18412" y="37077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18412" y="39957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918412" y="4283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918412" y="464384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1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Detector design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4932040" cy="38884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Detector design and tracking</a:t>
            </a:r>
          </a:p>
          <a:p>
            <a:pPr lvl="1"/>
            <a:r>
              <a:rPr lang="en-US" dirty="0" smtClean="0"/>
              <a:t>For this detector pairs of layers with SAS strips wil</a:t>
            </a:r>
            <a:r>
              <a:rPr lang="en-US" dirty="0" smtClean="0"/>
              <a:t>l drive the initial tracking phase</a:t>
            </a:r>
          </a:p>
          <a:p>
            <a:pPr lvl="1"/>
            <a:r>
              <a:rPr lang="en-US" dirty="0" smtClean="0"/>
              <a:t>If there are hits on both layers of an X,SAS pair you can check whether the strips intersect.</a:t>
            </a:r>
          </a:p>
          <a:p>
            <a:pPr lvl="1"/>
            <a:r>
              <a:rPr lang="en-US" dirty="0" smtClean="0"/>
              <a:t>At 1 degree you an SAS strip only overlaps 1.1% of the X strips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898504" y="155679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98504" y="177281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915272" y="198884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98504" y="220486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898504" y="1340768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970512" y="1556792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970512" y="1772816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970512" y="1988840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6696" y="141277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70712" y="1706439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058744" y="2138487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98504" y="1484784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70758" y="1634431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826496" y="306896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26496" y="328498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826496" y="350100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98504" y="37170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482680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98704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914728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130752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6696" y="2930575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798550" y="3218607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58744" y="3578647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626696" y="3218607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798550" y="2924944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14574" y="2924944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14574" y="3218607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26696" y="3578647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842720" y="3573016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028384" y="112474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X,SAS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8100392" y="2636912"/>
            <a:ext cx="470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X,Z</a:t>
            </a:r>
            <a:endParaRPr lang="en-US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0" y="4797152"/>
            <a:ext cx="8712968" cy="1728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With 10 track all the pairing are likely to be unique.   Even with more there wont be many ambiguous pairing unless you have 100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Without the overlap you would have to test 100 pairings instead of one or two.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0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Candidates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24744"/>
            <a:ext cx="5256584" cy="45365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Another </a:t>
            </a:r>
            <a:r>
              <a:rPr lang="en-US" dirty="0" smtClean="0"/>
              <a:t>solution using 3 hits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the primary vertex</a:t>
            </a:r>
          </a:p>
          <a:p>
            <a:pPr lvl="1"/>
            <a:r>
              <a:rPr lang="en-US" dirty="0" smtClean="0"/>
              <a:t>Good: no inefficiency to find PV</a:t>
            </a:r>
          </a:p>
          <a:p>
            <a:pPr lvl="1"/>
            <a:r>
              <a:rPr lang="en-US" dirty="0" smtClean="0"/>
              <a:t>Bad: what if the particles did not come from a primary vertex</a:t>
            </a:r>
          </a:p>
          <a:p>
            <a:pPr lvl="2"/>
            <a:r>
              <a:rPr lang="en-US" dirty="0" smtClean="0"/>
              <a:t>Long lived particle decay products</a:t>
            </a:r>
          </a:p>
          <a:p>
            <a:pPr lvl="2"/>
            <a:r>
              <a:rPr lang="en-US" dirty="0" smtClean="0"/>
              <a:t>No primary vertex – neutrino physics</a:t>
            </a:r>
          </a:p>
          <a:p>
            <a:r>
              <a:rPr lang="en-US" dirty="0" smtClean="0"/>
              <a:t>2X1SAS </a:t>
            </a: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PV</a:t>
            </a:r>
          </a:p>
          <a:p>
            <a:pPr lvl="1"/>
            <a:r>
              <a:rPr lang="en-US" dirty="0" smtClean="0"/>
              <a:t>Search </a:t>
            </a:r>
            <a:r>
              <a:rPr lang="en-US" dirty="0" smtClean="0"/>
              <a:t>4, 3 and 9</a:t>
            </a:r>
          </a:p>
          <a:p>
            <a:pPr lvl="1"/>
            <a:r>
              <a:rPr lang="en-US" dirty="0" smtClean="0"/>
              <a:t>Combination of 4+9 </a:t>
            </a:r>
            <a:r>
              <a:rPr lang="en-US" dirty="0" smtClean="0"/>
              <a:t>reduces </a:t>
            </a:r>
            <a:r>
              <a:rPr lang="en-US" dirty="0" err="1" smtClean="0"/>
              <a:t>conbinatorics</a:t>
            </a:r>
            <a:r>
              <a:rPr lang="en-US" dirty="0" smtClean="0"/>
              <a:t> and gives a Z position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not allow for inefficiency</a:t>
            </a:r>
            <a:r>
              <a:rPr lang="en-US" dirty="0" smtClean="0"/>
              <a:t>!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148064" y="220486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48064" y="249289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48064" y="278092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48064" y="306896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48064" y="19168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120118" y="1778447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Arc 3"/>
          <p:cNvSpPr/>
          <p:nvPr/>
        </p:nvSpPr>
        <p:spPr>
          <a:xfrm>
            <a:off x="6372200" y="980728"/>
            <a:ext cx="864096" cy="2664296"/>
          </a:xfrm>
          <a:prstGeom prst="arc">
            <a:avLst>
              <a:gd name="adj1" fmla="val 17729742"/>
              <a:gd name="adj2" fmla="val 44481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53654" y="206647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20272" y="314659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156448" y="393305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156448" y="422108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56448" y="450912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148064" y="479715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89984" y="364502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236296" y="350663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876256" y="4874791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6948264" y="3356992"/>
            <a:ext cx="432048" cy="16561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-36512" y="5445224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Should be interesting to compare and  test for:</a:t>
            </a:r>
          </a:p>
          <a:p>
            <a:pPr lvl="2"/>
            <a:r>
              <a:rPr lang="en-US" dirty="0" smtClean="0"/>
              <a:t>Inefficiency: overall and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or </a:t>
            </a:r>
            <a:r>
              <a:rPr lang="en-US" dirty="0" err="1" smtClean="0"/>
              <a:t>dZ</a:t>
            </a:r>
            <a:endParaRPr lang="en-US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xecution speed</a:t>
            </a:r>
          </a:p>
        </p:txBody>
      </p:sp>
    </p:spTree>
    <p:extLst>
      <p:ext uri="{BB962C8B-B14F-4D97-AF65-F5344CB8AC3E}">
        <p14:creationId xmlns:p14="http://schemas.microsoft.com/office/powerpoint/2010/main" val="73152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The Helix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20608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track candidate will allow us to generate an initial Helix</a:t>
            </a:r>
          </a:p>
          <a:p>
            <a:r>
              <a:rPr lang="en-US" dirty="0" smtClean="0"/>
              <a:t>There are many ways to parameterize a helix</a:t>
            </a:r>
          </a:p>
          <a:p>
            <a:pPr lvl="1"/>
            <a:r>
              <a:rPr lang="en-US" dirty="0" smtClean="0"/>
              <a:t>An initial starting point, the momentum, and the magnetic field.</a:t>
            </a:r>
          </a:p>
          <a:p>
            <a:pPr lvl="1"/>
            <a:r>
              <a:rPr lang="en-US" dirty="0" smtClean="0"/>
              <a:t>We want a parameterization that will be optimal for track fitting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82480" y="5805264"/>
            <a:ext cx="2361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299453" y="3356992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2176047">
            <a:off x="4879082" y="2963518"/>
            <a:ext cx="3092098" cy="3096345"/>
          </a:xfrm>
          <a:prstGeom prst="arc">
            <a:avLst>
              <a:gd name="adj1" fmla="val 15921049"/>
              <a:gd name="adj2" fmla="val 1464023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723389" y="5301208"/>
            <a:ext cx="554360" cy="504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59493" y="5085184"/>
            <a:ext cx="449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ymbol"/>
              </a:rPr>
              <a:t>f</a:t>
            </a:r>
            <a:r>
              <a:rPr lang="en-US" sz="2400" baseline="-25000" dirty="0"/>
              <a:t>0</a:t>
            </a:r>
            <a:endParaRPr lang="en-US" sz="2400" baseline="-25000" dirty="0">
              <a:latin typeface="Symbol"/>
            </a:endParaRPr>
          </a:p>
        </p:txBody>
      </p:sp>
      <p:sp>
        <p:nvSpPr>
          <p:cNvPr id="26" name="Arc 25"/>
          <p:cNvSpPr/>
          <p:nvPr/>
        </p:nvSpPr>
        <p:spPr>
          <a:xfrm>
            <a:off x="8015649" y="5337203"/>
            <a:ext cx="822960" cy="822960"/>
          </a:xfrm>
          <a:prstGeom prst="arc">
            <a:avLst>
              <a:gd name="adj1" fmla="val 12105164"/>
              <a:gd name="adj2" fmla="val 808771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557451" y="5373216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dr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787285" y="4005064"/>
            <a:ext cx="872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/>
              </a:rPr>
              <a:t>k</a:t>
            </a:r>
            <a:r>
              <a:rPr lang="en-US" sz="2400" dirty="0" smtClean="0">
                <a:latin typeface="Symbol"/>
              </a:rPr>
              <a:t>,</a:t>
            </a:r>
            <a:r>
              <a:rPr lang="en-US" sz="2400" dirty="0" smtClean="0"/>
              <a:t>1/R</a:t>
            </a:r>
            <a:endParaRPr lang="en-US" sz="2400" dirty="0">
              <a:latin typeface="Symbol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355237" y="4509120"/>
            <a:ext cx="158417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-36512" y="2808312"/>
            <a:ext cx="6624736" cy="40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Helix </a:t>
            </a:r>
            <a:r>
              <a:rPr lang="en-US" dirty="0" smtClean="0"/>
              <a:t>parameterization: follows </a:t>
            </a:r>
            <a:r>
              <a:rPr lang="en-US" dirty="0" smtClean="0">
                <a:hlinkClick r:id="rId4"/>
              </a:rPr>
              <a:t>physics/1305.7300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Relative to a reference point a helical trajectory can be described by five parameters</a:t>
            </a:r>
          </a:p>
          <a:p>
            <a:pPr lvl="1"/>
            <a:r>
              <a:rPr lang="en-US" dirty="0" err="1" smtClean="0"/>
              <a:t>dr</a:t>
            </a:r>
            <a:r>
              <a:rPr lang="en-US" dirty="0" smtClean="0"/>
              <a:t>, impact parameter in x-y.  Distance of closest approach to the reference point (0,0,0)  in x-y</a:t>
            </a:r>
          </a:p>
          <a:p>
            <a:pPr lvl="1"/>
            <a:r>
              <a:rPr lang="en-US" dirty="0" smtClean="0"/>
              <a:t>Phi0, angle from the reference point to the point of closest approach in </a:t>
            </a:r>
            <a:r>
              <a:rPr lang="en-US" dirty="0" err="1" smtClean="0"/>
              <a:t>x.y</a:t>
            </a:r>
            <a:endParaRPr lang="en-US" dirty="0" smtClean="0"/>
          </a:p>
          <a:p>
            <a:pPr lvl="1"/>
            <a:r>
              <a:rPr lang="en-US" dirty="0" smtClean="0"/>
              <a:t>kappa, inverse of </a:t>
            </a:r>
            <a:r>
              <a:rPr lang="en-US" dirty="0" err="1" smtClean="0"/>
              <a:t>pT</a:t>
            </a:r>
            <a:r>
              <a:rPr lang="en-US" dirty="0" smtClean="0"/>
              <a:t>, singed to indicate handedness, + right-handed   negative charge, - left-handed positive charge.</a:t>
            </a:r>
          </a:p>
          <a:p>
            <a:pPr lvl="1"/>
            <a:r>
              <a:rPr lang="en-US" dirty="0" err="1" smtClean="0"/>
              <a:t>dz</a:t>
            </a:r>
            <a:r>
              <a:rPr lang="en-US" dirty="0" smtClean="0"/>
              <a:t> distance of closest approach to the reference point in z</a:t>
            </a:r>
          </a:p>
          <a:p>
            <a:pPr lvl="1"/>
            <a:r>
              <a:rPr lang="en-US" dirty="0" err="1" smtClean="0"/>
              <a:t>tanLambda</a:t>
            </a:r>
            <a:r>
              <a:rPr lang="en-US" dirty="0" smtClean="0"/>
              <a:t>= cot(theta) </a:t>
            </a:r>
            <a:r>
              <a:rPr lang="en-US" dirty="0" err="1" smtClean="0"/>
              <a:t>pz</a:t>
            </a:r>
            <a:r>
              <a:rPr lang="en-US" dirty="0" smtClean="0"/>
              <a:t>/PT where theta is the angle to the positive z axis</a:t>
            </a:r>
          </a:p>
          <a:p>
            <a:pPr lvl="1"/>
            <a:r>
              <a:rPr lang="en-US" dirty="0" smtClean="0"/>
              <a:t>These choices avoid several issues: Example: kappa goes to zero for very high </a:t>
            </a:r>
            <a:r>
              <a:rPr lang="en-US" dirty="0" err="1" smtClean="0"/>
              <a:t>pT</a:t>
            </a:r>
            <a:r>
              <a:rPr lang="en-US" dirty="0" smtClean="0"/>
              <a:t> tracks and  changes sign smoothly</a:t>
            </a:r>
          </a:p>
        </p:txBody>
      </p:sp>
    </p:spTree>
    <p:extLst>
      <p:ext uri="{BB962C8B-B14F-4D97-AF65-F5344CB8AC3E}">
        <p14:creationId xmlns:p14="http://schemas.microsoft.com/office/powerpoint/2010/main" val="177457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 reconstruction and Hits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96752"/>
            <a:ext cx="4860032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Hit resolution is a critical issue in track reconstruction</a:t>
            </a:r>
          </a:p>
          <a:p>
            <a:pPr lvl="1"/>
            <a:r>
              <a:rPr lang="en-US" dirty="0" smtClean="0"/>
              <a:t>Hit resolutions are needed to understand how big an area must be searched for hits on each layer.</a:t>
            </a:r>
          </a:p>
          <a:p>
            <a:pPr lvl="1"/>
            <a:r>
              <a:rPr lang="en-US" dirty="0" smtClean="0"/>
              <a:t>Hit resolutions are needed to perform the final track fit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186536" y="1623169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86536" y="1911201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86536" y="2199233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78152" y="2487265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220072" y="1335137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266384" y="119675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06344" y="256490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>
            <a:stCxn id="14" idx="1"/>
            <a:endCxn id="16" idx="5"/>
          </p:cNvCxnSpPr>
          <p:nvPr/>
        </p:nvCxnSpPr>
        <p:spPr>
          <a:xfrm flipH="1">
            <a:off x="7066971" y="1227563"/>
            <a:ext cx="226972" cy="151692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6"/>
            <a:endCxn id="16" idx="2"/>
          </p:cNvCxnSpPr>
          <p:nvPr/>
        </p:nvCxnSpPr>
        <p:spPr>
          <a:xfrm flipH="1">
            <a:off x="6906344" y="1301949"/>
            <a:ext cx="548226" cy="136815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42520" y="3312541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042520" y="3600573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042520" y="3888605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034136" y="4176637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076056" y="3024509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122368" y="288612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78198" y="321297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546304" y="2988943"/>
            <a:ext cx="792088" cy="115450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2368" y="2919313"/>
            <a:ext cx="504056" cy="12961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107504" y="4509120"/>
            <a:ext cx="8856984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With poorly understood resolutions track fit will calculate incorrect uncertainties</a:t>
            </a:r>
          </a:p>
          <a:p>
            <a:pPr lvl="1"/>
            <a:r>
              <a:rPr lang="en-US" dirty="0" smtClean="0"/>
              <a:t>You will search for hits in an area that is too large or too small</a:t>
            </a:r>
          </a:p>
          <a:p>
            <a:pPr lvl="1"/>
            <a:r>
              <a:rPr lang="en-US" dirty="0" smtClean="0"/>
              <a:t>Your physics analysis will not be reliable</a:t>
            </a:r>
          </a:p>
        </p:txBody>
      </p:sp>
    </p:spTree>
    <p:extLst>
      <p:ext uri="{BB962C8B-B14F-4D97-AF65-F5344CB8AC3E}">
        <p14:creationId xmlns:p14="http://schemas.microsoft.com/office/powerpoint/2010/main" val="392851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The </a:t>
            </a:r>
            <a:r>
              <a:rPr lang="en-US" sz="3600" noProof="0" dirty="0" err="1" smtClean="0"/>
              <a:t>TrackFit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251520" y="1196752"/>
            <a:ext cx="889248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conceptually simple Chi2 fit</a:t>
            </a:r>
          </a:p>
          <a:p>
            <a:r>
              <a:rPr lang="en-US" dirty="0" smtClean="0"/>
              <a:t>Input: Hit position and hit resolutions (and an initial helix)</a:t>
            </a:r>
          </a:p>
          <a:p>
            <a:r>
              <a:rPr lang="en-US" dirty="0" smtClean="0"/>
              <a:t>The fit</a:t>
            </a:r>
          </a:p>
          <a:p>
            <a:pPr lvl="1"/>
            <a:r>
              <a:rPr lang="en-US" dirty="0" smtClean="0"/>
              <a:t>Given a helix determine residuals between the helix and the hits on each layer</a:t>
            </a:r>
          </a:p>
          <a:p>
            <a:pPr lvl="1"/>
            <a:r>
              <a:rPr lang="en-US" dirty="0" smtClean="0"/>
              <a:t>Determine a chi2 based on the resolution of the hits</a:t>
            </a:r>
          </a:p>
          <a:p>
            <a:pPr lvl="1"/>
            <a:r>
              <a:rPr lang="en-US" dirty="0" smtClean="0"/>
              <a:t>Determine what changes in all 5 helix parameters change the chi2 by one unit.  Essentially the derivatives of the helix parameters.   </a:t>
            </a:r>
            <a:r>
              <a:rPr lang="en-US" dirty="0"/>
              <a:t>A</a:t>
            </a:r>
            <a:r>
              <a:rPr lang="en-US" dirty="0" smtClean="0"/>
              <a:t>n analytically solvable problem using matrix math.</a:t>
            </a:r>
          </a:p>
          <a:p>
            <a:pPr lvl="1"/>
            <a:r>
              <a:rPr lang="en-US" dirty="0" smtClean="0"/>
              <a:t>Alter the all 5 track parameters to improve the chi2 and recalculate.  The change to apply analytically calculable using </a:t>
            </a:r>
            <a:r>
              <a:rPr lang="en-US" dirty="0" smtClean="0"/>
              <a:t>the </a:t>
            </a:r>
            <a:r>
              <a:rPr lang="en-US" dirty="0" smtClean="0"/>
              <a:t>derivative matrices above.</a:t>
            </a:r>
          </a:p>
          <a:p>
            <a:pPr lvl="1"/>
            <a:r>
              <a:rPr lang="en-US" dirty="0" smtClean="0"/>
              <a:t>Iterate progressively reducing the size of the alteration each time.</a:t>
            </a:r>
          </a:p>
          <a:p>
            <a:pPr lvl="1"/>
            <a:r>
              <a:rPr lang="en-US" dirty="0" smtClean="0"/>
              <a:t>Typically converges in 10 </a:t>
            </a:r>
            <a:r>
              <a:rPr lang="en-US" dirty="0" smtClean="0"/>
              <a:t>iterations </a:t>
            </a:r>
            <a:r>
              <a:rPr lang="en-US" dirty="0" smtClean="0"/>
              <a:t>in our code!</a:t>
            </a:r>
          </a:p>
          <a:p>
            <a:r>
              <a:rPr lang="en-US" dirty="0" smtClean="0"/>
              <a:t>Output: A Track</a:t>
            </a:r>
          </a:p>
          <a:p>
            <a:pPr lvl="1"/>
            <a:r>
              <a:rPr lang="en-US" dirty="0" smtClean="0"/>
              <a:t>Final helix parameters</a:t>
            </a:r>
          </a:p>
          <a:p>
            <a:pPr lvl="1"/>
            <a:r>
              <a:rPr lang="en-US" dirty="0" smtClean="0"/>
              <a:t>Covariance matrix – diagonal elements give the </a:t>
            </a:r>
            <a:r>
              <a:rPr lang="en-US" dirty="0" smtClean="0"/>
              <a:t>1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</a:t>
            </a:r>
            <a:r>
              <a:rPr lang="en-US" dirty="0" smtClean="0"/>
              <a:t>uncertainties on the parameters based on the matrix calculations above</a:t>
            </a:r>
          </a:p>
          <a:p>
            <a:pPr lvl="1"/>
            <a:r>
              <a:rPr lang="en-US" dirty="0" smtClean="0"/>
              <a:t>Chi2 and </a:t>
            </a:r>
            <a:r>
              <a:rPr lang="en-US" dirty="0" err="1" smtClean="0"/>
              <a:t>nDof</a:t>
            </a:r>
            <a:endParaRPr lang="en-US" dirty="0" smtClean="0"/>
          </a:p>
          <a:p>
            <a:pPr lvl="1"/>
            <a:r>
              <a:rPr lang="en-US" dirty="0"/>
              <a:t>Also can calculate uncertainties at any point along the </a:t>
            </a:r>
            <a:r>
              <a:rPr lang="en-US" dirty="0" smtClean="0"/>
              <a:t>helix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input that directly effects the uncertainties is the hit resolutions</a:t>
            </a:r>
          </a:p>
        </p:txBody>
      </p:sp>
    </p:spTree>
    <p:extLst>
      <p:ext uri="{BB962C8B-B14F-4D97-AF65-F5344CB8AC3E}">
        <p14:creationId xmlns:p14="http://schemas.microsoft.com/office/powerpoint/2010/main" val="392351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Objects and Algorithms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36870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Input: </a:t>
            </a:r>
            <a:r>
              <a:rPr lang="en-US" sz="3200" dirty="0" smtClean="0">
                <a:hlinkClick r:id="rId3"/>
              </a:rPr>
              <a:t>Hits</a:t>
            </a:r>
            <a:r>
              <a:rPr lang="en-US" sz="3200" dirty="0" smtClean="0"/>
              <a:t>(</a:t>
            </a:r>
            <a:r>
              <a:rPr lang="en-US" sz="3200" dirty="0" smtClean="0">
                <a:hlinkClick r:id="rId4"/>
              </a:rPr>
              <a:t>TVector3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   and resolutions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2852936"/>
            <a:ext cx="28194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5"/>
              </a:rPr>
              <a:t>Helix</a:t>
            </a:r>
            <a:r>
              <a:rPr lang="en-US" sz="3200" dirty="0" smtClean="0"/>
              <a:t>(</a:t>
            </a:r>
            <a:r>
              <a:rPr lang="en-US" sz="3200" dirty="0" smtClean="0">
                <a:hlinkClick r:id="rId6"/>
              </a:rPr>
              <a:t>TVectorD</a:t>
            </a:r>
            <a:r>
              <a:rPr lang="en-US" sz="3200" dirty="0"/>
              <a:t>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1764104"/>
            <a:ext cx="23944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linkClick r:id="rId7"/>
              </a:rPr>
              <a:t>i</a:t>
            </a:r>
            <a:r>
              <a:rPr lang="en-US" sz="3200" dirty="0" smtClean="0">
                <a:hlinkClick r:id="rId7"/>
              </a:rPr>
              <a:t>nitializeHelix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99019" y="2780928"/>
            <a:ext cx="18774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TrackFit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hlinkClick r:id="rId8"/>
              </a:rPr>
              <a:t>fitToHelix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4437112"/>
            <a:ext cx="63981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hlinkClick r:id="rId5"/>
              </a:rPr>
              <a:t>Helix</a:t>
            </a:r>
            <a:r>
              <a:rPr lang="en-US" sz="3200" dirty="0" smtClean="0"/>
              <a:t>(</a:t>
            </a:r>
            <a:r>
              <a:rPr lang="en-US" sz="3200" dirty="0" smtClean="0">
                <a:hlinkClick r:id="rId6"/>
              </a:rPr>
              <a:t>TVectorD</a:t>
            </a:r>
            <a:r>
              <a:rPr lang="en-US" sz="3200" dirty="0" smtClean="0"/>
              <a:t>),</a:t>
            </a:r>
            <a:r>
              <a:rPr lang="en-US" sz="3200" dirty="0" err="1" smtClean="0"/>
              <a:t>covMatrix</a:t>
            </a:r>
            <a:r>
              <a:rPr lang="en-US" sz="3200" dirty="0" smtClean="0"/>
              <a:t>(</a:t>
            </a:r>
            <a:r>
              <a:rPr lang="en-US" sz="3200" dirty="0" err="1" smtClean="0">
                <a:hlinkClick r:id="rId9"/>
              </a:rPr>
              <a:t>TMatrixD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5733256"/>
            <a:ext cx="24803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Output: </a:t>
            </a:r>
            <a:r>
              <a:rPr lang="en-US" sz="3200" dirty="0" smtClean="0">
                <a:hlinkClick r:id="rId10"/>
              </a:rPr>
              <a:t>Track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-36512" y="5508520"/>
            <a:ext cx="35583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hlinkClick r:id="rId11"/>
              </a:rPr>
              <a:t>b</a:t>
            </a:r>
            <a:r>
              <a:rPr lang="en-US" sz="3200" dirty="0" smtClean="0">
                <a:hlinkClick r:id="rId11"/>
              </a:rPr>
              <a:t>uildTrack</a:t>
            </a:r>
            <a:endParaRPr lang="en-US" sz="3200" dirty="0" smtClean="0"/>
          </a:p>
          <a:p>
            <a:r>
              <a:rPr lang="en-US" sz="3200" dirty="0" smtClean="0"/>
              <a:t>controls the process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179512" y="1196752"/>
            <a:ext cx="3816424" cy="118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123728" y="2606040"/>
            <a:ext cx="3816424" cy="118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35696" y="4118208"/>
            <a:ext cx="7056784" cy="118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24128" y="5733256"/>
            <a:ext cx="309634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483768" y="2348880"/>
            <a:ext cx="720080" cy="288032"/>
          </a:xfrm>
          <a:prstGeom prst="line">
            <a:avLst/>
          </a:prstGeom>
          <a:ln>
            <a:solidFill>
              <a:srgbClr val="0000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67944" y="3789040"/>
            <a:ext cx="720080" cy="288032"/>
          </a:xfrm>
          <a:prstGeom prst="line">
            <a:avLst/>
          </a:prstGeom>
          <a:ln>
            <a:solidFill>
              <a:srgbClr val="0000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1" idx="0"/>
          </p:cNvCxnSpPr>
          <p:nvPr/>
        </p:nvCxnSpPr>
        <p:spPr>
          <a:xfrm>
            <a:off x="5724128" y="5301208"/>
            <a:ext cx="1548172" cy="432048"/>
          </a:xfrm>
          <a:prstGeom prst="line">
            <a:avLst/>
          </a:prstGeom>
          <a:ln>
            <a:solidFill>
              <a:srgbClr val="0000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10800000" flipV="1">
            <a:off x="3059832" y="1844824"/>
            <a:ext cx="2232248" cy="648072"/>
          </a:xfrm>
          <a:prstGeom prst="curvedConnector3">
            <a:avLst>
              <a:gd name="adj1" fmla="val 44311"/>
            </a:avLst>
          </a:prstGeom>
          <a:ln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0800000" flipV="1">
            <a:off x="4644009" y="3356992"/>
            <a:ext cx="2232248" cy="648072"/>
          </a:xfrm>
          <a:prstGeom prst="curvedConnector3">
            <a:avLst/>
          </a:prstGeom>
          <a:ln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5400000" flipH="1" flipV="1">
            <a:off x="35496" y="2924944"/>
            <a:ext cx="3024336" cy="2160240"/>
          </a:xfrm>
          <a:prstGeom prst="curvedConnector3">
            <a:avLst>
              <a:gd name="adj1" fmla="val 87793"/>
            </a:avLst>
          </a:prstGeom>
          <a:ln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flipV="1">
            <a:off x="611560" y="3933056"/>
            <a:ext cx="3456384" cy="1512168"/>
          </a:xfrm>
          <a:prstGeom prst="curvedConnector3">
            <a:avLst>
              <a:gd name="adj1" fmla="val 30893"/>
            </a:avLst>
          </a:prstGeom>
          <a:ln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7" idx="3"/>
          </p:cNvCxnSpPr>
          <p:nvPr/>
        </p:nvCxnSpPr>
        <p:spPr>
          <a:xfrm flipV="1">
            <a:off x="3521874" y="5589241"/>
            <a:ext cx="2346270" cy="457888"/>
          </a:xfrm>
          <a:prstGeom prst="curvedConnector3">
            <a:avLst>
              <a:gd name="adj1" fmla="val 50000"/>
            </a:avLst>
          </a:prstGeom>
          <a:ln>
            <a:solidFill>
              <a:srgbClr val="008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17511" y="1196752"/>
            <a:ext cx="451898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hlinkClick r:id="rId7"/>
              </a:rPr>
              <a:t>chooseHitsForIntialization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244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Algorithm Abstraction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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19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19227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Input: </a:t>
            </a:r>
            <a:r>
              <a:rPr lang="en-US" sz="3200" dirty="0" smtClean="0">
                <a:hlinkClick r:id="rId3"/>
              </a:rPr>
              <a:t>Hits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5733256"/>
            <a:ext cx="24803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Output: </a:t>
            </a:r>
            <a:r>
              <a:rPr lang="en-US" sz="3200" dirty="0" smtClean="0">
                <a:hlinkClick r:id="rId4"/>
              </a:rPr>
              <a:t>Track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509120"/>
            <a:ext cx="52200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 you do: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Give candidate Hits to </a:t>
            </a:r>
            <a:r>
              <a:rPr lang="en-US" sz="2400" dirty="0" smtClean="0">
                <a:solidFill>
                  <a:srgbClr val="FF0000"/>
                </a:solidFill>
                <a:hlinkClick r:id="rId5"/>
              </a:rPr>
              <a:t>BuildTrack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and it makes a Track</a:t>
            </a:r>
          </a:p>
        </p:txBody>
      </p:sp>
      <p:sp>
        <p:nvSpPr>
          <p:cNvPr id="18" name="Oval 17"/>
          <p:cNvSpPr/>
          <p:nvPr/>
        </p:nvSpPr>
        <p:spPr>
          <a:xfrm>
            <a:off x="179512" y="1196752"/>
            <a:ext cx="2160240" cy="118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96136" y="5733256"/>
            <a:ext cx="288032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67744" y="1988840"/>
            <a:ext cx="3960440" cy="3600400"/>
          </a:xfrm>
          <a:prstGeom prst="line">
            <a:avLst/>
          </a:prstGeom>
          <a:ln>
            <a:solidFill>
              <a:srgbClr val="0000FF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427984" y="1340768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2400" dirty="0"/>
              <a:t>Full Track needed to calculate uncertainties </a:t>
            </a:r>
            <a:r>
              <a:rPr lang="en-US" sz="2400" dirty="0" smtClean="0"/>
              <a:t>and </a:t>
            </a:r>
            <a:r>
              <a:rPr lang="en-US" sz="2400" dirty="0"/>
              <a:t>define windows to look for more </a:t>
            </a:r>
            <a:r>
              <a:rPr lang="en-US" sz="2400" dirty="0" smtClean="0"/>
              <a:t>hits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137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Activities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Introductory slides</a:t>
            </a:r>
          </a:p>
          <a:p>
            <a:r>
              <a:rPr lang="en-US" dirty="0" smtClean="0"/>
              <a:t>Review Day 2</a:t>
            </a:r>
          </a:p>
          <a:p>
            <a:pPr lvl="1"/>
            <a:r>
              <a:rPr lang="en-US" dirty="0" smtClean="0"/>
              <a:t>Investigate </a:t>
            </a:r>
            <a:r>
              <a:rPr lang="en-US" dirty="0"/>
              <a:t>c</a:t>
            </a:r>
            <a:r>
              <a:rPr lang="en-US" dirty="0" smtClean="0"/>
              <a:t>andidate finding</a:t>
            </a:r>
          </a:p>
          <a:p>
            <a:pPr lvl="1"/>
            <a:r>
              <a:rPr lang="en-US" dirty="0" smtClean="0"/>
              <a:t>Demonstrate </a:t>
            </a:r>
            <a:r>
              <a:rPr lang="en-US" dirty="0" smtClean="0"/>
              <a:t>the positive effect of a better resolution model on the track fit</a:t>
            </a:r>
          </a:p>
          <a:p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The tracking reconstruction problem: Candidate finding</a:t>
            </a:r>
          </a:p>
          <a:p>
            <a:pPr lvl="1"/>
            <a:r>
              <a:rPr lang="en-US" dirty="0" smtClean="0"/>
              <a:t>Organization of a complex set of algorithms</a:t>
            </a:r>
          </a:p>
          <a:p>
            <a:r>
              <a:rPr lang="en-US" dirty="0" smtClean="0"/>
              <a:t>Daily project: </a:t>
            </a:r>
          </a:p>
          <a:p>
            <a:pPr lvl="1"/>
            <a:r>
              <a:rPr lang="en-US" dirty="0" smtClean="0"/>
              <a:t>Candidate finding Algorithm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67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Choices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48965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Design choices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Use of </a:t>
            </a:r>
            <a:r>
              <a:rPr lang="en-US" dirty="0" err="1">
                <a:solidFill>
                  <a:srgbClr val="FF0000"/>
                </a:solidFill>
              </a:rPr>
              <a:t>TVector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TMatrix</a:t>
            </a:r>
            <a:r>
              <a:rPr lang="en-US" dirty="0">
                <a:solidFill>
                  <a:srgbClr val="FF0000"/>
                </a:solidFill>
              </a:rPr>
              <a:t> allows a large part of the </a:t>
            </a:r>
            <a:r>
              <a:rPr lang="en-US" dirty="0" smtClean="0">
                <a:solidFill>
                  <a:srgbClr val="FF0000"/>
                </a:solidFill>
              </a:rPr>
              <a:t>math </a:t>
            </a:r>
            <a:r>
              <a:rPr lang="en-US" dirty="0">
                <a:solidFill>
                  <a:srgbClr val="FF0000"/>
                </a:solidFill>
              </a:rPr>
              <a:t>be reduced to Matrix </a:t>
            </a:r>
            <a:r>
              <a:rPr lang="en-US" dirty="0" smtClean="0">
                <a:solidFill>
                  <a:srgbClr val="FF0000"/>
                </a:solidFill>
              </a:rPr>
              <a:t>multiplication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internal functions of the objects perform the multiplication, transpose and inversion operations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track fit follows </a:t>
            </a:r>
            <a:r>
              <a:rPr lang="en-US" dirty="0">
                <a:hlinkClick r:id="rId3"/>
              </a:rPr>
              <a:t>physics/1305.7300</a:t>
            </a:r>
            <a:endParaRPr lang="en-US" dirty="0"/>
          </a:p>
          <a:p>
            <a:pPr lvl="1"/>
            <a:r>
              <a:rPr lang="en-US" dirty="0" smtClean="0"/>
              <a:t>The article explains the fit in terms of matrices that must be constructed and then transposed, inverted and multiplied</a:t>
            </a:r>
          </a:p>
          <a:p>
            <a:pPr lvl="1"/>
            <a:r>
              <a:rPr lang="en-US" dirty="0" smtClean="0"/>
              <a:t>The code reads exactly that way</a:t>
            </a:r>
            <a:endParaRPr lang="en-US" dirty="0"/>
          </a:p>
          <a:p>
            <a:r>
              <a:rPr lang="en-US" dirty="0" smtClean="0"/>
              <a:t>Algorithm abstraction</a:t>
            </a:r>
          </a:p>
          <a:p>
            <a:pPr lvl="1"/>
            <a:r>
              <a:rPr lang="en-US" dirty="0" smtClean="0"/>
              <a:t>Allows the code to structured to follow the logical steps outlined in the article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20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8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Design Choices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Design </a:t>
            </a:r>
            <a:r>
              <a:rPr lang="en-US" dirty="0" err="1" smtClean="0"/>
              <a:t>choicesL</a:t>
            </a:r>
            <a:r>
              <a:rPr lang="en-US" dirty="0" smtClean="0"/>
              <a:t> Free functions</a:t>
            </a:r>
          </a:p>
          <a:p>
            <a:pPr lvl="1"/>
            <a:r>
              <a:rPr lang="en-US" dirty="0" smtClean="0"/>
              <a:t>Most of the parts of the </a:t>
            </a:r>
            <a:r>
              <a:rPr lang="en-US" dirty="0" err="1" smtClean="0"/>
              <a:t>trackFit</a:t>
            </a:r>
            <a:r>
              <a:rPr lang="en-US" dirty="0" smtClean="0"/>
              <a:t> are free functions</a:t>
            </a:r>
          </a:p>
          <a:p>
            <a:pPr lvl="1"/>
            <a:r>
              <a:rPr lang="en-US" dirty="0" err="1" smtClean="0"/>
              <a:t>InitializeHelix</a:t>
            </a:r>
            <a:r>
              <a:rPr lang="en-US" dirty="0" smtClean="0"/>
              <a:t> can by used to make a helix for the </a:t>
            </a:r>
            <a:r>
              <a:rPr lang="en-US" dirty="0" err="1" smtClean="0"/>
              <a:t>TrackCandidate</a:t>
            </a:r>
            <a:r>
              <a:rPr lang="en-US" dirty="0" err="1" smtClean="0"/>
              <a:t>Strategy</a:t>
            </a:r>
            <a:endParaRPr lang="en-US" dirty="0" smtClean="0"/>
          </a:p>
          <a:p>
            <a:pPr lvl="1"/>
            <a:r>
              <a:rPr lang="en-US" dirty="0" smtClean="0"/>
              <a:t>Derivative ca</a:t>
            </a:r>
            <a:r>
              <a:rPr lang="en-US" dirty="0" smtClean="0"/>
              <a:t>lculations are used to find uncertainties on the intersection with a layer</a:t>
            </a:r>
          </a:p>
          <a:p>
            <a:pPr lvl="1"/>
            <a:r>
              <a:rPr lang="en-US" dirty="0" err="1" smtClean="0"/>
              <a:t>intersectWithPlane</a:t>
            </a:r>
            <a:r>
              <a:rPr lang="en-US" dirty="0" smtClean="0"/>
              <a:t> used to place hits in the simulation Modules</a:t>
            </a:r>
          </a:p>
          <a:p>
            <a:pPr lvl="1"/>
            <a:r>
              <a:rPr lang="en-US" dirty="0" smtClean="0"/>
              <a:t>Two above used to calculate residuals between the track and hit on layers and test that track parameter uncertainties are well measured.</a:t>
            </a:r>
          </a:p>
          <a:p>
            <a:pPr lvl="1"/>
            <a:r>
              <a:rPr lang="en-US" dirty="0" smtClean="0"/>
              <a:t>Coordinate transformations are used in many places.</a:t>
            </a:r>
          </a:p>
          <a:p>
            <a:pPr lvl="1"/>
            <a:r>
              <a:rPr lang="en-US" dirty="0" smtClean="0"/>
              <a:t>Free functions are used extensively where even compact calculation has to done that has utility in many places.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std</a:t>
            </a:r>
            <a:r>
              <a:rPr lang="en-US" dirty="0"/>
              <a:t> </a:t>
            </a:r>
            <a:r>
              <a:rPr lang="en-US" dirty="0" smtClean="0"/>
              <a:t>library is primarily composed of free functions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21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35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Goal Revisited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6660232" cy="525658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</a:t>
            </a:r>
            <a:r>
              <a:rPr lang="en-US" dirty="0"/>
              <a:t> </a:t>
            </a:r>
            <a:r>
              <a:rPr lang="en-US" dirty="0" smtClean="0"/>
              <a:t>and effective  reconstruction software that integrates well into a large scale computing project</a:t>
            </a:r>
          </a:p>
          <a:p>
            <a:r>
              <a:rPr lang="en-US" dirty="0" smtClean="0"/>
              <a:t>What does that mean?</a:t>
            </a:r>
          </a:p>
          <a:p>
            <a:pPr lvl="1"/>
            <a:r>
              <a:rPr lang="en-US" dirty="0" smtClean="0"/>
              <a:t>Follows best practices</a:t>
            </a:r>
          </a:p>
          <a:p>
            <a:pPr lvl="2"/>
            <a:r>
              <a:rPr lang="en-US" dirty="0" smtClean="0"/>
              <a:t>Many of the best practices are there to facilitate the elements of the goal.</a:t>
            </a:r>
          </a:p>
          <a:p>
            <a:pPr lvl="1"/>
            <a:r>
              <a:rPr lang="en-US" dirty="0" smtClean="0"/>
              <a:t>Easy to read</a:t>
            </a:r>
          </a:p>
          <a:p>
            <a:pPr lvl="2"/>
            <a:r>
              <a:rPr lang="en-US" dirty="0" smtClean="0"/>
              <a:t>A user or other developer can read and understand quickly what your code does.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2"/>
            <a:r>
              <a:rPr lang="en-US" dirty="0" smtClean="0"/>
              <a:t>Need to improve something? Well designed code will often let you do so with a change at a single point without effecting any of the classes and functions that use the code you’ve changed.</a:t>
            </a:r>
          </a:p>
          <a:p>
            <a:pPr lvl="1"/>
            <a:r>
              <a:rPr lang="en-US" dirty="0" smtClean="0"/>
              <a:t>Simple</a:t>
            </a:r>
          </a:p>
          <a:p>
            <a:pPr lvl="2"/>
            <a:r>
              <a:rPr lang="en-US" dirty="0" smtClean="0"/>
              <a:t>The simplest solution is used when various solutions are equally effective.</a:t>
            </a:r>
          </a:p>
          <a:p>
            <a:pPr lvl="1"/>
            <a:r>
              <a:rPr lang="en-US" dirty="0" smtClean="0"/>
              <a:t>Safe</a:t>
            </a:r>
          </a:p>
          <a:p>
            <a:pPr lvl="2"/>
            <a:r>
              <a:rPr lang="en-US" dirty="0" smtClean="0"/>
              <a:t>Data elements are safe from being altered when they should not be.</a:t>
            </a:r>
          </a:p>
          <a:p>
            <a:pPr lvl="1"/>
            <a:r>
              <a:rPr lang="en-US" dirty="0" smtClean="0"/>
              <a:t>Fast uses minimal memory, </a:t>
            </a:r>
            <a:r>
              <a:rPr lang="en-US" dirty="0" smtClean="0">
                <a:solidFill>
                  <a:srgbClr val="FF0000"/>
                </a:solidFill>
              </a:rPr>
              <a:t>Not really</a:t>
            </a:r>
          </a:p>
          <a:p>
            <a:pPr lvl="2"/>
            <a:r>
              <a:rPr lang="en-US" dirty="0" smtClean="0"/>
              <a:t>A fact of particle physics computing is that we deal with large data sets and are CPU and memory limited.</a:t>
            </a:r>
          </a:p>
          <a:p>
            <a:pPr lvl="1"/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Defined in terms of the project goal.  In reconstruction typically, efficient, accurate, and low fake rate (reconstruction of Hits, Tracks that don’t exist!) reconstruction of objects.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3068960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Track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Fitting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228184" y="2492896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6372200" y="2924944"/>
            <a:ext cx="1224136" cy="72008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660232" y="3501008"/>
            <a:ext cx="936104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300192" y="3933056"/>
            <a:ext cx="1224136" cy="216024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012160" y="4077072"/>
            <a:ext cx="1512168" cy="50405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44208" y="4149080"/>
            <a:ext cx="1224136" cy="136815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91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184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complex reconstruction task</a:t>
            </a:r>
          </a:p>
          <a:p>
            <a:r>
              <a:rPr lang="en-US" dirty="0" smtClean="0"/>
              <a:t>Design considerations</a:t>
            </a:r>
          </a:p>
          <a:p>
            <a:pPr lvl="1"/>
            <a:r>
              <a:rPr lang="en-US" dirty="0" smtClean="0"/>
              <a:t>Identify the primary logical steps</a:t>
            </a:r>
          </a:p>
          <a:p>
            <a:pPr lvl="2"/>
            <a:r>
              <a:rPr lang="en-US" dirty="0" smtClean="0"/>
              <a:t>Simplifies </a:t>
            </a:r>
            <a:r>
              <a:rPr lang="en-US" dirty="0" smtClean="0"/>
              <a:t>our </a:t>
            </a:r>
            <a:r>
              <a:rPr lang="en-US" dirty="0" smtClean="0"/>
              <a:t>understanding of the problems</a:t>
            </a:r>
          </a:p>
          <a:p>
            <a:pPr lvl="2"/>
            <a:r>
              <a:rPr lang="en-US" dirty="0" smtClean="0"/>
              <a:t>These will likely be at the Module level</a:t>
            </a:r>
          </a:p>
          <a:p>
            <a:pPr lvl="2"/>
            <a:r>
              <a:rPr lang="en-US" dirty="0" smtClean="0"/>
              <a:t>Allows assessment of the performance of each step since we can write the results to objects and use them in a </a:t>
            </a:r>
            <a:r>
              <a:rPr lang="en-US" dirty="0" err="1" smtClean="0"/>
              <a:t>histogramming</a:t>
            </a:r>
            <a:r>
              <a:rPr lang="en-US" dirty="0" smtClean="0"/>
              <a:t> module</a:t>
            </a:r>
          </a:p>
          <a:p>
            <a:pPr lvl="1"/>
            <a:r>
              <a:rPr lang="en-US" dirty="0" smtClean="0"/>
              <a:t>Identify subtasks</a:t>
            </a:r>
          </a:p>
          <a:p>
            <a:pPr lvl="2"/>
            <a:r>
              <a:rPr lang="en-US" dirty="0" smtClean="0"/>
              <a:t>Is the problem complex enough that we need a hierarchy of task(yes)</a:t>
            </a:r>
          </a:p>
          <a:p>
            <a:pPr lvl="2"/>
            <a:r>
              <a:rPr lang="en-US" dirty="0" smtClean="0"/>
              <a:t>Are task unique? One member function.</a:t>
            </a:r>
          </a:p>
          <a:p>
            <a:pPr lvl="2"/>
            <a:r>
              <a:rPr lang="en-US" dirty="0" smtClean="0"/>
              <a:t>Are they performed in several places.  Free functions.</a:t>
            </a:r>
          </a:p>
          <a:p>
            <a:pPr lvl="2"/>
            <a:r>
              <a:rPr lang="en-US" dirty="0" smtClean="0"/>
              <a:t>Do they have similar structure.  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29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Tracking </a:t>
            </a:r>
            <a:r>
              <a:rPr lang="en-US" sz="3600" noProof="0" dirty="0" smtClean="0"/>
              <a:t>Hierarchy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3285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Candidate reconstruction: </a:t>
            </a:r>
            <a:r>
              <a:rPr lang="en-US" dirty="0" err="1" smtClean="0"/>
              <a:t>TrackCandidateModule</a:t>
            </a:r>
            <a:endParaRPr lang="en-US" dirty="0" smtClean="0"/>
          </a:p>
          <a:p>
            <a:pPr lvl="1"/>
            <a:r>
              <a:rPr lang="en-US" dirty="0" smtClean="0"/>
              <a:t>Find the initial helix used to search for hits.</a:t>
            </a:r>
          </a:p>
          <a:p>
            <a:pPr lvl="1"/>
            <a:r>
              <a:rPr lang="en-US" dirty="0" smtClean="0"/>
              <a:t>Module level since we need to evaluate the success of this task, without the candidate we can’t proceed to find the track.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Specific candidate strategies: </a:t>
            </a:r>
            <a:r>
              <a:rPr lang="en-US" dirty="0" err="1" smtClean="0">
                <a:solidFill>
                  <a:srgbClr val="008000"/>
                </a:solidFill>
              </a:rPr>
              <a:t>TrackCandidateStrategy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/>
              <a:t>A  class used in </a:t>
            </a:r>
            <a:r>
              <a:rPr lang="en-US" dirty="0" err="1" smtClean="0"/>
              <a:t>TrackCandidateModule</a:t>
            </a:r>
            <a:r>
              <a:rPr lang="en-US" dirty="0" smtClean="0"/>
              <a:t> since it is complex</a:t>
            </a:r>
          </a:p>
          <a:p>
            <a:pPr lvl="2"/>
            <a:r>
              <a:rPr lang="en-US" dirty="0" smtClean="0"/>
              <a:t>Probably several versions, but all with the same general structure.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Find the hits to build the candidate: </a:t>
            </a:r>
            <a:r>
              <a:rPr lang="en-US" dirty="0" err="1" smtClean="0">
                <a:solidFill>
                  <a:srgbClr val="008000"/>
                </a:solidFill>
              </a:rPr>
              <a:t>findHitCandidates</a:t>
            </a:r>
            <a:endParaRPr lang="en-US" dirty="0" smtClean="0">
              <a:solidFill>
                <a:srgbClr val="008000"/>
              </a:solidFill>
            </a:endParaRPr>
          </a:p>
          <a:p>
            <a:pPr lvl="3"/>
            <a:r>
              <a:rPr lang="en-US" dirty="0" smtClean="0"/>
              <a:t>Calls </a:t>
            </a:r>
            <a:r>
              <a:rPr lang="en-US" dirty="0" err="1" smtClean="0"/>
              <a:t>goodCandidate</a:t>
            </a:r>
            <a:r>
              <a:rPr lang="en-US" dirty="0" smtClean="0"/>
              <a:t>  that evaluates the quality: free function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Build track given the Hits</a:t>
            </a:r>
          </a:p>
          <a:p>
            <a:pPr lvl="3"/>
            <a:r>
              <a:rPr lang="en-US" dirty="0" smtClean="0"/>
              <a:t>Needed to estimate uncertainties for the next step.</a:t>
            </a:r>
          </a:p>
          <a:p>
            <a:pPr lvl="3"/>
            <a:r>
              <a:rPr lang="en-US" dirty="0" smtClean="0"/>
              <a:t>Calls </a:t>
            </a:r>
            <a:r>
              <a:rPr lang="en-US" dirty="0" err="1" smtClean="0"/>
              <a:t>goodCandidate</a:t>
            </a:r>
            <a:r>
              <a:rPr lang="en-US" dirty="0" smtClean="0"/>
              <a:t> </a:t>
            </a:r>
            <a:r>
              <a:rPr lang="en-US" dirty="0" smtClean="0"/>
              <a:t>since more information is available to evaluate the candidate.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6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Candidate Finding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Module: </a:t>
            </a:r>
            <a:r>
              <a:rPr lang="en-US" dirty="0" err="1" smtClean="0"/>
              <a:t>TrackCandidateModule</a:t>
            </a:r>
            <a:endParaRPr lang="en-US" dirty="0" smtClean="0"/>
          </a:p>
          <a:p>
            <a:pPr lvl="1"/>
            <a:r>
              <a:rPr lang="en-US" dirty="0" smtClean="0"/>
              <a:t>Input: reconstructed </a:t>
            </a:r>
            <a:r>
              <a:rPr lang="en-US" dirty="0" err="1" smtClean="0"/>
              <a:t>HitSet</a:t>
            </a:r>
            <a:endParaRPr lang="en-US" dirty="0" smtClean="0"/>
          </a:p>
          <a:p>
            <a:pPr lvl="1"/>
            <a:r>
              <a:rPr lang="en-US" dirty="0" err="1" smtClean="0"/>
              <a:t>Ouput</a:t>
            </a:r>
            <a:r>
              <a:rPr lang="en-US" dirty="0" smtClean="0"/>
              <a:t>: </a:t>
            </a:r>
            <a:r>
              <a:rPr lang="en-US" dirty="0" err="1" smtClean="0"/>
              <a:t>TrackSet</a:t>
            </a:r>
            <a:r>
              <a:rPr lang="en-US" dirty="0" smtClean="0"/>
              <a:t> of track candidates</a:t>
            </a:r>
          </a:p>
          <a:p>
            <a:pPr lvl="2"/>
            <a:r>
              <a:rPr lang="en-US" dirty="0" smtClean="0"/>
              <a:t>A full </a:t>
            </a:r>
            <a:r>
              <a:rPr lang="en-US" dirty="0" err="1" smtClean="0"/>
              <a:t>TrackSet</a:t>
            </a:r>
            <a:r>
              <a:rPr lang="en-US" dirty="0" smtClean="0"/>
              <a:t> so we can examine it to access performance</a:t>
            </a:r>
          </a:p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Class: </a:t>
            </a:r>
            <a:r>
              <a:rPr lang="en-US" dirty="0" smtClean="0">
                <a:hlinkClick r:id="rId3"/>
              </a:rPr>
              <a:t>TrackCanidateStrategy2X1SAS</a:t>
            </a:r>
            <a:endParaRPr lang="en-US" dirty="0" smtClean="0"/>
          </a:p>
          <a:p>
            <a:pPr lvl="1"/>
            <a:r>
              <a:rPr lang="en-US" dirty="0" err="1" smtClean="0"/>
              <a:t>findHitCanidates</a:t>
            </a:r>
            <a:endParaRPr lang="en-US" dirty="0" smtClean="0"/>
          </a:p>
          <a:p>
            <a:pPr lvl="2"/>
            <a:r>
              <a:rPr lang="en-US" dirty="0" smtClean="0"/>
              <a:t>Loops over layers </a:t>
            </a:r>
            <a:r>
              <a:rPr lang="en-US" dirty="0" smtClean="0"/>
              <a:t>over the</a:t>
            </a:r>
            <a:r>
              <a:rPr lang="en-US" dirty="0" smtClean="0"/>
              <a:t> </a:t>
            </a:r>
            <a:r>
              <a:rPr lang="en-US" dirty="0" err="1" smtClean="0"/>
              <a:t>HitSet</a:t>
            </a:r>
            <a:r>
              <a:rPr lang="en-US" dirty="0"/>
              <a:t> </a:t>
            </a:r>
            <a:r>
              <a:rPr lang="en-US" dirty="0" smtClean="0"/>
              <a:t>and forms </a:t>
            </a:r>
            <a:r>
              <a:rPr lang="en-US" dirty="0" smtClean="0"/>
              <a:t>all combinations </a:t>
            </a:r>
            <a:r>
              <a:rPr lang="en-US" dirty="0" smtClean="0"/>
              <a:t>of Hits on layers 4,3,9</a:t>
            </a:r>
            <a:endParaRPr lang="en-US" dirty="0" smtClean="0"/>
          </a:p>
          <a:p>
            <a:pPr lvl="2"/>
            <a:r>
              <a:rPr lang="en-US" dirty="0"/>
              <a:t>c</a:t>
            </a:r>
            <a:r>
              <a:rPr lang="en-US" dirty="0" smtClean="0"/>
              <a:t>alls </a:t>
            </a:r>
            <a:r>
              <a:rPr lang="en-US" dirty="0" err="1" smtClean="0"/>
              <a:t>intersectStrips</a:t>
            </a:r>
            <a:r>
              <a:rPr lang="en-US" dirty="0" smtClean="0"/>
              <a:t> to determine if an SAS hit is consistent with an X Hit</a:t>
            </a:r>
            <a:endParaRPr lang="en-US" dirty="0"/>
          </a:p>
          <a:p>
            <a:pPr lvl="3"/>
            <a:r>
              <a:rPr lang="en-US" dirty="0" smtClean="0"/>
              <a:t>The </a:t>
            </a:r>
            <a:r>
              <a:rPr lang="en-US" dirty="0" smtClean="0"/>
              <a:t>overlap is</a:t>
            </a:r>
            <a:r>
              <a:rPr lang="en-US" dirty="0" smtClean="0"/>
              <a:t> 1.1% </a:t>
            </a:r>
            <a:r>
              <a:rPr lang="en-US" dirty="0" smtClean="0"/>
              <a:t>of the detector.  Removes many candidates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alls </a:t>
            </a:r>
            <a:r>
              <a:rPr lang="en-US" dirty="0" err="1" smtClean="0"/>
              <a:t>initializHelix</a:t>
            </a:r>
            <a:r>
              <a:rPr lang="en-US" dirty="0" smtClean="0"/>
              <a:t> to make a Helix</a:t>
            </a:r>
          </a:p>
          <a:p>
            <a:pPr lvl="2"/>
            <a:r>
              <a:rPr lang="en-US" dirty="0" smtClean="0"/>
              <a:t>Calls </a:t>
            </a:r>
            <a:r>
              <a:rPr lang="en-US" dirty="0" err="1" smtClean="0"/>
              <a:t>goodCandidate</a:t>
            </a:r>
            <a:r>
              <a:rPr lang="en-US" dirty="0" smtClean="0"/>
              <a:t> based on a </a:t>
            </a:r>
            <a:r>
              <a:rPr lang="en-US" dirty="0" err="1" smtClean="0"/>
              <a:t>TrackingSelector</a:t>
            </a:r>
            <a:r>
              <a:rPr lang="en-US" dirty="0" smtClean="0"/>
              <a:t> to decide whether to keep the candidate</a:t>
            </a:r>
          </a:p>
          <a:p>
            <a:pPr lvl="1"/>
            <a:r>
              <a:rPr lang="en-US" dirty="0" smtClean="0"/>
              <a:t>Builds candidates using </a:t>
            </a:r>
            <a:r>
              <a:rPr lang="en-US" dirty="0" err="1" smtClean="0"/>
              <a:t>buildTrack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81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Specifications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2565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Track Candidate Finding</a:t>
            </a:r>
          </a:p>
          <a:p>
            <a:r>
              <a:rPr lang="en-US" dirty="0" smtClean="0"/>
              <a:t>Project Goal 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) Improve TrackCandidateStragegy2X1SAS to search additional layers in case of detector inefficiency.</a:t>
            </a:r>
          </a:p>
          <a:p>
            <a:r>
              <a:rPr lang="en-US" dirty="0" smtClean="0"/>
              <a:t>Input: </a:t>
            </a:r>
            <a:r>
              <a:rPr lang="en-US" dirty="0" err="1" smtClean="0"/>
              <a:t>HitSet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Output: </a:t>
            </a:r>
            <a:r>
              <a:rPr lang="en-US" dirty="0" err="1" smtClean="0"/>
              <a:t>TrackSet</a:t>
            </a:r>
            <a:r>
              <a:rPr lang="en-US" dirty="0" smtClean="0"/>
              <a:t> </a:t>
            </a:r>
            <a:r>
              <a:rPr lang="en-US" dirty="0"/>
              <a:t>of track </a:t>
            </a:r>
            <a:r>
              <a:rPr lang="en-US" dirty="0" smtClean="0"/>
              <a:t>candidates</a:t>
            </a:r>
          </a:p>
          <a:p>
            <a:r>
              <a:rPr lang="en-US" dirty="0" smtClean="0"/>
              <a:t>Using</a:t>
            </a:r>
          </a:p>
          <a:p>
            <a:pPr lvl="1"/>
            <a:r>
              <a:rPr lang="en-US" dirty="0" smtClean="0"/>
              <a:t>TrackCandidateStrategy2X1SAS??</a:t>
            </a:r>
            <a:endParaRPr lang="en-US" dirty="0" smtClean="0"/>
          </a:p>
          <a:p>
            <a:pPr lvl="2"/>
            <a:r>
              <a:rPr lang="en-US" dirty="0" smtClean="0"/>
              <a:t>Make a copy </a:t>
            </a:r>
            <a:r>
              <a:rPr lang="en-US" dirty="0" smtClean="0"/>
              <a:t>of the other strategy </a:t>
            </a:r>
            <a:r>
              <a:rPr lang="en-US" dirty="0" smtClean="0"/>
              <a:t>renamed</a:t>
            </a:r>
            <a:endParaRPr lang="en-US" dirty="0" smtClean="0"/>
          </a:p>
          <a:p>
            <a:pPr lvl="2"/>
            <a:r>
              <a:rPr lang="en-US" dirty="0" smtClean="0"/>
              <a:t>Account for hit finding inefficiency.   i.e. make candidates using at least one more layer 4,3 , 4,1 and 3,1.  Try more than one SAS layers as well 9 and 8 as appropriate</a:t>
            </a:r>
            <a:r>
              <a:rPr lang="en-US" dirty="0" smtClean="0"/>
              <a:t>.   Make all combinations that include an X, SAS pair.</a:t>
            </a:r>
            <a:endParaRPr lang="en-US" dirty="0" smtClean="0"/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You will produce a </a:t>
            </a:r>
            <a:r>
              <a:rPr lang="en-US" dirty="0" err="1" smtClean="0"/>
              <a:t>findHitCanidates</a:t>
            </a:r>
            <a:r>
              <a:rPr lang="en-US" dirty="0"/>
              <a:t> </a:t>
            </a:r>
            <a:r>
              <a:rPr lang="en-US" dirty="0" smtClean="0"/>
              <a:t>function with appropriate use of </a:t>
            </a:r>
          </a:p>
          <a:p>
            <a:pPr lvl="2"/>
            <a:r>
              <a:rPr lang="en-US" dirty="0" err="1" smtClean="0"/>
              <a:t>intersectStrips</a:t>
            </a:r>
            <a:r>
              <a:rPr lang="en-US" dirty="0" smtClean="0"/>
              <a:t>, </a:t>
            </a:r>
            <a:r>
              <a:rPr lang="en-US" dirty="0" err="1" smtClean="0"/>
              <a:t>initializHelix</a:t>
            </a:r>
            <a:r>
              <a:rPr lang="en-US" dirty="0" smtClean="0"/>
              <a:t>, </a:t>
            </a:r>
            <a:r>
              <a:rPr lang="en-US" dirty="0" err="1" smtClean="0"/>
              <a:t>goodCandidate</a:t>
            </a:r>
            <a:endParaRPr lang="en-US" dirty="0" smtClean="0"/>
          </a:p>
          <a:p>
            <a:r>
              <a:rPr lang="en-US" dirty="0" smtClean="0"/>
              <a:t>Simple performance evaluations</a:t>
            </a:r>
          </a:p>
          <a:p>
            <a:pPr lvl="1"/>
            <a:r>
              <a:rPr lang="en-US" dirty="0" smtClean="0"/>
              <a:t>Size of the candidate list (in printout)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gprof</a:t>
            </a:r>
            <a:r>
              <a:rPr lang="en-US" dirty="0" smtClean="0"/>
              <a:t> to profile and get execution time of various modules.  Compare TrackCandidateStrategy2X1SAS and new strategy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43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Backup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Tracking Hierarchy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Track reconstruction: </a:t>
            </a:r>
            <a:r>
              <a:rPr lang="en-US" dirty="0" err="1" smtClean="0"/>
              <a:t>TrackRecoModule</a:t>
            </a:r>
            <a:endParaRPr lang="en-US" dirty="0" smtClean="0"/>
          </a:p>
          <a:p>
            <a:pPr lvl="1"/>
            <a:r>
              <a:rPr lang="en-US" dirty="0"/>
              <a:t>Module level since we need to evaluate the success of this </a:t>
            </a:r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Search for hits on each layer in turn: </a:t>
            </a:r>
            <a:r>
              <a:rPr lang="en-US" dirty="0" err="1" smtClean="0"/>
              <a:t>Layerfinder</a:t>
            </a:r>
            <a:endParaRPr lang="en-US" dirty="0" smtClean="0"/>
          </a:p>
          <a:p>
            <a:pPr lvl="2"/>
            <a:r>
              <a:rPr lang="en-US" dirty="0" smtClean="0"/>
              <a:t>A class because of the complexity.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Find all candidate hits for one track on one layer: </a:t>
            </a:r>
            <a:r>
              <a:rPr lang="en-US" dirty="0" err="1" smtClean="0">
                <a:solidFill>
                  <a:srgbClr val="008000"/>
                </a:solidFill>
              </a:rPr>
              <a:t>findHits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Build the tracks: </a:t>
            </a:r>
            <a:r>
              <a:rPr lang="en-US" dirty="0" err="1" smtClean="0">
                <a:solidFill>
                  <a:srgbClr val="008000"/>
                </a:solidFill>
              </a:rPr>
              <a:t>buildTracks</a:t>
            </a:r>
            <a:endParaRPr lang="en-US" dirty="0" smtClean="0">
              <a:solidFill>
                <a:srgbClr val="008000"/>
              </a:solidFill>
            </a:endParaRP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Call </a:t>
            </a:r>
            <a:r>
              <a:rPr lang="en-US" dirty="0" err="1" smtClean="0">
                <a:solidFill>
                  <a:srgbClr val="008000"/>
                </a:solidFill>
              </a:rPr>
              <a:t>goodCandidate</a:t>
            </a:r>
            <a:r>
              <a:rPr lang="en-US" dirty="0" smtClean="0">
                <a:solidFill>
                  <a:srgbClr val="008000"/>
                </a:solidFill>
              </a:rPr>
              <a:t> to evaluate quality.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Call </a:t>
            </a:r>
            <a:r>
              <a:rPr lang="en-US" dirty="0" err="1" smtClean="0">
                <a:solidFill>
                  <a:srgbClr val="008000"/>
                </a:solidFill>
              </a:rPr>
              <a:t>contentionFilter</a:t>
            </a:r>
            <a:r>
              <a:rPr lang="en-US" dirty="0" smtClean="0">
                <a:solidFill>
                  <a:srgbClr val="008000"/>
                </a:solidFill>
              </a:rPr>
              <a:t> that chooses best possibilities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Call </a:t>
            </a:r>
            <a:r>
              <a:rPr lang="en-US" dirty="0" err="1" smtClean="0">
                <a:solidFill>
                  <a:srgbClr val="008000"/>
                </a:solidFill>
              </a:rPr>
              <a:t>goodCandidate</a:t>
            </a:r>
            <a:r>
              <a:rPr lang="en-US" dirty="0" smtClean="0">
                <a:solidFill>
                  <a:srgbClr val="008000"/>
                </a:solidFill>
              </a:rPr>
              <a:t> to evaluate quality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Call </a:t>
            </a:r>
            <a:r>
              <a:rPr lang="en-US" dirty="0" err="1" smtClean="0">
                <a:solidFill>
                  <a:srgbClr val="008000"/>
                </a:solidFill>
              </a:rPr>
              <a:t>contentionFiler</a:t>
            </a:r>
            <a:r>
              <a:rPr lang="en-US" dirty="0" smtClean="0">
                <a:solidFill>
                  <a:srgbClr val="008000"/>
                </a:solidFill>
              </a:rPr>
              <a:t> that chooses best </a:t>
            </a:r>
            <a:r>
              <a:rPr lang="en-US" dirty="0" err="1" smtClean="0">
                <a:solidFill>
                  <a:srgbClr val="008000"/>
                </a:solidFill>
              </a:rPr>
              <a:t>posibillities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1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Activities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coding </a:t>
            </a:r>
            <a:r>
              <a:rPr lang="en-US" dirty="0" smtClean="0"/>
              <a:t>project schedule</a:t>
            </a:r>
          </a:p>
          <a:p>
            <a:pPr lvl="1"/>
            <a:r>
              <a:rPr lang="en-US" dirty="0" smtClean="0"/>
              <a:t>Detailed instructions for project after lecture(10:30)</a:t>
            </a:r>
          </a:p>
          <a:p>
            <a:pPr lvl="1"/>
            <a:r>
              <a:rPr lang="en-US" dirty="0" smtClean="0"/>
              <a:t>Simultaneous</a:t>
            </a:r>
          </a:p>
          <a:p>
            <a:pPr lvl="2"/>
            <a:r>
              <a:rPr lang="en-US" dirty="0" smtClean="0"/>
              <a:t>Remedial work to tie up loose ends of previous days project with instructor</a:t>
            </a:r>
          </a:p>
          <a:p>
            <a:pPr lvl="2"/>
            <a:r>
              <a:rPr lang="en-US" dirty="0" smtClean="0"/>
              <a:t>Start new project with instructor</a:t>
            </a:r>
          </a:p>
          <a:p>
            <a:pPr lvl="1"/>
            <a:r>
              <a:rPr lang="en-US" dirty="0" smtClean="0"/>
              <a:t>Lunch, please finish by 1PM</a:t>
            </a:r>
          </a:p>
          <a:p>
            <a:pPr lvl="1"/>
            <a:r>
              <a:rPr lang="en-US" dirty="0" smtClean="0"/>
              <a:t>Meet with TAs to assess progress on project: 1PM</a:t>
            </a:r>
          </a:p>
          <a:p>
            <a:pPr lvl="1"/>
            <a:r>
              <a:rPr lang="en-US" dirty="0" smtClean="0"/>
              <a:t>Programming in consultation with TAs</a:t>
            </a:r>
          </a:p>
          <a:p>
            <a:pPr lvl="1"/>
            <a:r>
              <a:rPr lang="en-US" dirty="0" smtClean="0"/>
              <a:t>Primarily to allow th</a:t>
            </a:r>
            <a:r>
              <a:rPr lang="en-US" dirty="0" smtClean="0"/>
              <a:t>e TAs time to do their work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3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Day 2 exercise review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Day 2 exercise</a:t>
            </a:r>
          </a:p>
          <a:p>
            <a:pPr lvl="1"/>
            <a:r>
              <a:rPr lang="en-US" dirty="0"/>
              <a:t>Evaluating hit finding performance</a:t>
            </a:r>
          </a:p>
          <a:p>
            <a:pPr lvl="1"/>
            <a:r>
              <a:rPr lang="en-US" dirty="0"/>
              <a:t>Applying the results to tracking reconstruction</a:t>
            </a:r>
          </a:p>
          <a:p>
            <a:r>
              <a:rPr lang="en-US" dirty="0" smtClean="0"/>
              <a:t>Project goals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the hit reconstruction</a:t>
            </a:r>
            <a:r>
              <a:rPr lang="en-US" dirty="0" smtClean="0"/>
              <a:t> </a:t>
            </a:r>
            <a:r>
              <a:rPr lang="en-US" dirty="0" smtClean="0"/>
              <a:t>code efficiently reconstruct hits</a:t>
            </a:r>
          </a:p>
          <a:p>
            <a:pPr lvl="2"/>
            <a:r>
              <a:rPr lang="en-US" dirty="0" smtClean="0"/>
              <a:t>Should be no inefficiency.  </a:t>
            </a:r>
            <a:r>
              <a:rPr lang="en-US" dirty="0" smtClean="0"/>
              <a:t>A detector inefficiency is programmed into the simulation, but is applied before </a:t>
            </a:r>
            <a:r>
              <a:rPr lang="en-US" dirty="0" err="1" smtClean="0"/>
              <a:t>GenHits</a:t>
            </a:r>
            <a:r>
              <a:rPr lang="en-US" dirty="0" smtClean="0"/>
              <a:t> are written.</a:t>
            </a:r>
            <a:endParaRPr lang="en-US" dirty="0" smtClean="0"/>
          </a:p>
          <a:p>
            <a:pPr lvl="1"/>
            <a:r>
              <a:rPr lang="en-US" dirty="0" smtClean="0"/>
              <a:t>Were the hits reconstructed accurately and with well understood resolutions</a:t>
            </a:r>
          </a:p>
          <a:p>
            <a:pPr lvl="2"/>
            <a:r>
              <a:rPr lang="en-US" dirty="0" smtClean="0"/>
              <a:t>If cases where it was not, are they understood, and if so apply the results to the resolution model used for track fitting.</a:t>
            </a:r>
          </a:p>
          <a:p>
            <a:pPr lvl="1"/>
            <a:r>
              <a:rPr lang="en-US" dirty="0" smtClean="0"/>
              <a:t>Does the track fit perform well after this work?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3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Hit Efficiency</a:t>
            </a:r>
            <a:endParaRPr lang="en-US" sz="3600" noProof="0" dirty="0"/>
          </a:p>
        </p:txBody>
      </p:sp>
      <p:pic>
        <p:nvPicPr>
          <p:cNvPr id="4" name="Content Placeholder 3" descr="hitresults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" r="1219"/>
          <a:stretch>
            <a:fillRect/>
          </a:stretch>
        </p:blipFill>
        <p:spPr>
          <a:xfrm>
            <a:off x="144016" y="1484784"/>
            <a:ext cx="8028384" cy="4915868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6713" y="2852936"/>
            <a:ext cx="982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 Hits</a:t>
            </a:r>
          </a:p>
          <a:p>
            <a:r>
              <a:rPr lang="en-US" dirty="0" smtClean="0"/>
              <a:t>98% </a:t>
            </a:r>
            <a:r>
              <a:rPr lang="en-US" dirty="0" err="1" smtClean="0"/>
              <a:t>Eff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73290" y="2420888"/>
            <a:ext cx="14506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 Hits</a:t>
            </a:r>
          </a:p>
          <a:p>
            <a:r>
              <a:rPr lang="en-US" dirty="0"/>
              <a:t>t</a:t>
            </a:r>
            <a:r>
              <a:rPr lang="en-US" dirty="0" smtClean="0"/>
              <a:t>hat matched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err="1" smtClean="0"/>
              <a:t>reco</a:t>
            </a:r>
            <a:r>
              <a:rPr lang="en-US" dirty="0" smtClean="0"/>
              <a:t> Hits</a:t>
            </a:r>
          </a:p>
          <a:p>
            <a:r>
              <a:rPr lang="en-US" dirty="0" smtClean="0"/>
              <a:t>used 10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endParaRPr lang="en-US" dirty="0" smtClean="0"/>
          </a:p>
          <a:p>
            <a:r>
              <a:rPr lang="en-US" dirty="0" smtClean="0"/>
              <a:t>To pick up </a:t>
            </a:r>
          </a:p>
          <a:p>
            <a:r>
              <a:rPr lang="en-US" dirty="0" smtClean="0"/>
              <a:t>Bad</a:t>
            </a:r>
            <a:r>
              <a:rPr lang="en-US" dirty="0"/>
              <a:t> </a:t>
            </a:r>
            <a:r>
              <a:rPr lang="en-US" dirty="0" smtClean="0"/>
              <a:t>hits</a:t>
            </a:r>
          </a:p>
          <a:p>
            <a:r>
              <a:rPr lang="en-US" dirty="0" smtClean="0"/>
              <a:t>100% </a:t>
            </a:r>
            <a:r>
              <a:rPr lang="en-US" dirty="0" err="1" smtClean="0"/>
              <a:t>Eff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0425" y="2924944"/>
            <a:ext cx="5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98%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478" y="47971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2-3%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5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Hit Resolution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58112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Expected ~50um</a:t>
            </a:r>
          </a:p>
          <a:p>
            <a:r>
              <a:rPr lang="en-US" dirty="0" smtClean="0"/>
              <a:t>There is digitization noise.  Should adjust</a:t>
            </a:r>
            <a:endParaRPr lang="en-US" dirty="0"/>
          </a:p>
        </p:txBody>
      </p:sp>
      <p:pic>
        <p:nvPicPr>
          <p:cNvPr id="6" name="Picture 5" descr="badhi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422" y="3153718"/>
            <a:ext cx="5764578" cy="3443634"/>
          </a:xfrm>
          <a:prstGeom prst="rect">
            <a:avLst/>
          </a:prstGeom>
        </p:spPr>
      </p:pic>
      <p:pic>
        <p:nvPicPr>
          <p:cNvPr id="12" name="Picture 11" descr="goodhit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5" y="1124744"/>
            <a:ext cx="5665382" cy="33843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9552" y="57332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5"/>
              </a:rPr>
              <a:t>sensorgeometry.txt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3933056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Will better bad hit resolutions do the job?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9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Perfect Tracking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134076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use perfect tracking.  Matches reconstructed Hits to </a:t>
            </a:r>
            <a:r>
              <a:rPr lang="en-US" dirty="0" err="1" smtClean="0"/>
              <a:t>GenHits</a:t>
            </a:r>
            <a:r>
              <a:rPr lang="en-US" dirty="0" smtClean="0"/>
              <a:t> to find best set of reconstructed hits</a:t>
            </a:r>
            <a:endParaRPr lang="en-US" dirty="0"/>
          </a:p>
        </p:txBody>
      </p:sp>
      <p:pic>
        <p:nvPicPr>
          <p:cNvPr id="9" name="Picture 8" descr="goodfitkapp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971" y="3501008"/>
            <a:ext cx="5619541" cy="3356992"/>
          </a:xfrm>
          <a:prstGeom prst="rect">
            <a:avLst/>
          </a:prstGeom>
        </p:spPr>
      </p:pic>
      <p:pic>
        <p:nvPicPr>
          <p:cNvPr id="4" name="Picture 3" descr="badfitkapp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96752"/>
            <a:ext cx="5665382" cy="33843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4509120"/>
            <a:ext cx="38519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Track parameters were misestimated by 12%-17% and slightly non Gaussian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After applying the new resolution the fit results are unbiased and well estimated.</a:t>
            </a:r>
          </a:p>
        </p:txBody>
      </p:sp>
    </p:spTree>
    <p:extLst>
      <p:ext uri="{BB962C8B-B14F-4D97-AF65-F5344CB8AC3E}">
        <p14:creationId xmlns:p14="http://schemas.microsoft.com/office/powerpoint/2010/main" val="12706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Perfect Tracking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134076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use perfect tracking.  Matches reconstructed Hits to </a:t>
            </a:r>
            <a:r>
              <a:rPr lang="en-US" dirty="0" err="1" smtClean="0"/>
              <a:t>GenHits</a:t>
            </a:r>
            <a:r>
              <a:rPr lang="en-US" dirty="0" smtClean="0"/>
              <a:t> to find best set of reconstructed hits</a:t>
            </a:r>
            <a:endParaRPr lang="en-US" dirty="0"/>
          </a:p>
        </p:txBody>
      </p:sp>
      <p:pic>
        <p:nvPicPr>
          <p:cNvPr id="9" name="Picture 8" descr="goodfitkapp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971" y="3501008"/>
            <a:ext cx="5619541" cy="3356992"/>
          </a:xfrm>
          <a:prstGeom prst="rect">
            <a:avLst/>
          </a:prstGeom>
        </p:spPr>
      </p:pic>
      <p:pic>
        <p:nvPicPr>
          <p:cNvPr id="4" name="Picture 3" descr="badfitkapp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96752"/>
            <a:ext cx="5665382" cy="33843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4509120"/>
            <a:ext cx="38519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Track parameters were misestimated by 12%-17% and slightly non Gaussian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After applying the new resolution the fit results are unbiased and well estimated.</a:t>
            </a:r>
          </a:p>
        </p:txBody>
      </p:sp>
    </p:spTree>
    <p:extLst>
      <p:ext uri="{BB962C8B-B14F-4D97-AF65-F5344CB8AC3E}">
        <p14:creationId xmlns:p14="http://schemas.microsoft.com/office/powerpoint/2010/main" val="263125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Is the the best solution?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128"/>
            <a:ext cx="8964488" cy="5517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Track reconstruction often involves interactively searching through all the layers.</a:t>
            </a:r>
          </a:p>
          <a:p>
            <a:pPr lvl="1"/>
            <a:r>
              <a:rPr lang="en-US" dirty="0" smtClean="0"/>
              <a:t>The search is performed in windows based intersection of the helix with the next layer and the estimated uncertainties on that intersection location.</a:t>
            </a:r>
          </a:p>
          <a:p>
            <a:pPr lvl="1"/>
            <a:r>
              <a:rPr lang="en-US" dirty="0" smtClean="0"/>
              <a:t>Bad hits will lead to larger windows and biased positions</a:t>
            </a:r>
          </a:p>
          <a:p>
            <a:pPr lvl="1"/>
            <a:r>
              <a:rPr lang="en-US" dirty="0" smtClean="0"/>
              <a:t>A solution is to record that you found a hit so you can keep track of whether yo</a:t>
            </a:r>
            <a:r>
              <a:rPr lang="en-US" dirty="0" smtClean="0"/>
              <a:t>u have found all the expected hits, but to not add the hits to track fit.</a:t>
            </a:r>
          </a:p>
          <a:p>
            <a:pPr lvl="1"/>
            <a:r>
              <a:rPr lang="en-US" dirty="0" smtClean="0"/>
              <a:t>The Hits has a </a:t>
            </a:r>
            <a:r>
              <a:rPr lang="en-US" dirty="0" err="1" smtClean="0"/>
              <a:t>goodHit</a:t>
            </a:r>
            <a:r>
              <a:rPr lang="en-US" dirty="0" smtClean="0"/>
              <a:t> flag so it is easy to implement this solution.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9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82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4991</TotalTime>
  <Words>2501</Words>
  <Application>Microsoft Macintosh PowerPoint</Application>
  <PresentationFormat>On-screen Show (4:3)</PresentationFormat>
  <Paragraphs>396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FNAL Software School Day 3</vt:lpstr>
      <vt:lpstr>Today’s Activities</vt:lpstr>
      <vt:lpstr>Today’s Activities</vt:lpstr>
      <vt:lpstr>Day 2 exercise review</vt:lpstr>
      <vt:lpstr>Hit Efficiency</vt:lpstr>
      <vt:lpstr>Hit Resolution</vt:lpstr>
      <vt:lpstr>Perfect Tracking</vt:lpstr>
      <vt:lpstr>Perfect Tracking</vt:lpstr>
      <vt:lpstr>Is the the best solution?</vt:lpstr>
      <vt:lpstr>FNAL Software School: Lecture 3 Track Candidate Finding</vt:lpstr>
      <vt:lpstr>Track reconstruction Problem</vt:lpstr>
      <vt:lpstr>Track Candidates</vt:lpstr>
      <vt:lpstr>Detector design</vt:lpstr>
      <vt:lpstr>Track Candidates</vt:lpstr>
      <vt:lpstr>The Helix</vt:lpstr>
      <vt:lpstr>Track reconstruction and Hits</vt:lpstr>
      <vt:lpstr>The TrackFit</vt:lpstr>
      <vt:lpstr>The Objects and Algorithms</vt:lpstr>
      <vt:lpstr>Algorithm Abstraction </vt:lpstr>
      <vt:lpstr>Design Choices</vt:lpstr>
      <vt:lpstr>Design Choices</vt:lpstr>
      <vt:lpstr>Course Goal Revisited</vt:lpstr>
      <vt:lpstr>Tracking</vt:lpstr>
      <vt:lpstr>Tracking Hierarchy</vt:lpstr>
      <vt:lpstr>Candidate Finding</vt:lpstr>
      <vt:lpstr>Project Specifications</vt:lpstr>
      <vt:lpstr>Backup</vt:lpstr>
      <vt:lpstr>Tracking Hierarchy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413</cp:revision>
  <cp:lastPrinted>2013-03-12T14:45:22Z</cp:lastPrinted>
  <dcterms:created xsi:type="dcterms:W3CDTF">2011-11-18T10:05:35Z</dcterms:created>
  <dcterms:modified xsi:type="dcterms:W3CDTF">2014-08-06T13:56:52Z</dcterms:modified>
  <cp:category/>
</cp:coreProperties>
</file>