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01" r:id="rId2"/>
    <p:sldId id="402" r:id="rId3"/>
    <p:sldId id="420" r:id="rId4"/>
    <p:sldId id="421" r:id="rId5"/>
    <p:sldId id="256" r:id="rId6"/>
    <p:sldId id="414" r:id="rId7"/>
    <p:sldId id="415" r:id="rId8"/>
    <p:sldId id="416" r:id="rId9"/>
    <p:sldId id="418" r:id="rId10"/>
    <p:sldId id="417" r:id="rId11"/>
    <p:sldId id="419" r:id="rId12"/>
    <p:sldId id="409" r:id="rId13"/>
    <p:sldId id="410" r:id="rId14"/>
    <p:sldId id="413" r:id="rId15"/>
    <p:sldId id="411" r:id="rId16"/>
    <p:sldId id="405" r:id="rId17"/>
    <p:sldId id="412" r:id="rId18"/>
  </p:sldIdLst>
  <p:sldSz cx="9144000" cy="6858000" type="screen4x3"/>
  <p:notesSz cx="6670675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-4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4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908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DE3BC-8EC2-5D43-AB76-8480252B2F87}" type="datetimeFigureOut">
              <a:rPr lang="en-US" smtClean="0"/>
              <a:t>8/8/14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538"/>
            <a:ext cx="289083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80538"/>
            <a:ext cx="289083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9E2BB-676C-5B4E-9DDA-97CCEBD0A8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13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0A931-983F-4D8C-A816-AB01297CB4FF}" type="datetimeFigureOut">
              <a:rPr lang="en-GB" smtClean="0"/>
              <a:t>8/8/14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691023"/>
            <a:ext cx="533654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CF4B7-0B5C-4AFE-ABA6-5BBA6C5691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7480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907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907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CF4B7-0B5C-4AFE-ABA6-5BBA6C56918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8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FNAL Software School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44624"/>
            <a:ext cx="1008112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95" y="44625"/>
            <a:ext cx="1008113" cy="99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0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67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75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44624"/>
            <a:ext cx="6912768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51520" y="1124744"/>
            <a:ext cx="864096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FNAL Software School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44624"/>
            <a:ext cx="1008112" cy="100811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95" y="44625"/>
            <a:ext cx="1008113" cy="99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79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13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26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16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49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73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82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1640" y="125760"/>
            <a:ext cx="75608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87C70E8-245D-45BF-84AB-A10F652D258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07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366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66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file://localhost/Users/herndon/projects/FNALComp_prod/doc/html/_track_reco_strategy2_x1_s_a_s_8cc_source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lpc.fnal.gov/FNALsoftwareSchool/CodeBrowser/classfc_1_1_track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pc.fnal.gov/FNALsoftwareSchool/CodeBrowser/classfc_1_1_hit.html" TargetMode="External"/><Relationship Id="rId4" Type="http://schemas.openxmlformats.org/officeDocument/2006/relationships/hyperlink" Target="http://lpc.fnal.gov/FNALsoftwareSchool/CodeBrowser/classfc_1_1_hit_set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8928992" cy="1944216"/>
          </a:xfrm>
        </p:spPr>
        <p:txBody>
          <a:bodyPr>
            <a:normAutofit/>
          </a:bodyPr>
          <a:lstStyle/>
          <a:p>
            <a:r>
              <a:rPr lang="en-US" dirty="0" smtClean="0"/>
              <a:t>FNAL Software School</a:t>
            </a:r>
            <a:br>
              <a:rPr lang="en-US" dirty="0" smtClean="0"/>
            </a:br>
            <a:r>
              <a:rPr lang="en-US" dirty="0" smtClean="0"/>
              <a:t>Day </a:t>
            </a:r>
            <a:r>
              <a:rPr lang="en-US" dirty="0" smtClean="0"/>
              <a:t>5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24136"/>
          </a:xfrm>
        </p:spPr>
        <p:txBody>
          <a:bodyPr>
            <a:normAutofit/>
          </a:bodyPr>
          <a:lstStyle/>
          <a:p>
            <a:r>
              <a:rPr lang="en-US" sz="2000" noProof="0" dirty="0" smtClean="0">
                <a:solidFill>
                  <a:schemeClr val="tx1"/>
                </a:solidFill>
              </a:rPr>
              <a:t>Matt Herndon, </a:t>
            </a:r>
          </a:p>
          <a:p>
            <a:r>
              <a:rPr lang="en-US" sz="2000" noProof="0" dirty="0" smtClean="0">
                <a:solidFill>
                  <a:schemeClr val="tx1"/>
                </a:solidFill>
              </a:rPr>
              <a:t>University of Wisconsin – Madison</a:t>
            </a:r>
          </a:p>
        </p:txBody>
      </p:sp>
    </p:spTree>
    <p:extLst>
      <p:ext uri="{BB962C8B-B14F-4D97-AF65-F5344CB8AC3E}">
        <p14:creationId xmlns:p14="http://schemas.microsoft.com/office/powerpoint/2010/main" val="2237273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Why do all this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573325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const</a:t>
            </a:r>
            <a:r>
              <a:rPr lang="en-US" dirty="0" smtClean="0"/>
              <a:t> correctness</a:t>
            </a:r>
          </a:p>
          <a:p>
            <a:pPr lvl="1"/>
            <a:r>
              <a:rPr lang="en-US" dirty="0" smtClean="0"/>
              <a:t>Data safety</a:t>
            </a:r>
          </a:p>
          <a:p>
            <a:r>
              <a:rPr lang="en-US" dirty="0" smtClean="0"/>
              <a:t>Initializer constructor calls</a:t>
            </a:r>
          </a:p>
          <a:p>
            <a:pPr lvl="1"/>
            <a:r>
              <a:rPr lang="en-US" dirty="0" smtClean="0"/>
              <a:t>A user can’t incorrectly construct the object neglecting to fill in certain information</a:t>
            </a:r>
          </a:p>
          <a:p>
            <a:pPr lvl="1"/>
            <a:r>
              <a:rPr lang="en-US" dirty="0" smtClean="0"/>
              <a:t>Data safety</a:t>
            </a:r>
          </a:p>
          <a:p>
            <a:pPr lvl="1"/>
            <a:r>
              <a:rPr lang="en-US" dirty="0" smtClean="0"/>
              <a:t>Faster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references for access to all Objects instead of pointers</a:t>
            </a:r>
          </a:p>
          <a:p>
            <a:pPr lvl="1"/>
            <a:r>
              <a:rPr lang="en-US" dirty="0" smtClean="0"/>
              <a:t>Data safety</a:t>
            </a:r>
          </a:p>
          <a:p>
            <a:pPr lvl="1"/>
            <a:r>
              <a:rPr lang="en-US" dirty="0" smtClean="0"/>
              <a:t>Avoid segmentation faults and memory leaks</a:t>
            </a:r>
          </a:p>
          <a:p>
            <a:r>
              <a:rPr lang="en-US" dirty="0" smtClean="0"/>
              <a:t>Algorithm abstraction</a:t>
            </a:r>
          </a:p>
          <a:p>
            <a:pPr lvl="1"/>
            <a:r>
              <a:rPr lang="en-US" dirty="0" smtClean="0"/>
              <a:t>Better organized and readable code</a:t>
            </a:r>
          </a:p>
          <a:p>
            <a:pPr lvl="1"/>
            <a:r>
              <a:rPr lang="en-US" dirty="0" smtClean="0"/>
              <a:t>Maintainability: Allows upgrades to underlying methods without effecting </a:t>
            </a:r>
            <a:r>
              <a:rPr lang="en-US" dirty="0" smtClean="0"/>
              <a:t>users</a:t>
            </a:r>
          </a:p>
          <a:p>
            <a:r>
              <a:rPr lang="en-US" dirty="0" smtClean="0"/>
              <a:t>Integrated design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lan and design in advance so that your software includes methods both meet and to test/demonstrate the project goals are met.  Typically requires infrastructure that spans the </a:t>
            </a:r>
            <a:r>
              <a:rPr lang="en-US" dirty="0" err="1" smtClean="0"/>
              <a:t>dataObjects</a:t>
            </a:r>
            <a:r>
              <a:rPr lang="en-US" dirty="0" smtClean="0"/>
              <a:t> and algorithm code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10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066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Course Goal Revisited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388424" cy="554461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Learn how to write well designed</a:t>
            </a:r>
            <a:r>
              <a:rPr lang="en-US" dirty="0"/>
              <a:t> </a:t>
            </a:r>
            <a:r>
              <a:rPr lang="en-US" dirty="0" smtClean="0"/>
              <a:t>and effective  reconstruction software that integrates well into a large scale computing project</a:t>
            </a:r>
          </a:p>
          <a:p>
            <a:r>
              <a:rPr lang="en-US" dirty="0" smtClean="0"/>
              <a:t>What does that mean</a:t>
            </a:r>
            <a:r>
              <a:rPr lang="en-US" dirty="0" smtClean="0"/>
              <a:t>?</a:t>
            </a:r>
            <a:r>
              <a:rPr lang="en-US" dirty="0">
                <a:latin typeface="Zapf Dingbats"/>
                <a:ea typeface="Zapf Dingbats"/>
                <a:cs typeface="Zapf Dingbats"/>
              </a:rPr>
              <a:t> </a:t>
            </a:r>
            <a:endParaRPr lang="en-US" sz="5100" dirty="0" smtClean="0"/>
          </a:p>
          <a:p>
            <a:pPr lvl="1"/>
            <a:r>
              <a:rPr lang="en-US" dirty="0" smtClean="0"/>
              <a:t>Follows best </a:t>
            </a:r>
            <a:r>
              <a:rPr lang="en-US" dirty="0" smtClean="0"/>
              <a:t>practices</a:t>
            </a:r>
            <a:endParaRPr lang="en-US" dirty="0" smtClean="0"/>
          </a:p>
          <a:p>
            <a:pPr lvl="2"/>
            <a:r>
              <a:rPr lang="en-US" dirty="0" smtClean="0"/>
              <a:t>Many of the best practices are there to facilitate the elements of the goal.</a:t>
            </a:r>
          </a:p>
          <a:p>
            <a:pPr lvl="1"/>
            <a:r>
              <a:rPr lang="en-US" dirty="0" smtClean="0"/>
              <a:t>Easy to read</a:t>
            </a:r>
          </a:p>
          <a:p>
            <a:pPr lvl="2"/>
            <a:r>
              <a:rPr lang="en-US" dirty="0" smtClean="0"/>
              <a:t>A user or other developer can read and understand quickly what your code does.</a:t>
            </a:r>
          </a:p>
          <a:p>
            <a:pPr lvl="1"/>
            <a:r>
              <a:rPr lang="en-US" dirty="0" smtClean="0"/>
              <a:t>Easy to maintain</a:t>
            </a:r>
          </a:p>
          <a:p>
            <a:pPr lvl="2"/>
            <a:r>
              <a:rPr lang="en-US" dirty="0" smtClean="0"/>
              <a:t>Need to improve something? Well designed code will often let you do so with a change at a single point without effecting any of the classes and functions that use the code you’ve changed.</a:t>
            </a:r>
          </a:p>
          <a:p>
            <a:pPr lvl="1"/>
            <a:r>
              <a:rPr lang="en-US" dirty="0" smtClean="0"/>
              <a:t>Simple</a:t>
            </a:r>
          </a:p>
          <a:p>
            <a:pPr lvl="2"/>
            <a:r>
              <a:rPr lang="en-US" dirty="0" smtClean="0"/>
              <a:t>The simplest solution is used when various solutions are equally effective.</a:t>
            </a:r>
          </a:p>
          <a:p>
            <a:pPr lvl="1"/>
            <a:r>
              <a:rPr lang="en-US" dirty="0" smtClean="0"/>
              <a:t>Safe</a:t>
            </a:r>
          </a:p>
          <a:p>
            <a:pPr lvl="2"/>
            <a:r>
              <a:rPr lang="en-US" dirty="0" smtClean="0"/>
              <a:t>Data elements are safe from being altered when they should not be.</a:t>
            </a:r>
          </a:p>
          <a:p>
            <a:pPr lvl="1"/>
            <a:r>
              <a:rPr lang="en-US" dirty="0" smtClean="0"/>
              <a:t>Fast uses minimal memory</a:t>
            </a:r>
          </a:p>
          <a:p>
            <a:pPr lvl="2"/>
            <a:r>
              <a:rPr lang="en-US" dirty="0" smtClean="0"/>
              <a:t>A fact of particle physics computing is that we deal with large data sets and are CPU and memory limited.</a:t>
            </a:r>
          </a:p>
          <a:p>
            <a:pPr lvl="1"/>
            <a:r>
              <a:rPr lang="en-US" dirty="0" smtClean="0"/>
              <a:t>Effective</a:t>
            </a:r>
          </a:p>
          <a:p>
            <a:pPr lvl="2"/>
            <a:r>
              <a:rPr lang="en-US" dirty="0" smtClean="0"/>
              <a:t>Defined in terms of the project goal.  In reconstruction typically, efficient, accurate, and low fake rate (reconstruction of Hits, Tracks that don’t exist!) reconstruction of </a:t>
            </a:r>
            <a:r>
              <a:rPr lang="en-US" dirty="0" smtClean="0"/>
              <a:t>objects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11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1618" y="2060848"/>
            <a:ext cx="4944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618" y="3140968"/>
            <a:ext cx="4944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618" y="4005064"/>
            <a:ext cx="4944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262" y="4437112"/>
            <a:ext cx="4944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618" y="5013176"/>
            <a:ext cx="4944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667" y="5661248"/>
            <a:ext cx="4944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7114" y="2628200"/>
            <a:ext cx="49444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3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654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Tracking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340768"/>
            <a:ext cx="4283968" cy="25922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now have an initial seed track</a:t>
            </a:r>
          </a:p>
          <a:p>
            <a:pPr lvl="1"/>
            <a:r>
              <a:rPr lang="en-US" dirty="0" smtClean="0"/>
              <a:t>Iterate searching for hits in each layers</a:t>
            </a:r>
          </a:p>
          <a:p>
            <a:pPr lvl="2"/>
            <a:r>
              <a:rPr lang="en-US" dirty="0" smtClean="0"/>
              <a:t>The track parameters are used to predict where to look for hits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12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5076056" y="191683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076056" y="2348880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076056" y="2852936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076056" y="335699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076056" y="148478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048110" y="1346399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48264" y="3722663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666020" y="184482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666020" y="2276872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666020" y="2780928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657636" y="328498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699556" y="1412776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048110" y="1196752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788024" y="13314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788024" y="178210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88024" y="22675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88024" y="269962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88024" y="320368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27984" y="12501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427984" y="170080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427984" y="21862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427984" y="261832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427984" y="312238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2" name="Arc 51"/>
          <p:cNvSpPr/>
          <p:nvPr/>
        </p:nvSpPr>
        <p:spPr>
          <a:xfrm>
            <a:off x="6300192" y="-531440"/>
            <a:ext cx="864096" cy="5040560"/>
          </a:xfrm>
          <a:prstGeom prst="arc">
            <a:avLst>
              <a:gd name="adj1" fmla="val 17729742"/>
              <a:gd name="adj2" fmla="val 487852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092280" y="1772816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35496" y="3861048"/>
            <a:ext cx="8524056" cy="2448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dirty="0" smtClean="0"/>
              <a:t>The estimated uncertainties determine how wide a region to search</a:t>
            </a:r>
          </a:p>
          <a:p>
            <a:pPr lvl="1"/>
            <a:r>
              <a:rPr lang="en-US" dirty="0" smtClean="0"/>
              <a:t>Refit adding each hit</a:t>
            </a:r>
            <a:endParaRPr lang="en-US" dirty="0" smtClean="0"/>
          </a:p>
          <a:p>
            <a:pPr lvl="2"/>
            <a:r>
              <a:rPr lang="en-US" dirty="0" smtClean="0"/>
              <a:t>Improves the estimation of parameters when looking for the next hit</a:t>
            </a:r>
          </a:p>
          <a:p>
            <a:pPr lvl="1"/>
            <a:r>
              <a:rPr lang="en-US" dirty="0" smtClean="0"/>
              <a:t>Apply quality criteria at each step to remove fake tracks</a:t>
            </a:r>
          </a:p>
          <a:p>
            <a:pPr lvl="1"/>
            <a:r>
              <a:rPr lang="en-US" dirty="0" smtClean="0"/>
              <a:t>Compare all tracks at the end to select the best ones</a:t>
            </a:r>
            <a:endParaRPr lang="en-US" dirty="0" smtClean="0"/>
          </a:p>
        </p:txBody>
      </p:sp>
      <p:sp>
        <p:nvSpPr>
          <p:cNvPr id="54" name="Oval 53"/>
          <p:cNvSpPr/>
          <p:nvPr/>
        </p:nvSpPr>
        <p:spPr>
          <a:xfrm>
            <a:off x="7048110" y="2132856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48110" y="2204864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020272" y="2642543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7020272" y="2708920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020272" y="3146599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020272" y="3212976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092280" y="1700808"/>
            <a:ext cx="188186" cy="210393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66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Tracking Hierarchy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5328592"/>
          </a:xfrm>
        </p:spPr>
        <p:txBody>
          <a:bodyPr>
            <a:normAutofit/>
          </a:bodyPr>
          <a:lstStyle/>
          <a:p>
            <a:r>
              <a:rPr lang="en-US" dirty="0" smtClean="0"/>
              <a:t>Track reconstruction: </a:t>
            </a:r>
            <a:r>
              <a:rPr lang="en-US" dirty="0" err="1" smtClean="0"/>
              <a:t>TrackRecoModule</a:t>
            </a:r>
            <a:endParaRPr lang="en-US" dirty="0" smtClean="0"/>
          </a:p>
          <a:p>
            <a:pPr lvl="1"/>
            <a:r>
              <a:rPr lang="en-US" dirty="0" smtClean="0"/>
              <a:t>Module level since we need to evaluate the success of this task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13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699792" y="2348880"/>
            <a:ext cx="2444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TrackRecoModule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1691680" y="2780928"/>
            <a:ext cx="5048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hlinkClick r:id="rId3" action="ppaction://hlinkfile"/>
              </a:rPr>
              <a:t>TrackRecoStrategy2X1SAS</a:t>
            </a:r>
            <a:r>
              <a:rPr lang="en-US" sz="2400" dirty="0" smtClean="0"/>
              <a:t> (</a:t>
            </a:r>
            <a:r>
              <a:rPr lang="en-US" sz="2400" dirty="0" err="1" smtClean="0"/>
              <a:t>reco</a:t>
            </a:r>
            <a:r>
              <a:rPr lang="en-US" sz="2400" dirty="0" err="1" smtClean="0"/>
              <a:t>Tracks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220" y="3212976"/>
            <a:ext cx="3420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1 </a:t>
            </a:r>
            <a:r>
              <a:rPr lang="en-US" sz="2400" dirty="0" err="1" smtClean="0"/>
              <a:t>LayerFinder</a:t>
            </a:r>
            <a:r>
              <a:rPr lang="en-US" sz="2400" dirty="0" smtClean="0"/>
              <a:t> (</a:t>
            </a:r>
            <a:r>
              <a:rPr lang="en-US" sz="2400" dirty="0" err="1" smtClean="0"/>
              <a:t>findTrack</a:t>
            </a:r>
            <a:r>
              <a:rPr lang="en-US" sz="2400" dirty="0" err="1"/>
              <a:t>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-36512" y="4869160"/>
            <a:ext cx="932918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-iv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For n 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tracks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6678" y="4221088"/>
            <a:ext cx="1297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findHits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827584" y="5157192"/>
            <a:ext cx="3049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ii </a:t>
            </a:r>
            <a:r>
              <a:rPr lang="en-US" sz="2400" dirty="0" err="1" smtClean="0"/>
              <a:t>goodTrack</a:t>
            </a:r>
            <a:r>
              <a:rPr lang="en-US" sz="2400" dirty="0" smtClean="0"/>
              <a:t> (Selector)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827584" y="5733256"/>
            <a:ext cx="2699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v </a:t>
            </a:r>
            <a:r>
              <a:rPr lang="en-US" sz="2400" dirty="0" err="1" smtClean="0"/>
              <a:t>bestTracks</a:t>
            </a:r>
            <a:r>
              <a:rPr lang="en-US" sz="2400" dirty="0" smtClean="0"/>
              <a:t> (Filter)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827584" y="4725144"/>
            <a:ext cx="1817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i </a:t>
            </a:r>
            <a:r>
              <a:rPr lang="en-US" sz="2400" dirty="0" err="1" smtClean="0"/>
              <a:t>buildTracks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79512" y="3717032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findTrack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2483768" y="3717032"/>
            <a:ext cx="3026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b </a:t>
            </a:r>
            <a:r>
              <a:rPr lang="en-US" sz="2400" dirty="0" err="1" smtClean="0"/>
              <a:t>simpleTrackSetFilter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2555776" y="4221088"/>
            <a:ext cx="3263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 </a:t>
            </a:r>
            <a:r>
              <a:rPr lang="en-US" sz="2400" dirty="0" err="1" smtClean="0"/>
              <a:t>duplicateTrackSetFilter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5868144" y="3284984"/>
            <a:ext cx="3496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 </a:t>
            </a:r>
            <a:r>
              <a:rPr lang="en-US" sz="2400" dirty="0" err="1" smtClean="0"/>
              <a:t>contentionTrackSetFilter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3275856" y="4653136"/>
            <a:ext cx="2537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-c For 10 </a:t>
            </a:r>
            <a:r>
              <a:rPr lang="en-US" sz="2400" dirty="0" smtClean="0">
                <a:solidFill>
                  <a:srgbClr val="0000FF"/>
                </a:solidFill>
              </a:rPr>
              <a:t>layers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88224" y="3861048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once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09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Controlling Tracking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5328592"/>
          </a:xfrm>
        </p:spPr>
        <p:txBody>
          <a:bodyPr>
            <a:normAutofit/>
          </a:bodyPr>
          <a:lstStyle/>
          <a:p>
            <a:r>
              <a:rPr lang="en-US" dirty="0" smtClean="0"/>
              <a:t>Several places you can tune the tracking to improve performance</a:t>
            </a:r>
          </a:p>
          <a:p>
            <a:pPr lvl="1"/>
            <a:r>
              <a:rPr lang="en-US" dirty="0" smtClean="0"/>
              <a:t>Order that layers are called</a:t>
            </a:r>
          </a:p>
          <a:p>
            <a:pPr lvl="2"/>
            <a:r>
              <a:rPr lang="en-US" dirty="0"/>
              <a:t>TrackRecoStrategy2X1SAS </a:t>
            </a:r>
            <a:r>
              <a:rPr lang="en-US" dirty="0" smtClean="0"/>
              <a:t>(</a:t>
            </a:r>
            <a:r>
              <a:rPr lang="en-US" dirty="0" err="1" smtClean="0"/>
              <a:t>findTracks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Whether to call the </a:t>
            </a:r>
            <a:r>
              <a:rPr lang="en-US" dirty="0" err="1" smtClean="0"/>
              <a:t>contentionFilter</a:t>
            </a:r>
            <a:r>
              <a:rPr lang="en-US" dirty="0"/>
              <a:t> </a:t>
            </a:r>
            <a:r>
              <a:rPr lang="en-US" dirty="0" smtClean="0"/>
              <a:t>after each or specific layers</a:t>
            </a:r>
          </a:p>
          <a:p>
            <a:pPr lvl="2"/>
            <a:r>
              <a:rPr lang="en-US" dirty="0"/>
              <a:t>TrackRecoStrategy2X1SAS (</a:t>
            </a:r>
            <a:r>
              <a:rPr lang="en-US" dirty="0" err="1"/>
              <a:t>findTracks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chi2NDof and </a:t>
            </a:r>
            <a:r>
              <a:rPr lang="en-US" dirty="0" err="1" smtClean="0"/>
              <a:t>minPt</a:t>
            </a:r>
            <a:r>
              <a:rPr lang="en-US" dirty="0" smtClean="0"/>
              <a:t> cuts used in </a:t>
            </a:r>
            <a:r>
              <a:rPr lang="en-US" dirty="0" err="1" smtClean="0"/>
              <a:t>goodTrack</a:t>
            </a:r>
            <a:r>
              <a:rPr lang="en-US" dirty="0" smtClean="0"/>
              <a:t> selectors</a:t>
            </a:r>
          </a:p>
          <a:p>
            <a:pPr lvl="2"/>
            <a:r>
              <a:rPr lang="en-US" dirty="0" err="1" smtClean="0"/>
              <a:t>configurereco.txt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14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787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Controlling Tracking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53285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general ideas</a:t>
            </a:r>
          </a:p>
          <a:p>
            <a:pPr lvl="1"/>
            <a:r>
              <a:rPr lang="en-US" dirty="0" smtClean="0"/>
              <a:t>Order of layer search is important</a:t>
            </a:r>
          </a:p>
          <a:p>
            <a:pPr lvl="2"/>
            <a:r>
              <a:rPr lang="en-US" dirty="0" smtClean="0"/>
              <a:t>Once the layers used in Candidate construction are searched the </a:t>
            </a:r>
            <a:r>
              <a:rPr lang="en-US" dirty="0" err="1" smtClean="0"/>
              <a:t>duplicateFilter</a:t>
            </a:r>
            <a:r>
              <a:rPr lang="en-US" dirty="0" smtClean="0"/>
              <a:t> will remove most of the the multiple patterns searched.</a:t>
            </a:r>
          </a:p>
          <a:p>
            <a:pPr lvl="2"/>
            <a:r>
              <a:rPr lang="en-US" dirty="0" smtClean="0"/>
              <a:t>Search windows are determined by using the helix parameter uncertainties to calculate an uncertainty window on the next layer.  You should avoid extrapolating over many layers.</a:t>
            </a:r>
          </a:p>
          <a:p>
            <a:pPr lvl="2"/>
            <a:r>
              <a:rPr lang="en-US" dirty="0" smtClean="0"/>
              <a:t>The resolutions of candidates are different in X and Z.  Large uncertainties will mean large search windows.  You could search the layers with small uncertainties first.</a:t>
            </a:r>
          </a:p>
          <a:p>
            <a:pPr lvl="1"/>
            <a:r>
              <a:rPr lang="en-US" dirty="0" smtClean="0"/>
              <a:t>Cutting very tightly on chi2NDof or using the </a:t>
            </a:r>
            <a:r>
              <a:rPr lang="en-US" dirty="0" err="1" smtClean="0"/>
              <a:t>contentionFilter</a:t>
            </a:r>
            <a:r>
              <a:rPr lang="en-US" dirty="0" smtClean="0"/>
              <a:t> early can reduce efficiency, but may boost performance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15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857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Performance Assessment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196752"/>
            <a:ext cx="8964488" cy="54726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Assess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Accuracy of parameters and uncertainties</a:t>
            </a:r>
          </a:p>
          <a:p>
            <a:pPr lvl="1"/>
            <a:r>
              <a:rPr lang="en-US" dirty="0" smtClean="0"/>
              <a:t>Fake object rate</a:t>
            </a:r>
          </a:p>
          <a:p>
            <a:pPr lvl="1"/>
            <a:r>
              <a:rPr lang="en-US" dirty="0" smtClean="0"/>
              <a:t>Execution speed and memory usage</a:t>
            </a:r>
          </a:p>
          <a:p>
            <a:r>
              <a:rPr lang="en-US" dirty="0" smtClean="0"/>
              <a:t>A General principal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Need a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echanism </a:t>
            </a:r>
            <a:r>
              <a:rPr lang="en-US" dirty="0">
                <a:solidFill>
                  <a:srgbClr val="FF0000"/>
                </a:solidFill>
              </a:rPr>
              <a:t>of unambiguously associating reconstructed objects to generated ones to assess </a:t>
            </a:r>
            <a:r>
              <a:rPr lang="en-US" dirty="0" smtClean="0">
                <a:solidFill>
                  <a:srgbClr val="FF0000"/>
                </a:solidFill>
              </a:rPr>
              <a:t>efficiency, resolution and fake rate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Helix matching works well with reconstructed tracks.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(gen-</a:t>
            </a:r>
            <a:r>
              <a:rPr lang="en-US" dirty="0" err="1" smtClean="0">
                <a:solidFill>
                  <a:schemeClr val="tx1"/>
                </a:solidFill>
              </a:rPr>
              <a:t>reco</a:t>
            </a:r>
            <a:r>
              <a:rPr lang="en-US" dirty="0" smtClean="0">
                <a:solidFill>
                  <a:schemeClr val="tx1"/>
                </a:solidFill>
              </a:rPr>
              <a:t>)/</a:t>
            </a:r>
            <a:r>
              <a:rPr lang="en-US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for all five track parameters</a:t>
            </a:r>
          </a:p>
          <a:p>
            <a:r>
              <a:rPr lang="en-US" dirty="0" smtClean="0"/>
              <a:t>Efficiency and fake rate</a:t>
            </a:r>
          </a:p>
          <a:p>
            <a:pPr lvl="1"/>
            <a:r>
              <a:rPr lang="en-US" dirty="0" smtClean="0"/>
              <a:t>Select on </a:t>
            </a:r>
            <a:r>
              <a:rPr lang="en-US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dirty="0">
                <a:solidFill>
                  <a:schemeClr val="tx1"/>
                </a:solidFill>
              </a:rPr>
              <a:t>(gen-</a:t>
            </a:r>
            <a:r>
              <a:rPr lang="en-US" dirty="0" err="1">
                <a:solidFill>
                  <a:schemeClr val="tx1"/>
                </a:solidFill>
              </a:rPr>
              <a:t>reco</a:t>
            </a:r>
            <a:r>
              <a:rPr lang="en-US" dirty="0">
                <a:solidFill>
                  <a:schemeClr val="tx1"/>
                </a:solidFill>
              </a:rPr>
              <a:t>)/</a:t>
            </a:r>
            <a:r>
              <a:rPr lang="en-US" dirty="0">
                <a:solidFill>
                  <a:schemeClr val="tx1"/>
                </a:solidFill>
                <a:latin typeface="Symbol" charset="2"/>
                <a:cs typeface="Symbol" charset="2"/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for all 5 track parameters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Eff</a:t>
            </a:r>
            <a:r>
              <a:rPr lang="en-US" dirty="0" smtClean="0">
                <a:solidFill>
                  <a:schemeClr val="tx1"/>
                </a:solidFill>
              </a:rPr>
              <a:t>: = (matched </a:t>
            </a:r>
            <a:r>
              <a:rPr lang="en-US" dirty="0" err="1" smtClean="0">
                <a:solidFill>
                  <a:schemeClr val="tx1"/>
                </a:solidFill>
              </a:rPr>
              <a:t>Reco</a:t>
            </a:r>
            <a:r>
              <a:rPr lang="en-US" dirty="0" smtClean="0">
                <a:solidFill>
                  <a:schemeClr val="tx1"/>
                </a:solidFill>
              </a:rPr>
              <a:t>)/(Gen)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Fake = (unmatched </a:t>
            </a:r>
            <a:r>
              <a:rPr lang="en-US" dirty="0" err="1" smtClean="0">
                <a:solidFill>
                  <a:schemeClr val="tx1"/>
                </a:solidFill>
              </a:rPr>
              <a:t>Reco</a:t>
            </a:r>
            <a:r>
              <a:rPr lang="en-US" dirty="0" smtClean="0">
                <a:solidFill>
                  <a:schemeClr val="tx1"/>
                </a:solidFill>
              </a:rPr>
              <a:t>)/</a:t>
            </a:r>
            <a:r>
              <a:rPr lang="en-US" dirty="0" err="1" smtClean="0">
                <a:solidFill>
                  <a:schemeClr val="tx1"/>
                </a:solidFill>
              </a:rPr>
              <a:t>Reco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16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350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Todays Project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196752"/>
            <a:ext cx="8964488" cy="547260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Performance assessment of tracking</a:t>
            </a:r>
          </a:p>
          <a:p>
            <a:r>
              <a:rPr lang="en-US" dirty="0" smtClean="0"/>
              <a:t>Update </a:t>
            </a:r>
            <a:r>
              <a:rPr lang="en-US" dirty="0" err="1" smtClean="0"/>
              <a:t>youe</a:t>
            </a:r>
            <a:r>
              <a:rPr lang="en-US" dirty="0" smtClean="0"/>
              <a:t> </a:t>
            </a:r>
            <a:r>
              <a:rPr lang="en-US" dirty="0" err="1" smtClean="0"/>
              <a:t>FNALComp</a:t>
            </a:r>
            <a:r>
              <a:rPr lang="en-US" dirty="0" smtClean="0"/>
              <a:t> project</a:t>
            </a:r>
          </a:p>
          <a:p>
            <a:r>
              <a:rPr lang="en-US" dirty="0" smtClean="0"/>
              <a:t>Edit </a:t>
            </a:r>
            <a:r>
              <a:rPr lang="en-US" dirty="0" err="1" smtClean="0"/>
              <a:t>TrackCompareWithGenModule</a:t>
            </a:r>
            <a:endParaRPr lang="en-US" dirty="0" smtClean="0"/>
          </a:p>
          <a:p>
            <a:pPr lvl="1"/>
            <a:r>
              <a:rPr lang="en-US" dirty="0" smtClean="0"/>
              <a:t>Insert counter to keep track of, </a:t>
            </a:r>
            <a:r>
              <a:rPr lang="en-US" dirty="0" err="1" smtClean="0"/>
              <a:t>genTracks</a:t>
            </a:r>
            <a:r>
              <a:rPr lang="en-US" dirty="0" smtClean="0"/>
              <a:t>, </a:t>
            </a:r>
            <a:r>
              <a:rPr lang="en-US" dirty="0" err="1" smtClean="0"/>
              <a:t>recoTracks</a:t>
            </a:r>
            <a:r>
              <a:rPr lang="en-US" dirty="0" smtClean="0"/>
              <a:t>, </a:t>
            </a:r>
            <a:r>
              <a:rPr lang="en-US" dirty="0" err="1" smtClean="0"/>
              <a:t>recoTracks</a:t>
            </a:r>
            <a:r>
              <a:rPr lang="en-US" dirty="0" smtClean="0"/>
              <a:t> matched to gen</a:t>
            </a:r>
          </a:p>
          <a:p>
            <a:pPr lvl="1"/>
            <a:r>
              <a:rPr lang="en-US" dirty="0" smtClean="0"/>
              <a:t>Print out efficiency and fake rate in </a:t>
            </a:r>
            <a:r>
              <a:rPr lang="en-US" dirty="0" err="1" smtClean="0"/>
              <a:t>endjob</a:t>
            </a:r>
            <a:endParaRPr lang="en-US" dirty="0" smtClean="0"/>
          </a:p>
          <a:p>
            <a:pPr lvl="1"/>
            <a:r>
              <a:rPr lang="en-US" dirty="0" smtClean="0"/>
              <a:t>Consider the tolerance used for matching tracks.  Remember you are matching 5 parameters, so 3sigma would have a noticeable effect when repeated 5 times.</a:t>
            </a:r>
            <a:endParaRPr lang="en-US" dirty="0" smtClean="0"/>
          </a:p>
          <a:p>
            <a:r>
              <a:rPr lang="en-US" dirty="0" smtClean="0"/>
              <a:t>Performance assessment</a:t>
            </a:r>
          </a:p>
          <a:p>
            <a:pPr lvl="1"/>
            <a:r>
              <a:rPr lang="en-US" dirty="0"/>
              <a:t>Determine execution speed – run by typing:  time ./</a:t>
            </a:r>
            <a:r>
              <a:rPr lang="en-US" dirty="0" err="1"/>
              <a:t>trackReco</a:t>
            </a:r>
            <a:r>
              <a:rPr lang="en-US" dirty="0"/>
              <a:t> &gt; </a:t>
            </a:r>
            <a:r>
              <a:rPr lang="en-US" dirty="0" err="1" smtClean="0"/>
              <a:t>logfile</a:t>
            </a:r>
            <a:endParaRPr lang="en-US" dirty="0" smtClean="0"/>
          </a:p>
          <a:p>
            <a:pPr lvl="1"/>
            <a:r>
              <a:rPr lang="en-US" dirty="0" smtClean="0"/>
              <a:t>Determine how many 10 track events you can run in order 1 minute (~100 on my computer)</a:t>
            </a:r>
          </a:p>
          <a:p>
            <a:pPr lvl="1"/>
            <a:r>
              <a:rPr lang="en-US" dirty="0" smtClean="0"/>
              <a:t>Measure </a:t>
            </a:r>
            <a:r>
              <a:rPr lang="en-US" dirty="0" err="1" smtClean="0"/>
              <a:t>eff</a:t>
            </a:r>
            <a:r>
              <a:rPr lang="en-US" dirty="0" smtClean="0"/>
              <a:t> and fake rate</a:t>
            </a:r>
          </a:p>
          <a:p>
            <a:pPr lvl="1"/>
            <a:r>
              <a:rPr lang="en-US" dirty="0" smtClean="0"/>
              <a:t>Look at histograms from </a:t>
            </a:r>
            <a:r>
              <a:rPr lang="en-US" dirty="0" err="1" smtClean="0"/>
              <a:t>TrackCompareWithGenModule</a:t>
            </a:r>
            <a:endParaRPr lang="en-US" dirty="0" smtClean="0"/>
          </a:p>
          <a:p>
            <a:pPr lvl="1"/>
            <a:r>
              <a:rPr lang="en-US" dirty="0" smtClean="0"/>
              <a:t>Start adjusting the tracking parameters.   You should be able to get a factor of 2 in speed.  </a:t>
            </a:r>
            <a:r>
              <a:rPr lang="en-US" dirty="0" err="1" smtClean="0"/>
              <a:t>Eff</a:t>
            </a:r>
            <a:r>
              <a:rPr lang="en-US" dirty="0" smtClean="0"/>
              <a:t>, fake rate, speed should be your three metrics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17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79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Today’s Activities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/>
          </a:bodyPr>
          <a:lstStyle/>
          <a:p>
            <a:r>
              <a:rPr lang="en-US" dirty="0" smtClean="0"/>
              <a:t>Review </a:t>
            </a:r>
            <a:r>
              <a:rPr lang="en-US" dirty="0" smtClean="0"/>
              <a:t>Day </a:t>
            </a:r>
            <a:r>
              <a:rPr lang="en-US" dirty="0" smtClean="0"/>
              <a:t>4 </a:t>
            </a:r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Performance of</a:t>
            </a:r>
            <a:r>
              <a:rPr lang="en-US" dirty="0" smtClean="0"/>
              <a:t> TrackCandidateStrategy2X1SASML</a:t>
            </a:r>
            <a:endParaRPr lang="en-US" dirty="0" smtClean="0"/>
          </a:p>
          <a:p>
            <a:pPr lvl="2"/>
            <a:r>
              <a:rPr lang="en-US" dirty="0" smtClean="0"/>
              <a:t>ML searches multiple combinations of </a:t>
            </a:r>
            <a:r>
              <a:rPr lang="en-US" dirty="0" smtClean="0"/>
              <a:t>layers</a:t>
            </a:r>
            <a:endParaRPr lang="en-US" dirty="0" smtClean="0"/>
          </a:p>
          <a:p>
            <a:r>
              <a:rPr lang="en-US" dirty="0" smtClean="0"/>
              <a:t>Lecture</a:t>
            </a:r>
          </a:p>
          <a:p>
            <a:pPr lvl="1"/>
            <a:r>
              <a:rPr lang="en-US" dirty="0" smtClean="0"/>
              <a:t>Tracking performance</a:t>
            </a:r>
          </a:p>
          <a:p>
            <a:pPr lvl="1"/>
            <a:r>
              <a:rPr lang="en-US" dirty="0" smtClean="0"/>
              <a:t>Review of software engineering principles</a:t>
            </a:r>
            <a:endParaRPr lang="en-US" dirty="0" smtClean="0"/>
          </a:p>
          <a:p>
            <a:r>
              <a:rPr lang="en-US" dirty="0" smtClean="0"/>
              <a:t>Daily </a:t>
            </a:r>
            <a:r>
              <a:rPr lang="en-US" dirty="0" smtClean="0"/>
              <a:t>project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Time to run track reconstruction!</a:t>
            </a:r>
          </a:p>
          <a:p>
            <a:pPr lvl="1"/>
            <a:r>
              <a:rPr lang="en-US" dirty="0" smtClean="0"/>
              <a:t>Profiler demonstration at 1PM</a:t>
            </a:r>
          </a:p>
          <a:p>
            <a:r>
              <a:rPr lang="en-US" dirty="0" smtClean="0"/>
              <a:t>Should not be a long day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2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39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Track Candidates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400600"/>
          </a:xfrm>
        </p:spPr>
        <p:txBody>
          <a:bodyPr>
            <a:normAutofit/>
          </a:bodyPr>
          <a:lstStyle/>
          <a:p>
            <a:r>
              <a:rPr lang="en-US" dirty="0" smtClean="0"/>
              <a:t>ML </a:t>
            </a:r>
            <a:r>
              <a:rPr lang="en-US" dirty="0" smtClean="0"/>
              <a:t>searches multiple combinations of </a:t>
            </a:r>
            <a:r>
              <a:rPr lang="en-US" dirty="0" smtClean="0"/>
              <a:t>layers</a:t>
            </a:r>
          </a:p>
          <a:p>
            <a:pPr lvl="1"/>
            <a:r>
              <a:rPr lang="en-US" dirty="0" smtClean="0"/>
              <a:t>Add redundancy so that at least one candidate is found for each real track</a:t>
            </a:r>
          </a:p>
          <a:p>
            <a:pPr lvl="1"/>
            <a:r>
              <a:rPr lang="en-US" dirty="0" smtClean="0"/>
              <a:t>However, 4 candidates can be found for each real track.  They will be eliminated later during track reconstruction.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3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725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noProof="0" dirty="0" smtClean="0"/>
              <a:t>Track Candidates</a:t>
            </a:r>
            <a:endParaRPr lang="en-US" sz="3600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4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pic>
        <p:nvPicPr>
          <p:cNvPr id="5" name="Picture 4" descr="candComp_9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579" y="1268760"/>
            <a:ext cx="4218901" cy="2520280"/>
          </a:xfrm>
          <a:prstGeom prst="rect">
            <a:avLst/>
          </a:prstGeom>
        </p:spPr>
      </p:pic>
      <p:pic>
        <p:nvPicPr>
          <p:cNvPr id="6" name="Picture 5" descr="candComp_9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0" y="1189214"/>
            <a:ext cx="4472600" cy="2671834"/>
          </a:xfrm>
          <a:prstGeom prst="rect">
            <a:avLst/>
          </a:prstGeom>
        </p:spPr>
      </p:pic>
      <p:pic>
        <p:nvPicPr>
          <p:cNvPr id="9" name="Picture 8" descr="candComp_ml9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789040"/>
            <a:ext cx="4370997" cy="2611139"/>
          </a:xfrm>
          <a:prstGeom prst="rect">
            <a:avLst/>
          </a:prstGeom>
        </p:spPr>
      </p:pic>
      <p:pic>
        <p:nvPicPr>
          <p:cNvPr id="10" name="Picture 9" descr="candComp_ml98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883294"/>
            <a:ext cx="4543282" cy="27140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39752" y="1916832"/>
            <a:ext cx="14038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98%</a:t>
            </a:r>
          </a:p>
          <a:p>
            <a:r>
              <a:rPr lang="en-US" dirty="0" smtClean="0"/>
              <a:t>6% complete</a:t>
            </a:r>
          </a:p>
          <a:p>
            <a:r>
              <a:rPr lang="en-US" dirty="0" smtClean="0"/>
              <a:t>Failure rate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04248" y="1988840"/>
            <a:ext cx="15208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90%,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30% complete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failure rate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4581128"/>
            <a:ext cx="101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 98%,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Almost 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failures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4128" y="4305870"/>
            <a:ext cx="9878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 90%,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Only 5%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failures</a:t>
            </a:r>
          </a:p>
        </p:txBody>
      </p:sp>
    </p:spTree>
    <p:extLst>
      <p:ext uri="{BB962C8B-B14F-4D97-AF65-F5344CB8AC3E}">
        <p14:creationId xmlns:p14="http://schemas.microsoft.com/office/powerpoint/2010/main" val="417078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8928992" cy="19442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FNAL Software School: Lecture </a:t>
            </a:r>
            <a:r>
              <a:rPr lang="en-US" dirty="0"/>
              <a:t>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Track Reconstruction</a:t>
            </a:r>
            <a:br>
              <a:rPr lang="en-US" dirty="0" smtClean="0"/>
            </a:br>
            <a:r>
              <a:rPr lang="en-US" dirty="0" smtClean="0"/>
              <a:t>and Software Engineering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24136"/>
          </a:xfrm>
        </p:spPr>
        <p:txBody>
          <a:bodyPr>
            <a:normAutofit/>
          </a:bodyPr>
          <a:lstStyle/>
          <a:p>
            <a:r>
              <a:rPr lang="en-US" sz="2000" noProof="0" dirty="0" smtClean="0">
                <a:solidFill>
                  <a:schemeClr val="tx1"/>
                </a:solidFill>
              </a:rPr>
              <a:t>Matt Herndon, </a:t>
            </a:r>
          </a:p>
          <a:p>
            <a:r>
              <a:rPr lang="en-US" sz="2000" noProof="0" dirty="0" smtClean="0">
                <a:solidFill>
                  <a:schemeClr val="tx1"/>
                </a:solidFill>
              </a:rPr>
              <a:t>University of Wisconsin – Madison</a:t>
            </a:r>
          </a:p>
        </p:txBody>
      </p:sp>
    </p:spTree>
    <p:extLst>
      <p:ext uri="{BB962C8B-B14F-4D97-AF65-F5344CB8AC3E}">
        <p14:creationId xmlns:p14="http://schemas.microsoft.com/office/powerpoint/2010/main" val="2735626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and Algorithm Abstractions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316416" cy="108012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DataObjects</a:t>
            </a:r>
            <a:r>
              <a:rPr lang="en-US" dirty="0" smtClean="0"/>
              <a:t>  in our code represent a hierarchy of </a:t>
            </a:r>
            <a:r>
              <a:rPr lang="en-US" dirty="0" smtClean="0"/>
              <a:t>abstractions.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6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2276872"/>
            <a:ext cx="1414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Tracks</a:t>
            </a:r>
            <a:r>
              <a:rPr lang="en-US" dirty="0" smtClean="0"/>
              <a:t> (class)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6563" y="3140968"/>
            <a:ext cx="1283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Helix (class)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3131676"/>
            <a:ext cx="295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Covariance Matrix (</a:t>
            </a:r>
            <a:r>
              <a:rPr lang="en-US" dirty="0" err="1" smtClean="0"/>
              <a:t>TMatrixD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3140968"/>
            <a:ext cx="231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Hits (Vector of indices)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84168" y="4859868"/>
            <a:ext cx="2862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Strips, Positions(TVector3)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23361" y="4077072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Uncertainties, Covariance's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334" y="4077072"/>
            <a:ext cx="2801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Helix Parameters(</a:t>
            </a:r>
            <a:r>
              <a:rPr lang="en-US" dirty="0" err="1" smtClean="0"/>
              <a:t>TVectorD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911302" y="2646204"/>
            <a:ext cx="12626" cy="4947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355976" y="2636912"/>
            <a:ext cx="252028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72200" y="4067780"/>
            <a:ext cx="458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164288" y="4067780"/>
            <a:ext cx="458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Hit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001653" y="4067780"/>
            <a:ext cx="458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Hit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1691680" y="2564904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4" idx="0"/>
          </p:cNvCxnSpPr>
          <p:nvPr/>
        </p:nvCxnSpPr>
        <p:spPr>
          <a:xfrm>
            <a:off x="1403648" y="3573016"/>
            <a:ext cx="1165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635896" y="3501008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211960" y="3501008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3" idx="0"/>
          </p:cNvCxnSpPr>
          <p:nvPr/>
        </p:nvCxnSpPr>
        <p:spPr>
          <a:xfrm flipH="1">
            <a:off x="6601590" y="3501008"/>
            <a:ext cx="202658" cy="566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4" idx="0"/>
          </p:cNvCxnSpPr>
          <p:nvPr/>
        </p:nvCxnSpPr>
        <p:spPr>
          <a:xfrm flipH="1">
            <a:off x="7393678" y="3501008"/>
            <a:ext cx="45276" cy="566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5" idx="0"/>
          </p:cNvCxnSpPr>
          <p:nvPr/>
        </p:nvCxnSpPr>
        <p:spPr>
          <a:xfrm>
            <a:off x="7871002" y="3501008"/>
            <a:ext cx="360041" cy="566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380312" y="44371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ontent Placeholder 2"/>
          <p:cNvSpPr txBox="1">
            <a:spLocks/>
          </p:cNvSpPr>
          <p:nvPr/>
        </p:nvSpPr>
        <p:spPr>
          <a:xfrm>
            <a:off x="35496" y="4509120"/>
            <a:ext cx="6120680" cy="2088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FF"/>
                </a:solidFill>
              </a:rPr>
              <a:t>A user</a:t>
            </a:r>
            <a:r>
              <a:rPr lang="en-US" dirty="0" smtClean="0">
                <a:solidFill>
                  <a:srgbClr val="0000FF"/>
                </a:solidFill>
              </a:rPr>
              <a:t> just sees </a:t>
            </a:r>
            <a:r>
              <a:rPr lang="en-US" dirty="0" smtClean="0">
                <a:solidFill>
                  <a:srgbClr val="0000FF"/>
                </a:solidFill>
              </a:rPr>
              <a:t>clearly named functions that get the various classes or values.  </a:t>
            </a:r>
            <a:r>
              <a:rPr lang="en-US" dirty="0" smtClean="0">
                <a:solidFill>
                  <a:srgbClr val="0000FF"/>
                </a:solidFill>
              </a:rPr>
              <a:t>As the developer you can then choose the underlying containers and classes and even change them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Requires developers and users to follow best practices like using auto </a:t>
            </a:r>
            <a:r>
              <a:rPr lang="en-US" dirty="0" err="1" smtClean="0">
                <a:solidFill>
                  <a:srgbClr val="0000FF"/>
                </a:solidFill>
              </a:rPr>
              <a:t>const</a:t>
            </a:r>
            <a:r>
              <a:rPr lang="en-US" dirty="0" smtClean="0">
                <a:solidFill>
                  <a:srgbClr val="0000FF"/>
                </a:solidFill>
              </a:rPr>
              <a:t> &amp; loops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75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Algorithm Abstraction</a:t>
            </a:r>
            <a:endParaRPr lang="en-US" sz="3600" noProof="0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0" y="1196752"/>
            <a:ext cx="8820472" cy="5661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366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Consider our clustering algorithm</a:t>
            </a:r>
          </a:p>
          <a:p>
            <a:r>
              <a:rPr lang="en-US" dirty="0" err="1" smtClean="0"/>
              <a:t>constructsHits</a:t>
            </a:r>
            <a:endParaRPr lang="en-US" dirty="0" smtClean="0"/>
          </a:p>
          <a:p>
            <a:r>
              <a:rPr lang="en-US" dirty="0" smtClean="0"/>
              <a:t>(loop over layers)</a:t>
            </a:r>
          </a:p>
          <a:p>
            <a:pPr lvl="1"/>
            <a:r>
              <a:rPr lang="en-US" dirty="0" err="1" smtClean="0"/>
              <a:t>findClustersOnLayer</a:t>
            </a:r>
            <a:endParaRPr lang="en-US" dirty="0" smtClean="0"/>
          </a:p>
          <a:p>
            <a:pPr lvl="1"/>
            <a:r>
              <a:rPr lang="en-US" dirty="0" smtClean="0"/>
              <a:t>(loop over strips)</a:t>
            </a:r>
          </a:p>
          <a:p>
            <a:pPr lvl="2"/>
            <a:r>
              <a:rPr lang="en-US" dirty="0" smtClean="0"/>
              <a:t>test if adjacent</a:t>
            </a:r>
          </a:p>
          <a:p>
            <a:pPr lvl="3"/>
            <a:r>
              <a:rPr lang="en-US" dirty="0" smtClean="0"/>
              <a:t>add to single cluster </a:t>
            </a:r>
            <a:r>
              <a:rPr lang="en-US" dirty="0" err="1" smtClean="0"/>
              <a:t>adc</a:t>
            </a:r>
            <a:r>
              <a:rPr lang="en-US" dirty="0" smtClean="0"/>
              <a:t> vector if adjacent</a:t>
            </a:r>
          </a:p>
          <a:p>
            <a:pPr lvl="3"/>
            <a:r>
              <a:rPr lang="en-US" dirty="0" smtClean="0"/>
              <a:t>add single cluster </a:t>
            </a:r>
            <a:r>
              <a:rPr lang="en-US" dirty="0" err="1" smtClean="0"/>
              <a:t>adc</a:t>
            </a:r>
            <a:r>
              <a:rPr lang="en-US" dirty="0" smtClean="0"/>
              <a:t> vector to vector of clusters if not adjacent</a:t>
            </a:r>
          </a:p>
          <a:p>
            <a:pPr lvl="2"/>
            <a:r>
              <a:rPr lang="en-US" dirty="0" err="1"/>
              <a:t>buildHit</a:t>
            </a:r>
            <a:endParaRPr lang="en-US" dirty="0"/>
          </a:p>
          <a:p>
            <a:pPr lvl="3"/>
            <a:r>
              <a:rPr lang="en-US" dirty="0" err="1"/>
              <a:t>calculateStripPositionFromCluster</a:t>
            </a:r>
            <a:endParaRPr lang="en-US" dirty="0"/>
          </a:p>
          <a:p>
            <a:pPr lvl="3"/>
            <a:r>
              <a:rPr lang="en-US" dirty="0" err="1"/>
              <a:t>calculateLocalFromStripPosition</a:t>
            </a:r>
            <a:endParaRPr lang="en-US" dirty="0"/>
          </a:p>
          <a:p>
            <a:pPr lvl="3"/>
            <a:r>
              <a:rPr lang="en-US" dirty="0" err="1"/>
              <a:t>calculateGlobalFromLocalPosition</a:t>
            </a:r>
            <a:endParaRPr lang="en-US" dirty="0"/>
          </a:p>
          <a:p>
            <a:pPr lvl="3"/>
            <a:r>
              <a:rPr lang="en-US" dirty="0"/>
              <a:t>make the Hit using Hit </a:t>
            </a:r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(end loop over strips)</a:t>
            </a:r>
          </a:p>
          <a:p>
            <a:r>
              <a:rPr lang="en-US" dirty="0" smtClean="0"/>
              <a:t>(end loop over layers)</a:t>
            </a:r>
          </a:p>
          <a:p>
            <a:r>
              <a:rPr lang="en-US" dirty="0" smtClean="0"/>
              <a:t>Operations like those in </a:t>
            </a:r>
            <a:r>
              <a:rPr lang="en-US" dirty="0" err="1" smtClean="0"/>
              <a:t>buildHit</a:t>
            </a:r>
            <a:r>
              <a:rPr lang="en-US" dirty="0" smtClean="0"/>
              <a:t> are encapsulated and abstracted away from the user.  </a:t>
            </a:r>
            <a:r>
              <a:rPr lang="en-US" dirty="0" err="1" smtClean="0"/>
              <a:t>buildHit</a:t>
            </a:r>
            <a:r>
              <a:rPr lang="en-US" dirty="0" smtClean="0"/>
              <a:t> then serves as the single correct way to make a hits.</a:t>
            </a:r>
          </a:p>
          <a:p>
            <a:r>
              <a:rPr lang="en-US" dirty="0" smtClean="0"/>
              <a:t>The top level of algorithm abstraction are the Modules which are designed for a single task.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75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Data Safety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566124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Consider </a:t>
            </a:r>
            <a:r>
              <a:rPr lang="en-US" dirty="0" smtClean="0"/>
              <a:t>the </a:t>
            </a:r>
            <a:r>
              <a:rPr lang="en-US" dirty="0" err="1" smtClean="0"/>
              <a:t>HitSet</a:t>
            </a:r>
            <a:endParaRPr lang="en-US" dirty="0" smtClean="0"/>
          </a:p>
          <a:p>
            <a:pPr lvl="1"/>
            <a:r>
              <a:rPr lang="en-US" dirty="0" smtClean="0"/>
              <a:t>Data encapsulation and </a:t>
            </a:r>
            <a:r>
              <a:rPr lang="en-US" dirty="0" err="1" smtClean="0"/>
              <a:t>const</a:t>
            </a:r>
            <a:r>
              <a:rPr lang="en-US" dirty="0" smtClean="0"/>
              <a:t> correctness in </a:t>
            </a:r>
            <a:r>
              <a:rPr lang="en-US" dirty="0" smtClean="0">
                <a:hlinkClick r:id="rId3"/>
              </a:rPr>
              <a:t>Hit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Hitset</a:t>
            </a:r>
            <a:endParaRPr lang="en-US" dirty="0" smtClean="0"/>
          </a:p>
          <a:p>
            <a:pPr lvl="2"/>
            <a:r>
              <a:rPr lang="en-US" dirty="0" smtClean="0"/>
              <a:t>All the member data is private</a:t>
            </a:r>
          </a:p>
          <a:p>
            <a:pPr lvl="2"/>
            <a:r>
              <a:rPr lang="en-US" dirty="0" smtClean="0"/>
              <a:t>Access to values only through “</a:t>
            </a:r>
            <a:r>
              <a:rPr lang="en-US" dirty="0" err="1" smtClean="0"/>
              <a:t>const</a:t>
            </a:r>
            <a:r>
              <a:rPr lang="en-US" dirty="0" smtClean="0"/>
              <a:t>” get </a:t>
            </a:r>
            <a:r>
              <a:rPr lang="en-US" dirty="0" smtClean="0"/>
              <a:t>functions.  </a:t>
            </a: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reference if a larger object – not a pointer!</a:t>
            </a:r>
            <a:endParaRPr lang="en-US" dirty="0" smtClean="0"/>
          </a:p>
          <a:p>
            <a:pPr lvl="2"/>
            <a:r>
              <a:rPr lang="en-US" dirty="0" smtClean="0"/>
              <a:t>An accidental “</a:t>
            </a:r>
            <a:r>
              <a:rPr lang="en-US" dirty="0" err="1" smtClean="0"/>
              <a:t>hit._layer</a:t>
            </a:r>
            <a:r>
              <a:rPr lang="en-US" dirty="0" smtClean="0"/>
              <a:t> = 3” rather than </a:t>
            </a:r>
            <a:r>
              <a:rPr lang="en-US" dirty="0" err="1" smtClean="0"/>
              <a:t>hit._layer</a:t>
            </a:r>
            <a:r>
              <a:rPr lang="en-US" dirty="0" smtClean="0"/>
              <a:t> == 3” is not possible. </a:t>
            </a:r>
            <a:endParaRPr lang="en-US" dirty="0" smtClean="0"/>
          </a:p>
          <a:p>
            <a:pPr lvl="2"/>
            <a:r>
              <a:rPr lang="en-US" dirty="0" smtClean="0"/>
              <a:t>Only </a:t>
            </a:r>
            <a:r>
              <a:rPr lang="en-US" dirty="0" smtClean="0"/>
              <a:t>necessary non </a:t>
            </a:r>
            <a:r>
              <a:rPr lang="en-US" dirty="0" err="1" smtClean="0"/>
              <a:t>const</a:t>
            </a:r>
            <a:r>
              <a:rPr lang="en-US" dirty="0" smtClean="0"/>
              <a:t> member is </a:t>
            </a:r>
            <a:r>
              <a:rPr lang="en-US" dirty="0" err="1" smtClean="0"/>
              <a:t>insertHit</a:t>
            </a:r>
            <a:endParaRPr lang="en-US" dirty="0" smtClean="0"/>
          </a:p>
          <a:p>
            <a:pPr lvl="1"/>
            <a:r>
              <a:rPr lang="en-US" dirty="0" smtClean="0"/>
              <a:t>Initializer syntax</a:t>
            </a:r>
          </a:p>
          <a:p>
            <a:pPr lvl="2"/>
            <a:r>
              <a:rPr lang="en-US" dirty="0" smtClean="0"/>
              <a:t>All Hit private member initialized in constructor via the initialization list</a:t>
            </a:r>
          </a:p>
          <a:p>
            <a:pPr lvl="2"/>
            <a:r>
              <a:rPr lang="en-US" dirty="0" smtClean="0"/>
              <a:t>The user can’t forget to initialize </a:t>
            </a:r>
            <a:r>
              <a:rPr lang="en-US" dirty="0" smtClean="0"/>
              <a:t>something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No non </a:t>
            </a:r>
            <a:r>
              <a:rPr lang="en-US" dirty="0" err="1" smtClean="0"/>
              <a:t>const</a:t>
            </a:r>
            <a:r>
              <a:rPr lang="en-US" dirty="0" smtClean="0"/>
              <a:t> functions needed to set the data members.   Data can not be changed after it is created.</a:t>
            </a:r>
          </a:p>
          <a:p>
            <a:pPr lvl="2"/>
            <a:r>
              <a:rPr lang="en-US" dirty="0" smtClean="0"/>
              <a:t>Faster.  The constructor will default initialize anything not in the list.  If you initialize it in the body of the constructor or later it gets initialized twice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Enforced by the event framework which returns all event data objects as </a:t>
            </a:r>
            <a:r>
              <a:rPr lang="en-US" dirty="0" err="1" smtClean="0"/>
              <a:t>const</a:t>
            </a:r>
            <a:endParaRPr lang="en-US" dirty="0" smtClean="0"/>
          </a:p>
          <a:p>
            <a:r>
              <a:rPr lang="en-US" dirty="0"/>
              <a:t>Also use for algorithm code and module classes that produce and consume data.</a:t>
            </a:r>
          </a:p>
          <a:p>
            <a:pPr lvl="1"/>
            <a:r>
              <a:rPr lang="en-US" dirty="0"/>
              <a:t>In your own code you don’t want to </a:t>
            </a:r>
            <a:r>
              <a:rPr lang="en-US" dirty="0" smtClean="0"/>
              <a:t>accidently </a:t>
            </a:r>
            <a:r>
              <a:rPr lang="en-US" dirty="0"/>
              <a:t>alter the data objects your are creating and </a:t>
            </a:r>
            <a:r>
              <a:rPr lang="en-US" dirty="0" smtClean="0"/>
              <a:t>using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8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956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768752" cy="706090"/>
          </a:xfrm>
        </p:spPr>
        <p:txBody>
          <a:bodyPr>
            <a:normAutofit/>
          </a:bodyPr>
          <a:lstStyle/>
          <a:p>
            <a:r>
              <a:rPr lang="en-US" sz="3600" dirty="0"/>
              <a:t>Integrated Design</a:t>
            </a:r>
            <a:endParaRPr lang="en-US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128"/>
            <a:ext cx="8964488" cy="55172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Performance assessment has to be built into the system from the beginning.</a:t>
            </a:r>
            <a:endParaRPr lang="en-US" dirty="0"/>
          </a:p>
          <a:p>
            <a:pPr lvl="1"/>
            <a:r>
              <a:rPr lang="en-US" dirty="0" smtClean="0"/>
              <a:t>Required </a:t>
            </a:r>
            <a:r>
              <a:rPr lang="en-US" dirty="0" smtClean="0"/>
              <a:t>correct choices in data object design and a full set of performance assessment Modules designed to work with the reconstruction </a:t>
            </a:r>
            <a:r>
              <a:rPr lang="en-US" dirty="0" smtClean="0"/>
              <a:t>modules</a:t>
            </a:r>
          </a:p>
          <a:p>
            <a:r>
              <a:rPr lang="en-US" dirty="0" smtClean="0"/>
              <a:t>In reconstruction the elements of performance assessment are the core of your project goals</a:t>
            </a:r>
          </a:p>
          <a:p>
            <a:pPr lvl="1"/>
            <a:r>
              <a:rPr lang="en-US" dirty="0" smtClean="0"/>
              <a:t>You want to achieve excellent efficiency, accuracy of both parameters and uncertainties, low fake rate, and fast execution speed with low memory use</a:t>
            </a:r>
          </a:p>
          <a:p>
            <a:r>
              <a:rPr lang="en-US" dirty="0" smtClean="0"/>
              <a:t>Also you have to design for issues like</a:t>
            </a:r>
          </a:p>
          <a:p>
            <a:pPr lvl="1"/>
            <a:r>
              <a:rPr lang="en-US" dirty="0" smtClean="0"/>
              <a:t>Input and output of data</a:t>
            </a:r>
          </a:p>
          <a:p>
            <a:pPr lvl="1"/>
            <a:r>
              <a:rPr lang="en-US" dirty="0" smtClean="0"/>
              <a:t>Calibration and application of calibrations</a:t>
            </a:r>
          </a:p>
          <a:p>
            <a:pPr lvl="1"/>
            <a:r>
              <a:rPr lang="en-US" dirty="0" smtClean="0"/>
              <a:t>Automated testing of the code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FNAL Software School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C70E8-245D-45BF-84AB-A10F652D2589}" type="slidenum">
              <a:rPr lang="en-GB" smtClean="0"/>
              <a:t>9</a:t>
            </a:fld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4,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757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5332</TotalTime>
  <Words>1592</Words>
  <Application>Microsoft Macintosh PowerPoint</Application>
  <PresentationFormat>On-screen Show (4:3)</PresentationFormat>
  <Paragraphs>270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FNAL Software School Day 5</vt:lpstr>
      <vt:lpstr>Today’s Activities</vt:lpstr>
      <vt:lpstr>Track Candidates</vt:lpstr>
      <vt:lpstr>Track Candidates</vt:lpstr>
      <vt:lpstr>FNAL Software School: Lecture 5 Track Reconstruction and Software Engineering</vt:lpstr>
      <vt:lpstr>Data and Algorithm Abstractions</vt:lpstr>
      <vt:lpstr>Algorithm Abstraction</vt:lpstr>
      <vt:lpstr>Data Safety</vt:lpstr>
      <vt:lpstr>Integrated Design</vt:lpstr>
      <vt:lpstr>Why do all this</vt:lpstr>
      <vt:lpstr>Course Goal Revisited</vt:lpstr>
      <vt:lpstr>Tracking</vt:lpstr>
      <vt:lpstr>Tracking Hierarchy</vt:lpstr>
      <vt:lpstr>Controlling Tracking</vt:lpstr>
      <vt:lpstr>Controlling Tracking</vt:lpstr>
      <vt:lpstr>Performance Assessment</vt:lpstr>
      <vt:lpstr>Todays Project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herndon</dc:creator>
  <cp:keywords/>
  <dc:description/>
  <cp:lastModifiedBy>Matthew Herndon</cp:lastModifiedBy>
  <cp:revision>440</cp:revision>
  <cp:lastPrinted>2013-03-12T14:45:22Z</cp:lastPrinted>
  <dcterms:created xsi:type="dcterms:W3CDTF">2011-11-18T10:05:35Z</dcterms:created>
  <dcterms:modified xsi:type="dcterms:W3CDTF">2014-08-08T13:53:20Z</dcterms:modified>
  <cp:category/>
</cp:coreProperties>
</file>