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5" r:id="rId4"/>
    <p:sldId id="274" r:id="rId5"/>
    <p:sldId id="275" r:id="rId6"/>
    <p:sldId id="277" r:id="rId7"/>
    <p:sldId id="276" r:id="rId8"/>
    <p:sldId id="259" r:id="rId9"/>
    <p:sldId id="284" r:id="rId10"/>
    <p:sldId id="282" r:id="rId11"/>
    <p:sldId id="266" r:id="rId12"/>
    <p:sldId id="283" r:id="rId13"/>
    <p:sldId id="281" r:id="rId14"/>
    <p:sldId id="285" r:id="rId15"/>
    <p:sldId id="279" r:id="rId16"/>
    <p:sldId id="268" r:id="rId17"/>
    <p:sldId id="272" r:id="rId18"/>
    <p:sldId id="260" r:id="rId19"/>
    <p:sldId id="269" r:id="rId20"/>
    <p:sldId id="270" r:id="rId21"/>
    <p:sldId id="271" r:id="rId22"/>
    <p:sldId id="261" r:id="rId23"/>
    <p:sldId id="286" r:id="rId24"/>
    <p:sldId id="262" r:id="rId25"/>
    <p:sldId id="278" r:id="rId26"/>
    <p:sldId id="263" r:id="rId27"/>
    <p:sldId id="291" r:id="rId28"/>
    <p:sldId id="264" r:id="rId29"/>
    <p:sldId id="288" r:id="rId30"/>
    <p:sldId id="290" r:id="rId31"/>
    <p:sldId id="289" r:id="rId32"/>
    <p:sldId id="311" r:id="rId33"/>
    <p:sldId id="309" r:id="rId34"/>
    <p:sldId id="292" r:id="rId35"/>
    <p:sldId id="294" r:id="rId36"/>
    <p:sldId id="295" r:id="rId37"/>
    <p:sldId id="298" r:id="rId38"/>
    <p:sldId id="299" r:id="rId39"/>
    <p:sldId id="300" r:id="rId40"/>
    <p:sldId id="301" r:id="rId41"/>
    <p:sldId id="302" r:id="rId42"/>
    <p:sldId id="303" r:id="rId43"/>
    <p:sldId id="304" r:id="rId44"/>
    <p:sldId id="306" r:id="rId45"/>
    <p:sldId id="307" r:id="rId46"/>
    <p:sldId id="308" r:id="rId47"/>
    <p:sldId id="31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9ED"/>
    <a:srgbClr val="0F1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64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904DFF-31CC-48C3-A67B-261EBEF27603}"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3964981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904DFF-31CC-48C3-A67B-261EBEF27603}"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35917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904DFF-31CC-48C3-A67B-261EBEF27603}"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392416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904DFF-31CC-48C3-A67B-261EBEF27603}"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52657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904DFF-31CC-48C3-A67B-261EBEF27603}" type="datetimeFigureOut">
              <a:rPr lang="en-US" smtClean="0"/>
              <a:t>5/29/2014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408961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904DFF-31CC-48C3-A67B-261EBEF27603}" type="datetimeFigureOut">
              <a:rPr lang="en-US" smtClean="0"/>
              <a:t>5/29/2014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118739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904DFF-31CC-48C3-A67B-261EBEF27603}" type="datetimeFigureOut">
              <a:rPr lang="en-US" smtClean="0"/>
              <a:t>5/29/2014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2801853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904DFF-31CC-48C3-A67B-261EBEF27603}" type="datetimeFigureOut">
              <a:rPr lang="en-US" smtClean="0"/>
              <a:t>5/29/2014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77600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04DFF-31CC-48C3-A67B-261EBEF27603}" type="datetimeFigureOut">
              <a:rPr lang="en-US" smtClean="0"/>
              <a:t>5/29/2014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812988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904DFF-31CC-48C3-A67B-261EBEF27603}" type="datetimeFigureOut">
              <a:rPr lang="en-US" smtClean="0"/>
              <a:t>5/29/2014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419774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904DFF-31CC-48C3-A67B-261EBEF27603}" type="datetimeFigureOut">
              <a:rPr lang="en-US" smtClean="0"/>
              <a:t>5/29/2014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BAFDEA-A04B-4C89-AF9D-CF11DDFB18BF}" type="slidenum">
              <a:rPr lang="en-US" smtClean="0"/>
              <a:t>‹#›</a:t>
            </a:fld>
            <a:endParaRPr lang="en-US"/>
          </a:p>
        </p:txBody>
      </p:sp>
    </p:spTree>
    <p:extLst>
      <p:ext uri="{BB962C8B-B14F-4D97-AF65-F5344CB8AC3E}">
        <p14:creationId xmlns:p14="http://schemas.microsoft.com/office/powerpoint/2010/main" val="3280394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04DFF-31CC-48C3-A67B-261EBEF27603}" type="datetimeFigureOut">
              <a:rPr lang="en-US" smtClean="0"/>
              <a:t>5/29/2014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AFDEA-A04B-4C89-AF9D-CF11DDFB18BF}" type="slidenum">
              <a:rPr lang="en-US" smtClean="0"/>
              <a:t>‹#›</a:t>
            </a:fld>
            <a:endParaRPr lang="en-US"/>
          </a:p>
        </p:txBody>
      </p:sp>
    </p:spTree>
    <p:extLst>
      <p:ext uri="{BB962C8B-B14F-4D97-AF65-F5344CB8AC3E}">
        <p14:creationId xmlns:p14="http://schemas.microsoft.com/office/powerpoint/2010/main" val="975031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tm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tm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4.wmf"/><Relationship Id="rId5" Type="http://schemas.openxmlformats.org/officeDocument/2006/relationships/oleObject" Target="../embeddings/oleObject3.bin"/><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8.wmf"/><Relationship Id="rId5" Type="http://schemas.openxmlformats.org/officeDocument/2006/relationships/oleObject" Target="../embeddings/oleObject5.bin"/><Relationship Id="rId4" Type="http://schemas.openxmlformats.org/officeDocument/2006/relationships/image" Target="../media/image57.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1.wmf"/><Relationship Id="rId5" Type="http://schemas.openxmlformats.org/officeDocument/2006/relationships/oleObject" Target="../embeddings/oleObject8.bin"/><Relationship Id="rId4" Type="http://schemas.openxmlformats.org/officeDocument/2006/relationships/image" Target="../media/image60.wmf"/></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6.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1" y="1752600"/>
            <a:ext cx="5867400" cy="954107"/>
          </a:xfrm>
          <a:prstGeom prst="rect">
            <a:avLst/>
          </a:prstGeom>
          <a:noFill/>
        </p:spPr>
        <p:txBody>
          <a:bodyPr wrap="square" rtlCol="0">
            <a:spAutoFit/>
          </a:bodyPr>
          <a:lstStyle/>
          <a:p>
            <a:pPr algn="ctr"/>
            <a:r>
              <a:rPr lang="en-US" sz="2800" dirty="0" smtClean="0">
                <a:solidFill>
                  <a:srgbClr val="FF0000"/>
                </a:solidFill>
                <a:latin typeface="Comic Sans MS" panose="030F0702030302020204" pitchFamily="66" charset="0"/>
              </a:rPr>
              <a:t>Status update for the Mu2e Resonant </a:t>
            </a:r>
            <a:r>
              <a:rPr lang="en-US" sz="2800" dirty="0">
                <a:solidFill>
                  <a:srgbClr val="FF0000"/>
                </a:solidFill>
                <a:latin typeface="Comic Sans MS" panose="030F0702030302020204" pitchFamily="66" charset="0"/>
              </a:rPr>
              <a:t>Extraction </a:t>
            </a:r>
            <a:endParaRPr lang="en-US" sz="2800" dirty="0" smtClean="0">
              <a:solidFill>
                <a:srgbClr val="FF0000"/>
              </a:solidFill>
              <a:latin typeface="Comic Sans MS" panose="030F0702030302020204" pitchFamily="66" charset="0"/>
            </a:endParaRPr>
          </a:p>
        </p:txBody>
      </p:sp>
      <p:sp>
        <p:nvSpPr>
          <p:cNvPr id="3" name="TextBox 2"/>
          <p:cNvSpPr txBox="1"/>
          <p:nvPr/>
        </p:nvSpPr>
        <p:spPr>
          <a:xfrm>
            <a:off x="2034488" y="3352800"/>
            <a:ext cx="4594912" cy="1477328"/>
          </a:xfrm>
          <a:prstGeom prst="rect">
            <a:avLst/>
          </a:prstGeom>
          <a:noFill/>
        </p:spPr>
        <p:txBody>
          <a:bodyPr wrap="square" rtlCol="0">
            <a:spAutoFit/>
          </a:bodyPr>
          <a:lstStyle/>
          <a:p>
            <a:pPr algn="ctr"/>
            <a:r>
              <a:rPr lang="en-US" sz="2400" i="1" dirty="0" smtClean="0"/>
              <a:t>V. </a:t>
            </a:r>
            <a:r>
              <a:rPr lang="en-US" sz="2400" i="1" dirty="0" err="1" smtClean="0"/>
              <a:t>Nagaslaev</a:t>
            </a:r>
            <a:endParaRPr lang="en-US" sz="2400" i="1" dirty="0" smtClean="0"/>
          </a:p>
          <a:p>
            <a:pPr algn="ctr"/>
            <a:endParaRPr lang="en-US" sz="2400" dirty="0"/>
          </a:p>
          <a:p>
            <a:pPr algn="ctr"/>
            <a:r>
              <a:rPr lang="en-US" sz="2400" dirty="0" err="1" smtClean="0"/>
              <a:t>Muon</a:t>
            </a:r>
            <a:r>
              <a:rPr lang="en-US" sz="2400" dirty="0" smtClean="0"/>
              <a:t> department meeting</a:t>
            </a:r>
          </a:p>
          <a:p>
            <a:pPr algn="ctr"/>
            <a:r>
              <a:rPr lang="en-US" dirty="0" smtClean="0"/>
              <a:t>05/29/2014</a:t>
            </a:r>
            <a:endParaRPr lang="en-US" dirty="0"/>
          </a:p>
        </p:txBody>
      </p:sp>
    </p:spTree>
    <p:extLst>
      <p:ext uri="{BB962C8B-B14F-4D97-AF65-F5344CB8AC3E}">
        <p14:creationId xmlns:p14="http://schemas.microsoft.com/office/powerpoint/2010/main" val="3137560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675" y="3856703"/>
            <a:ext cx="3419475" cy="277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955" y="990600"/>
            <a:ext cx="3461156" cy="2809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542630582"/>
              </p:ext>
            </p:extLst>
          </p:nvPr>
        </p:nvGraphicFramePr>
        <p:xfrm>
          <a:off x="650326" y="1789331"/>
          <a:ext cx="3657600" cy="609600"/>
        </p:xfrm>
        <a:graphic>
          <a:graphicData uri="http://schemas.openxmlformats.org/presentationml/2006/ole">
            <mc:AlternateContent xmlns:mc="http://schemas.openxmlformats.org/markup-compatibility/2006">
              <mc:Choice xmlns:v="urn:schemas-microsoft-com:vml" Requires="v">
                <p:oleObj spid="_x0000_s5150" r:id="rId5" imgW="2463800" imgH="419100" progId="Equation.DSMT4">
                  <p:embed/>
                </p:oleObj>
              </mc:Choice>
              <mc:Fallback>
                <p:oleObj r:id="rId5" imgW="2463800" imgH="419100"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326" y="1789331"/>
                        <a:ext cx="3657600" cy="609600"/>
                      </a:xfrm>
                      <a:prstGeom prst="rect">
                        <a:avLst/>
                      </a:prstGeom>
                      <a:noFill/>
                    </p:spPr>
                  </p:pic>
                </p:oleObj>
              </mc:Fallback>
            </mc:AlternateContent>
          </a:graphicData>
        </a:graphic>
      </p:graphicFrame>
      <p:sp>
        <p:nvSpPr>
          <p:cNvPr id="7" name="TextBox 6"/>
          <p:cNvSpPr txBox="1"/>
          <p:nvPr/>
        </p:nvSpPr>
        <p:spPr>
          <a:xfrm>
            <a:off x="362485" y="3048000"/>
            <a:ext cx="4228029" cy="3416320"/>
          </a:xfrm>
          <a:prstGeom prst="rect">
            <a:avLst/>
          </a:prstGeom>
          <a:noFill/>
        </p:spPr>
        <p:txBody>
          <a:bodyPr wrap="square" rtlCol="0">
            <a:spAutoFit/>
          </a:bodyPr>
          <a:lstStyle/>
          <a:p>
            <a:pPr marL="342900" indent="-342900">
              <a:buFont typeface="+mj-lt"/>
              <a:buAutoNum type="arabicPeriod"/>
            </a:pPr>
            <a:r>
              <a:rPr lang="en-US" dirty="0"/>
              <a:t>2 </a:t>
            </a:r>
            <a:r>
              <a:rPr lang="en-US" dirty="0" smtClean="0"/>
              <a:t>orthogonal circuits </a:t>
            </a:r>
            <a:r>
              <a:rPr lang="en-US" dirty="0"/>
              <a:t>for best control</a:t>
            </a:r>
          </a:p>
          <a:p>
            <a:pPr marL="342900" indent="-342900">
              <a:buFont typeface="+mj-lt"/>
              <a:buAutoNum type="arabicPeriod"/>
            </a:pPr>
            <a:r>
              <a:rPr lang="en-US" dirty="0" smtClean="0"/>
              <a:t>Must </a:t>
            </a:r>
            <a:r>
              <a:rPr lang="en-US" dirty="0"/>
              <a:t>be in D-free region. </a:t>
            </a:r>
            <a:endParaRPr lang="en-US" dirty="0" smtClean="0"/>
          </a:p>
          <a:p>
            <a:pPr marL="342900" indent="-342900">
              <a:buFont typeface="+mj-lt"/>
              <a:buAutoNum type="arabicPeriod"/>
            </a:pPr>
            <a:r>
              <a:rPr lang="en-US" dirty="0" smtClean="0"/>
              <a:t>Straight </a:t>
            </a:r>
            <a:r>
              <a:rPr lang="en-US" dirty="0"/>
              <a:t>sectors  10,60,50 </a:t>
            </a:r>
            <a:r>
              <a:rPr lang="en-US" dirty="0" smtClean="0"/>
              <a:t>are the only available</a:t>
            </a:r>
            <a:endParaRPr lang="en-US" dirty="0"/>
          </a:p>
          <a:p>
            <a:pPr marL="342900" indent="-342900">
              <a:buFont typeface="+mj-lt"/>
              <a:buAutoNum type="arabicPeriod"/>
            </a:pPr>
            <a:r>
              <a:rPr lang="en-US" dirty="0" smtClean="0"/>
              <a:t>Due to 60° lattice feature any location at focusing quads is suitable. Locations at  1-3-5 considered</a:t>
            </a:r>
          </a:p>
          <a:p>
            <a:pPr marL="342900" indent="-342900">
              <a:buFont typeface="+mj-lt"/>
              <a:buAutoNum type="arabicPeriod"/>
            </a:pPr>
            <a:r>
              <a:rPr lang="en-US" dirty="0" smtClean="0"/>
              <a:t>Closer </a:t>
            </a:r>
            <a:r>
              <a:rPr lang="en-US" dirty="0"/>
              <a:t>to the end (ESS) is desirable</a:t>
            </a:r>
          </a:p>
          <a:p>
            <a:pPr marL="342900" indent="-342900">
              <a:buFont typeface="+mj-lt"/>
              <a:buAutoNum type="arabicPeriod"/>
            </a:pPr>
            <a:r>
              <a:rPr lang="en-US" dirty="0"/>
              <a:t>SS-10 is equivalent to SS-60</a:t>
            </a:r>
          </a:p>
          <a:p>
            <a:pPr marL="342900" indent="-342900">
              <a:buFont typeface="+mj-lt"/>
              <a:buAutoNum type="arabicPeriod"/>
            </a:pPr>
            <a:r>
              <a:rPr lang="en-US" dirty="0" smtClean="0"/>
              <a:t>Ideal lattice assumed</a:t>
            </a:r>
          </a:p>
          <a:p>
            <a:pPr marL="342900" indent="-342900">
              <a:buFont typeface="+mj-lt"/>
              <a:buAutoNum type="arabicPeriod"/>
            </a:pPr>
            <a:endParaRPr lang="en-US" dirty="0" smtClean="0"/>
          </a:p>
          <a:p>
            <a:pPr marL="342900" indent="-342900">
              <a:buFont typeface="+mj-lt"/>
              <a:buAutoNum type="arabicPeriod"/>
            </a:pPr>
            <a:r>
              <a:rPr lang="en-US" dirty="0" smtClean="0">
                <a:solidFill>
                  <a:srgbClr val="FF0000"/>
                </a:solidFill>
              </a:rPr>
              <a:t>Preferred configuration:   50L  and 60R  </a:t>
            </a:r>
          </a:p>
        </p:txBody>
      </p:sp>
      <p:sp>
        <p:nvSpPr>
          <p:cNvPr id="6" name="TextBox 5"/>
          <p:cNvSpPr txBox="1"/>
          <p:nvPr/>
        </p:nvSpPr>
        <p:spPr>
          <a:xfrm>
            <a:off x="685800" y="827208"/>
            <a:ext cx="3581400" cy="646331"/>
          </a:xfrm>
          <a:prstGeom prst="rect">
            <a:avLst/>
          </a:prstGeom>
          <a:noFill/>
        </p:spPr>
        <p:txBody>
          <a:bodyPr wrap="square" rtlCol="0">
            <a:spAutoFit/>
          </a:bodyPr>
          <a:lstStyle/>
          <a:p>
            <a:pPr algn="ctr"/>
            <a:r>
              <a:rPr lang="en-US" dirty="0" smtClean="0"/>
              <a:t>Figure of merit - </a:t>
            </a:r>
            <a:r>
              <a:rPr lang="en-US" dirty="0" err="1" smtClean="0"/>
              <a:t>sextupole</a:t>
            </a:r>
            <a:r>
              <a:rPr lang="en-US" dirty="0" smtClean="0"/>
              <a:t> resonance coupling strength:</a:t>
            </a:r>
            <a:endParaRPr lang="en-US" dirty="0"/>
          </a:p>
        </p:txBody>
      </p:sp>
      <p:sp>
        <p:nvSpPr>
          <p:cNvPr id="10" name="TextBox 9"/>
          <p:cNvSpPr txBox="1"/>
          <p:nvPr/>
        </p:nvSpPr>
        <p:spPr>
          <a:xfrm>
            <a:off x="597310" y="85734"/>
            <a:ext cx="7898316"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Magnets for Resonant Extraction:  </a:t>
            </a:r>
            <a:r>
              <a:rPr lang="en-US" sz="2800" dirty="0" err="1" smtClean="0">
                <a:solidFill>
                  <a:srgbClr val="0F1AFD"/>
                </a:solidFill>
                <a:latin typeface="Comic Sans MS" panose="030F0702030302020204" pitchFamily="66" charset="0"/>
              </a:rPr>
              <a:t>sextupoles</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82248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4161" y="85735"/>
            <a:ext cx="5630067" cy="523220"/>
          </a:xfrm>
          <a:prstGeom prst="rect">
            <a:avLst/>
          </a:prstGeom>
          <a:noFill/>
        </p:spPr>
        <p:txBody>
          <a:bodyPr wrap="none" rtlCol="0">
            <a:spAutoFit/>
          </a:bodyPr>
          <a:lstStyle/>
          <a:p>
            <a:r>
              <a:rPr lang="en-US" sz="2800" dirty="0" err="1">
                <a:solidFill>
                  <a:srgbClr val="0F1AFD"/>
                </a:solidFill>
                <a:latin typeface="Comic Sans MS" panose="030F0702030302020204" pitchFamily="66" charset="0"/>
              </a:rPr>
              <a:t>S</a:t>
            </a:r>
            <a:r>
              <a:rPr lang="en-US" sz="2800" dirty="0" err="1" smtClean="0">
                <a:solidFill>
                  <a:srgbClr val="0F1AFD"/>
                </a:solidFill>
                <a:latin typeface="Comic Sans MS" panose="030F0702030302020204" pitchFamily="66" charset="0"/>
              </a:rPr>
              <a:t>extupole</a:t>
            </a:r>
            <a:r>
              <a:rPr lang="en-US" sz="2800" dirty="0" smtClean="0">
                <a:solidFill>
                  <a:srgbClr val="0F1AFD"/>
                </a:solidFill>
                <a:latin typeface="Comic Sans MS" panose="030F0702030302020204" pitchFamily="66" charset="0"/>
              </a:rPr>
              <a:t> magnets and PS specs</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97391" y="863371"/>
            <a:ext cx="4258923" cy="461665"/>
          </a:xfrm>
          <a:prstGeom prst="rect">
            <a:avLst/>
          </a:prstGeom>
          <a:noFill/>
        </p:spPr>
        <p:txBody>
          <a:bodyPr wrap="none" rtlCol="0">
            <a:spAutoFit/>
          </a:bodyPr>
          <a:lstStyle/>
          <a:p>
            <a:r>
              <a:rPr lang="en-US" sz="2400" dirty="0" smtClean="0"/>
              <a:t>Main magnet and PS parameters</a:t>
            </a:r>
          </a:p>
        </p:txBody>
      </p:sp>
      <p:graphicFrame>
        <p:nvGraphicFramePr>
          <p:cNvPr id="3" name="Table 2"/>
          <p:cNvGraphicFramePr>
            <a:graphicFrameLocks noGrp="1"/>
          </p:cNvGraphicFramePr>
          <p:nvPr>
            <p:extLst>
              <p:ext uri="{D42A27DB-BD31-4B8C-83A1-F6EECF244321}">
                <p14:modId xmlns:p14="http://schemas.microsoft.com/office/powerpoint/2010/main" val="3947876894"/>
              </p:ext>
            </p:extLst>
          </p:nvPr>
        </p:nvGraphicFramePr>
        <p:xfrm>
          <a:off x="1295400" y="1433363"/>
          <a:ext cx="6172199" cy="1150938"/>
        </p:xfrm>
        <a:graphic>
          <a:graphicData uri="http://schemas.openxmlformats.org/drawingml/2006/table">
            <a:tbl>
              <a:tblPr>
                <a:tableStyleId>{5C22544A-7EE6-4342-B048-85BDC9FD1C3A}</a:tableStyleId>
              </a:tblPr>
              <a:tblGrid>
                <a:gridCol w="1100422"/>
                <a:gridCol w="672163"/>
                <a:gridCol w="733269"/>
                <a:gridCol w="733269"/>
                <a:gridCol w="672163"/>
                <a:gridCol w="733269"/>
                <a:gridCol w="794375"/>
                <a:gridCol w="733269"/>
              </a:tblGrid>
              <a:tr h="589915">
                <a:tc>
                  <a:txBody>
                    <a:bodyPr/>
                    <a:lstStyle/>
                    <a:p>
                      <a:pPr marL="0" marR="0" algn="ctr">
                        <a:lnSpc>
                          <a:spcPts val="1600"/>
                        </a:lnSpc>
                        <a:spcBef>
                          <a:spcPts val="0"/>
                        </a:spcBef>
                        <a:spcAft>
                          <a:spcPts val="0"/>
                        </a:spcAft>
                      </a:pPr>
                      <a:r>
                        <a:rPr lang="en-US" sz="1000" dirty="0">
                          <a:effectLst/>
                        </a:rPr>
                        <a:t>Magnet</a:t>
                      </a:r>
                      <a:endParaRPr lang="en-US" sz="12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Quantity</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Base* Integrated gradient</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Integrated</a:t>
                      </a:r>
                      <a:endParaRPr lang="en-US" sz="1200">
                        <a:effectLst/>
                      </a:endParaRPr>
                    </a:p>
                    <a:p>
                      <a:pPr marL="0" marR="0" algn="ctr">
                        <a:lnSpc>
                          <a:spcPts val="1600"/>
                        </a:lnSpc>
                        <a:spcBef>
                          <a:spcPts val="0"/>
                        </a:spcBef>
                        <a:spcAft>
                          <a:spcPts val="0"/>
                        </a:spcAft>
                      </a:pPr>
                      <a:r>
                        <a:rPr lang="en-US" sz="1000">
                          <a:effectLst/>
                        </a:rPr>
                        <a:t>gradient excursion</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dirty="0">
                          <a:effectLst/>
                        </a:rPr>
                        <a:t>Base* </a:t>
                      </a:r>
                      <a:br>
                        <a:rPr lang="en-US" sz="1000" dirty="0">
                          <a:effectLst/>
                        </a:rPr>
                      </a:br>
                      <a:r>
                        <a:rPr lang="en-US" sz="1000" dirty="0">
                          <a:effectLst/>
                        </a:rPr>
                        <a:t>Current, [A]</a:t>
                      </a:r>
                      <a:endParaRPr lang="en-US" sz="12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Max Current </a:t>
                      </a:r>
                      <a:endParaRPr lang="en-US" sz="1200">
                        <a:effectLst/>
                      </a:endParaRPr>
                    </a:p>
                    <a:p>
                      <a:pPr marL="0" marR="0" algn="ctr">
                        <a:lnSpc>
                          <a:spcPts val="1600"/>
                        </a:lnSpc>
                        <a:spcBef>
                          <a:spcPts val="0"/>
                        </a:spcBef>
                        <a:spcAft>
                          <a:spcPts val="0"/>
                        </a:spcAft>
                      </a:pPr>
                      <a:r>
                        <a:rPr lang="en-US" sz="1000">
                          <a:effectLst/>
                        </a:rPr>
                        <a:t>Excursion, [A]</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Max</a:t>
                      </a:r>
                      <a:endParaRPr lang="en-US" sz="1200">
                        <a:effectLst/>
                      </a:endParaRPr>
                    </a:p>
                    <a:p>
                      <a:pPr marL="0" marR="0" algn="ctr">
                        <a:lnSpc>
                          <a:spcPts val="1600"/>
                        </a:lnSpc>
                        <a:spcBef>
                          <a:spcPts val="0"/>
                        </a:spcBef>
                        <a:spcAft>
                          <a:spcPts val="0"/>
                        </a:spcAft>
                      </a:pPr>
                      <a:r>
                        <a:rPr lang="en-US" sz="1000">
                          <a:effectLst/>
                        </a:rPr>
                        <a:t>supply</a:t>
                      </a:r>
                      <a:endParaRPr lang="en-US" sz="1200">
                        <a:effectLst/>
                      </a:endParaRPr>
                    </a:p>
                    <a:p>
                      <a:pPr marL="0" marR="0" algn="ctr">
                        <a:lnSpc>
                          <a:spcPts val="1600"/>
                        </a:lnSpc>
                        <a:spcBef>
                          <a:spcPts val="0"/>
                        </a:spcBef>
                        <a:spcAft>
                          <a:spcPts val="0"/>
                        </a:spcAft>
                      </a:pPr>
                      <a:r>
                        <a:rPr lang="en-US" sz="1000">
                          <a:effectLst/>
                        </a:rPr>
                        <a:t>Current [A]</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Max dI/dt [A/sec]</a:t>
                      </a:r>
                      <a:endParaRPr lang="en-US" sz="1200">
                        <a:effectLst/>
                        <a:latin typeface="Times New Roman"/>
                        <a:ea typeface="MS Mincho"/>
                        <a:cs typeface="Times New Roman"/>
                      </a:endParaRPr>
                    </a:p>
                  </a:txBody>
                  <a:tcPr marL="68580" marR="68580" marT="0" marB="0"/>
                </a:tc>
              </a:tr>
              <a:tr h="356235">
                <a:tc>
                  <a:txBody>
                    <a:bodyPr/>
                    <a:lstStyle/>
                    <a:p>
                      <a:pPr marL="0" marR="0" algn="ctr">
                        <a:lnSpc>
                          <a:spcPts val="1600"/>
                        </a:lnSpc>
                        <a:spcBef>
                          <a:spcPts val="0"/>
                        </a:spcBef>
                        <a:spcAft>
                          <a:spcPts val="0"/>
                        </a:spcAft>
                      </a:pPr>
                      <a:r>
                        <a:rPr lang="en-US" sz="1100" dirty="0" err="1" smtClean="0">
                          <a:effectLst/>
                        </a:rPr>
                        <a:t>Sextupole</a:t>
                      </a:r>
                      <a:endParaRPr lang="en-US" sz="16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100" dirty="0">
                          <a:effectLst/>
                        </a:rPr>
                        <a:t>6</a:t>
                      </a:r>
                      <a:endParaRPr lang="en-US" sz="16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100" dirty="0">
                          <a:effectLst/>
                        </a:rPr>
                        <a:t>80 T/m </a:t>
                      </a:r>
                      <a:endParaRPr lang="en-US" sz="16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100" dirty="0">
                          <a:effectLst/>
                        </a:rPr>
                        <a:t>32 T/m</a:t>
                      </a:r>
                      <a:endParaRPr lang="en-US" sz="16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100" dirty="0">
                          <a:effectLst/>
                        </a:rPr>
                        <a:t>200</a:t>
                      </a:r>
                      <a:endParaRPr lang="en-US" sz="16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100" dirty="0">
                          <a:effectLst/>
                        </a:rPr>
                        <a:t>+-80</a:t>
                      </a:r>
                      <a:endParaRPr lang="en-US" sz="16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100" dirty="0">
                          <a:effectLst/>
                        </a:rPr>
                        <a:t>300</a:t>
                      </a:r>
                      <a:endParaRPr lang="en-US" sz="16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100" dirty="0">
                          <a:effectLst/>
                        </a:rPr>
                        <a:t>16,000</a:t>
                      </a:r>
                      <a:endParaRPr lang="en-US" sz="1600" dirty="0">
                        <a:effectLst/>
                        <a:latin typeface="Times New Roman"/>
                        <a:ea typeface="MS Mincho"/>
                        <a:cs typeface="Times New Roman"/>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6293041"/>
              </p:ext>
            </p:extLst>
          </p:nvPr>
        </p:nvGraphicFramePr>
        <p:xfrm>
          <a:off x="1335392" y="2895600"/>
          <a:ext cx="6132209" cy="1066800"/>
        </p:xfrm>
        <a:graphic>
          <a:graphicData uri="http://schemas.openxmlformats.org/drawingml/2006/table">
            <a:tbl>
              <a:tblPr firstRow="1" firstCol="1" bandRow="1">
                <a:tableStyleId>{5C22544A-7EE6-4342-B048-85BDC9FD1C3A}</a:tableStyleId>
              </a:tblPr>
              <a:tblGrid>
                <a:gridCol w="760294"/>
                <a:gridCol w="309519"/>
                <a:gridCol w="562950"/>
                <a:gridCol w="659891"/>
                <a:gridCol w="519327"/>
                <a:gridCol w="560873"/>
                <a:gridCol w="756832"/>
                <a:gridCol w="756832"/>
                <a:gridCol w="641195"/>
                <a:gridCol w="604496"/>
              </a:tblGrid>
              <a:tr h="609600">
                <a:tc>
                  <a:txBody>
                    <a:bodyPr/>
                    <a:lstStyle/>
                    <a:p>
                      <a:pPr marL="0" marR="0" algn="ctr">
                        <a:spcBef>
                          <a:spcPts val="0"/>
                        </a:spcBef>
                        <a:spcAft>
                          <a:spcPts val="1000"/>
                        </a:spcAft>
                      </a:pPr>
                      <a:r>
                        <a:rPr lang="en-US" sz="1000" dirty="0">
                          <a:effectLst/>
                        </a:rPr>
                        <a:t>Magnet</a:t>
                      </a:r>
                      <a:endParaRPr lang="en-US" sz="11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N</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Imax, [A]</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I_base, [A]</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DI, [A]</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Max dI/dt [A/sec]</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Regulation accuracy, %</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Regulation stability</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Curve accuracy</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Ripple, %</a:t>
                      </a:r>
                      <a:endParaRPr lang="en-US" sz="1100">
                        <a:solidFill>
                          <a:srgbClr val="000000"/>
                        </a:solidFill>
                        <a:effectLst/>
                        <a:latin typeface="Times New Roman"/>
                        <a:ea typeface="MS Mincho"/>
                        <a:cs typeface="Times New Roman"/>
                      </a:endParaRPr>
                    </a:p>
                  </a:txBody>
                  <a:tcPr marL="68580" marR="68580" marT="0" marB="0"/>
                </a:tc>
              </a:tr>
              <a:tr h="457200">
                <a:tc>
                  <a:txBody>
                    <a:bodyPr/>
                    <a:lstStyle/>
                    <a:p>
                      <a:pPr marL="0" marR="0" algn="ctr">
                        <a:spcBef>
                          <a:spcPts val="0"/>
                        </a:spcBef>
                        <a:spcAft>
                          <a:spcPts val="1000"/>
                        </a:spcAft>
                      </a:pPr>
                      <a:r>
                        <a:rPr lang="en-US" sz="1100" dirty="0" err="1">
                          <a:effectLst/>
                        </a:rPr>
                        <a:t>Sextupole</a:t>
                      </a:r>
                      <a:r>
                        <a:rPr lang="en-US" sz="1100" dirty="0">
                          <a:effectLst/>
                        </a:rPr>
                        <a:t> (ISA)</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6</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300</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200</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+/-80</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16,000</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&lt;0.5%</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&lt;0.5%</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a:effectLst/>
                        </a:rPr>
                        <a:t>&lt;0.5%</a:t>
                      </a:r>
                      <a:endParaRPr lang="en-US" sz="140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&lt;1%</a:t>
                      </a:r>
                      <a:endParaRPr lang="en-US" sz="1400" dirty="0">
                        <a:solidFill>
                          <a:srgbClr val="000000"/>
                        </a:solidFill>
                        <a:effectLst/>
                        <a:latin typeface="Times New Roman"/>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679776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00483"/>
            <a:ext cx="5594801" cy="523220"/>
          </a:xfrm>
          <a:prstGeom prst="rect">
            <a:avLst/>
          </a:prstGeom>
          <a:noFill/>
        </p:spPr>
        <p:txBody>
          <a:bodyPr wrap="none" rtlCol="0">
            <a:spAutoFit/>
          </a:bodyPr>
          <a:lstStyle/>
          <a:p>
            <a:r>
              <a:rPr lang="en-US" sz="2800" dirty="0" err="1" smtClean="0">
                <a:solidFill>
                  <a:srgbClr val="0F1AFD"/>
                </a:solidFill>
                <a:latin typeface="Comic Sans MS" panose="030F0702030302020204" pitchFamily="66" charset="0"/>
              </a:rPr>
              <a:t>Sextupole</a:t>
            </a:r>
            <a:r>
              <a:rPr lang="en-US" sz="2800" dirty="0" smtClean="0">
                <a:solidFill>
                  <a:srgbClr val="0F1AFD"/>
                </a:solidFill>
                <a:latin typeface="Comic Sans MS" panose="030F0702030302020204" pitchFamily="66" charset="0"/>
              </a:rPr>
              <a:t> magnet and PS design</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232" y="3352800"/>
            <a:ext cx="3553326"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208" y="838200"/>
            <a:ext cx="338137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5269" y="1066800"/>
            <a:ext cx="4225332"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Specs satisfied with  ISA  type</a:t>
            </a:r>
          </a:p>
          <a:p>
            <a:pPr marL="285750" indent="-285750">
              <a:buFont typeface="Arial" panose="020B0604020202020204" pitchFamily="34" charset="0"/>
              <a:buChar char="•"/>
            </a:pPr>
            <a:r>
              <a:rPr lang="en-US" dirty="0" smtClean="0"/>
              <a:t>Will have to fabricate new</a:t>
            </a:r>
          </a:p>
          <a:p>
            <a:pPr marL="285750" indent="-285750">
              <a:buFont typeface="Arial" panose="020B0604020202020204" pitchFamily="34" charset="0"/>
              <a:buChar char="•"/>
            </a:pPr>
            <a:r>
              <a:rPr lang="en-US" dirty="0" smtClean="0"/>
              <a:t>Baseline design of RE has no </a:t>
            </a:r>
            <a:r>
              <a:rPr lang="en-US" dirty="0" err="1" smtClean="0"/>
              <a:t>sextupole</a:t>
            </a:r>
            <a:r>
              <a:rPr lang="en-US" dirty="0" smtClean="0"/>
              <a:t> ramp, however want to have ramping capability available</a:t>
            </a:r>
          </a:p>
          <a:p>
            <a:pPr marL="285750" indent="-285750">
              <a:buFont typeface="Arial" panose="020B0604020202020204" pitchFamily="34" charset="0"/>
              <a:buChar char="•"/>
            </a:pPr>
            <a:r>
              <a:rPr lang="en-US" dirty="0" smtClean="0"/>
              <a:t>Cost impact of AC version is low</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One possible scenario where ramp is needed is if Dynamic bump is not feasible</a:t>
            </a:r>
          </a:p>
          <a:p>
            <a:pPr marL="285750" indent="-285750">
              <a:buFont typeface="Arial" panose="020B0604020202020204" pitchFamily="34" charset="0"/>
              <a:buChar char="•"/>
            </a:pPr>
            <a:r>
              <a:rPr lang="en-US" dirty="0" smtClean="0"/>
              <a:t>S-ramp would be used to rotate the </a:t>
            </a:r>
            <a:r>
              <a:rPr lang="en-US" dirty="0" err="1" smtClean="0"/>
              <a:t>separatrix</a:t>
            </a:r>
            <a:r>
              <a:rPr lang="en-US" dirty="0" smtClean="0"/>
              <a:t> and keep its X’ constant at the septum.</a:t>
            </a:r>
          </a:p>
          <a:p>
            <a:pPr marL="285750" indent="-285750">
              <a:buFont typeface="Arial" panose="020B0604020202020204" pitchFamily="34" charset="0"/>
              <a:buChar char="•"/>
            </a:pPr>
            <a:r>
              <a:rPr lang="en-US" dirty="0" smtClean="0"/>
              <a:t>PS design is based on Booster switchers and satisfies this representative ramp</a:t>
            </a:r>
          </a:p>
        </p:txBody>
      </p:sp>
      <p:sp>
        <p:nvSpPr>
          <p:cNvPr id="5" name="TextBox 4"/>
          <p:cNvSpPr txBox="1"/>
          <p:nvPr/>
        </p:nvSpPr>
        <p:spPr>
          <a:xfrm>
            <a:off x="575269" y="5715000"/>
            <a:ext cx="8187732" cy="1015663"/>
          </a:xfrm>
          <a:prstGeom prst="rect">
            <a:avLst/>
          </a:prstGeom>
          <a:noFill/>
        </p:spPr>
        <p:txBody>
          <a:bodyPr wrap="square" rtlCol="0">
            <a:spAutoFit/>
          </a:bodyPr>
          <a:lstStyle/>
          <a:p>
            <a:r>
              <a:rPr lang="en-US" sz="2000" dirty="0" smtClean="0"/>
              <a:t>PS prototype will be built for the magnet AC tests. This will </a:t>
            </a:r>
            <a:r>
              <a:rPr lang="en-US" sz="2000" dirty="0"/>
              <a:t>complete the final design on magnets and PS.</a:t>
            </a:r>
          </a:p>
          <a:p>
            <a:endParaRPr lang="en-US" sz="2000" dirty="0"/>
          </a:p>
        </p:txBody>
      </p:sp>
    </p:spTree>
    <p:extLst>
      <p:ext uri="{BB962C8B-B14F-4D97-AF65-F5344CB8AC3E}">
        <p14:creationId xmlns:p14="http://schemas.microsoft.com/office/powerpoint/2010/main" val="3222680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1" y="895159"/>
            <a:ext cx="4867866"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Angle bump at ESS1 location</a:t>
            </a:r>
          </a:p>
          <a:p>
            <a:pPr marL="285750" indent="-285750">
              <a:buFont typeface="Arial" panose="020B0604020202020204" pitchFamily="34" charset="0"/>
              <a:buChar char="•"/>
            </a:pPr>
            <a:r>
              <a:rPr lang="en-US" dirty="0"/>
              <a:t>B</a:t>
            </a:r>
            <a:r>
              <a:rPr lang="en-US" dirty="0" smtClean="0"/>
              <a:t>ump dynamic ramping is necessary to compensate for extracted beam angle change  </a:t>
            </a:r>
            <a:r>
              <a:rPr lang="en-US" dirty="0" smtClean="0">
                <a:sym typeface="Wingdings" panose="05000000000000000000" pitchFamily="2" charset="2"/>
              </a:rPr>
              <a:t> DEX  bump</a:t>
            </a:r>
            <a:endParaRPr lang="en-US" dirty="0" smtClean="0"/>
          </a:p>
          <a:p>
            <a:pPr marL="285750" indent="-285750">
              <a:buFont typeface="Arial" panose="020B0604020202020204" pitchFamily="34" charset="0"/>
              <a:buChar char="•"/>
            </a:pPr>
            <a:r>
              <a:rPr lang="en-US" dirty="0" smtClean="0"/>
              <a:t>4-bump as much as possible local</a:t>
            </a:r>
          </a:p>
          <a:p>
            <a:pPr marL="285750" indent="-285750">
              <a:buFont typeface="Arial" panose="020B0604020202020204" pitchFamily="34" charset="0"/>
              <a:buChar char="•"/>
            </a:pPr>
            <a:r>
              <a:rPr lang="en-US" dirty="0" smtClean="0"/>
              <a:t>Very tight space constraints in DSS-30</a:t>
            </a:r>
          </a:p>
          <a:p>
            <a:pPr marL="285750" indent="-285750">
              <a:buFont typeface="Arial" panose="020B0604020202020204" pitchFamily="34" charset="0"/>
              <a:buChar char="•"/>
            </a:pPr>
            <a:r>
              <a:rPr lang="en-US" dirty="0" smtClean="0"/>
              <a:t>Bump is realized with existing </a:t>
            </a:r>
            <a:r>
              <a:rPr lang="en-US" dirty="0" err="1" smtClean="0"/>
              <a:t>Debuncher</a:t>
            </a:r>
            <a:r>
              <a:rPr lang="en-US" dirty="0" smtClean="0"/>
              <a:t> NDB magnets  D:H301;  D:H302 moved to 305; D:H206 and a new D:H209</a:t>
            </a:r>
          </a:p>
          <a:p>
            <a:pPr marL="285750" indent="-285750">
              <a:buFont typeface="Arial" panose="020B0604020202020204" pitchFamily="34" charset="0"/>
              <a:buChar char="•"/>
            </a:pPr>
            <a:r>
              <a:rPr lang="en-US" dirty="0" smtClean="0"/>
              <a:t>All designated magnets are operational </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666" y="895159"/>
            <a:ext cx="39465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7" y="4268168"/>
            <a:ext cx="4311503" cy="1953122"/>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149" y="4442454"/>
            <a:ext cx="4236042" cy="1778836"/>
          </a:xfrm>
          <a:prstGeom prst="rect">
            <a:avLst/>
          </a:prstGeom>
        </p:spPr>
      </p:pic>
      <p:cxnSp>
        <p:nvCxnSpPr>
          <p:cNvPr id="14" name="Straight Arrow Connector 13"/>
          <p:cNvCxnSpPr/>
          <p:nvPr/>
        </p:nvCxnSpPr>
        <p:spPr>
          <a:xfrm flipH="1">
            <a:off x="8527312" y="4898550"/>
            <a:ext cx="235688" cy="774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444023" y="4161843"/>
            <a:ext cx="609600" cy="303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H209</a:t>
            </a:r>
            <a:endParaRPr lang="en-US" sz="1400" b="1" dirty="0">
              <a:solidFill>
                <a:srgbClr val="FF0000"/>
              </a:solidFill>
            </a:endParaRPr>
          </a:p>
        </p:txBody>
      </p:sp>
      <p:sp>
        <p:nvSpPr>
          <p:cNvPr id="22" name="Rectangle 21"/>
          <p:cNvSpPr/>
          <p:nvPr/>
        </p:nvSpPr>
        <p:spPr>
          <a:xfrm>
            <a:off x="5273749" y="4521394"/>
            <a:ext cx="609600" cy="303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H206</a:t>
            </a:r>
            <a:endParaRPr lang="en-US" sz="1400" b="1" dirty="0">
              <a:solidFill>
                <a:srgbClr val="FF0000"/>
              </a:solidFill>
            </a:endParaRPr>
          </a:p>
        </p:txBody>
      </p:sp>
      <p:cxnSp>
        <p:nvCxnSpPr>
          <p:cNvPr id="23" name="Straight Arrow Connector 22"/>
          <p:cNvCxnSpPr/>
          <p:nvPr/>
        </p:nvCxnSpPr>
        <p:spPr>
          <a:xfrm>
            <a:off x="5543108" y="5098612"/>
            <a:ext cx="400492" cy="156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13661" y="4740959"/>
            <a:ext cx="609600" cy="303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H305</a:t>
            </a:r>
            <a:endParaRPr lang="en-US" sz="1400" b="1" dirty="0">
              <a:solidFill>
                <a:srgbClr val="FF0000"/>
              </a:solidFill>
            </a:endParaRPr>
          </a:p>
        </p:txBody>
      </p:sp>
      <p:cxnSp>
        <p:nvCxnSpPr>
          <p:cNvPr id="28" name="Straight Arrow Connector 27"/>
          <p:cNvCxnSpPr/>
          <p:nvPr/>
        </p:nvCxnSpPr>
        <p:spPr>
          <a:xfrm>
            <a:off x="614917" y="5307545"/>
            <a:ext cx="182525" cy="87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519377" y="5369442"/>
            <a:ext cx="249865" cy="4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407736" y="4856503"/>
            <a:ext cx="609600" cy="3038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H301</a:t>
            </a:r>
            <a:endParaRPr lang="en-US" sz="1400" b="1" dirty="0">
              <a:solidFill>
                <a:srgbClr val="FF0000"/>
              </a:solidFill>
            </a:endParaRPr>
          </a:p>
        </p:txBody>
      </p:sp>
      <p:cxnSp>
        <p:nvCxnSpPr>
          <p:cNvPr id="30" name="Straight Arrow Connector 29"/>
          <p:cNvCxnSpPr/>
          <p:nvPr/>
        </p:nvCxnSpPr>
        <p:spPr>
          <a:xfrm flipH="1">
            <a:off x="8748823" y="4475421"/>
            <a:ext cx="3544" cy="42707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539563" y="4818321"/>
            <a:ext cx="7088" cy="32783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737345" y="5149701"/>
            <a:ext cx="5315" cy="27290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81246" y="5030972"/>
            <a:ext cx="14177" cy="31720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915696" y="3794941"/>
            <a:ext cx="1218209" cy="461665"/>
          </a:xfrm>
          <a:prstGeom prst="rect">
            <a:avLst/>
          </a:prstGeom>
          <a:noFill/>
        </p:spPr>
        <p:txBody>
          <a:bodyPr wrap="square" rtlCol="0">
            <a:spAutoFit/>
          </a:bodyPr>
          <a:lstStyle/>
          <a:p>
            <a:r>
              <a:rPr lang="en-US" sz="2400" dirty="0" smtClean="0">
                <a:solidFill>
                  <a:srgbClr val="0F1AFD"/>
                </a:solidFill>
              </a:rPr>
              <a:t>Septum</a:t>
            </a:r>
            <a:endParaRPr lang="en-US" sz="2400" dirty="0">
              <a:solidFill>
                <a:srgbClr val="0F1AFD"/>
              </a:solidFill>
            </a:endParaRPr>
          </a:p>
        </p:txBody>
      </p:sp>
      <p:cxnSp>
        <p:nvCxnSpPr>
          <p:cNvPr id="21" name="Straight Arrow Connector 20"/>
          <p:cNvCxnSpPr/>
          <p:nvPr/>
        </p:nvCxnSpPr>
        <p:spPr>
          <a:xfrm flipV="1">
            <a:off x="6489290" y="3422617"/>
            <a:ext cx="5428" cy="4267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15297" y="100483"/>
            <a:ext cx="7829387"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Magnets for Resonant Extraction:  DEX bump</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1599844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30720901"/>
              </p:ext>
            </p:extLst>
          </p:nvPr>
        </p:nvGraphicFramePr>
        <p:xfrm>
          <a:off x="1700654" y="990600"/>
          <a:ext cx="5438776" cy="1183006"/>
        </p:xfrm>
        <a:graphic>
          <a:graphicData uri="http://schemas.openxmlformats.org/drawingml/2006/table">
            <a:tbl>
              <a:tblPr>
                <a:tableStyleId>{5C22544A-7EE6-4342-B048-85BDC9FD1C3A}</a:tableStyleId>
              </a:tblPr>
              <a:tblGrid>
                <a:gridCol w="696986"/>
                <a:gridCol w="628430"/>
                <a:gridCol w="685560"/>
                <a:gridCol w="685560"/>
                <a:gridCol w="628430"/>
                <a:gridCol w="685560"/>
                <a:gridCol w="742690"/>
                <a:gridCol w="685560"/>
              </a:tblGrid>
              <a:tr h="589915">
                <a:tc>
                  <a:txBody>
                    <a:bodyPr/>
                    <a:lstStyle/>
                    <a:p>
                      <a:pPr marL="0" marR="0" algn="ctr">
                        <a:lnSpc>
                          <a:spcPts val="1600"/>
                        </a:lnSpc>
                        <a:spcBef>
                          <a:spcPts val="0"/>
                        </a:spcBef>
                        <a:spcAft>
                          <a:spcPts val="0"/>
                        </a:spcAft>
                      </a:pPr>
                      <a:r>
                        <a:rPr lang="en-US" sz="1000" dirty="0">
                          <a:effectLst/>
                        </a:rPr>
                        <a:t>Magnet</a:t>
                      </a:r>
                      <a:endParaRPr lang="en-US" sz="12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Quantity</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Base* Integrated gradient</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Integrated</a:t>
                      </a:r>
                      <a:endParaRPr lang="en-US" sz="1200">
                        <a:effectLst/>
                      </a:endParaRPr>
                    </a:p>
                    <a:p>
                      <a:pPr marL="0" marR="0" algn="ctr">
                        <a:lnSpc>
                          <a:spcPts val="1600"/>
                        </a:lnSpc>
                        <a:spcBef>
                          <a:spcPts val="0"/>
                        </a:spcBef>
                        <a:spcAft>
                          <a:spcPts val="0"/>
                        </a:spcAft>
                      </a:pPr>
                      <a:r>
                        <a:rPr lang="en-US" sz="1000">
                          <a:effectLst/>
                        </a:rPr>
                        <a:t>gradient excursion</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dirty="0">
                          <a:effectLst/>
                        </a:rPr>
                        <a:t>Base* </a:t>
                      </a:r>
                      <a:br>
                        <a:rPr lang="en-US" sz="1000" dirty="0">
                          <a:effectLst/>
                        </a:rPr>
                      </a:br>
                      <a:r>
                        <a:rPr lang="en-US" sz="1000" dirty="0">
                          <a:effectLst/>
                        </a:rPr>
                        <a:t>Current, [A]</a:t>
                      </a:r>
                      <a:endParaRPr lang="en-US" sz="12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Max Current </a:t>
                      </a:r>
                      <a:endParaRPr lang="en-US" sz="1200">
                        <a:effectLst/>
                      </a:endParaRPr>
                    </a:p>
                    <a:p>
                      <a:pPr marL="0" marR="0" algn="ctr">
                        <a:lnSpc>
                          <a:spcPts val="1600"/>
                        </a:lnSpc>
                        <a:spcBef>
                          <a:spcPts val="0"/>
                        </a:spcBef>
                        <a:spcAft>
                          <a:spcPts val="0"/>
                        </a:spcAft>
                      </a:pPr>
                      <a:r>
                        <a:rPr lang="en-US" sz="1000">
                          <a:effectLst/>
                        </a:rPr>
                        <a:t>Excursion, [A]</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Max</a:t>
                      </a:r>
                      <a:endParaRPr lang="en-US" sz="1200">
                        <a:effectLst/>
                      </a:endParaRPr>
                    </a:p>
                    <a:p>
                      <a:pPr marL="0" marR="0" algn="ctr">
                        <a:lnSpc>
                          <a:spcPts val="1600"/>
                        </a:lnSpc>
                        <a:spcBef>
                          <a:spcPts val="0"/>
                        </a:spcBef>
                        <a:spcAft>
                          <a:spcPts val="0"/>
                        </a:spcAft>
                      </a:pPr>
                      <a:r>
                        <a:rPr lang="en-US" sz="1000">
                          <a:effectLst/>
                        </a:rPr>
                        <a:t>supply</a:t>
                      </a:r>
                      <a:endParaRPr lang="en-US" sz="1200">
                        <a:effectLst/>
                      </a:endParaRPr>
                    </a:p>
                    <a:p>
                      <a:pPr marL="0" marR="0" algn="ctr">
                        <a:lnSpc>
                          <a:spcPts val="1600"/>
                        </a:lnSpc>
                        <a:spcBef>
                          <a:spcPts val="0"/>
                        </a:spcBef>
                        <a:spcAft>
                          <a:spcPts val="0"/>
                        </a:spcAft>
                      </a:pPr>
                      <a:r>
                        <a:rPr lang="en-US" sz="1000">
                          <a:effectLst/>
                        </a:rPr>
                        <a:t>Current [A]</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Max dI/dt [A/sec]</a:t>
                      </a:r>
                      <a:endParaRPr lang="en-US" sz="1200">
                        <a:effectLst/>
                        <a:latin typeface="Times New Roman"/>
                        <a:ea typeface="MS Mincho"/>
                        <a:cs typeface="Times New Roman"/>
                      </a:endParaRPr>
                    </a:p>
                  </a:txBody>
                  <a:tcPr marL="68580" marR="68580" marT="0" marB="0"/>
                </a:tc>
              </a:tr>
              <a:tr h="266700">
                <a:tc>
                  <a:txBody>
                    <a:bodyPr/>
                    <a:lstStyle/>
                    <a:p>
                      <a:pPr marL="0" marR="0" algn="ctr">
                        <a:lnSpc>
                          <a:spcPts val="1600"/>
                        </a:lnSpc>
                        <a:spcBef>
                          <a:spcPts val="0"/>
                        </a:spcBef>
                        <a:spcAft>
                          <a:spcPts val="0"/>
                        </a:spcAft>
                      </a:pPr>
                      <a:r>
                        <a:rPr lang="en-US" sz="1000" dirty="0">
                          <a:effectLst/>
                        </a:rPr>
                        <a:t>DEX Trim (NDB)</a:t>
                      </a:r>
                      <a:endParaRPr lang="en-US" sz="12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4</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ND</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0.014 Tm</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ND</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14</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a:effectLst/>
                        </a:rPr>
                        <a:t>+-40</a:t>
                      </a:r>
                      <a:endParaRPr lang="en-US" sz="120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000" dirty="0">
                          <a:effectLst/>
                        </a:rPr>
                        <a:t>1,400</a:t>
                      </a:r>
                      <a:endParaRPr lang="en-US" sz="1200" dirty="0">
                        <a:effectLst/>
                        <a:latin typeface="Times New Roman"/>
                        <a:ea typeface="MS Mincho"/>
                        <a:cs typeface="Times New Roman"/>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84208584"/>
              </p:ext>
            </p:extLst>
          </p:nvPr>
        </p:nvGraphicFramePr>
        <p:xfrm>
          <a:off x="1606665" y="2222090"/>
          <a:ext cx="5623560" cy="914400"/>
        </p:xfrm>
        <a:graphic>
          <a:graphicData uri="http://schemas.openxmlformats.org/drawingml/2006/table">
            <a:tbl>
              <a:tblPr firstRow="1" firstCol="1" bandRow="1">
                <a:tableStyleId>{5C22544A-7EE6-4342-B048-85BDC9FD1C3A}</a:tableStyleId>
              </a:tblPr>
              <a:tblGrid>
                <a:gridCol w="697230"/>
                <a:gridCol w="283845"/>
                <a:gridCol w="516255"/>
                <a:gridCol w="605155"/>
                <a:gridCol w="476250"/>
                <a:gridCol w="514350"/>
                <a:gridCol w="694055"/>
                <a:gridCol w="694055"/>
                <a:gridCol w="588010"/>
                <a:gridCol w="554355"/>
              </a:tblGrid>
              <a:tr h="609600">
                <a:tc>
                  <a:txBody>
                    <a:bodyPr/>
                    <a:lstStyle/>
                    <a:p>
                      <a:pPr marL="0" marR="0" algn="ctr">
                        <a:spcBef>
                          <a:spcPts val="0"/>
                        </a:spcBef>
                        <a:spcAft>
                          <a:spcPts val="1000"/>
                        </a:spcAft>
                      </a:pPr>
                      <a:r>
                        <a:rPr lang="en-US" sz="1000" dirty="0">
                          <a:effectLst/>
                        </a:rPr>
                        <a:t>Magnet</a:t>
                      </a:r>
                      <a:endParaRPr lang="en-US" sz="11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N</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Imax, [A]</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I_base, [A]</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DI, [A]</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Max dI/dt [A/sec]</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dirty="0">
                          <a:effectLst/>
                        </a:rPr>
                        <a:t>Regulation accuracy, %</a:t>
                      </a:r>
                      <a:endParaRPr lang="en-US" sz="11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dirty="0">
                          <a:effectLst/>
                        </a:rPr>
                        <a:t>Regulation stability</a:t>
                      </a:r>
                      <a:endParaRPr lang="en-US" sz="11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Curve accuracy</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Ripple, %</a:t>
                      </a:r>
                      <a:endParaRPr lang="en-US" sz="1100">
                        <a:solidFill>
                          <a:srgbClr val="000000"/>
                        </a:solidFill>
                        <a:effectLst/>
                        <a:latin typeface="Times New Roman"/>
                        <a:ea typeface="MS Mincho"/>
                        <a:cs typeface="Times New Roman"/>
                      </a:endParaRPr>
                    </a:p>
                  </a:txBody>
                  <a:tcPr marL="68580" marR="68580" marT="0" marB="0"/>
                </a:tc>
              </a:tr>
              <a:tr h="276225">
                <a:tc>
                  <a:txBody>
                    <a:bodyPr/>
                    <a:lstStyle/>
                    <a:p>
                      <a:pPr marL="0" marR="0" algn="ctr">
                        <a:spcBef>
                          <a:spcPts val="0"/>
                        </a:spcBef>
                        <a:spcAft>
                          <a:spcPts val="1000"/>
                        </a:spcAft>
                      </a:pPr>
                      <a:r>
                        <a:rPr lang="en-US" sz="1000" dirty="0">
                          <a:effectLst/>
                        </a:rPr>
                        <a:t>DEX Trim (NDB)</a:t>
                      </a:r>
                      <a:endParaRPr lang="en-US" sz="11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4</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+/-40</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ND</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+/-14</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2,800</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&lt;1%</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&lt;1%</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a:effectLst/>
                        </a:rPr>
                        <a:t>&lt;1%</a:t>
                      </a:r>
                      <a:endParaRPr lang="en-US" sz="110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000" dirty="0">
                          <a:effectLst/>
                        </a:rPr>
                        <a:t>&lt;1%</a:t>
                      </a:r>
                      <a:endParaRPr lang="en-US" sz="1100" dirty="0">
                        <a:solidFill>
                          <a:srgbClr val="000000"/>
                        </a:solidFill>
                        <a:effectLst/>
                        <a:latin typeface="Times New Roman"/>
                        <a:ea typeface="MS Mincho"/>
                        <a:cs typeface="Times New Roman"/>
                      </a:endParaRPr>
                    </a:p>
                  </a:txBody>
                  <a:tcPr marL="68580" marR="68580" marT="0" marB="0"/>
                </a:tc>
              </a:tr>
            </a:tbl>
          </a:graphicData>
        </a:graphic>
      </p:graphicFrame>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623" y="3429000"/>
            <a:ext cx="3592837" cy="206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00" y="5781368"/>
            <a:ext cx="7698712" cy="923330"/>
          </a:xfrm>
          <a:prstGeom prst="rect">
            <a:avLst/>
          </a:prstGeom>
          <a:noFill/>
        </p:spPr>
        <p:txBody>
          <a:bodyPr wrap="square" rtlCol="0">
            <a:spAutoFit/>
          </a:bodyPr>
          <a:lstStyle/>
          <a:p>
            <a:r>
              <a:rPr lang="en-US" dirty="0" smtClean="0"/>
              <a:t>Angle bump at Q203 causes substantial orbit deviations up to ~5mm at focusing quads within its length. This may become an aperture issue in case of a poor orbit control.</a:t>
            </a:r>
            <a:endParaRPr lang="en-US" dirty="0"/>
          </a:p>
        </p:txBody>
      </p:sp>
      <p:sp>
        <p:nvSpPr>
          <p:cNvPr id="10" name="TextBox 9"/>
          <p:cNvSpPr txBox="1"/>
          <p:nvPr/>
        </p:nvSpPr>
        <p:spPr>
          <a:xfrm>
            <a:off x="603296" y="85734"/>
            <a:ext cx="7829387"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Magnets for Resonant Extraction:  DEX bump</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2599461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1" y="1219199"/>
            <a:ext cx="4213190" cy="4247317"/>
          </a:xfrm>
          <a:prstGeom prst="rect">
            <a:avLst/>
          </a:prstGeom>
          <a:noFill/>
        </p:spPr>
        <p:txBody>
          <a:bodyPr wrap="square" rtlCol="0">
            <a:spAutoFit/>
          </a:bodyPr>
          <a:lstStyle/>
          <a:p>
            <a:pPr marL="285750" indent="-285750">
              <a:buFont typeface="Arial" panose="020B0604020202020204" pitchFamily="34" charset="0"/>
              <a:buChar char="•"/>
            </a:pPr>
            <a:r>
              <a:rPr lang="en-US" i="1" dirty="0" err="1" smtClean="0"/>
              <a:t>dI</a:t>
            </a:r>
            <a:r>
              <a:rPr lang="en-US" i="1" dirty="0" smtClean="0"/>
              <a:t>/</a:t>
            </a:r>
            <a:r>
              <a:rPr lang="en-US" i="1" dirty="0" err="1" smtClean="0"/>
              <a:t>dt</a:t>
            </a:r>
            <a:r>
              <a:rPr lang="en-US" dirty="0" smtClean="0"/>
              <a:t> determined by reset time</a:t>
            </a:r>
          </a:p>
          <a:p>
            <a:pPr marL="285750" indent="-285750">
              <a:buFont typeface="Arial" panose="020B0604020202020204" pitchFamily="34" charset="0"/>
              <a:buChar char="•"/>
            </a:pPr>
            <a:r>
              <a:rPr lang="en-US" dirty="0" smtClean="0"/>
              <a:t>Very high driving voltage  (700V)</a:t>
            </a:r>
          </a:p>
          <a:p>
            <a:pPr marL="285750" indent="-285750">
              <a:buFont typeface="Arial" panose="020B0604020202020204" pitchFamily="34" charset="0"/>
              <a:buChar char="•"/>
            </a:pPr>
            <a:r>
              <a:rPr lang="en-US" dirty="0" smtClean="0"/>
              <a:t>Power supply solution – Booster switchers</a:t>
            </a:r>
            <a:r>
              <a:rPr lang="en-US" dirty="0"/>
              <a:t> </a:t>
            </a:r>
            <a:r>
              <a:rPr lang="en-US" dirty="0" smtClean="0"/>
              <a:t>upgraded with higher voltage FETs and filter, capable to output 350V; 2 magnet coils powered in parallel</a:t>
            </a:r>
          </a:p>
          <a:p>
            <a:pPr marL="285750" indent="-285750">
              <a:buFont typeface="Arial" panose="020B0604020202020204" pitchFamily="34" charset="0"/>
              <a:buChar char="•"/>
            </a:pPr>
            <a:r>
              <a:rPr lang="en-US" dirty="0" smtClean="0"/>
              <a:t>Prototyping needed to verify this solution</a:t>
            </a:r>
          </a:p>
          <a:p>
            <a:pPr marL="285750" indent="-285750">
              <a:buFont typeface="Arial" panose="020B0604020202020204" pitchFamily="34" charset="0"/>
              <a:buChar char="•"/>
            </a:pPr>
            <a:r>
              <a:rPr lang="en-US" dirty="0" smtClean="0"/>
              <a:t>Possible magnet issues if lamination </a:t>
            </a:r>
            <a:r>
              <a:rPr lang="en-US" dirty="0"/>
              <a:t>i</a:t>
            </a:r>
            <a:r>
              <a:rPr lang="en-US" dirty="0" smtClean="0"/>
              <a:t>s not good enough</a:t>
            </a:r>
          </a:p>
          <a:p>
            <a:pPr marL="285750" indent="-285750">
              <a:buFont typeface="Arial" panose="020B0604020202020204" pitchFamily="34" charset="0"/>
              <a:buChar char="•"/>
            </a:pPr>
            <a:r>
              <a:rPr lang="en-US" dirty="0" smtClean="0"/>
              <a:t>Magnets will be tested with the prototype PS</a:t>
            </a:r>
          </a:p>
          <a:p>
            <a:pPr marL="285750" indent="-285750">
              <a:buFont typeface="Arial" panose="020B0604020202020204" pitchFamily="34" charset="0"/>
              <a:buChar char="•"/>
            </a:pPr>
            <a:r>
              <a:rPr lang="en-US" dirty="0" smtClean="0"/>
              <a:t>This will complete the final design on DEX bump correctors</a:t>
            </a:r>
          </a:p>
          <a:p>
            <a:pPr marL="742950" lvl="1" indent="-285750">
              <a:buFont typeface="Arial" panose="020B0604020202020204" pitchFamily="34" charset="0"/>
              <a:buChar char="•"/>
            </a:pPr>
            <a:endParaRPr lang="en-US"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429000"/>
            <a:ext cx="3724275"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062" y="769105"/>
            <a:ext cx="42481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3296" y="85734"/>
            <a:ext cx="7829387"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Magnets for Resonant Extraction:  DEX bump</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379446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04800" y="1046761"/>
            <a:ext cx="4213190" cy="5369162"/>
          </a:xfrm>
          <a:prstGeom prst="rect">
            <a:avLst/>
          </a:prstGeom>
          <a:noFill/>
        </p:spPr>
        <p:txBody>
          <a:bodyPr wrap="square" rtlCol="0">
            <a:spAutoFit/>
          </a:bodyPr>
          <a:lstStyle/>
          <a:p>
            <a:endParaRPr lang="en-US" sz="1600" dirty="0"/>
          </a:p>
          <a:p>
            <a:pPr marL="285750" indent="-285750">
              <a:lnSpc>
                <a:spcPct val="150000"/>
              </a:lnSpc>
              <a:buFont typeface="Arial" panose="020B0604020202020204" pitchFamily="34" charset="0"/>
              <a:buChar char="•"/>
            </a:pPr>
            <a:r>
              <a:rPr lang="en-US" sz="2000" dirty="0" smtClean="0"/>
              <a:t>Want to have coupling control in the DR</a:t>
            </a:r>
          </a:p>
          <a:p>
            <a:pPr marL="285750" indent="-285750">
              <a:lnSpc>
                <a:spcPct val="150000"/>
              </a:lnSpc>
              <a:buFont typeface="Arial" panose="020B0604020202020204" pitchFamily="34" charset="0"/>
              <a:buChar char="•"/>
            </a:pPr>
            <a:r>
              <a:rPr lang="en-US" sz="2000" dirty="0" smtClean="0"/>
              <a:t>No other Mu2e scope to put in</a:t>
            </a:r>
          </a:p>
          <a:p>
            <a:pPr marL="285750" indent="-285750">
              <a:lnSpc>
                <a:spcPct val="150000"/>
              </a:lnSpc>
              <a:buFont typeface="Arial" panose="020B0604020202020204" pitchFamily="34" charset="0"/>
              <a:buChar char="•"/>
            </a:pPr>
            <a:r>
              <a:rPr lang="en-US" sz="2000" dirty="0" smtClean="0"/>
              <a:t>Locations:  need phase advance  </a:t>
            </a:r>
            <a:r>
              <a:rPr lang="en-US" sz="2000" dirty="0" err="1" smtClean="0">
                <a:latin typeface="Symbol" panose="05050102010706020507" pitchFamily="18" charset="2"/>
              </a:rPr>
              <a:t>Y</a:t>
            </a:r>
            <a:r>
              <a:rPr lang="en-US" sz="2000" dirty="0" err="1" smtClean="0"/>
              <a:t>x-</a:t>
            </a:r>
            <a:r>
              <a:rPr lang="en-US" sz="2000" dirty="0" err="1" smtClean="0">
                <a:latin typeface="Symbol" panose="05050102010706020507" pitchFamily="18" charset="2"/>
              </a:rPr>
              <a:t>Y</a:t>
            </a:r>
            <a:r>
              <a:rPr lang="en-US" sz="2000" dirty="0" err="1" smtClean="0"/>
              <a:t>y</a:t>
            </a:r>
            <a:r>
              <a:rPr lang="en-US" sz="2000" dirty="0" smtClean="0"/>
              <a:t>=</a:t>
            </a:r>
            <a:r>
              <a:rPr lang="en-US" sz="2000" dirty="0" smtClean="0">
                <a:latin typeface="Symbol" panose="05050102010706020507" pitchFamily="18" charset="2"/>
              </a:rPr>
              <a:t>p</a:t>
            </a:r>
            <a:r>
              <a:rPr lang="en-US" sz="2000" dirty="0" smtClean="0"/>
              <a:t>/2 +k*</a:t>
            </a:r>
            <a:r>
              <a:rPr lang="en-US" sz="2000" dirty="0" smtClean="0">
                <a:latin typeface="Symbol" panose="05050102010706020507" pitchFamily="18" charset="2"/>
              </a:rPr>
              <a:t>p</a:t>
            </a:r>
          </a:p>
          <a:p>
            <a:pPr marL="285750" indent="-285750">
              <a:lnSpc>
                <a:spcPct val="150000"/>
              </a:lnSpc>
              <a:buFont typeface="Arial" panose="020B0604020202020204" pitchFamily="34" charset="0"/>
              <a:buChar char="•"/>
            </a:pPr>
            <a:r>
              <a:rPr lang="en-US" sz="2000" dirty="0" smtClean="0"/>
              <a:t>Harder choice in DR vs ACC - suggested  sQ104,  sQ604</a:t>
            </a:r>
          </a:p>
          <a:p>
            <a:pPr marL="285750" indent="-285750">
              <a:lnSpc>
                <a:spcPct val="150000"/>
              </a:lnSpc>
              <a:buFont typeface="Arial" panose="020B0604020202020204" pitchFamily="34" charset="0"/>
              <a:buChar char="•"/>
            </a:pPr>
            <a:r>
              <a:rPr lang="en-US" sz="2000" dirty="0" smtClean="0"/>
              <a:t>Free operational SQs from Accumulator</a:t>
            </a:r>
          </a:p>
          <a:p>
            <a:pPr marL="285750" indent="-285750">
              <a:lnSpc>
                <a:spcPct val="150000"/>
              </a:lnSpc>
              <a:buFont typeface="Arial" panose="020B0604020202020204" pitchFamily="34" charset="0"/>
              <a:buChar char="•"/>
            </a:pPr>
            <a:r>
              <a:rPr lang="en-US" sz="2000" dirty="0" smtClean="0"/>
              <a:t>Existing PS</a:t>
            </a:r>
          </a:p>
          <a:p>
            <a:pPr marL="285750" indent="-285750">
              <a:lnSpc>
                <a:spcPct val="150000"/>
              </a:lnSpc>
              <a:buFont typeface="Arial" panose="020B0604020202020204" pitchFamily="34" charset="0"/>
              <a:buChar char="•"/>
            </a:pPr>
            <a:r>
              <a:rPr lang="en-US" sz="2000" dirty="0" smtClean="0"/>
              <a:t>Only relocation cost to pay</a:t>
            </a:r>
            <a:endParaRPr lang="en-US" sz="2000" dirty="0"/>
          </a:p>
        </p:txBody>
      </p:sp>
      <p:pic>
        <p:nvPicPr>
          <p:cNvPr id="5" name="Picture 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219200"/>
            <a:ext cx="3407318" cy="2362200"/>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463" y="3731342"/>
            <a:ext cx="390932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3296" y="85734"/>
            <a:ext cx="7968848"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Magnets for Resonant Extraction:  skew quads</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1980438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685800"/>
            <a:ext cx="7159332" cy="646331"/>
          </a:xfrm>
          <a:prstGeom prst="rect">
            <a:avLst/>
          </a:prstGeom>
          <a:noFill/>
        </p:spPr>
        <p:txBody>
          <a:bodyPr wrap="none" rtlCol="0">
            <a:spAutoFit/>
          </a:bodyPr>
          <a:lstStyle/>
          <a:p>
            <a:r>
              <a:rPr lang="en-US" sz="3600" dirty="0" smtClean="0">
                <a:solidFill>
                  <a:srgbClr val="FF0000"/>
                </a:solidFill>
                <a:latin typeface="Comic Sans MS" panose="030F0702030302020204" pitchFamily="66" charset="0"/>
              </a:rPr>
              <a:t>Side note on  corrector magnets</a:t>
            </a:r>
            <a:endParaRPr lang="en-US" sz="3600" dirty="0">
              <a:solidFill>
                <a:srgbClr val="FF0000"/>
              </a:solidFill>
              <a:latin typeface="Comic Sans MS" panose="030F0702030302020204" pitchFamily="66" charset="0"/>
            </a:endParaRPr>
          </a:p>
        </p:txBody>
      </p:sp>
      <p:sp>
        <p:nvSpPr>
          <p:cNvPr id="2" name="TextBox 1"/>
          <p:cNvSpPr txBox="1"/>
          <p:nvPr/>
        </p:nvSpPr>
        <p:spPr>
          <a:xfrm>
            <a:off x="838201" y="2209800"/>
            <a:ext cx="7239000" cy="2585323"/>
          </a:xfrm>
          <a:prstGeom prst="rect">
            <a:avLst/>
          </a:prstGeom>
          <a:noFill/>
        </p:spPr>
        <p:txBody>
          <a:bodyPr wrap="square" rtlCol="0">
            <a:spAutoFit/>
          </a:bodyPr>
          <a:lstStyle/>
          <a:p>
            <a:pPr marL="342900" indent="-342900">
              <a:buFont typeface="+mj-lt"/>
              <a:buAutoNum type="arabicPeriod"/>
            </a:pPr>
            <a:r>
              <a:rPr lang="en-US" dirty="0" smtClean="0"/>
              <a:t>Trim magnets can be used for orbit control, aperture studies and lattice measurements</a:t>
            </a:r>
          </a:p>
          <a:p>
            <a:pPr marL="342900" indent="-342900">
              <a:buFont typeface="+mj-lt"/>
              <a:buAutoNum type="arabicPeriod"/>
            </a:pPr>
            <a:r>
              <a:rPr lang="en-US" dirty="0" smtClean="0"/>
              <a:t>Historically </a:t>
            </a:r>
            <a:r>
              <a:rPr lang="en-US" dirty="0" err="1" smtClean="0"/>
              <a:t>Debuncher</a:t>
            </a:r>
            <a:r>
              <a:rPr lang="en-US" dirty="0" smtClean="0"/>
              <a:t> used to have a few trims, especially in vertical plane, due to the lack of available space</a:t>
            </a:r>
          </a:p>
          <a:p>
            <a:pPr marL="342900" indent="-342900">
              <a:buFont typeface="+mj-lt"/>
              <a:buAutoNum type="arabicPeriod"/>
            </a:pPr>
            <a:r>
              <a:rPr lang="en-US" dirty="0" smtClean="0"/>
              <a:t>Both g-2 and Mu2e will benefit from more trims, and there is space available</a:t>
            </a:r>
          </a:p>
          <a:p>
            <a:pPr marL="342900" indent="-342900">
              <a:buFont typeface="+mj-lt"/>
              <a:buAutoNum type="arabicPeriod"/>
            </a:pPr>
            <a:r>
              <a:rPr lang="en-US" dirty="0" smtClean="0"/>
              <a:t>In my opinion, g-2 absolutely needs more correctors…</a:t>
            </a:r>
          </a:p>
          <a:p>
            <a:pPr marL="342900" indent="-342900">
              <a:buFont typeface="+mj-lt"/>
              <a:buAutoNum type="arabicPeriod"/>
            </a:pPr>
            <a:endParaRPr lang="en-US" dirty="0" smtClean="0"/>
          </a:p>
          <a:p>
            <a:pPr marL="342900" indent="-342900">
              <a:buFont typeface="+mj-lt"/>
              <a:buAutoNum type="arabicPeriod"/>
            </a:pPr>
            <a:endParaRPr lang="en-US" dirty="0"/>
          </a:p>
        </p:txBody>
      </p:sp>
    </p:spTree>
    <p:extLst>
      <p:ext uri="{BB962C8B-B14F-4D97-AF65-F5344CB8AC3E}">
        <p14:creationId xmlns:p14="http://schemas.microsoft.com/office/powerpoint/2010/main" val="4278254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5873" y="115556"/>
            <a:ext cx="2946640"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Septum program</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92629" y="914400"/>
            <a:ext cx="6705600" cy="572464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Experience at </a:t>
            </a:r>
            <a:r>
              <a:rPr lang="en-US" sz="2000" dirty="0" err="1" smtClean="0"/>
              <a:t>Fermilab</a:t>
            </a:r>
            <a:endParaRPr lang="en-US" sz="2000" dirty="0" smtClean="0"/>
          </a:p>
          <a:p>
            <a:pPr marL="742950" lvl="1" indent="-285750">
              <a:buFont typeface="Arial" panose="020B0604020202020204" pitchFamily="34" charset="0"/>
              <a:buChar char="•"/>
            </a:pPr>
            <a:r>
              <a:rPr lang="en-US" dirty="0" smtClean="0"/>
              <a:t>Wires</a:t>
            </a:r>
          </a:p>
          <a:p>
            <a:pPr marL="742950" lvl="1" indent="-285750">
              <a:buFont typeface="Arial" panose="020B0604020202020204" pitchFamily="34" charset="0"/>
              <a:buChar char="•"/>
            </a:pPr>
            <a:r>
              <a:rPr lang="en-US" dirty="0" smtClean="0"/>
              <a:t>HV up to 100kV</a:t>
            </a:r>
          </a:p>
          <a:p>
            <a:pPr marL="742950" lvl="1" indent="-285750">
              <a:buFont typeface="Arial" panose="020B0604020202020204" pitchFamily="34" charset="0"/>
              <a:buChar char="•"/>
            </a:pPr>
            <a:r>
              <a:rPr lang="en-US" dirty="0" smtClean="0"/>
              <a:t>Low beam intensities</a:t>
            </a:r>
          </a:p>
          <a:p>
            <a:pPr marL="742950" lvl="1" indent="-285750">
              <a:buFont typeface="Arial" panose="020B0604020202020204" pitchFamily="34" charset="0"/>
              <a:buChar char="•"/>
            </a:pPr>
            <a:r>
              <a:rPr lang="en-US" dirty="0" smtClean="0"/>
              <a:t>Last septum built in   19.., since then all the tooling and handling expertise lost</a:t>
            </a:r>
          </a:p>
          <a:p>
            <a:pPr marL="285750" indent="-285750">
              <a:buFont typeface="Arial" panose="020B0604020202020204" pitchFamily="34" charset="0"/>
              <a:buChar char="•"/>
            </a:pPr>
            <a:r>
              <a:rPr lang="en-US" sz="2000" dirty="0" smtClean="0"/>
              <a:t>New experience to be built:</a:t>
            </a:r>
          </a:p>
          <a:p>
            <a:pPr marL="742950" lvl="1" indent="-285750">
              <a:buFont typeface="Arial" panose="020B0604020202020204" pitchFamily="34" charset="0"/>
              <a:buChar char="•"/>
            </a:pPr>
            <a:r>
              <a:rPr lang="en-US" dirty="0" smtClean="0"/>
              <a:t>Foils –</a:t>
            </a:r>
          </a:p>
          <a:p>
            <a:pPr marL="1200150" lvl="2" indent="-285750">
              <a:buFont typeface="Arial" panose="020B0604020202020204" pitchFamily="34" charset="0"/>
              <a:buChar char="•"/>
            </a:pPr>
            <a:r>
              <a:rPr lang="en-US" dirty="0" smtClean="0"/>
              <a:t>More stable mechanically</a:t>
            </a:r>
          </a:p>
          <a:p>
            <a:pPr marL="1200150" lvl="2" indent="-285750">
              <a:buFont typeface="Arial" panose="020B0604020202020204" pitchFamily="34" charset="0"/>
              <a:buChar char="•"/>
            </a:pPr>
            <a:r>
              <a:rPr lang="en-US" dirty="0" smtClean="0"/>
              <a:t>Higher HV achievable</a:t>
            </a:r>
          </a:p>
          <a:p>
            <a:pPr marL="742950" lvl="1" indent="-285750">
              <a:buFont typeface="Arial" panose="020B0604020202020204" pitchFamily="34" charset="0"/>
              <a:buChar char="•"/>
            </a:pPr>
            <a:r>
              <a:rPr lang="en-US" dirty="0" smtClean="0"/>
              <a:t>High beam intensity</a:t>
            </a:r>
          </a:p>
          <a:p>
            <a:pPr marL="1200150" lvl="2" indent="-285750">
              <a:buFont typeface="Arial" panose="020B0604020202020204" pitchFamily="34" charset="0"/>
              <a:buChar char="•"/>
            </a:pPr>
            <a:r>
              <a:rPr lang="en-US" dirty="0" smtClean="0"/>
              <a:t>Ion density is critical for the spark rate control</a:t>
            </a:r>
          </a:p>
          <a:p>
            <a:pPr marL="1200150" lvl="2" indent="-285750">
              <a:buFont typeface="Arial" panose="020B0604020202020204" pitchFamily="34" charset="0"/>
              <a:buChar char="•"/>
            </a:pPr>
            <a:r>
              <a:rPr lang="en-US" dirty="0" smtClean="0"/>
              <a:t>Improve vacuum</a:t>
            </a:r>
          </a:p>
          <a:p>
            <a:pPr marL="1200150" lvl="2" indent="-285750">
              <a:buFont typeface="Arial" panose="020B0604020202020204" pitchFamily="34" charset="0"/>
              <a:buChar char="•"/>
            </a:pPr>
            <a:r>
              <a:rPr lang="en-US" dirty="0" smtClean="0"/>
              <a:t>Reduce ion drift from the circulating beam area</a:t>
            </a:r>
          </a:p>
          <a:p>
            <a:pPr marL="742950" lvl="1" indent="-285750">
              <a:buFont typeface="Arial" panose="020B0604020202020204" pitchFamily="34" charset="0"/>
              <a:buChar char="•"/>
            </a:pPr>
            <a:r>
              <a:rPr lang="en-US" dirty="0" smtClean="0"/>
              <a:t>Handling experience</a:t>
            </a:r>
          </a:p>
          <a:p>
            <a:pPr marL="285750" indent="-285750">
              <a:buFont typeface="Arial" panose="020B0604020202020204" pitchFamily="34" charset="0"/>
              <a:buChar char="•"/>
            </a:pPr>
            <a:r>
              <a:rPr lang="en-US" sz="2000" dirty="0" smtClean="0"/>
              <a:t>New design solutions:</a:t>
            </a:r>
          </a:p>
          <a:p>
            <a:pPr marL="742950" lvl="1" indent="-285750">
              <a:buFont typeface="Arial" panose="020B0604020202020204" pitchFamily="34" charset="0"/>
              <a:buChar char="•"/>
            </a:pPr>
            <a:r>
              <a:rPr lang="en-US" dirty="0" smtClean="0"/>
              <a:t>Foil spacing, clamping, stretching; foil removal</a:t>
            </a:r>
          </a:p>
          <a:p>
            <a:pPr marL="742950" lvl="1" indent="-285750">
              <a:buFont typeface="Arial" panose="020B0604020202020204" pitchFamily="34" charset="0"/>
              <a:buChar char="•"/>
            </a:pPr>
            <a:r>
              <a:rPr lang="en-US" dirty="0" smtClean="0"/>
              <a:t>Asymmetric ESS1/ESS2 length</a:t>
            </a:r>
          </a:p>
          <a:p>
            <a:pPr marL="742950" lvl="1" indent="-285750">
              <a:buFont typeface="Arial" panose="020B0604020202020204" pitchFamily="34" charset="0"/>
              <a:buChar char="•"/>
            </a:pPr>
            <a:r>
              <a:rPr lang="en-US" dirty="0" smtClean="0"/>
              <a:t>Diffuser plane</a:t>
            </a:r>
          </a:p>
          <a:p>
            <a:pPr marL="742950" lvl="1"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2214686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15556"/>
            <a:ext cx="5908990"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Septum R&amp;D  - Foils (Prototype-I)</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418" b="8478"/>
          <a:stretch/>
        </p:blipFill>
        <p:spPr>
          <a:xfrm>
            <a:off x="1156664" y="3200400"/>
            <a:ext cx="2535877" cy="3166281"/>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679" y="1467134"/>
            <a:ext cx="3954227" cy="1933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22519"/>
            <a:ext cx="4003202" cy="2627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0198" y="914400"/>
            <a:ext cx="416881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Variety of foils available on market</a:t>
            </a:r>
          </a:p>
          <a:p>
            <a:pPr marL="285750" indent="-285750">
              <a:buFont typeface="Arial" panose="020B0604020202020204" pitchFamily="34" charset="0"/>
              <a:buChar char="•"/>
            </a:pPr>
            <a:r>
              <a:rPr lang="en-US" dirty="0" smtClean="0"/>
              <a:t>Built a prototype to study mechanical properties, techniques for clamping, stretching, measuring. </a:t>
            </a:r>
          </a:p>
          <a:p>
            <a:pPr marL="285750" indent="-285750">
              <a:buFont typeface="Arial" panose="020B0604020202020204" pitchFamily="34" charset="0"/>
              <a:buChar char="•"/>
            </a:pPr>
            <a:r>
              <a:rPr lang="en-US" dirty="0" smtClean="0"/>
              <a:t>Successful results after making 2 modifications to the scheme (</a:t>
            </a:r>
            <a:r>
              <a:rPr lang="en-US" dirty="0" err="1" smtClean="0"/>
              <a:t>B.Hartsell</a:t>
            </a:r>
            <a:r>
              <a:rPr lang="en-US" dirty="0" smtClean="0"/>
              <a:t>)</a:t>
            </a:r>
            <a:endParaRPr lang="en-US" dirty="0"/>
          </a:p>
        </p:txBody>
      </p:sp>
    </p:spTree>
    <p:extLst>
      <p:ext uri="{BB962C8B-B14F-4D97-AF65-F5344CB8AC3E}">
        <p14:creationId xmlns:p14="http://schemas.microsoft.com/office/powerpoint/2010/main" val="62057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7420" y="115556"/>
            <a:ext cx="2329484"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Introduction</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14401" y="914400"/>
            <a:ext cx="74676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Slow spill extraction is a fundamental part of the Mu2e beam delivery scheme as it uniquely provides the needed time structure of pulses</a:t>
            </a:r>
            <a:endParaRPr lang="en-US" sz="2000" dirty="0"/>
          </a:p>
        </p:txBody>
      </p:sp>
      <p:sp>
        <p:nvSpPr>
          <p:cNvPr id="7" name="TextBox 6"/>
          <p:cNvSpPr txBox="1"/>
          <p:nvPr/>
        </p:nvSpPr>
        <p:spPr>
          <a:xfrm>
            <a:off x="914401" y="4495800"/>
            <a:ext cx="7772399"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On the flip side this brings a challenge for the high intensity proton machine, due to its inherent beam losses and radiation protection issues</a:t>
            </a:r>
          </a:p>
          <a:p>
            <a:pPr marL="285750" indent="-285750">
              <a:buFont typeface="Arial" panose="020B0604020202020204" pitchFamily="34" charset="0"/>
              <a:buChar char="•"/>
            </a:pPr>
            <a:r>
              <a:rPr lang="en-US" sz="2000" dirty="0" smtClean="0"/>
              <a:t>Third integer resonance extraction is chosen because it provides the opportunity to minimize losses</a:t>
            </a:r>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930063"/>
            <a:ext cx="556260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45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15556"/>
            <a:ext cx="6260047"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Septum R&amp;D:  FEA field calculations</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0999" y="928048"/>
            <a:ext cx="5601729"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ANSYS  2D and 3D  E-field  calculations</a:t>
            </a:r>
          </a:p>
          <a:p>
            <a:pPr marL="742950" lvl="1" indent="-285750">
              <a:buFont typeface="Arial" panose="020B0604020202020204" pitchFamily="34" charset="0"/>
              <a:buChar char="•"/>
            </a:pPr>
            <a:r>
              <a:rPr lang="en-US" dirty="0" smtClean="0"/>
              <a:t>Edge effects</a:t>
            </a:r>
          </a:p>
          <a:p>
            <a:pPr marL="742950" lvl="1" indent="-285750">
              <a:buFont typeface="Arial" panose="020B0604020202020204" pitchFamily="34" charset="0"/>
              <a:buChar char="•"/>
            </a:pPr>
            <a:r>
              <a:rPr lang="en-US" dirty="0" smtClean="0"/>
              <a:t>Clearing electrodes configuration</a:t>
            </a:r>
          </a:p>
          <a:p>
            <a:pPr marL="742950" lvl="1" indent="-285750">
              <a:buFont typeface="Arial" panose="020B0604020202020204" pitchFamily="34" charset="0"/>
              <a:buChar char="•"/>
            </a:pPr>
            <a:r>
              <a:rPr lang="en-US" dirty="0" smtClean="0"/>
              <a:t>Field penetration in to the circulating beam area</a:t>
            </a:r>
          </a:p>
          <a:p>
            <a:pPr marL="742950" lvl="1" indent="-285750">
              <a:buFont typeface="Arial" panose="020B0604020202020204" pitchFamily="34" charset="0"/>
              <a:buChar char="•"/>
            </a:pPr>
            <a:r>
              <a:rPr lang="en-US" dirty="0"/>
              <a:t>Choice of an acceptable foil spacing</a:t>
            </a:r>
          </a:p>
          <a:p>
            <a:pPr marL="742950" lvl="1" indent="-285750">
              <a:buFont typeface="Arial" panose="020B0604020202020204" pitchFamily="34" charset="0"/>
              <a:buChar char="•"/>
            </a:pPr>
            <a:r>
              <a:rPr lang="en-US" dirty="0" smtClean="0"/>
              <a:t>Effect </a:t>
            </a:r>
            <a:r>
              <a:rPr lang="en-US" dirty="0" smtClean="0"/>
              <a:t>of a missing </a:t>
            </a:r>
            <a:r>
              <a:rPr lang="en-US" dirty="0" smtClean="0"/>
              <a:t>foil</a:t>
            </a:r>
            <a:endParaRPr lang="en-US"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68" y="2794616"/>
            <a:ext cx="4569052" cy="2997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729" y="1219200"/>
            <a:ext cx="2602523"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2729" y="3505199"/>
            <a:ext cx="2611622" cy="3283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5867400"/>
            <a:ext cx="4192751" cy="646331"/>
          </a:xfrm>
          <a:prstGeom prst="rect">
            <a:avLst/>
          </a:prstGeom>
          <a:noFill/>
        </p:spPr>
        <p:txBody>
          <a:bodyPr wrap="none" rtlCol="0">
            <a:spAutoFit/>
          </a:bodyPr>
          <a:lstStyle/>
          <a:p>
            <a:r>
              <a:rPr lang="en-US" dirty="0" smtClean="0"/>
              <a:t>Allowed spacing = 2.6 mm</a:t>
            </a:r>
          </a:p>
          <a:p>
            <a:r>
              <a:rPr lang="en-US" dirty="0" smtClean="0"/>
              <a:t>This results in some 1200 foils in two septa</a:t>
            </a:r>
            <a:endParaRPr lang="en-US" dirty="0"/>
          </a:p>
        </p:txBody>
      </p:sp>
    </p:spTree>
    <p:extLst>
      <p:ext uri="{BB962C8B-B14F-4D97-AF65-F5344CB8AC3E}">
        <p14:creationId xmlns:p14="http://schemas.microsoft.com/office/powerpoint/2010/main" val="1299079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7489" y="163286"/>
            <a:ext cx="5061001"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Septum R&amp;D  -  Prototype-II</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59972" y="827544"/>
            <a:ext cx="6705600" cy="236988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Prototype-II</a:t>
            </a:r>
          </a:p>
          <a:p>
            <a:pPr marL="742950" lvl="1" indent="-285750">
              <a:buFont typeface="Arial" panose="020B0604020202020204" pitchFamily="34" charset="0"/>
              <a:buChar char="•"/>
            </a:pPr>
            <a:r>
              <a:rPr lang="en-US" sz="2000" dirty="0" smtClean="0"/>
              <a:t>HV tests with foils in vacuum</a:t>
            </a:r>
          </a:p>
          <a:p>
            <a:pPr marL="742950" lvl="1" indent="-285750">
              <a:buFont typeface="Arial" panose="020B0604020202020204" pitchFamily="34" charset="0"/>
              <a:buChar char="•"/>
            </a:pPr>
            <a:r>
              <a:rPr lang="en-US" sz="2000" dirty="0" smtClean="0"/>
              <a:t>Reusing a </a:t>
            </a:r>
            <a:r>
              <a:rPr lang="en-US" sz="2000" dirty="0" err="1" smtClean="0"/>
              <a:t>TeV</a:t>
            </a:r>
            <a:r>
              <a:rPr lang="en-US" sz="2000" dirty="0" smtClean="0"/>
              <a:t> separator tank and PS</a:t>
            </a:r>
          </a:p>
          <a:p>
            <a:pPr marL="742950" lvl="1" indent="-285750">
              <a:buFont typeface="Arial" panose="020B0604020202020204" pitchFamily="34" charset="0"/>
              <a:buChar char="•"/>
            </a:pPr>
            <a:r>
              <a:rPr lang="en-US" sz="2000" dirty="0" smtClean="0"/>
              <a:t>Setting up a facility at NWA</a:t>
            </a:r>
          </a:p>
          <a:p>
            <a:pPr marL="742950" lvl="1" indent="-285750">
              <a:buFont typeface="Arial" panose="020B0604020202020204" pitchFamily="34" charset="0"/>
              <a:buChar char="•"/>
            </a:pPr>
            <a:r>
              <a:rPr lang="en-US" sz="2000" dirty="0" smtClean="0"/>
              <a:t>Step 1 – simplest configuration</a:t>
            </a:r>
          </a:p>
          <a:p>
            <a:pPr marL="742950" lvl="1" indent="-285750">
              <a:buFont typeface="Arial" panose="020B0604020202020204" pitchFamily="34" charset="0"/>
              <a:buChar char="•"/>
            </a:pPr>
            <a:r>
              <a:rPr lang="en-US" sz="2000" dirty="0" smtClean="0"/>
              <a:t>Expected to be ready for fabrication beg. June</a:t>
            </a:r>
          </a:p>
          <a:p>
            <a:pPr marL="742950" lvl="1" indent="-285750">
              <a:buFont typeface="Arial" panose="020B0604020202020204" pitchFamily="34" charset="0"/>
              <a:buChar char="•"/>
            </a:pPr>
            <a:endParaRPr lang="en-US" sz="2400" dirty="0" smtClean="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18" y="2825854"/>
            <a:ext cx="6711358" cy="3575082"/>
          </a:xfrm>
          <a:prstGeom prst="rect">
            <a:avLst/>
          </a:prstGeom>
        </p:spPr>
      </p:pic>
    </p:spTree>
    <p:extLst>
      <p:ext uri="{BB962C8B-B14F-4D97-AF65-F5344CB8AC3E}">
        <p14:creationId xmlns:p14="http://schemas.microsoft.com/office/powerpoint/2010/main" val="965622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7420" y="115556"/>
            <a:ext cx="2305439"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RFKO design</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0" y="914400"/>
            <a:ext cx="67056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RFKO is the transverse heating of the beam by means of excitation of coherent beam oscillations. It was realized in the simulation studies that only chromatic tune spread can help effectively transfer coherent motion into incoherent beam heating.  Therefore, non-zero chromaticity must be part of RFKO.</a:t>
            </a:r>
          </a:p>
          <a:p>
            <a:pPr marL="285750" indent="-285750">
              <a:buFont typeface="Arial" panose="020B0604020202020204" pitchFamily="34" charset="0"/>
              <a:buChar char="•"/>
            </a:pP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8800" y="2678251"/>
            <a:ext cx="4267200" cy="3200400"/>
          </a:xfrm>
          <a:prstGeom prst="rect">
            <a:avLst/>
          </a:prstGeom>
        </p:spPr>
      </p:pic>
      <p:sp>
        <p:nvSpPr>
          <p:cNvPr id="6" name="TextBox 5"/>
          <p:cNvSpPr txBox="1"/>
          <p:nvPr/>
        </p:nvSpPr>
        <p:spPr>
          <a:xfrm>
            <a:off x="457200" y="2549426"/>
            <a:ext cx="3942722"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Kicker:  suggested by </a:t>
            </a:r>
            <a:r>
              <a:rPr lang="en-US" dirty="0" err="1" smtClean="0"/>
              <a:t>D.Wildman</a:t>
            </a:r>
            <a:r>
              <a:rPr lang="en-US" dirty="0" smtClean="0"/>
              <a:t> to reuse the former </a:t>
            </a:r>
            <a:r>
              <a:rPr lang="en-US" dirty="0" err="1" smtClean="0"/>
              <a:t>TeV</a:t>
            </a:r>
            <a:r>
              <a:rPr lang="en-US" dirty="0" smtClean="0"/>
              <a:t> damper kicker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Kicker </a:t>
            </a:r>
            <a:r>
              <a:rPr lang="en-US" dirty="0"/>
              <a:t>location:  we used initially  the 310 location for the beam studies with the RFKO kicker. </a:t>
            </a:r>
            <a:r>
              <a:rPr lang="en-US" dirty="0" smtClean="0"/>
              <a:t>There is no any physics </a:t>
            </a:r>
            <a:r>
              <a:rPr lang="en-US" dirty="0"/>
              <a:t>reason why it would have to change that location.</a:t>
            </a:r>
          </a:p>
          <a:p>
            <a:endParaRPr lang="en-US" dirty="0"/>
          </a:p>
          <a:p>
            <a:pPr marL="285750" indent="-285750">
              <a:buFont typeface="Arial" panose="020B0604020202020204" pitchFamily="34" charset="0"/>
              <a:buChar char="•"/>
            </a:pPr>
            <a:r>
              <a:rPr lang="en-US" dirty="0"/>
              <a:t>RFKO EGR measurement: see below</a:t>
            </a:r>
          </a:p>
          <a:p>
            <a:endParaRPr lang="en-US" dirty="0"/>
          </a:p>
        </p:txBody>
      </p:sp>
    </p:spTree>
    <p:extLst>
      <p:ext uri="{BB962C8B-B14F-4D97-AF65-F5344CB8AC3E}">
        <p14:creationId xmlns:p14="http://schemas.microsoft.com/office/powerpoint/2010/main" val="582680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15556"/>
            <a:ext cx="4089581"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RFKO regulation design</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57201" y="838200"/>
            <a:ext cx="7391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RFKO regulation logic will potentially be using proportional, integral and derivative data from the Spill monitor and DR DCCT to form the feedback regulation signal to the kicker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Spill regulation will also use the learning algorithm to develop a </a:t>
            </a:r>
            <a:r>
              <a:rPr lang="en-US" dirty="0" err="1" smtClean="0"/>
              <a:t>feedforward</a:t>
            </a:r>
            <a:r>
              <a:rPr lang="en-US" dirty="0" smtClean="0"/>
              <a:t> curve for the tune ramping quad circuit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6" y="3019425"/>
            <a:ext cx="520738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1" y="2895600"/>
            <a:ext cx="3505200"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Bulk of the logic programming will take place after the mini-review</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only remaining in Final Design task is to prototype and test the timing module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We do have an engineer assigned to help with programming work (</a:t>
            </a:r>
            <a:r>
              <a:rPr lang="en-US" dirty="0" err="1" smtClean="0"/>
              <a:t>A.Ibrahim</a:t>
            </a:r>
            <a:r>
              <a:rPr lang="en-US" dirty="0" smtClean="0"/>
              <a:t>)</a:t>
            </a:r>
            <a:endParaRPr lang="en-US" dirty="0"/>
          </a:p>
        </p:txBody>
      </p:sp>
    </p:spTree>
    <p:extLst>
      <p:ext uri="{BB962C8B-B14F-4D97-AF65-F5344CB8AC3E}">
        <p14:creationId xmlns:p14="http://schemas.microsoft.com/office/powerpoint/2010/main" val="10236446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05873" y="115556"/>
            <a:ext cx="2797561"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Spill monitoring</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14400" y="783609"/>
            <a:ext cx="7088415" cy="5940088"/>
          </a:xfrm>
          <a:prstGeom prst="rect">
            <a:avLst/>
          </a:prstGeom>
          <a:noFill/>
        </p:spPr>
        <p:txBody>
          <a:bodyPr wrap="none" rtlCol="0">
            <a:spAutoFit/>
          </a:bodyPr>
          <a:lstStyle/>
          <a:p>
            <a:r>
              <a:rPr lang="en-US" sz="2000" dirty="0" smtClean="0"/>
              <a:t>Need spill rate signal to reflect variations faster than 1 </a:t>
            </a:r>
            <a:r>
              <a:rPr lang="en-US" sz="2000" dirty="0" err="1" smtClean="0"/>
              <a:t>msec</a:t>
            </a:r>
            <a:endParaRPr lang="en-US" sz="2000" dirty="0" smtClean="0"/>
          </a:p>
          <a:p>
            <a:r>
              <a:rPr lang="en-US" sz="2000" dirty="0" smtClean="0"/>
              <a:t>Two sources of spill monitoring:</a:t>
            </a:r>
          </a:p>
          <a:p>
            <a:pPr marL="742950" lvl="1" indent="-285750">
              <a:buFont typeface="Arial" panose="020B0604020202020204" pitchFamily="34" charset="0"/>
              <a:buChar char="•"/>
            </a:pPr>
            <a:r>
              <a:rPr lang="en-US" sz="2000" dirty="0" smtClean="0"/>
              <a:t>WCM</a:t>
            </a:r>
          </a:p>
          <a:p>
            <a:pPr marL="1200150" lvl="2" indent="-285750">
              <a:buFont typeface="Arial" panose="020B0604020202020204" pitchFamily="34" charset="0"/>
              <a:buChar char="•"/>
            </a:pPr>
            <a:r>
              <a:rPr lang="en-US" sz="2000" dirty="0" smtClean="0"/>
              <a:t>Designed and built by </a:t>
            </a:r>
            <a:r>
              <a:rPr lang="en-US" sz="2000" dirty="0" err="1" smtClean="0"/>
              <a:t>P.Prieto</a:t>
            </a:r>
            <a:r>
              <a:rPr lang="en-US" sz="2000" dirty="0" smtClean="0"/>
              <a:t> &amp;Co </a:t>
            </a:r>
            <a:r>
              <a:rPr lang="en-US" sz="2000" dirty="0"/>
              <a:t> </a:t>
            </a:r>
            <a:r>
              <a:rPr lang="en-US" sz="2000" dirty="0" smtClean="0"/>
              <a:t>as  Mu2e R&amp;D</a:t>
            </a:r>
          </a:p>
          <a:p>
            <a:pPr marL="1200150" lvl="2" indent="-285750">
              <a:buFont typeface="Arial" panose="020B0604020202020204" pitchFamily="34" charset="0"/>
              <a:buChar char="•"/>
            </a:pPr>
            <a:r>
              <a:rPr lang="en-US" sz="2000" dirty="0" smtClean="0"/>
              <a:t>Tested with the </a:t>
            </a:r>
            <a:r>
              <a:rPr lang="en-US" sz="2000" dirty="0" err="1" smtClean="0"/>
              <a:t>Debuncher</a:t>
            </a:r>
            <a:r>
              <a:rPr lang="en-US" sz="2000" dirty="0" smtClean="0"/>
              <a:t> </a:t>
            </a:r>
            <a:r>
              <a:rPr lang="en-US" sz="2000" dirty="0" err="1" smtClean="0"/>
              <a:t>Rev.P</a:t>
            </a:r>
            <a:r>
              <a:rPr lang="en-US" sz="2000" dirty="0" smtClean="0"/>
              <a:t>. beam</a:t>
            </a:r>
          </a:p>
          <a:p>
            <a:pPr marL="1200150" lvl="2" indent="-285750">
              <a:buFont typeface="Arial" panose="020B0604020202020204" pitchFamily="34" charset="0"/>
              <a:buChar char="•"/>
            </a:pPr>
            <a:r>
              <a:rPr lang="en-US" sz="2000" dirty="0"/>
              <a:t>Will be given to g-2 for their intensity monitoring in </a:t>
            </a:r>
            <a:r>
              <a:rPr lang="en-US" sz="2000" dirty="0" smtClean="0"/>
              <a:t>DR</a:t>
            </a:r>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smtClean="0"/>
          </a:p>
          <a:p>
            <a:pPr marL="742950" lvl="1" indent="-285750">
              <a:buFont typeface="Arial" panose="020B0604020202020204" pitchFamily="34" charset="0"/>
              <a:buChar char="•"/>
            </a:pPr>
            <a:r>
              <a:rPr lang="en-US" sz="2000" dirty="0" smtClean="0"/>
              <a:t>UEM</a:t>
            </a:r>
          </a:p>
          <a:p>
            <a:pPr marL="1200150" lvl="2" indent="-285750">
              <a:buFont typeface="Arial" panose="020B0604020202020204" pitchFamily="34" charset="0"/>
              <a:buChar char="•"/>
            </a:pPr>
            <a:r>
              <a:rPr lang="en-US" sz="2000" dirty="0" smtClean="0"/>
              <a:t>An alternative device</a:t>
            </a:r>
          </a:p>
          <a:p>
            <a:pPr marL="1200150" lvl="2" indent="-285750">
              <a:buFont typeface="Arial" panose="020B0604020202020204" pitchFamily="34" charset="0"/>
              <a:buChar char="•"/>
            </a:pPr>
            <a:r>
              <a:rPr lang="en-US" sz="2000" dirty="0" smtClean="0"/>
              <a:t>UEM specs need to be enhanced to satisfy SM needs</a:t>
            </a:r>
          </a:p>
          <a:p>
            <a:pPr marL="1200150" lvl="2" indent="-285750">
              <a:buFont typeface="Arial" panose="020B0604020202020204" pitchFamily="34" charset="0"/>
              <a:buChar char="•"/>
            </a:pPr>
            <a:r>
              <a:rPr lang="en-US" sz="2000" dirty="0" smtClean="0"/>
              <a:t>Design work is in a very early stage</a:t>
            </a:r>
            <a:endParaRPr lang="en-US" sz="20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873" y="2752725"/>
            <a:ext cx="4725869" cy="2641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11405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0050" y="115556"/>
            <a:ext cx="5315879"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Spill monitoring:  beam studies</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66387" y="941250"/>
            <a:ext cx="7255320" cy="2246769"/>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Used a single  pulse – very last RP beam in the </a:t>
            </a:r>
            <a:r>
              <a:rPr lang="en-US" sz="2000" dirty="0" err="1" smtClean="0"/>
              <a:t>Debuncher</a:t>
            </a:r>
            <a:r>
              <a:rPr lang="en-US" sz="2000" dirty="0" smtClean="0"/>
              <a:t> history</a:t>
            </a:r>
          </a:p>
          <a:p>
            <a:pPr marL="285750" indent="-285750">
              <a:buFont typeface="Arial" panose="020B0604020202020204" pitchFamily="34" charset="0"/>
              <a:buChar char="•"/>
            </a:pPr>
            <a:r>
              <a:rPr lang="en-US" sz="2000" dirty="0" smtClean="0"/>
              <a:t>Scraped down  3 orders of magnitude:    5e10  </a:t>
            </a:r>
            <a:r>
              <a:rPr lang="en-US" sz="2000" dirty="0" smtClean="0">
                <a:sym typeface="Wingdings" panose="05000000000000000000" pitchFamily="2" charset="2"/>
              </a:rPr>
              <a:t>  5e7  protons</a:t>
            </a:r>
          </a:p>
          <a:p>
            <a:pPr marL="285750" indent="-285750">
              <a:buFont typeface="Arial" panose="020B0604020202020204" pitchFamily="34" charset="0"/>
              <a:buChar char="•"/>
            </a:pPr>
            <a:r>
              <a:rPr lang="en-US" sz="2000" dirty="0" smtClean="0">
                <a:sym typeface="Wingdings" panose="05000000000000000000" pitchFamily="2" charset="2"/>
              </a:rPr>
              <a:t>That’s  1.3e7 protons/bunch,  2.5MHz  frequency</a:t>
            </a:r>
          </a:p>
          <a:p>
            <a:pPr marL="285750" indent="-285750">
              <a:buFont typeface="Arial" panose="020B0604020202020204" pitchFamily="34" charset="0"/>
              <a:buChar char="•"/>
            </a:pPr>
            <a:r>
              <a:rPr lang="en-US" sz="2000" dirty="0" smtClean="0">
                <a:sym typeface="Wingdings" panose="05000000000000000000" pitchFamily="2" charset="2"/>
              </a:rPr>
              <a:t>Observed   S/N   20dB  with narrow   RBW and VBW</a:t>
            </a:r>
          </a:p>
          <a:p>
            <a:pPr marL="285750" indent="-285750">
              <a:buFont typeface="Arial" panose="020B0604020202020204" pitchFamily="34" charset="0"/>
              <a:buChar char="•"/>
            </a:pPr>
            <a:r>
              <a:rPr lang="en-US" sz="2000" dirty="0" smtClean="0">
                <a:sym typeface="Wingdings" panose="05000000000000000000" pitchFamily="2" charset="2"/>
              </a:rPr>
              <a:t>Probably doable, but -</a:t>
            </a:r>
          </a:p>
          <a:p>
            <a:pPr marL="285750" indent="-285750">
              <a:buFont typeface="Arial" panose="020B0604020202020204" pitchFamily="34" charset="0"/>
              <a:buChar char="•"/>
            </a:pPr>
            <a:r>
              <a:rPr lang="en-US" sz="2000" dirty="0" smtClean="0">
                <a:sym typeface="Wingdings" panose="05000000000000000000" pitchFamily="2" charset="2"/>
              </a:rPr>
              <a:t>Needs  smart filtering and  &gt;100dB  low noise amp  </a:t>
            </a:r>
          </a:p>
          <a:p>
            <a:pPr marL="285750" indent="-285750">
              <a:buFont typeface="Arial" panose="020B0604020202020204" pitchFamily="34" charset="0"/>
              <a:buChar char="•"/>
            </a:pPr>
            <a:r>
              <a:rPr lang="en-US" sz="2000" dirty="0" smtClean="0">
                <a:sym typeface="Wingdings" panose="05000000000000000000" pitchFamily="2" charset="2"/>
              </a:rPr>
              <a:t>Will be challenging</a:t>
            </a:r>
            <a:endParaRPr lang="en-US" sz="20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456992"/>
            <a:ext cx="3737954" cy="2990363"/>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185" y="3188019"/>
            <a:ext cx="4357915" cy="3268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334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0852" y="115556"/>
            <a:ext cx="5314275"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Tracking simulations of the RE</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30534" y="668921"/>
            <a:ext cx="7774912" cy="6186309"/>
          </a:xfrm>
          <a:prstGeom prst="rect">
            <a:avLst/>
          </a:prstGeom>
          <a:noFill/>
        </p:spPr>
        <p:txBody>
          <a:bodyPr wrap="square" rtlCol="0">
            <a:spAutoFit/>
          </a:bodyPr>
          <a:lstStyle/>
          <a:p>
            <a:r>
              <a:rPr lang="en-US" dirty="0" smtClean="0"/>
              <a:t>Long ongoing effort of RE tracking simulations with </a:t>
            </a:r>
            <a:r>
              <a:rPr lang="en-US" dirty="0" err="1" smtClean="0"/>
              <a:t>Synergia</a:t>
            </a:r>
            <a:r>
              <a:rPr lang="en-US" dirty="0" smtClean="0"/>
              <a:t>.  Orbit simulations have been discontinued since the CD-1 review. </a:t>
            </a:r>
          </a:p>
          <a:p>
            <a:r>
              <a:rPr lang="en-US" dirty="0" err="1" smtClean="0"/>
              <a:t>Synergia</a:t>
            </a:r>
            <a:r>
              <a:rPr lang="en-US" dirty="0" smtClean="0"/>
              <a:t> claims to provide </a:t>
            </a:r>
            <a:r>
              <a:rPr lang="en-US" dirty="0" err="1" smtClean="0"/>
              <a:t>symplectic</a:t>
            </a:r>
            <a:r>
              <a:rPr lang="en-US" dirty="0" smtClean="0"/>
              <a:t> tracking of particles taking into account:</a:t>
            </a:r>
          </a:p>
          <a:p>
            <a:pPr marL="742950" lvl="1" indent="-285750">
              <a:buFont typeface="Arial" panose="020B0604020202020204" pitchFamily="34" charset="0"/>
              <a:buChar char="•"/>
            </a:pPr>
            <a:r>
              <a:rPr lang="en-US" dirty="0" smtClean="0"/>
              <a:t>Nonlinear fields</a:t>
            </a:r>
          </a:p>
          <a:p>
            <a:pPr marL="742950" lvl="1" indent="-285750">
              <a:buFont typeface="Arial" panose="020B0604020202020204" pitchFamily="34" charset="0"/>
              <a:buChar char="•"/>
            </a:pPr>
            <a:r>
              <a:rPr lang="en-US" dirty="0" smtClean="0"/>
              <a:t>Longitudinal RF fields</a:t>
            </a:r>
          </a:p>
          <a:p>
            <a:pPr marL="742950" lvl="1" indent="-285750">
              <a:buFont typeface="Arial" panose="020B0604020202020204" pitchFamily="34" charset="0"/>
              <a:buChar char="•"/>
            </a:pPr>
            <a:r>
              <a:rPr lang="en-US" dirty="0" smtClean="0"/>
              <a:t>Space charge</a:t>
            </a:r>
          </a:p>
          <a:p>
            <a:pPr marL="742950" lvl="1" indent="-285750">
              <a:buFont typeface="Arial" panose="020B0604020202020204" pitchFamily="34" charset="0"/>
              <a:buChar char="•"/>
            </a:pPr>
            <a:r>
              <a:rPr lang="en-US" dirty="0" smtClean="0"/>
              <a:t>RFKO fields</a:t>
            </a:r>
          </a:p>
          <a:p>
            <a:pPr marL="742950" lvl="1" indent="-285750">
              <a:buFont typeface="Arial" panose="020B0604020202020204" pitchFamily="34" charset="0"/>
              <a:buChar char="•"/>
            </a:pPr>
            <a:r>
              <a:rPr lang="en-US" dirty="0" smtClean="0"/>
              <a:t>Tune ramping</a:t>
            </a:r>
          </a:p>
          <a:p>
            <a:pPr marL="742950" lvl="1" indent="-285750">
              <a:buFont typeface="Arial" panose="020B0604020202020204" pitchFamily="34" charset="0"/>
              <a:buChar char="•"/>
            </a:pPr>
            <a:r>
              <a:rPr lang="en-US" dirty="0" smtClean="0"/>
              <a:t>DEX bump ramping</a:t>
            </a:r>
          </a:p>
          <a:p>
            <a:r>
              <a:rPr lang="en-US" dirty="0" smtClean="0"/>
              <a:t>It also has a set of optimization tools, runs in parallel jobs on a ~1000 CPU processor farm.  It’s main disadvantage against ORBIT used to be the processing time, but that has been substantially improved since CD-1.</a:t>
            </a:r>
          </a:p>
          <a:p>
            <a:r>
              <a:rPr lang="en-US" dirty="0"/>
              <a:t> </a:t>
            </a:r>
            <a:r>
              <a:rPr lang="en-US" dirty="0" smtClean="0"/>
              <a:t>  </a:t>
            </a:r>
            <a:r>
              <a:rPr lang="en-US" sz="2000" b="1" dirty="0" smtClean="0"/>
              <a:t>Main outcome:</a:t>
            </a:r>
          </a:p>
          <a:p>
            <a:pPr marL="742950" lvl="1" indent="-285750">
              <a:buFont typeface="Arial" panose="020B0604020202020204" pitchFamily="34" charset="0"/>
              <a:buChar char="•"/>
            </a:pPr>
            <a:r>
              <a:rPr lang="en-US" sz="2000" b="1" dirty="0" smtClean="0"/>
              <a:t>No known physics phenomena observed to impact extraction performance</a:t>
            </a:r>
          </a:p>
          <a:p>
            <a:pPr marL="742950" lvl="1" indent="-285750">
              <a:buFont typeface="Arial" panose="020B0604020202020204" pitchFamily="34" charset="0"/>
              <a:buChar char="•"/>
            </a:pPr>
            <a:r>
              <a:rPr lang="en-US" sz="2000" b="1" dirty="0" smtClean="0"/>
              <a:t>Observed performance is consistent with earlier ORBIT results and results of analytical model</a:t>
            </a:r>
          </a:p>
          <a:p>
            <a:pPr marL="742950" lvl="1" indent="-285750">
              <a:buFont typeface="Arial" panose="020B0604020202020204" pitchFamily="34" charset="0"/>
              <a:buChar char="•"/>
            </a:pPr>
            <a:r>
              <a:rPr lang="en-US" sz="2000" b="1" dirty="0" smtClean="0"/>
              <a:t>RFKO beam heating rates are consistent with expectations</a:t>
            </a:r>
          </a:p>
          <a:p>
            <a:pPr marL="742950" lvl="1" indent="-285750">
              <a:buFont typeface="Arial" panose="020B0604020202020204" pitchFamily="34" charset="0"/>
              <a:buChar char="•"/>
            </a:pPr>
            <a:r>
              <a:rPr lang="en-US" sz="2000" b="1" dirty="0" smtClean="0"/>
              <a:t>Linear spill demonstrated with appropriate tune quad ramp</a:t>
            </a:r>
          </a:p>
          <a:p>
            <a:pPr marL="742950" lvl="1" indent="-285750">
              <a:buFont typeface="Arial" panose="020B0604020202020204" pitchFamily="34" charset="0"/>
              <a:buChar char="•"/>
            </a:pPr>
            <a:r>
              <a:rPr lang="en-US" sz="2000" b="1" dirty="0" smtClean="0"/>
              <a:t>Extracted beam full footprint</a:t>
            </a:r>
          </a:p>
          <a:p>
            <a:pPr marL="742950" lvl="1" indent="-285750">
              <a:buFont typeface="Arial" panose="020B0604020202020204" pitchFamily="34" charset="0"/>
              <a:buChar char="•"/>
            </a:pPr>
            <a:r>
              <a:rPr lang="en-US" sz="2000" b="1" dirty="0" smtClean="0"/>
              <a:t>DEX bump magnet position optimization</a:t>
            </a:r>
          </a:p>
        </p:txBody>
      </p:sp>
    </p:spTree>
    <p:extLst>
      <p:ext uri="{BB962C8B-B14F-4D97-AF65-F5344CB8AC3E}">
        <p14:creationId xmlns:p14="http://schemas.microsoft.com/office/powerpoint/2010/main" val="20494760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0852" y="115556"/>
            <a:ext cx="5314275"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Tracking simulations of the RE</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51" y="1066800"/>
            <a:ext cx="8525276"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95400" y="3810000"/>
            <a:ext cx="2835584" cy="1015663"/>
          </a:xfrm>
          <a:prstGeom prst="rect">
            <a:avLst/>
          </a:prstGeom>
          <a:noFill/>
        </p:spPr>
        <p:txBody>
          <a:bodyPr wrap="none" rtlCol="0">
            <a:spAutoFit/>
          </a:bodyPr>
          <a:lstStyle/>
          <a:p>
            <a:pPr algn="ctr"/>
            <a:r>
              <a:rPr lang="en-US" sz="2000" dirty="0" smtClean="0"/>
              <a:t>       DEX bump   off</a:t>
            </a:r>
          </a:p>
          <a:p>
            <a:pPr algn="ctr"/>
            <a:r>
              <a:rPr lang="en-US" sz="2000" dirty="0" smtClean="0">
                <a:latin typeface="Symbol" panose="05050102010706020507" pitchFamily="18" charset="2"/>
              </a:rPr>
              <a:t>e</a:t>
            </a:r>
            <a:r>
              <a:rPr lang="en-US" sz="2000" dirty="0" smtClean="0"/>
              <a:t>(99.9%)=1.1 </a:t>
            </a:r>
            <a:r>
              <a:rPr lang="en-US" sz="2000" dirty="0" smtClean="0">
                <a:latin typeface="Symbol" panose="05050102010706020507" pitchFamily="18" charset="2"/>
              </a:rPr>
              <a:t>p</a:t>
            </a:r>
            <a:r>
              <a:rPr lang="en-US" sz="2000" dirty="0"/>
              <a:t> </a:t>
            </a:r>
            <a:r>
              <a:rPr lang="en-US" sz="2000" dirty="0" smtClean="0"/>
              <a:t>mm-</a:t>
            </a:r>
            <a:r>
              <a:rPr lang="en-US" sz="2000" dirty="0" err="1" smtClean="0"/>
              <a:t>mrad</a:t>
            </a:r>
            <a:endParaRPr lang="en-US" sz="2000" dirty="0" smtClean="0"/>
          </a:p>
          <a:p>
            <a:pPr algn="ctr"/>
            <a:r>
              <a:rPr lang="en-US" sz="2000" dirty="0" smtClean="0">
                <a:latin typeface="Symbol" panose="05050102010706020507" pitchFamily="18" charset="2"/>
              </a:rPr>
              <a:t>b</a:t>
            </a:r>
            <a:r>
              <a:rPr lang="en-US" sz="2000" dirty="0" smtClean="0"/>
              <a:t>=10m</a:t>
            </a:r>
            <a:endParaRPr lang="en-US" sz="2000" dirty="0"/>
          </a:p>
        </p:txBody>
      </p:sp>
      <p:sp>
        <p:nvSpPr>
          <p:cNvPr id="7" name="TextBox 6"/>
          <p:cNvSpPr txBox="1"/>
          <p:nvPr/>
        </p:nvSpPr>
        <p:spPr>
          <a:xfrm>
            <a:off x="5334000" y="3810000"/>
            <a:ext cx="2835584" cy="1015663"/>
          </a:xfrm>
          <a:prstGeom prst="rect">
            <a:avLst/>
          </a:prstGeom>
          <a:noFill/>
        </p:spPr>
        <p:txBody>
          <a:bodyPr wrap="none" rtlCol="0">
            <a:spAutoFit/>
          </a:bodyPr>
          <a:lstStyle/>
          <a:p>
            <a:pPr algn="ctr"/>
            <a:r>
              <a:rPr lang="en-US" sz="2000" dirty="0" smtClean="0"/>
              <a:t>      DEX bump  on</a:t>
            </a:r>
          </a:p>
          <a:p>
            <a:pPr algn="ctr"/>
            <a:r>
              <a:rPr lang="en-US" sz="2000" dirty="0" smtClean="0">
                <a:latin typeface="Symbol" panose="05050102010706020507" pitchFamily="18" charset="2"/>
              </a:rPr>
              <a:t>e</a:t>
            </a:r>
            <a:r>
              <a:rPr lang="en-US" sz="2000" dirty="0" smtClean="0"/>
              <a:t>(99.9%)=0.6 </a:t>
            </a:r>
            <a:r>
              <a:rPr lang="en-US" sz="2000" dirty="0" smtClean="0">
                <a:latin typeface="Symbol" panose="05050102010706020507" pitchFamily="18" charset="2"/>
              </a:rPr>
              <a:t>p</a:t>
            </a:r>
            <a:r>
              <a:rPr lang="en-US" sz="2000" dirty="0"/>
              <a:t> </a:t>
            </a:r>
            <a:r>
              <a:rPr lang="en-US" sz="2000" dirty="0" smtClean="0"/>
              <a:t>mm-</a:t>
            </a:r>
            <a:r>
              <a:rPr lang="en-US" sz="2000" dirty="0" err="1" smtClean="0"/>
              <a:t>mrad</a:t>
            </a:r>
            <a:endParaRPr lang="en-US" sz="2000" dirty="0" smtClean="0"/>
          </a:p>
          <a:p>
            <a:pPr algn="ctr"/>
            <a:r>
              <a:rPr lang="en-US" sz="2000" dirty="0" smtClean="0">
                <a:latin typeface="Symbol" panose="05050102010706020507" pitchFamily="18" charset="2"/>
              </a:rPr>
              <a:t>b</a:t>
            </a:r>
            <a:r>
              <a:rPr lang="en-US" sz="2000" dirty="0" smtClean="0"/>
              <a:t>=18m</a:t>
            </a:r>
            <a:endParaRPr lang="en-US" sz="2000" dirty="0"/>
          </a:p>
        </p:txBody>
      </p:sp>
      <p:sp>
        <p:nvSpPr>
          <p:cNvPr id="6" name="TextBox 5"/>
          <p:cNvSpPr txBox="1"/>
          <p:nvPr/>
        </p:nvSpPr>
        <p:spPr>
          <a:xfrm>
            <a:off x="575268" y="5334000"/>
            <a:ext cx="7885444" cy="707886"/>
          </a:xfrm>
          <a:prstGeom prst="rect">
            <a:avLst/>
          </a:prstGeom>
          <a:noFill/>
        </p:spPr>
        <p:txBody>
          <a:bodyPr wrap="square" rtlCol="0">
            <a:spAutoFit/>
          </a:bodyPr>
          <a:lstStyle/>
          <a:p>
            <a:r>
              <a:rPr lang="en-US" sz="2000" dirty="0" smtClean="0">
                <a:latin typeface="Comic Sans MS" panose="030F0702030302020204" pitchFamily="66" charset="0"/>
              </a:rPr>
              <a:t>Tracking simulations are expected to be completed and task closed by the end of FY14</a:t>
            </a:r>
            <a:endParaRPr lang="en-US" sz="2000" dirty="0">
              <a:latin typeface="Comic Sans MS" panose="030F0702030302020204" pitchFamily="66" charset="0"/>
            </a:endParaRPr>
          </a:p>
        </p:txBody>
      </p:sp>
    </p:spTree>
    <p:extLst>
      <p:ext uri="{BB962C8B-B14F-4D97-AF65-F5344CB8AC3E}">
        <p14:creationId xmlns:p14="http://schemas.microsoft.com/office/powerpoint/2010/main" val="3607995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0852" y="115556"/>
            <a:ext cx="4910319"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MARS simulations of the RE</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pic>
        <p:nvPicPr>
          <p:cNvPr id="3" name="Picture 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530" y="4191000"/>
            <a:ext cx="2258298" cy="22054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771" y="4149777"/>
            <a:ext cx="2403987" cy="1828800"/>
          </a:xfrm>
          <a:prstGeom prst="rect">
            <a:avLst/>
          </a:prstGeom>
        </p:spPr>
      </p:pic>
      <p:pic>
        <p:nvPicPr>
          <p:cNvPr id="6" name="Picture 5"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4307474"/>
            <a:ext cx="2109074" cy="2053052"/>
          </a:xfrm>
          <a:prstGeom prst="rect">
            <a:avLst/>
          </a:prstGeom>
        </p:spPr>
      </p:pic>
      <p:pic>
        <p:nvPicPr>
          <p:cNvPr id="7" name="Picture 6" descr="Screen Clipping"/>
          <p:cNvPicPr>
            <a:picLocks noChangeAspect="1"/>
          </p:cNvPicPr>
          <p:nvPr/>
        </p:nvPicPr>
        <p:blipFill rotWithShape="1">
          <a:blip r:embed="rId5">
            <a:extLst>
              <a:ext uri="{28A0092B-C50C-407E-A947-70E740481C1C}">
                <a14:useLocalDpi xmlns:a14="http://schemas.microsoft.com/office/drawing/2010/main" val="0"/>
              </a:ext>
            </a:extLst>
          </a:blip>
          <a:srcRect b="12716"/>
          <a:stretch/>
        </p:blipFill>
        <p:spPr>
          <a:xfrm>
            <a:off x="5652541" y="684761"/>
            <a:ext cx="3049136" cy="2728473"/>
          </a:xfrm>
          <a:prstGeom prst="rect">
            <a:avLst/>
          </a:prstGeom>
        </p:spPr>
      </p:pic>
      <p:sp>
        <p:nvSpPr>
          <p:cNvPr id="8" name="Rectangle 7"/>
          <p:cNvSpPr/>
          <p:nvPr/>
        </p:nvSpPr>
        <p:spPr>
          <a:xfrm>
            <a:off x="591507" y="1050770"/>
            <a:ext cx="4572000" cy="2862322"/>
          </a:xfrm>
          <a:prstGeom prst="rect">
            <a:avLst/>
          </a:prstGeom>
        </p:spPr>
        <p:txBody>
          <a:bodyPr>
            <a:spAutoFit/>
          </a:bodyPr>
          <a:lstStyle/>
          <a:p>
            <a:pPr marL="342900" indent="-342900">
              <a:buFont typeface="+mj-lt"/>
              <a:buAutoNum type="arabicPeriod"/>
            </a:pPr>
            <a:r>
              <a:rPr lang="en-US" sz="2000" dirty="0">
                <a:latin typeface="Comic Sans MS" pitchFamily="66" charset="0"/>
              </a:rPr>
              <a:t>Tracking particles in media and magnetic fields</a:t>
            </a:r>
          </a:p>
          <a:p>
            <a:pPr marL="342900" indent="-342900">
              <a:buFont typeface="+mj-lt"/>
              <a:buAutoNum type="arabicPeriod"/>
            </a:pPr>
            <a:r>
              <a:rPr lang="en-US" sz="2000" dirty="0" smtClean="0">
                <a:latin typeface="Comic Sans MS" pitchFamily="66" charset="0"/>
              </a:rPr>
              <a:t>Detailed </a:t>
            </a:r>
            <a:r>
              <a:rPr lang="en-US" sz="2000" dirty="0">
                <a:latin typeface="Comic Sans MS" pitchFamily="66" charset="0"/>
              </a:rPr>
              <a:t>calculation of interaction with materials</a:t>
            </a:r>
          </a:p>
          <a:p>
            <a:pPr marL="342900" indent="-342900">
              <a:buFont typeface="+mj-lt"/>
              <a:buAutoNum type="arabicPeriod"/>
            </a:pPr>
            <a:r>
              <a:rPr lang="en-US" sz="2000" dirty="0">
                <a:latin typeface="Comic Sans MS" pitchFamily="66" charset="0"/>
              </a:rPr>
              <a:t>Radiation levels, Residual activation, Energy deposition, </a:t>
            </a:r>
            <a:r>
              <a:rPr lang="en-US" sz="2000" dirty="0" err="1" smtClean="0">
                <a:latin typeface="Comic Sans MS" pitchFamily="66" charset="0"/>
              </a:rPr>
              <a:t>etc</a:t>
            </a:r>
            <a:endParaRPr lang="en-US" sz="2000" dirty="0" smtClean="0">
              <a:latin typeface="Comic Sans MS" pitchFamily="66" charset="0"/>
            </a:endParaRPr>
          </a:p>
          <a:p>
            <a:pPr marL="342900" indent="-342900">
              <a:buFont typeface="+mj-lt"/>
              <a:buAutoNum type="arabicPeriod"/>
            </a:pPr>
            <a:r>
              <a:rPr lang="en-US" sz="2000" dirty="0" smtClean="0">
                <a:latin typeface="Comic Sans MS" pitchFamily="66" charset="0"/>
              </a:rPr>
              <a:t>Essential for beam loss calculations and geometry optimization</a:t>
            </a:r>
            <a:endParaRPr lang="en-US" sz="2000" dirty="0">
              <a:latin typeface="Comic Sans MS" pitchFamily="66" charset="0"/>
            </a:endParaRPr>
          </a:p>
        </p:txBody>
      </p:sp>
      <p:sp>
        <p:nvSpPr>
          <p:cNvPr id="9" name="TextBox 8"/>
          <p:cNvSpPr txBox="1"/>
          <p:nvPr/>
        </p:nvSpPr>
        <p:spPr>
          <a:xfrm>
            <a:off x="5314670" y="3413234"/>
            <a:ext cx="3637534" cy="400110"/>
          </a:xfrm>
          <a:prstGeom prst="rect">
            <a:avLst/>
          </a:prstGeom>
          <a:noFill/>
        </p:spPr>
        <p:txBody>
          <a:bodyPr wrap="none" rtlCol="0">
            <a:spAutoFit/>
          </a:bodyPr>
          <a:lstStyle/>
          <a:p>
            <a:r>
              <a:rPr lang="en-US" sz="2000" dirty="0" smtClean="0">
                <a:latin typeface="Comic Sans MS" panose="030F0702030302020204" pitchFamily="66" charset="0"/>
              </a:rPr>
              <a:t>Extraction channel geometry</a:t>
            </a:r>
            <a:endParaRPr lang="en-US" sz="2000" dirty="0">
              <a:latin typeface="Comic Sans MS" panose="030F0702030302020204" pitchFamily="66" charset="0"/>
            </a:endParaRPr>
          </a:p>
        </p:txBody>
      </p:sp>
      <p:sp>
        <p:nvSpPr>
          <p:cNvPr id="10" name="TextBox 9"/>
          <p:cNvSpPr txBox="1"/>
          <p:nvPr/>
        </p:nvSpPr>
        <p:spPr>
          <a:xfrm>
            <a:off x="295463" y="6278854"/>
            <a:ext cx="2310248" cy="400110"/>
          </a:xfrm>
          <a:prstGeom prst="rect">
            <a:avLst/>
          </a:prstGeom>
          <a:noFill/>
        </p:spPr>
        <p:txBody>
          <a:bodyPr wrap="none" rtlCol="0">
            <a:spAutoFit/>
          </a:bodyPr>
          <a:lstStyle/>
          <a:p>
            <a:r>
              <a:rPr lang="en-US" sz="2000" dirty="0" smtClean="0">
                <a:latin typeface="Comic Sans MS" panose="030F0702030302020204" pitchFamily="66" charset="0"/>
              </a:rPr>
              <a:t>Tracking samples</a:t>
            </a:r>
            <a:endParaRPr lang="en-US" sz="2000" dirty="0">
              <a:latin typeface="Comic Sans MS" panose="030F0702030302020204" pitchFamily="66" charset="0"/>
            </a:endParaRPr>
          </a:p>
        </p:txBody>
      </p:sp>
      <p:sp>
        <p:nvSpPr>
          <p:cNvPr id="12" name="TextBox 11"/>
          <p:cNvSpPr txBox="1"/>
          <p:nvPr/>
        </p:nvSpPr>
        <p:spPr>
          <a:xfrm>
            <a:off x="2947413" y="6278854"/>
            <a:ext cx="2542684" cy="400110"/>
          </a:xfrm>
          <a:prstGeom prst="rect">
            <a:avLst/>
          </a:prstGeom>
          <a:noFill/>
        </p:spPr>
        <p:txBody>
          <a:bodyPr wrap="none" rtlCol="0">
            <a:spAutoFit/>
          </a:bodyPr>
          <a:lstStyle/>
          <a:p>
            <a:r>
              <a:rPr lang="en-US" sz="2000" dirty="0" smtClean="0">
                <a:latin typeface="Comic Sans MS" panose="030F0702030302020204" pitchFamily="66" charset="0"/>
              </a:rPr>
              <a:t>New LAM geometry</a:t>
            </a:r>
            <a:endParaRPr lang="en-US" sz="2000" dirty="0">
              <a:latin typeface="Comic Sans MS" panose="030F0702030302020204" pitchFamily="66" charset="0"/>
            </a:endParaRPr>
          </a:p>
        </p:txBody>
      </p:sp>
      <p:sp>
        <p:nvSpPr>
          <p:cNvPr id="13" name="TextBox 12"/>
          <p:cNvSpPr txBox="1"/>
          <p:nvPr/>
        </p:nvSpPr>
        <p:spPr>
          <a:xfrm>
            <a:off x="6182288" y="5970292"/>
            <a:ext cx="2337499" cy="707886"/>
          </a:xfrm>
          <a:prstGeom prst="rect">
            <a:avLst/>
          </a:prstGeom>
          <a:noFill/>
        </p:spPr>
        <p:txBody>
          <a:bodyPr wrap="none" rtlCol="0">
            <a:spAutoFit/>
          </a:bodyPr>
          <a:lstStyle/>
          <a:p>
            <a:r>
              <a:rPr lang="en-US" sz="2000" dirty="0" smtClean="0">
                <a:latin typeface="Comic Sans MS" panose="030F0702030302020204" pitchFamily="66" charset="0"/>
              </a:rPr>
              <a:t>Tracks separation</a:t>
            </a:r>
          </a:p>
          <a:p>
            <a:r>
              <a:rPr lang="en-US" sz="2000" dirty="0" smtClean="0">
                <a:latin typeface="Comic Sans MS" panose="030F0702030302020204" pitchFamily="66" charset="0"/>
              </a:rPr>
              <a:t>  </a:t>
            </a:r>
            <a:r>
              <a:rPr lang="en-US" sz="2000" dirty="0" smtClean="0">
                <a:solidFill>
                  <a:srgbClr val="FF0000"/>
                </a:solidFill>
                <a:latin typeface="Comic Sans MS" panose="030F0702030302020204" pitchFamily="66" charset="0"/>
              </a:rPr>
              <a:t>Tight vertically!</a:t>
            </a:r>
            <a:endParaRPr lang="en-US"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787542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90600" y="762000"/>
            <a:ext cx="7162800" cy="0"/>
          </a:xfrm>
          <a:prstGeom prst="line">
            <a:avLst/>
          </a:prstGeom>
          <a:ln w="28575">
            <a:solidFill>
              <a:srgbClr val="2447F4"/>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60391" y="3534868"/>
            <a:ext cx="4574931" cy="1200329"/>
          </a:xfrm>
          <a:prstGeom prst="rect">
            <a:avLst/>
          </a:prstGeom>
          <a:noFill/>
        </p:spPr>
        <p:txBody>
          <a:bodyPr wrap="square" rtlCol="0">
            <a:spAutoFit/>
          </a:bodyPr>
          <a:lstStyle/>
          <a:p>
            <a:r>
              <a:rPr lang="en-US" b="1" dirty="0" smtClean="0">
                <a:solidFill>
                  <a:srgbClr val="FF0000"/>
                </a:solidFill>
              </a:rPr>
              <a:t>Red</a:t>
            </a:r>
            <a:r>
              <a:rPr lang="en-US" dirty="0" smtClean="0"/>
              <a:t>- </a:t>
            </a:r>
            <a:r>
              <a:rPr lang="en-US" dirty="0"/>
              <a:t>	 50u W foils strip plane (2mm/4mm); </a:t>
            </a:r>
            <a:endParaRPr lang="en-US" dirty="0" smtClean="0"/>
          </a:p>
          <a:p>
            <a:r>
              <a:rPr lang="en-US" b="1" dirty="0" smtClean="0">
                <a:solidFill>
                  <a:srgbClr val="00B050"/>
                </a:solidFill>
              </a:rPr>
              <a:t>Green</a:t>
            </a:r>
            <a:r>
              <a:rPr lang="en-US" dirty="0" smtClean="0"/>
              <a:t>-	 50u </a:t>
            </a:r>
            <a:r>
              <a:rPr lang="en-US" dirty="0"/>
              <a:t>W whole foil plane; </a:t>
            </a:r>
            <a:endParaRPr lang="en-US" dirty="0" smtClean="0"/>
          </a:p>
          <a:p>
            <a:r>
              <a:rPr lang="en-US" b="1" dirty="0" smtClean="0">
                <a:solidFill>
                  <a:srgbClr val="2447F4"/>
                </a:solidFill>
              </a:rPr>
              <a:t>Blue</a:t>
            </a:r>
            <a:r>
              <a:rPr lang="en-US" dirty="0" smtClean="0"/>
              <a:t>-</a:t>
            </a:r>
            <a:r>
              <a:rPr lang="en-US" dirty="0"/>
              <a:t>	</a:t>
            </a:r>
            <a:r>
              <a:rPr lang="en-US" dirty="0" smtClean="0"/>
              <a:t> 50u </a:t>
            </a:r>
            <a:r>
              <a:rPr lang="en-US" dirty="0"/>
              <a:t>“black hole” plane</a:t>
            </a:r>
            <a:r>
              <a:rPr lang="en-US" dirty="0" smtClean="0"/>
              <a:t>;</a:t>
            </a:r>
          </a:p>
          <a:p>
            <a:r>
              <a:rPr lang="en-US" b="1" dirty="0" smtClean="0">
                <a:solidFill>
                  <a:srgbClr val="A62AA6"/>
                </a:solidFill>
              </a:rPr>
              <a:t>Purple-</a:t>
            </a:r>
            <a:r>
              <a:rPr lang="en-US" dirty="0" smtClean="0"/>
              <a:t>	</a:t>
            </a:r>
            <a:r>
              <a:rPr lang="en-US" dirty="0"/>
              <a:t> 100u W wire plane,  2mm spacing;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50" y="1813810"/>
            <a:ext cx="4311162" cy="3233371"/>
          </a:xfrm>
          <a:prstGeom prst="rect">
            <a:avLst/>
          </a:prstGeom>
        </p:spPr>
      </p:pic>
      <p:sp>
        <p:nvSpPr>
          <p:cNvPr id="2" name="TextBox 1"/>
          <p:cNvSpPr txBox="1"/>
          <p:nvPr/>
        </p:nvSpPr>
        <p:spPr>
          <a:xfrm>
            <a:off x="414728" y="1144249"/>
            <a:ext cx="7594964" cy="461665"/>
          </a:xfrm>
          <a:prstGeom prst="rect">
            <a:avLst/>
          </a:prstGeom>
          <a:noFill/>
        </p:spPr>
        <p:txBody>
          <a:bodyPr wrap="none" rtlCol="0">
            <a:spAutoFit/>
          </a:bodyPr>
          <a:lstStyle/>
          <a:p>
            <a:r>
              <a:rPr lang="en-US" sz="2400" dirty="0" smtClean="0"/>
              <a:t>Lesson 1:   </a:t>
            </a:r>
            <a:r>
              <a:rPr lang="en-US" sz="2400" dirty="0" smtClean="0">
                <a:solidFill>
                  <a:srgbClr val="FF0000"/>
                </a:solidFill>
              </a:rPr>
              <a:t>Wires do not have apparent advantage over foils</a:t>
            </a:r>
            <a:endParaRPr lang="en-US" sz="2400" dirty="0">
              <a:solidFill>
                <a:srgbClr val="FF0000"/>
              </a:solidFill>
            </a:endParaRPr>
          </a:p>
        </p:txBody>
      </p:sp>
      <p:sp>
        <p:nvSpPr>
          <p:cNvPr id="8" name="TextBox 7"/>
          <p:cNvSpPr txBox="1"/>
          <p:nvPr/>
        </p:nvSpPr>
        <p:spPr>
          <a:xfrm>
            <a:off x="447207" y="5343993"/>
            <a:ext cx="8163393" cy="830997"/>
          </a:xfrm>
          <a:prstGeom prst="rect">
            <a:avLst/>
          </a:prstGeom>
          <a:noFill/>
        </p:spPr>
        <p:txBody>
          <a:bodyPr wrap="square" rtlCol="0">
            <a:spAutoFit/>
          </a:bodyPr>
          <a:lstStyle/>
          <a:p>
            <a:r>
              <a:rPr lang="en-US" sz="2400" dirty="0" smtClean="0"/>
              <a:t>Lesson 2:   </a:t>
            </a:r>
            <a:r>
              <a:rPr lang="en-US" sz="2400" dirty="0" smtClean="0">
                <a:solidFill>
                  <a:srgbClr val="FF0000"/>
                </a:solidFill>
              </a:rPr>
              <a:t>Optimal alignment is different from zero</a:t>
            </a:r>
            <a:r>
              <a:rPr lang="en-US" sz="2400" dirty="0" smtClean="0"/>
              <a:t>. </a:t>
            </a:r>
          </a:p>
          <a:p>
            <a:r>
              <a:rPr lang="en-US" sz="2400" dirty="0" smtClean="0"/>
              <a:t>Lesson 3:   </a:t>
            </a:r>
            <a:r>
              <a:rPr lang="en-US" sz="2400" dirty="0" smtClean="0">
                <a:solidFill>
                  <a:srgbClr val="FF0000"/>
                </a:solidFill>
              </a:rPr>
              <a:t>Septum alignment better than 0.1mrad is required</a:t>
            </a:r>
            <a:r>
              <a:rPr lang="en-US" sz="2400" dirty="0" smtClean="0"/>
              <a:t>.</a:t>
            </a:r>
            <a:endParaRPr lang="en-US" sz="2400" dirty="0"/>
          </a:p>
        </p:txBody>
      </p:sp>
      <p:sp>
        <p:nvSpPr>
          <p:cNvPr id="10" name="TextBox 9"/>
          <p:cNvSpPr txBox="1"/>
          <p:nvPr/>
        </p:nvSpPr>
        <p:spPr>
          <a:xfrm>
            <a:off x="1860852" y="115556"/>
            <a:ext cx="5525872"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Lessons from MARS simulations</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2674660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115556"/>
            <a:ext cx="3526928"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RE main parameters</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graphicFrame>
        <p:nvGraphicFramePr>
          <p:cNvPr id="3" name="Object 2"/>
          <p:cNvGraphicFramePr>
            <a:graphicFrameLocks noChangeAspect="1"/>
          </p:cNvGraphicFramePr>
          <p:nvPr>
            <p:extLst>
              <p:ext uri="{D42A27DB-BD31-4B8C-83A1-F6EECF244321}">
                <p14:modId xmlns:p14="http://schemas.microsoft.com/office/powerpoint/2010/main" val="3153684197"/>
              </p:ext>
            </p:extLst>
          </p:nvPr>
        </p:nvGraphicFramePr>
        <p:xfrm>
          <a:off x="824495" y="1600200"/>
          <a:ext cx="7490173" cy="3657600"/>
        </p:xfrm>
        <a:graphic>
          <a:graphicData uri="http://schemas.openxmlformats.org/presentationml/2006/ole">
            <mc:AlternateContent xmlns:mc="http://schemas.openxmlformats.org/markup-compatibility/2006">
              <mc:Choice xmlns:v="urn:schemas-microsoft-com:vml" Requires="v">
                <p:oleObj spid="_x0000_s2085" name="Document" r:id="rId3" imgW="5640028" imgH="2758309" progId="Word.Document.12">
                  <p:embed/>
                </p:oleObj>
              </mc:Choice>
              <mc:Fallback>
                <p:oleObj name="Document" r:id="rId3" imgW="5640028" imgH="2758309" progId="Word.Document.12">
                  <p:embed/>
                  <p:pic>
                    <p:nvPicPr>
                      <p:cNvPr id="0" name=""/>
                      <p:cNvPicPr/>
                      <p:nvPr/>
                    </p:nvPicPr>
                    <p:blipFill>
                      <a:blip r:embed="rId4"/>
                      <a:stretch>
                        <a:fillRect/>
                      </a:stretch>
                    </p:blipFill>
                    <p:spPr>
                      <a:xfrm>
                        <a:off x="824495" y="1600200"/>
                        <a:ext cx="7490173" cy="3657600"/>
                      </a:xfrm>
                      <a:prstGeom prst="rect">
                        <a:avLst/>
                      </a:prstGeom>
                    </p:spPr>
                  </p:pic>
                </p:oleObj>
              </mc:Fallback>
            </mc:AlternateContent>
          </a:graphicData>
        </a:graphic>
      </p:graphicFrame>
    </p:spTree>
    <p:extLst>
      <p:ext uri="{BB962C8B-B14F-4D97-AF65-F5344CB8AC3E}">
        <p14:creationId xmlns:p14="http://schemas.microsoft.com/office/powerpoint/2010/main" val="18632360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90600" y="762000"/>
            <a:ext cx="7162800" cy="0"/>
          </a:xfrm>
          <a:prstGeom prst="line">
            <a:avLst/>
          </a:prstGeom>
          <a:ln w="28575">
            <a:solidFill>
              <a:srgbClr val="2447F4"/>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1020" y="4617836"/>
            <a:ext cx="3581400" cy="1200329"/>
          </a:xfrm>
          <a:prstGeom prst="rect">
            <a:avLst/>
          </a:prstGeom>
          <a:noFill/>
        </p:spPr>
        <p:txBody>
          <a:bodyPr wrap="square" rtlCol="0">
            <a:spAutoFit/>
          </a:bodyPr>
          <a:lstStyle/>
          <a:p>
            <a:r>
              <a:rPr lang="en-US" b="1" dirty="0" smtClean="0">
                <a:solidFill>
                  <a:srgbClr val="FF0000"/>
                </a:solidFill>
              </a:rPr>
              <a:t>Red</a:t>
            </a:r>
            <a:r>
              <a:rPr lang="en-US" dirty="0" smtClean="0"/>
              <a:t>- </a:t>
            </a:r>
            <a:r>
              <a:rPr lang="en-US" dirty="0"/>
              <a:t>	</a:t>
            </a:r>
            <a:r>
              <a:rPr lang="en-US" dirty="0" smtClean="0"/>
              <a:t>	1.5m + 1.5m</a:t>
            </a:r>
            <a:endParaRPr lang="en-US" dirty="0"/>
          </a:p>
          <a:p>
            <a:r>
              <a:rPr lang="en-US" b="1" dirty="0" smtClean="0">
                <a:solidFill>
                  <a:srgbClr val="00B050"/>
                </a:solidFill>
              </a:rPr>
              <a:t>Green</a:t>
            </a:r>
            <a:r>
              <a:rPr lang="en-US" dirty="0" smtClean="0"/>
              <a:t>-		1.0m + 2.0m</a:t>
            </a:r>
          </a:p>
          <a:p>
            <a:r>
              <a:rPr lang="en-US" b="1" dirty="0" smtClean="0">
                <a:solidFill>
                  <a:srgbClr val="2447F4"/>
                </a:solidFill>
              </a:rPr>
              <a:t>Blue</a:t>
            </a:r>
            <a:r>
              <a:rPr lang="en-US" dirty="0" smtClean="0"/>
              <a:t>-		0.7m + 2.3m</a:t>
            </a:r>
          </a:p>
          <a:p>
            <a:r>
              <a:rPr lang="en-US" b="1" dirty="0" smtClean="0">
                <a:solidFill>
                  <a:srgbClr val="A62AA6"/>
                </a:solidFill>
              </a:rPr>
              <a:t>Purple</a:t>
            </a:r>
            <a:r>
              <a:rPr lang="en-US" dirty="0" smtClean="0"/>
              <a:t>-		0.5m + 2.5m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4744807" cy="3558605"/>
          </a:xfrm>
          <a:prstGeom prst="rect">
            <a:avLst/>
          </a:prstGeom>
        </p:spPr>
      </p:pic>
      <p:sp>
        <p:nvSpPr>
          <p:cNvPr id="4" name="TextBox 3"/>
          <p:cNvSpPr txBox="1"/>
          <p:nvPr/>
        </p:nvSpPr>
        <p:spPr>
          <a:xfrm>
            <a:off x="4028153" y="4711365"/>
            <a:ext cx="4571251" cy="923330"/>
          </a:xfrm>
          <a:prstGeom prst="rect">
            <a:avLst/>
          </a:prstGeom>
          <a:noFill/>
        </p:spPr>
        <p:txBody>
          <a:bodyPr wrap="none" rtlCol="0">
            <a:spAutoFit/>
          </a:bodyPr>
          <a:lstStyle/>
          <a:p>
            <a:r>
              <a:rPr lang="en-US" dirty="0" smtClean="0"/>
              <a:t>300u separation with L1=0.5m</a:t>
            </a:r>
          </a:p>
          <a:p>
            <a:r>
              <a:rPr lang="en-US" dirty="0" smtClean="0"/>
              <a:t>No angle adjustment of ESS2 during angle scan</a:t>
            </a:r>
          </a:p>
          <a:p>
            <a:r>
              <a:rPr lang="en-US" dirty="0" smtClean="0"/>
              <a:t>Assumed 1mR kick at 1.5m ESS</a:t>
            </a:r>
            <a:endParaRPr lang="en-US" dirty="0"/>
          </a:p>
        </p:txBody>
      </p:sp>
      <p:sp>
        <p:nvSpPr>
          <p:cNvPr id="8" name="TextBox 7"/>
          <p:cNvSpPr txBox="1"/>
          <p:nvPr/>
        </p:nvSpPr>
        <p:spPr>
          <a:xfrm>
            <a:off x="384749" y="5866150"/>
            <a:ext cx="7997252" cy="830997"/>
          </a:xfrm>
          <a:prstGeom prst="rect">
            <a:avLst/>
          </a:prstGeom>
          <a:noFill/>
        </p:spPr>
        <p:txBody>
          <a:bodyPr wrap="square" rtlCol="0">
            <a:spAutoFit/>
          </a:bodyPr>
          <a:lstStyle/>
          <a:p>
            <a:r>
              <a:rPr lang="en-US" sz="2400" dirty="0" smtClean="0"/>
              <a:t>Lesson 4:   </a:t>
            </a:r>
            <a:r>
              <a:rPr lang="en-US" sz="2400" dirty="0" smtClean="0">
                <a:solidFill>
                  <a:srgbClr val="FF0000"/>
                </a:solidFill>
              </a:rPr>
              <a:t>It helps making ESS1 shorter than ESS2. Optimal ratio is 1:2</a:t>
            </a:r>
            <a:endParaRPr lang="en-US" sz="2400" dirty="0">
              <a:solidFill>
                <a:srgbClr val="FF0000"/>
              </a:solidFill>
            </a:endParaRPr>
          </a:p>
        </p:txBody>
      </p:sp>
      <p:sp>
        <p:nvSpPr>
          <p:cNvPr id="11" name="TextBox 10"/>
          <p:cNvSpPr txBox="1"/>
          <p:nvPr/>
        </p:nvSpPr>
        <p:spPr>
          <a:xfrm>
            <a:off x="1860852" y="115556"/>
            <a:ext cx="5525872"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Lessons from MARS simulations</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3834435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90600" y="762000"/>
            <a:ext cx="7162800" cy="0"/>
          </a:xfrm>
          <a:prstGeom prst="line">
            <a:avLst/>
          </a:prstGeom>
          <a:ln w="28575">
            <a:solidFill>
              <a:srgbClr val="2447F4"/>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76361" y="4570751"/>
            <a:ext cx="7321062" cy="923330"/>
          </a:xfrm>
          <a:prstGeom prst="rect">
            <a:avLst/>
          </a:prstGeom>
          <a:noFill/>
        </p:spPr>
        <p:txBody>
          <a:bodyPr wrap="square" rtlCol="0">
            <a:spAutoFit/>
          </a:bodyPr>
          <a:lstStyle/>
          <a:p>
            <a:r>
              <a:rPr lang="en-US" b="1" dirty="0" smtClean="0">
                <a:solidFill>
                  <a:srgbClr val="FF0000"/>
                </a:solidFill>
              </a:rPr>
              <a:t>Red</a:t>
            </a:r>
            <a:r>
              <a:rPr lang="en-US" dirty="0" smtClean="0"/>
              <a:t>- </a:t>
            </a:r>
            <a:r>
              <a:rPr lang="en-US" dirty="0"/>
              <a:t>	 50u W foils strip plane (2mm/4mm); </a:t>
            </a:r>
            <a:endParaRPr lang="en-US" dirty="0" smtClean="0"/>
          </a:p>
          <a:p>
            <a:r>
              <a:rPr lang="en-US" b="1" dirty="0" smtClean="0">
                <a:solidFill>
                  <a:srgbClr val="00B050"/>
                </a:solidFill>
              </a:rPr>
              <a:t>Green</a:t>
            </a:r>
            <a:r>
              <a:rPr lang="en-US" dirty="0" smtClean="0"/>
              <a:t>-	</a:t>
            </a:r>
            <a:r>
              <a:rPr lang="en-US" dirty="0"/>
              <a:t>6mm Carbon diffusor 250mm upstream of septum plane</a:t>
            </a:r>
            <a:r>
              <a:rPr lang="en-US" dirty="0" smtClean="0"/>
              <a:t>;</a:t>
            </a:r>
          </a:p>
          <a:p>
            <a:r>
              <a:rPr lang="en-US" b="1" dirty="0" smtClean="0">
                <a:solidFill>
                  <a:srgbClr val="2447F4"/>
                </a:solidFill>
              </a:rPr>
              <a:t>Blue</a:t>
            </a:r>
            <a:r>
              <a:rPr lang="en-US" dirty="0" smtClean="0"/>
              <a:t>-</a:t>
            </a:r>
            <a:r>
              <a:rPr lang="en-US" dirty="0"/>
              <a:t>	</a:t>
            </a:r>
            <a:r>
              <a:rPr lang="en-US" dirty="0" smtClean="0"/>
              <a:t>Carbon </a:t>
            </a:r>
            <a:r>
              <a:rPr lang="en-US" dirty="0"/>
              <a:t>diffusor </a:t>
            </a:r>
            <a:r>
              <a:rPr lang="en-US" dirty="0" smtClean="0"/>
              <a:t>200mm long (0.4mm/1mm)</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38200"/>
            <a:ext cx="4953000" cy="3714750"/>
          </a:xfrm>
          <a:prstGeom prst="rect">
            <a:avLst/>
          </a:prstGeom>
        </p:spPr>
      </p:pic>
      <p:sp>
        <p:nvSpPr>
          <p:cNvPr id="6" name="TextBox 5"/>
          <p:cNvSpPr txBox="1"/>
          <p:nvPr/>
        </p:nvSpPr>
        <p:spPr>
          <a:xfrm>
            <a:off x="414728" y="5494081"/>
            <a:ext cx="8356134" cy="461665"/>
          </a:xfrm>
          <a:prstGeom prst="rect">
            <a:avLst/>
          </a:prstGeom>
          <a:noFill/>
        </p:spPr>
        <p:txBody>
          <a:bodyPr wrap="none" rtlCol="0">
            <a:spAutoFit/>
          </a:bodyPr>
          <a:lstStyle/>
          <a:p>
            <a:r>
              <a:rPr lang="en-US" sz="2400" dirty="0" smtClean="0"/>
              <a:t>Lesson 5:   </a:t>
            </a:r>
            <a:r>
              <a:rPr lang="en-US" sz="2400" dirty="0" smtClean="0">
                <a:solidFill>
                  <a:srgbClr val="FF0000"/>
                </a:solidFill>
              </a:rPr>
              <a:t>Losses do improve with use of a pre-scattering diffuser.</a:t>
            </a:r>
            <a:endParaRPr lang="en-US" sz="2400" dirty="0">
              <a:solidFill>
                <a:srgbClr val="FF0000"/>
              </a:solidFill>
            </a:endParaRPr>
          </a:p>
        </p:txBody>
      </p:sp>
      <p:sp>
        <p:nvSpPr>
          <p:cNvPr id="8" name="TextBox 7"/>
          <p:cNvSpPr txBox="1"/>
          <p:nvPr/>
        </p:nvSpPr>
        <p:spPr>
          <a:xfrm>
            <a:off x="1860852" y="115556"/>
            <a:ext cx="5525872"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Lessons from MARS simulations</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1969286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90600" y="762000"/>
            <a:ext cx="7162800" cy="0"/>
          </a:xfrm>
          <a:prstGeom prst="line">
            <a:avLst/>
          </a:prstGeom>
          <a:ln w="28575">
            <a:solidFill>
              <a:srgbClr val="2447F4"/>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60852" y="115556"/>
            <a:ext cx="4910319"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MARS simulations of the RE</a:t>
            </a:r>
            <a:endParaRPr lang="en-US" sz="2800" dirty="0">
              <a:solidFill>
                <a:srgbClr val="0F1AFD"/>
              </a:solidFill>
              <a:latin typeface="Comic Sans MS" panose="030F0702030302020204" pitchFamily="66" charset="0"/>
            </a:endParaRPr>
          </a:p>
        </p:txBody>
      </p:sp>
      <p:sp>
        <p:nvSpPr>
          <p:cNvPr id="2" name="TextBox 1"/>
          <p:cNvSpPr txBox="1"/>
          <p:nvPr/>
        </p:nvSpPr>
        <p:spPr>
          <a:xfrm>
            <a:off x="914400" y="1828800"/>
            <a:ext cx="7239000" cy="1200329"/>
          </a:xfrm>
          <a:prstGeom prst="rect">
            <a:avLst/>
          </a:prstGeom>
          <a:noFill/>
        </p:spPr>
        <p:txBody>
          <a:bodyPr wrap="square" rtlCol="0">
            <a:spAutoFit/>
          </a:bodyPr>
          <a:lstStyle/>
          <a:p>
            <a:r>
              <a:rPr lang="en-US" sz="2400" dirty="0" smtClean="0"/>
              <a:t>The new series of MARS simulations have started. That includes updated LAM geometry and new foil geometry. It is scheduled to be finished this summer.</a:t>
            </a:r>
            <a:endParaRPr lang="en-US" sz="2400" dirty="0"/>
          </a:p>
        </p:txBody>
      </p:sp>
    </p:spTree>
    <p:extLst>
      <p:ext uri="{BB962C8B-B14F-4D97-AF65-F5344CB8AC3E}">
        <p14:creationId xmlns:p14="http://schemas.microsoft.com/office/powerpoint/2010/main" val="83797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2401611"/>
            <a:ext cx="7075976" cy="584775"/>
          </a:xfrm>
          <a:prstGeom prst="rect">
            <a:avLst/>
          </a:prstGeom>
          <a:noFill/>
        </p:spPr>
        <p:txBody>
          <a:bodyPr wrap="none" rtlCol="0">
            <a:spAutoFit/>
          </a:bodyPr>
          <a:lstStyle/>
          <a:p>
            <a:r>
              <a:rPr lang="en-US" sz="3200" dirty="0" smtClean="0">
                <a:solidFill>
                  <a:srgbClr val="2319ED"/>
                </a:solidFill>
                <a:latin typeface="Comic Sans MS" panose="030F0702030302020204" pitchFamily="66" charset="0"/>
              </a:rPr>
              <a:t>Short summary on the beam studies</a:t>
            </a:r>
            <a:endParaRPr lang="en-US" sz="3200" dirty="0">
              <a:solidFill>
                <a:srgbClr val="2319ED"/>
              </a:solidFill>
              <a:latin typeface="Comic Sans MS" panose="030F0702030302020204" pitchFamily="66" charset="0"/>
            </a:endParaRPr>
          </a:p>
        </p:txBody>
      </p:sp>
    </p:spTree>
    <p:extLst>
      <p:ext uri="{BB962C8B-B14F-4D97-AF65-F5344CB8AC3E}">
        <p14:creationId xmlns:p14="http://schemas.microsoft.com/office/powerpoint/2010/main" val="18545395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972" y="1981200"/>
            <a:ext cx="3378425" cy="400110"/>
          </a:xfrm>
          <a:prstGeom prst="rect">
            <a:avLst/>
          </a:prstGeom>
          <a:noFill/>
        </p:spPr>
        <p:txBody>
          <a:bodyPr wrap="none" rtlCol="0">
            <a:spAutoFit/>
          </a:bodyPr>
          <a:lstStyle/>
          <a:p>
            <a:r>
              <a:rPr lang="en-US" sz="2000" dirty="0" smtClean="0">
                <a:sym typeface="Wingdings" pitchFamily="2" charset="2"/>
              </a:rPr>
              <a:t>    </a:t>
            </a:r>
            <a:r>
              <a:rPr lang="en-US" sz="2000" b="1" dirty="0" smtClean="0">
                <a:solidFill>
                  <a:srgbClr val="FF0000"/>
                </a:solidFill>
                <a:sym typeface="Wingdings" pitchFamily="2" charset="2"/>
              </a:rPr>
              <a:t>EGR(</a:t>
            </a:r>
            <a:r>
              <a:rPr lang="en-US" sz="2000" b="1" dirty="0" err="1" smtClean="0">
                <a:solidFill>
                  <a:srgbClr val="FF0000"/>
                </a:solidFill>
                <a:sym typeface="Wingdings" pitchFamily="2" charset="2"/>
              </a:rPr>
              <a:t>Calc</a:t>
            </a:r>
            <a:r>
              <a:rPr lang="en-US" sz="2000" b="1" dirty="0" smtClean="0">
                <a:solidFill>
                  <a:srgbClr val="FF0000"/>
                </a:solidFill>
                <a:sym typeface="Wingdings" pitchFamily="2" charset="2"/>
              </a:rPr>
              <a:t>)=  60</a:t>
            </a:r>
            <a:r>
              <a:rPr lang="en-US" sz="2000" b="1" dirty="0" smtClean="0">
                <a:solidFill>
                  <a:srgbClr val="FF0000"/>
                </a:solidFill>
                <a:latin typeface="Symbol" pitchFamily="18" charset="2"/>
                <a:sym typeface="Wingdings" pitchFamily="2" charset="2"/>
              </a:rPr>
              <a:t>p</a:t>
            </a:r>
            <a:r>
              <a:rPr lang="en-US" sz="2000" b="1" dirty="0" smtClean="0">
                <a:solidFill>
                  <a:srgbClr val="FF0000"/>
                </a:solidFill>
                <a:sym typeface="Wingdings" pitchFamily="2" charset="2"/>
              </a:rPr>
              <a:t> mm-</a:t>
            </a:r>
            <a:r>
              <a:rPr lang="en-US" sz="2000" b="1" dirty="0" err="1" smtClean="0">
                <a:solidFill>
                  <a:srgbClr val="FF0000"/>
                </a:solidFill>
                <a:sym typeface="Wingdings" pitchFamily="2" charset="2"/>
              </a:rPr>
              <a:t>mr</a:t>
            </a:r>
            <a:r>
              <a:rPr lang="en-US" sz="2000" b="1" dirty="0" smtClean="0">
                <a:solidFill>
                  <a:srgbClr val="FF0000"/>
                </a:solidFill>
                <a:sym typeface="Wingdings" pitchFamily="2" charset="2"/>
              </a:rPr>
              <a:t>/sec</a:t>
            </a:r>
            <a:endParaRPr lang="en-US" sz="2000" b="1" dirty="0">
              <a:solidFill>
                <a:srgbClr val="FF0000"/>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525" b="10799"/>
          <a:stretch/>
        </p:blipFill>
        <p:spPr bwMode="auto">
          <a:xfrm>
            <a:off x="3811447" y="1022195"/>
            <a:ext cx="4470908" cy="276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29388" y="2472284"/>
            <a:ext cx="3383234" cy="400110"/>
          </a:xfrm>
          <a:prstGeom prst="rect">
            <a:avLst/>
          </a:prstGeom>
          <a:noFill/>
        </p:spPr>
        <p:txBody>
          <a:bodyPr wrap="none" rtlCol="0">
            <a:spAutoFit/>
          </a:bodyPr>
          <a:lstStyle/>
          <a:p>
            <a:r>
              <a:rPr lang="en-US" sz="2000" dirty="0" smtClean="0">
                <a:sym typeface="Wingdings" pitchFamily="2" charset="2"/>
              </a:rPr>
              <a:t>    </a:t>
            </a:r>
            <a:r>
              <a:rPr lang="en-US" sz="2000" b="1" dirty="0" smtClean="0">
                <a:solidFill>
                  <a:srgbClr val="FF0000"/>
                </a:solidFill>
                <a:sym typeface="Wingdings" pitchFamily="2" charset="2"/>
              </a:rPr>
              <a:t>EGR(Orbit)=33</a:t>
            </a:r>
            <a:r>
              <a:rPr lang="en-US" sz="2000" b="1" dirty="0" smtClean="0">
                <a:solidFill>
                  <a:srgbClr val="FF0000"/>
                </a:solidFill>
                <a:latin typeface="Symbol" pitchFamily="18" charset="2"/>
                <a:sym typeface="Wingdings" pitchFamily="2" charset="2"/>
              </a:rPr>
              <a:t>p</a:t>
            </a:r>
            <a:r>
              <a:rPr lang="en-US" sz="2000" b="1" dirty="0" smtClean="0">
                <a:solidFill>
                  <a:srgbClr val="FF0000"/>
                </a:solidFill>
                <a:sym typeface="Wingdings" pitchFamily="2" charset="2"/>
              </a:rPr>
              <a:t> mm-</a:t>
            </a:r>
            <a:r>
              <a:rPr lang="en-US" sz="2000" b="1" dirty="0" err="1" smtClean="0">
                <a:solidFill>
                  <a:srgbClr val="FF0000"/>
                </a:solidFill>
                <a:sym typeface="Wingdings" pitchFamily="2" charset="2"/>
              </a:rPr>
              <a:t>mr</a:t>
            </a:r>
            <a:r>
              <a:rPr lang="en-US" sz="2000" b="1" dirty="0" smtClean="0">
                <a:solidFill>
                  <a:srgbClr val="FF0000"/>
                </a:solidFill>
                <a:sym typeface="Wingdings" pitchFamily="2" charset="2"/>
              </a:rPr>
              <a:t>/sec</a:t>
            </a:r>
            <a:endParaRPr lang="en-US" sz="2000" b="1" dirty="0">
              <a:solidFill>
                <a:srgbClr val="FF0000"/>
              </a:solidFill>
            </a:endParaRPr>
          </a:p>
        </p:txBody>
      </p:sp>
      <p:sp>
        <p:nvSpPr>
          <p:cNvPr id="9" name="TextBox 8"/>
          <p:cNvSpPr txBox="1"/>
          <p:nvPr/>
        </p:nvSpPr>
        <p:spPr>
          <a:xfrm>
            <a:off x="421328" y="5052127"/>
            <a:ext cx="3617272" cy="400110"/>
          </a:xfrm>
          <a:prstGeom prst="rect">
            <a:avLst/>
          </a:prstGeom>
          <a:noFill/>
        </p:spPr>
        <p:txBody>
          <a:bodyPr wrap="none" rtlCol="0">
            <a:spAutoFit/>
          </a:bodyPr>
          <a:lstStyle/>
          <a:p>
            <a:r>
              <a:rPr lang="en-US" sz="2000" b="1" dirty="0" smtClean="0">
                <a:solidFill>
                  <a:srgbClr val="FF0000"/>
                </a:solidFill>
                <a:sym typeface="Wingdings" pitchFamily="2" charset="2"/>
              </a:rPr>
              <a:t>EGR(</a:t>
            </a:r>
            <a:r>
              <a:rPr lang="en-US" sz="2000" b="1" dirty="0" err="1" smtClean="0">
                <a:solidFill>
                  <a:srgbClr val="FF0000"/>
                </a:solidFill>
                <a:sym typeface="Wingdings" pitchFamily="2" charset="2"/>
              </a:rPr>
              <a:t>Meas</a:t>
            </a:r>
            <a:r>
              <a:rPr lang="en-US" sz="2000" b="1" dirty="0" smtClean="0">
                <a:solidFill>
                  <a:srgbClr val="FF0000"/>
                </a:solidFill>
                <a:sym typeface="Wingdings" pitchFamily="2" charset="2"/>
              </a:rPr>
              <a:t>) ~1.5</a:t>
            </a:r>
            <a:r>
              <a:rPr lang="en-US" sz="2000" b="1" dirty="0" smtClean="0">
                <a:solidFill>
                  <a:srgbClr val="FF0000"/>
                </a:solidFill>
                <a:latin typeface="Symbol" pitchFamily="18" charset="2"/>
                <a:sym typeface="Wingdings" pitchFamily="2" charset="2"/>
              </a:rPr>
              <a:t>p</a:t>
            </a:r>
            <a:r>
              <a:rPr lang="en-US" sz="2000" b="1" dirty="0" smtClean="0">
                <a:solidFill>
                  <a:srgbClr val="FF0000"/>
                </a:solidFill>
                <a:sym typeface="Wingdings" pitchFamily="2" charset="2"/>
              </a:rPr>
              <a:t> mm-</a:t>
            </a:r>
            <a:r>
              <a:rPr lang="en-US" sz="2000" b="1" dirty="0" err="1" smtClean="0">
                <a:solidFill>
                  <a:srgbClr val="FF0000"/>
                </a:solidFill>
                <a:sym typeface="Wingdings" pitchFamily="2" charset="2"/>
              </a:rPr>
              <a:t>mr</a:t>
            </a:r>
            <a:r>
              <a:rPr lang="en-US" sz="2000" b="1" dirty="0" smtClean="0">
                <a:solidFill>
                  <a:srgbClr val="FF0000"/>
                </a:solidFill>
                <a:sym typeface="Wingdings" pitchFamily="2" charset="2"/>
              </a:rPr>
              <a:t>/sec !!!</a:t>
            </a:r>
            <a:endParaRPr lang="en-US" sz="2000" b="1" dirty="0">
              <a:solidFill>
                <a:srgbClr val="FF0000"/>
              </a:solidFill>
            </a:endParaRPr>
          </a:p>
        </p:txBody>
      </p:sp>
      <p:cxnSp>
        <p:nvCxnSpPr>
          <p:cNvPr id="11" name="Straight Connector 10"/>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76400" y="117232"/>
            <a:ext cx="6135013"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Results of the 2012 vintage studies</a:t>
            </a:r>
            <a:endParaRPr lang="en-US" sz="2800" dirty="0">
              <a:solidFill>
                <a:srgbClr val="3821E5"/>
              </a:solidFill>
              <a:latin typeface="Comic Sans MS" panose="030F0702030302020204" pitchFamily="66"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963966"/>
            <a:ext cx="4563066" cy="2741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3626029940"/>
              </p:ext>
            </p:extLst>
          </p:nvPr>
        </p:nvGraphicFramePr>
        <p:xfrm>
          <a:off x="1000125" y="1004888"/>
          <a:ext cx="1743075" cy="705244"/>
        </p:xfrm>
        <a:graphic>
          <a:graphicData uri="http://schemas.openxmlformats.org/presentationml/2006/ole">
            <mc:AlternateContent xmlns:mc="http://schemas.openxmlformats.org/markup-compatibility/2006">
              <mc:Choice xmlns:v="urn:schemas-microsoft-com:vml" Requires="v">
                <p:oleObj spid="_x0000_s8207" name="Equation" r:id="rId5" imgW="1130040" imgH="457200" progId="Equation.3">
                  <p:embed/>
                </p:oleObj>
              </mc:Choice>
              <mc:Fallback>
                <p:oleObj name="Equation" r:id="rId5" imgW="1130040" imgH="457200" progId="Equation.3">
                  <p:embed/>
                  <p:pic>
                    <p:nvPicPr>
                      <p:cNvPr id="0" name=""/>
                      <p:cNvPicPr>
                        <a:picLocks noChangeAspect="1" noChangeArrowheads="1"/>
                      </p:cNvPicPr>
                      <p:nvPr/>
                    </p:nvPicPr>
                    <p:blipFill>
                      <a:blip r:embed="rId6"/>
                      <a:srcRect/>
                      <a:stretch>
                        <a:fillRect/>
                      </a:stretch>
                    </p:blipFill>
                    <p:spPr bwMode="auto">
                      <a:xfrm>
                        <a:off x="1000125" y="1004888"/>
                        <a:ext cx="1743075" cy="70524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10095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8908" y="838200"/>
            <a:ext cx="7402796" cy="2031325"/>
          </a:xfrm>
          <a:prstGeom prst="rect">
            <a:avLst/>
          </a:prstGeom>
          <a:noFill/>
        </p:spPr>
        <p:txBody>
          <a:bodyPr wrap="none" rtlCol="0">
            <a:spAutoFit/>
          </a:bodyPr>
          <a:lstStyle/>
          <a:p>
            <a:pPr marL="342900" indent="-342900">
              <a:buFont typeface="+mj-lt"/>
              <a:buAutoNum type="arabicPeriod"/>
            </a:pPr>
            <a:r>
              <a:rPr lang="en-US" dirty="0" smtClean="0"/>
              <a:t>Verified proper signal passage/termination beyond the kicker plates</a:t>
            </a:r>
          </a:p>
          <a:p>
            <a:pPr marL="342900" indent="-342900">
              <a:buFont typeface="+mj-lt"/>
              <a:buAutoNum type="arabicPeriod"/>
            </a:pPr>
            <a:r>
              <a:rPr lang="en-US" dirty="0"/>
              <a:t>Problems with model 250/100 </a:t>
            </a:r>
            <a:r>
              <a:rPr lang="en-US" dirty="0">
                <a:sym typeface="Wingdings" panose="05000000000000000000" pitchFamily="2" charset="2"/>
              </a:rPr>
              <a:t> replace for a twin 250/250</a:t>
            </a:r>
            <a:endParaRPr lang="en-US" dirty="0"/>
          </a:p>
          <a:p>
            <a:pPr marL="342900" indent="-342900">
              <a:buFont typeface="+mj-lt"/>
              <a:buAutoNum type="arabicPeriod"/>
            </a:pPr>
            <a:r>
              <a:rPr lang="en-US" dirty="0" smtClean="0"/>
              <a:t>Nonlinear, inconsistent gain variation control – best to set at 100%</a:t>
            </a:r>
          </a:p>
          <a:p>
            <a:pPr marL="342900" indent="-342900">
              <a:buFont typeface="+mj-lt"/>
              <a:buAutoNum type="arabicPeriod"/>
            </a:pPr>
            <a:r>
              <a:rPr lang="en-US" dirty="0" smtClean="0"/>
              <a:t>Nonlinear internal power meter, especially at low power</a:t>
            </a:r>
          </a:p>
          <a:p>
            <a:pPr marL="342900" indent="-342900">
              <a:buFont typeface="+mj-lt"/>
              <a:buAutoNum type="arabicPeriod"/>
            </a:pPr>
            <a:r>
              <a:rPr lang="en-US" dirty="0"/>
              <a:t>Performed direct power measurement at the PA output</a:t>
            </a:r>
          </a:p>
          <a:p>
            <a:pPr marL="342900" indent="-342900">
              <a:buFont typeface="+mj-lt"/>
              <a:buAutoNum type="arabicPeriod"/>
            </a:pPr>
            <a:r>
              <a:rPr lang="en-US" dirty="0" smtClean="0"/>
              <a:t>Some non-linearity at higher power level</a:t>
            </a:r>
          </a:p>
          <a:p>
            <a:pPr marL="342900" indent="-342900">
              <a:buFont typeface="+mj-lt"/>
              <a:buAutoNum type="arabicPeriod"/>
            </a:pPr>
            <a:r>
              <a:rPr lang="en-US" dirty="0" smtClean="0"/>
              <a:t>RF switch has a DC input offset – requires careful matching to Gen output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677" y="2983523"/>
            <a:ext cx="3657599" cy="219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61498" y="111370"/>
            <a:ext cx="5604419"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Hardware homework and lessons</a:t>
            </a:r>
            <a:endParaRPr lang="en-US" sz="2800" dirty="0">
              <a:solidFill>
                <a:srgbClr val="3821E5"/>
              </a:solidFill>
              <a:latin typeface="Comic Sans MS" panose="030F0702030302020204" pitchFamily="66" charset="0"/>
            </a:endParaRPr>
          </a:p>
        </p:txBody>
      </p:sp>
      <p:sp>
        <p:nvSpPr>
          <p:cNvPr id="6" name="TextBox 5"/>
          <p:cNvSpPr txBox="1"/>
          <p:nvPr/>
        </p:nvSpPr>
        <p:spPr>
          <a:xfrm>
            <a:off x="820616" y="5597825"/>
            <a:ext cx="7861447" cy="923330"/>
          </a:xfrm>
          <a:prstGeom prst="rect">
            <a:avLst/>
          </a:prstGeom>
          <a:noFill/>
        </p:spPr>
        <p:txBody>
          <a:bodyPr wrap="none" rtlCol="0">
            <a:spAutoFit/>
          </a:bodyPr>
          <a:lstStyle/>
          <a:p>
            <a:r>
              <a:rPr lang="en-US" dirty="0" smtClean="0">
                <a:solidFill>
                  <a:srgbClr val="3821E5"/>
                </a:solidFill>
                <a:latin typeface="Comic Sans MS" panose="030F0702030302020204" pitchFamily="66" charset="0"/>
              </a:rPr>
              <a:t>Set PAs to 100% and control the LL power;  use the ext. calibration</a:t>
            </a:r>
          </a:p>
          <a:p>
            <a:endParaRPr lang="en-US" dirty="0">
              <a:solidFill>
                <a:srgbClr val="3821E5"/>
              </a:solidFill>
              <a:latin typeface="Comic Sans MS" panose="030F0702030302020204" pitchFamily="66" charset="0"/>
            </a:endParaRPr>
          </a:p>
          <a:p>
            <a:r>
              <a:rPr lang="en-US" dirty="0" smtClean="0">
                <a:solidFill>
                  <a:srgbClr val="FF0000"/>
                </a:solidFill>
                <a:latin typeface="Comic Sans MS" panose="030F0702030302020204" pitchFamily="66" charset="0"/>
              </a:rPr>
              <a:t>With this recalibration, results of 2012 could be rescaled  up 4-8 times</a:t>
            </a:r>
          </a:p>
        </p:txBody>
      </p:sp>
      <p:sp>
        <p:nvSpPr>
          <p:cNvPr id="7" name="TextBox 6"/>
          <p:cNvSpPr txBox="1"/>
          <p:nvPr/>
        </p:nvSpPr>
        <p:spPr>
          <a:xfrm>
            <a:off x="832338" y="5169877"/>
            <a:ext cx="2945165" cy="369332"/>
          </a:xfrm>
          <a:prstGeom prst="rect">
            <a:avLst/>
          </a:prstGeom>
          <a:noFill/>
        </p:spPr>
        <p:txBody>
          <a:bodyPr wrap="none" rtlCol="0">
            <a:spAutoFit/>
          </a:bodyPr>
          <a:lstStyle/>
          <a:p>
            <a:r>
              <a:rPr lang="en-US" dirty="0" smtClean="0"/>
              <a:t>Measured power vs Expected</a:t>
            </a:r>
            <a:endParaRPr lang="en-US" dirty="0"/>
          </a:p>
        </p:txBody>
      </p:sp>
      <p:sp>
        <p:nvSpPr>
          <p:cNvPr id="10" name="TextBox 9"/>
          <p:cNvSpPr txBox="1"/>
          <p:nvPr/>
        </p:nvSpPr>
        <p:spPr>
          <a:xfrm>
            <a:off x="5061370" y="5181600"/>
            <a:ext cx="3283912" cy="369332"/>
          </a:xfrm>
          <a:prstGeom prst="rect">
            <a:avLst/>
          </a:prstGeom>
          <a:noFill/>
        </p:spPr>
        <p:txBody>
          <a:bodyPr wrap="none" rtlCol="0">
            <a:spAutoFit/>
          </a:bodyPr>
          <a:lstStyle/>
          <a:p>
            <a:r>
              <a:rPr lang="en-US" dirty="0" smtClean="0"/>
              <a:t>PA control  </a:t>
            </a:r>
            <a:r>
              <a:rPr lang="en-US" dirty="0" err="1" smtClean="0"/>
              <a:t>mVpp</a:t>
            </a:r>
            <a:r>
              <a:rPr lang="en-US" dirty="0" smtClean="0"/>
              <a:t> vs  Gen. output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78" y="2983522"/>
            <a:ext cx="3609612" cy="216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68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14600" y="111370"/>
            <a:ext cx="3482043"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Beam quality factor</a:t>
            </a:r>
            <a:endParaRPr lang="en-US" sz="2800" dirty="0">
              <a:solidFill>
                <a:srgbClr val="3821E5"/>
              </a:solidFill>
              <a:latin typeface="Comic Sans MS" panose="030F0702030302020204" pitchFamily="66"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6920" y="3921473"/>
            <a:ext cx="3890385" cy="2599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31891" y="1371599"/>
            <a:ext cx="4089354"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B050"/>
                </a:solidFill>
              </a:rPr>
              <a:t>Design DR acceptance= 35 </a:t>
            </a:r>
            <a:r>
              <a:rPr lang="en-US" b="1" dirty="0">
                <a:solidFill>
                  <a:srgbClr val="00B050"/>
                </a:solidFill>
                <a:latin typeface="Symbol" panose="05050102010706020507" pitchFamily="18" charset="2"/>
              </a:rPr>
              <a:t>pm</a:t>
            </a:r>
          </a:p>
          <a:p>
            <a:pPr marL="285750" indent="-285750">
              <a:buFont typeface="Arial" panose="020B0604020202020204" pitchFamily="34" charset="0"/>
              <a:buChar char="•"/>
            </a:pPr>
            <a:r>
              <a:rPr lang="en-US" b="1" dirty="0" smtClean="0">
                <a:solidFill>
                  <a:srgbClr val="00B050"/>
                </a:solidFill>
              </a:rPr>
              <a:t>Expected beam     </a:t>
            </a:r>
            <a:r>
              <a:rPr lang="en-US" b="1" dirty="0">
                <a:solidFill>
                  <a:srgbClr val="00B050"/>
                </a:solidFill>
                <a:latin typeface="Symbol" panose="05050102010706020507" pitchFamily="18" charset="2"/>
              </a:rPr>
              <a:t>e</a:t>
            </a:r>
            <a:r>
              <a:rPr lang="en-US" b="1" baseline="-25000" dirty="0">
                <a:solidFill>
                  <a:srgbClr val="00B050"/>
                </a:solidFill>
              </a:rPr>
              <a:t>95</a:t>
            </a:r>
            <a:r>
              <a:rPr lang="en-US" b="1" dirty="0">
                <a:solidFill>
                  <a:srgbClr val="00B050"/>
                </a:solidFill>
              </a:rPr>
              <a:t>= </a:t>
            </a:r>
            <a:r>
              <a:rPr lang="en-US" b="1" dirty="0" smtClean="0">
                <a:solidFill>
                  <a:srgbClr val="00B050"/>
                </a:solidFill>
              </a:rPr>
              <a:t>1.6 </a:t>
            </a:r>
            <a:r>
              <a:rPr lang="en-US" b="1" dirty="0" smtClean="0">
                <a:solidFill>
                  <a:srgbClr val="00B050"/>
                </a:solidFill>
                <a:latin typeface="Symbol" panose="05050102010706020507" pitchFamily="18" charset="2"/>
              </a:rPr>
              <a:t>pm</a:t>
            </a:r>
            <a:endParaRPr lang="en-US" b="1" dirty="0" smtClean="0">
              <a:solidFill>
                <a:srgbClr val="00B050"/>
              </a:solidFill>
            </a:endParaRPr>
          </a:p>
          <a:p>
            <a:pPr marL="285750" indent="-285750">
              <a:buFont typeface="Arial" panose="020B0604020202020204" pitchFamily="34" charset="0"/>
              <a:buChar char="•"/>
            </a:pPr>
            <a:r>
              <a:rPr lang="en-US" dirty="0" smtClean="0">
                <a:solidFill>
                  <a:srgbClr val="FF0000"/>
                </a:solidFill>
              </a:rPr>
              <a:t>Actual </a:t>
            </a:r>
            <a:r>
              <a:rPr lang="en-US" dirty="0" err="1" smtClean="0">
                <a:solidFill>
                  <a:srgbClr val="FF0000"/>
                </a:solidFill>
              </a:rPr>
              <a:t>Debuncher</a:t>
            </a:r>
            <a:r>
              <a:rPr lang="en-US" dirty="0" smtClean="0">
                <a:solidFill>
                  <a:srgbClr val="FF0000"/>
                </a:solidFill>
              </a:rPr>
              <a:t> Acceptance=20 </a:t>
            </a:r>
            <a:r>
              <a:rPr lang="en-US" dirty="0" smtClean="0">
                <a:solidFill>
                  <a:srgbClr val="FF0000"/>
                </a:solidFill>
                <a:latin typeface="Symbol" panose="05050102010706020507" pitchFamily="18" charset="2"/>
              </a:rPr>
              <a:t>pm</a:t>
            </a:r>
          </a:p>
          <a:p>
            <a:pPr marL="285750" indent="-285750">
              <a:buFont typeface="Arial" panose="020B0604020202020204" pitchFamily="34" charset="0"/>
              <a:buChar char="•"/>
            </a:pPr>
            <a:r>
              <a:rPr lang="en-US" dirty="0">
                <a:solidFill>
                  <a:srgbClr val="FF0000"/>
                </a:solidFill>
              </a:rPr>
              <a:t>Actual Injected beam   </a:t>
            </a:r>
            <a:r>
              <a:rPr lang="en-US" dirty="0">
                <a:solidFill>
                  <a:srgbClr val="FF0000"/>
                </a:solidFill>
                <a:latin typeface="Symbol" panose="05050102010706020507" pitchFamily="18" charset="2"/>
              </a:rPr>
              <a:t>e</a:t>
            </a:r>
            <a:r>
              <a:rPr lang="en-US" baseline="-25000" dirty="0">
                <a:solidFill>
                  <a:srgbClr val="FF0000"/>
                </a:solidFill>
              </a:rPr>
              <a:t>95</a:t>
            </a:r>
            <a:r>
              <a:rPr lang="en-US" dirty="0">
                <a:solidFill>
                  <a:srgbClr val="FF0000"/>
                </a:solidFill>
              </a:rPr>
              <a:t>= 7.5 </a:t>
            </a:r>
            <a:r>
              <a:rPr lang="en-US" dirty="0">
                <a:solidFill>
                  <a:srgbClr val="FF0000"/>
                </a:solidFill>
                <a:latin typeface="Symbol" panose="05050102010706020507" pitchFamily="18" charset="2"/>
              </a:rPr>
              <a:t>pm</a:t>
            </a:r>
          </a:p>
          <a:p>
            <a:pPr marL="285750" indent="-285750">
              <a:buFont typeface="Arial" panose="020B0604020202020204" pitchFamily="34" charset="0"/>
              <a:buChar char="•"/>
            </a:pPr>
            <a:r>
              <a:rPr lang="en-US" dirty="0"/>
              <a:t>Impedances and resonances do affect the lifetime – important! Not studied…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Substantial  diffusion</a:t>
            </a:r>
          </a:p>
          <a:p>
            <a:pPr marL="285750" indent="-285750">
              <a:buFont typeface="Arial" panose="020B0604020202020204" pitchFamily="34" charset="0"/>
              <a:buChar char="•"/>
            </a:pPr>
            <a:r>
              <a:rPr lang="en-US" dirty="0"/>
              <a:t>Measured  lifetime    = </a:t>
            </a:r>
            <a:r>
              <a:rPr lang="en-US" dirty="0" smtClean="0"/>
              <a:t>0.5-4 </a:t>
            </a:r>
            <a:r>
              <a:rPr lang="en-US" dirty="0" err="1"/>
              <a:t>hr</a:t>
            </a:r>
            <a:endParaRPr lang="en-US" dirty="0"/>
          </a:p>
          <a:p>
            <a:pPr marL="285750" indent="-285750">
              <a:buFont typeface="Arial" panose="020B0604020202020204" pitchFamily="34" charset="0"/>
              <a:buChar char="•"/>
            </a:pPr>
            <a:r>
              <a:rPr lang="en-US" dirty="0" smtClean="0"/>
              <a:t>Diffusion &gt; 1 </a:t>
            </a:r>
            <a:r>
              <a:rPr lang="en-US" dirty="0" smtClean="0">
                <a:latin typeface="Symbol" panose="05050102010706020507" pitchFamily="18" charset="2"/>
              </a:rPr>
              <a:t>p-</a:t>
            </a:r>
            <a:r>
              <a:rPr lang="en-US" dirty="0" smtClean="0"/>
              <a:t>mm-</a:t>
            </a:r>
            <a:r>
              <a:rPr lang="en-US" dirty="0" err="1" smtClean="0"/>
              <a:t>mr</a:t>
            </a:r>
            <a:r>
              <a:rPr lang="en-US" dirty="0" smtClean="0">
                <a:latin typeface="Symbol" panose="05050102010706020507" pitchFamily="18" charset="2"/>
              </a:rPr>
              <a:t> </a:t>
            </a:r>
            <a:r>
              <a:rPr lang="en-US" dirty="0" smtClean="0"/>
              <a:t>/ 2min</a:t>
            </a:r>
          </a:p>
          <a:p>
            <a:pPr marL="285750" indent="-285750">
              <a:buFont typeface="Arial" panose="020B0604020202020204" pitchFamily="34" charset="0"/>
              <a:buChar char="•"/>
            </a:pPr>
            <a:r>
              <a:rPr lang="en-US" dirty="0" smtClean="0"/>
              <a:t>Slow scraper in-out time is 2 min</a:t>
            </a:r>
          </a:p>
          <a:p>
            <a:pPr marL="285750" indent="-285750">
              <a:buFont typeface="Arial" panose="020B0604020202020204" pitchFamily="34" charset="0"/>
              <a:buChar char="•"/>
            </a:pP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969" y="814754"/>
            <a:ext cx="3505200" cy="2999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4976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895600"/>
            <a:ext cx="4385557" cy="3307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61498" y="111370"/>
            <a:ext cx="5630067" cy="523220"/>
          </a:xfrm>
          <a:prstGeom prst="rect">
            <a:avLst/>
          </a:prstGeom>
          <a:noFill/>
        </p:spPr>
        <p:txBody>
          <a:bodyPr wrap="none" rtlCol="0">
            <a:spAutoFit/>
          </a:bodyPr>
          <a:lstStyle/>
          <a:p>
            <a:r>
              <a:rPr lang="en-US" sz="2800" dirty="0" err="1" smtClean="0">
                <a:solidFill>
                  <a:srgbClr val="3821E5"/>
                </a:solidFill>
                <a:latin typeface="Comic Sans MS" panose="030F0702030302020204" pitchFamily="66" charset="0"/>
              </a:rPr>
              <a:t>Emittance</a:t>
            </a:r>
            <a:r>
              <a:rPr lang="en-US" sz="2800" dirty="0" smtClean="0">
                <a:solidFill>
                  <a:srgbClr val="3821E5"/>
                </a:solidFill>
                <a:latin typeface="Comic Sans MS" panose="030F0702030302020204" pitchFamily="66" charset="0"/>
              </a:rPr>
              <a:t> monitoring:  </a:t>
            </a:r>
            <a:r>
              <a:rPr lang="en-US" sz="2800" dirty="0" err="1" smtClean="0">
                <a:solidFill>
                  <a:srgbClr val="3821E5"/>
                </a:solidFill>
                <a:latin typeface="Comic Sans MS" panose="030F0702030302020204" pitchFamily="66" charset="0"/>
              </a:rPr>
              <a:t>Schottky</a:t>
            </a:r>
            <a:endParaRPr lang="en-US" sz="2800" dirty="0">
              <a:solidFill>
                <a:srgbClr val="3821E5"/>
              </a:solidFill>
              <a:latin typeface="Comic Sans MS" panose="030F0702030302020204" pitchFamily="66" charset="0"/>
            </a:endParaRPr>
          </a:p>
        </p:txBody>
      </p:sp>
      <p:sp>
        <p:nvSpPr>
          <p:cNvPr id="2" name="TextBox 1"/>
          <p:cNvSpPr txBox="1"/>
          <p:nvPr/>
        </p:nvSpPr>
        <p:spPr>
          <a:xfrm>
            <a:off x="279859" y="1066799"/>
            <a:ext cx="8102141" cy="1569660"/>
          </a:xfrm>
          <a:prstGeom prst="rect">
            <a:avLst/>
          </a:prstGeom>
          <a:noFill/>
        </p:spPr>
        <p:txBody>
          <a:bodyPr wrap="square" rtlCol="0">
            <a:spAutoFit/>
          </a:bodyPr>
          <a:lstStyle/>
          <a:p>
            <a:pPr marL="342900" indent="-342900">
              <a:buFont typeface="+mj-lt"/>
              <a:buAutoNum type="arabicPeriod"/>
            </a:pPr>
            <a:r>
              <a:rPr lang="en-US" sz="2400" dirty="0" smtClean="0"/>
              <a:t>Total power of the </a:t>
            </a:r>
            <a:r>
              <a:rPr lang="en-US" sz="2400" dirty="0" err="1" smtClean="0"/>
              <a:t>Schottky</a:t>
            </a:r>
            <a:r>
              <a:rPr lang="en-US" sz="2400" dirty="0" smtClean="0"/>
              <a:t> sideband is proportional to beam </a:t>
            </a:r>
            <a:r>
              <a:rPr lang="en-US" sz="2400" dirty="0" err="1" smtClean="0"/>
              <a:t>emittance</a:t>
            </a:r>
            <a:r>
              <a:rPr lang="en-US" sz="2400" dirty="0" smtClean="0"/>
              <a:t>*</a:t>
            </a:r>
            <a:r>
              <a:rPr lang="en-US" sz="2400" dirty="0" err="1" smtClean="0"/>
              <a:t>Ibeam</a:t>
            </a:r>
            <a:endParaRPr lang="en-US" sz="2400" dirty="0" smtClean="0"/>
          </a:p>
          <a:p>
            <a:pPr marL="342900" indent="-342900">
              <a:buFont typeface="+mj-lt"/>
              <a:buAutoNum type="arabicPeriod"/>
            </a:pPr>
            <a:r>
              <a:rPr lang="en-US" sz="2400" dirty="0" smtClean="0"/>
              <a:t>SA #5  has been set to  RBW=20kHz, CF=(134-Qx)*</a:t>
            </a:r>
            <a:r>
              <a:rPr lang="en-US" sz="2400" dirty="0" err="1" smtClean="0"/>
              <a:t>Frev</a:t>
            </a:r>
            <a:r>
              <a:rPr lang="en-US" sz="2400" dirty="0" smtClean="0"/>
              <a:t>, FS=0</a:t>
            </a:r>
          </a:p>
          <a:p>
            <a:pPr marL="342900" indent="-342900">
              <a:buFont typeface="+mj-lt"/>
              <a:buAutoNum type="arabicPeriod"/>
            </a:pPr>
            <a:r>
              <a:rPr lang="en-US" sz="2400" dirty="0" smtClean="0"/>
              <a:t>SA5 output is read out into the ACNET and </a:t>
            </a:r>
            <a:r>
              <a:rPr lang="en-US" sz="2400" dirty="0" err="1" smtClean="0"/>
              <a:t>datalogged</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784663"/>
            <a:ext cx="3352800" cy="3509963"/>
          </a:xfrm>
          <a:prstGeom prst="rect">
            <a:avLst/>
          </a:prstGeom>
        </p:spPr>
      </p:pic>
    </p:spTree>
    <p:extLst>
      <p:ext uri="{BB962C8B-B14F-4D97-AF65-F5344CB8AC3E}">
        <p14:creationId xmlns:p14="http://schemas.microsoft.com/office/powerpoint/2010/main" val="14423364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785110"/>
            <a:ext cx="3124200" cy="2355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6567" y="3543300"/>
            <a:ext cx="3486271"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781800" y="737485"/>
            <a:ext cx="762000" cy="357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597823" y="3533775"/>
            <a:ext cx="762000" cy="357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7207423" y="1143000"/>
            <a:ext cx="1098377" cy="1524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162800" y="2667000"/>
            <a:ext cx="1143000" cy="9048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68" y="1334729"/>
            <a:ext cx="426900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8608" y="81874"/>
            <a:ext cx="7428637"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Issues with </a:t>
            </a:r>
            <a:r>
              <a:rPr lang="en-US" sz="2800" dirty="0" err="1" smtClean="0">
                <a:solidFill>
                  <a:srgbClr val="3821E5"/>
                </a:solidFill>
                <a:latin typeface="Comic Sans MS" panose="030F0702030302020204" pitchFamily="66" charset="0"/>
              </a:rPr>
              <a:t>Schottky</a:t>
            </a:r>
            <a:r>
              <a:rPr lang="en-US" sz="2800" dirty="0" smtClean="0">
                <a:solidFill>
                  <a:srgbClr val="3821E5"/>
                </a:solidFill>
                <a:latin typeface="Comic Sans MS" panose="030F0702030302020204" pitchFamily="66" charset="0"/>
              </a:rPr>
              <a:t> </a:t>
            </a:r>
            <a:r>
              <a:rPr lang="en-US" sz="2800" dirty="0" err="1" smtClean="0">
                <a:solidFill>
                  <a:srgbClr val="3821E5"/>
                </a:solidFill>
                <a:latin typeface="Comic Sans MS" panose="030F0702030302020204" pitchFamily="66" charset="0"/>
              </a:rPr>
              <a:t>emittance</a:t>
            </a:r>
            <a:r>
              <a:rPr lang="en-US" sz="2800" dirty="0" smtClean="0">
                <a:solidFill>
                  <a:srgbClr val="3821E5"/>
                </a:solidFill>
                <a:latin typeface="Comic Sans MS" panose="030F0702030302020204" pitchFamily="66" charset="0"/>
              </a:rPr>
              <a:t> monitoring</a:t>
            </a:r>
            <a:endParaRPr lang="en-US" sz="2800" dirty="0">
              <a:solidFill>
                <a:srgbClr val="3821E5"/>
              </a:solidFill>
              <a:latin typeface="Comic Sans MS" panose="030F0702030302020204" pitchFamily="66" charset="0"/>
            </a:endParaRPr>
          </a:p>
        </p:txBody>
      </p:sp>
      <p:sp>
        <p:nvSpPr>
          <p:cNvPr id="14" name="TextBox 13"/>
          <p:cNvSpPr txBox="1"/>
          <p:nvPr/>
        </p:nvSpPr>
        <p:spPr>
          <a:xfrm>
            <a:off x="371168" y="4343400"/>
            <a:ext cx="4106770" cy="1477328"/>
          </a:xfrm>
          <a:prstGeom prst="rect">
            <a:avLst/>
          </a:prstGeom>
          <a:noFill/>
        </p:spPr>
        <p:txBody>
          <a:bodyPr wrap="square" rtlCol="0">
            <a:spAutoFit/>
          </a:bodyPr>
          <a:lstStyle/>
          <a:p>
            <a:endParaRPr lang="en-US" dirty="0"/>
          </a:p>
          <a:p>
            <a:pPr marL="800100" lvl="1" indent="-342900">
              <a:buFont typeface="+mj-lt"/>
              <a:buAutoNum type="arabicPeriod"/>
            </a:pPr>
            <a:r>
              <a:rPr lang="en-US" sz="2400" dirty="0" smtClean="0"/>
              <a:t>Inconsistent calibration</a:t>
            </a:r>
          </a:p>
          <a:p>
            <a:pPr marL="800100" lvl="1" indent="-342900">
              <a:buFont typeface="+mj-lt"/>
              <a:buAutoNum type="arabicPeriod"/>
            </a:pPr>
            <a:r>
              <a:rPr lang="en-US" sz="2400" dirty="0" smtClean="0"/>
              <a:t>Unrealistic response</a:t>
            </a:r>
          </a:p>
          <a:p>
            <a:pPr marL="800100" lvl="1" indent="-342900">
              <a:buFont typeface="+mj-lt"/>
              <a:buAutoNum type="arabicPeriod"/>
            </a:pPr>
            <a:r>
              <a:rPr lang="en-US" sz="2400" dirty="0" smtClean="0"/>
              <a:t>Hard to trust</a:t>
            </a:r>
          </a:p>
        </p:txBody>
      </p:sp>
    </p:spTree>
    <p:extLst>
      <p:ext uri="{BB962C8B-B14F-4D97-AF65-F5344CB8AC3E}">
        <p14:creationId xmlns:p14="http://schemas.microsoft.com/office/powerpoint/2010/main" val="24717388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1033464"/>
            <a:ext cx="5067300" cy="270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4000500"/>
            <a:ext cx="5219700" cy="269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58608" y="81874"/>
            <a:ext cx="7321235"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Checking profile development with scraper</a:t>
            </a:r>
            <a:endParaRPr lang="en-US" sz="2800" dirty="0">
              <a:solidFill>
                <a:srgbClr val="3821E5"/>
              </a:solidFill>
              <a:latin typeface="Comic Sans MS" panose="030F0702030302020204" pitchFamily="66" charset="0"/>
            </a:endParaRPr>
          </a:p>
        </p:txBody>
      </p:sp>
      <p:sp>
        <p:nvSpPr>
          <p:cNvPr id="2" name="TextBox 1"/>
          <p:cNvSpPr txBox="1"/>
          <p:nvPr/>
        </p:nvSpPr>
        <p:spPr>
          <a:xfrm>
            <a:off x="295275" y="1123950"/>
            <a:ext cx="3333750" cy="4801314"/>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Running  RFKO power with same configuration, varying duration</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Pre-scraping before each shot to create similar initial state</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Scraping beam down after each shot to see the profile</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After some significant heating profile stops changing much</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solidFill>
                  <a:srgbClr val="FF0000"/>
                </a:solidFill>
              </a:rPr>
              <a:t>This does not support the steady </a:t>
            </a:r>
            <a:r>
              <a:rPr lang="en-US" dirty="0" err="1" smtClean="0">
                <a:solidFill>
                  <a:srgbClr val="FF0000"/>
                </a:solidFill>
              </a:rPr>
              <a:t>emittance</a:t>
            </a:r>
            <a:r>
              <a:rPr lang="en-US" dirty="0" smtClean="0">
                <a:solidFill>
                  <a:srgbClr val="FF0000"/>
                </a:solidFill>
              </a:rPr>
              <a:t> growth observed with the </a:t>
            </a:r>
            <a:r>
              <a:rPr lang="en-US" dirty="0" err="1" smtClean="0">
                <a:solidFill>
                  <a:srgbClr val="FF0000"/>
                </a:solidFill>
              </a:rPr>
              <a:t>Schottly</a:t>
            </a:r>
            <a:r>
              <a:rPr lang="en-US" dirty="0" smtClean="0">
                <a:solidFill>
                  <a:srgbClr val="FF0000"/>
                </a:solidFill>
              </a:rPr>
              <a:t> monitor</a:t>
            </a:r>
            <a:endParaRPr lang="en-US" dirty="0">
              <a:solidFill>
                <a:srgbClr val="FF0000"/>
              </a:solidFill>
            </a:endParaRPr>
          </a:p>
        </p:txBody>
      </p:sp>
      <p:sp>
        <p:nvSpPr>
          <p:cNvPr id="3" name="TextBox 2"/>
          <p:cNvSpPr txBox="1"/>
          <p:nvPr/>
        </p:nvSpPr>
        <p:spPr>
          <a:xfrm>
            <a:off x="4662100" y="811768"/>
            <a:ext cx="3502562" cy="369332"/>
          </a:xfrm>
          <a:prstGeom prst="rect">
            <a:avLst/>
          </a:prstGeom>
          <a:noFill/>
        </p:spPr>
        <p:txBody>
          <a:bodyPr wrap="none" rtlCol="0">
            <a:spAutoFit/>
          </a:bodyPr>
          <a:lstStyle/>
          <a:p>
            <a:r>
              <a:rPr lang="en-US" b="1" dirty="0" smtClean="0"/>
              <a:t>Normalized beam intensity vs time</a:t>
            </a:r>
            <a:endParaRPr lang="en-US" b="1" dirty="0"/>
          </a:p>
        </p:txBody>
      </p:sp>
      <p:sp>
        <p:nvSpPr>
          <p:cNvPr id="9" name="TextBox 8"/>
          <p:cNvSpPr txBox="1"/>
          <p:nvPr/>
        </p:nvSpPr>
        <p:spPr>
          <a:xfrm>
            <a:off x="4334519" y="3764518"/>
            <a:ext cx="4042710" cy="338554"/>
          </a:xfrm>
          <a:prstGeom prst="rect">
            <a:avLst/>
          </a:prstGeom>
          <a:noFill/>
        </p:spPr>
        <p:txBody>
          <a:bodyPr wrap="none" rtlCol="0">
            <a:spAutoFit/>
          </a:bodyPr>
          <a:lstStyle/>
          <a:p>
            <a:pPr algn="ctr"/>
            <a:r>
              <a:rPr lang="en-US" sz="1600" b="1" dirty="0" smtClean="0"/>
              <a:t>Normalized beam intensity vs </a:t>
            </a:r>
            <a:r>
              <a:rPr lang="en-US" sz="1600" b="1" dirty="0" err="1" smtClean="0"/>
              <a:t>scaper</a:t>
            </a:r>
            <a:r>
              <a:rPr lang="en-US" sz="1600" b="1" dirty="0" smtClean="0"/>
              <a:t> position</a:t>
            </a:r>
            <a:endParaRPr lang="en-US" sz="1600" b="1" dirty="0"/>
          </a:p>
        </p:txBody>
      </p:sp>
    </p:spTree>
    <p:extLst>
      <p:ext uri="{BB962C8B-B14F-4D97-AF65-F5344CB8AC3E}">
        <p14:creationId xmlns:p14="http://schemas.microsoft.com/office/powerpoint/2010/main" val="658963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6924" y="115556"/>
            <a:ext cx="3102131"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RE main elements</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rotWithShape="1">
          <a:blip r:embed="rId2">
            <a:extLst>
              <a:ext uri="{28A0092B-C50C-407E-A947-70E740481C1C}">
                <a14:useLocalDpi xmlns:a14="http://schemas.microsoft.com/office/drawing/2010/main" val="0"/>
              </a:ext>
            </a:extLst>
          </a:blip>
          <a:srcRect l="9079" t="9975" r="10436" b="12228"/>
          <a:stretch/>
        </p:blipFill>
        <p:spPr>
          <a:xfrm>
            <a:off x="3464169" y="1267551"/>
            <a:ext cx="5390968" cy="3908188"/>
          </a:xfrm>
          <a:prstGeom prst="rect">
            <a:avLst/>
          </a:prstGeom>
        </p:spPr>
      </p:pic>
      <p:grpSp>
        <p:nvGrpSpPr>
          <p:cNvPr id="45" name="Group 44"/>
          <p:cNvGrpSpPr/>
          <p:nvPr/>
        </p:nvGrpSpPr>
        <p:grpSpPr>
          <a:xfrm>
            <a:off x="327988" y="1295400"/>
            <a:ext cx="2931864" cy="3938053"/>
            <a:chOff x="533400" y="1371599"/>
            <a:chExt cx="2931864" cy="3938053"/>
          </a:xfrm>
        </p:grpSpPr>
        <p:sp>
          <p:nvSpPr>
            <p:cNvPr id="44" name="Rectangle 43"/>
            <p:cNvSpPr/>
            <p:nvPr/>
          </p:nvSpPr>
          <p:spPr>
            <a:xfrm>
              <a:off x="533400" y="1371599"/>
              <a:ext cx="2931864" cy="38862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598714" y="1524000"/>
              <a:ext cx="2747419" cy="3785652"/>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000" dirty="0" smtClean="0">
                  <a:solidFill>
                    <a:srgbClr val="FF0000"/>
                  </a:solidFill>
                </a:rPr>
                <a:t>Tune ramp quads (3)</a:t>
              </a:r>
            </a:p>
            <a:p>
              <a:pPr marL="285750" indent="-285750">
                <a:lnSpc>
                  <a:spcPct val="150000"/>
                </a:lnSpc>
                <a:buFont typeface="Arial" panose="020B0604020202020204" pitchFamily="34" charset="0"/>
                <a:buChar char="•"/>
              </a:pPr>
              <a:r>
                <a:rPr lang="en-US" sz="2000" dirty="0" err="1" smtClean="0">
                  <a:solidFill>
                    <a:srgbClr val="FF0000"/>
                  </a:solidFill>
                </a:rPr>
                <a:t>Sextupoles</a:t>
              </a:r>
              <a:r>
                <a:rPr lang="en-US" sz="2000" dirty="0" smtClean="0">
                  <a:solidFill>
                    <a:srgbClr val="FF0000"/>
                  </a:solidFill>
                </a:rPr>
                <a:t>          (2x3)</a:t>
              </a:r>
            </a:p>
            <a:p>
              <a:pPr marL="285750" indent="-285750">
                <a:lnSpc>
                  <a:spcPct val="150000"/>
                </a:lnSpc>
                <a:buFont typeface="Arial" panose="020B0604020202020204" pitchFamily="34" charset="0"/>
                <a:buChar char="•"/>
              </a:pPr>
              <a:r>
                <a:rPr lang="en-US" sz="2000" dirty="0" smtClean="0">
                  <a:solidFill>
                    <a:srgbClr val="FF0000"/>
                  </a:solidFill>
                </a:rPr>
                <a:t>ES septa                 (2)</a:t>
              </a:r>
            </a:p>
            <a:p>
              <a:pPr marL="285750" indent="-285750">
                <a:lnSpc>
                  <a:spcPct val="150000"/>
                </a:lnSpc>
                <a:buFont typeface="Arial" panose="020B0604020202020204" pitchFamily="34" charset="0"/>
                <a:buChar char="•"/>
              </a:pPr>
              <a:r>
                <a:rPr lang="en-US" sz="2000" dirty="0" smtClean="0">
                  <a:solidFill>
                    <a:srgbClr val="2319ED"/>
                  </a:solidFill>
                </a:rPr>
                <a:t>DEX bump trims   (4)</a:t>
              </a:r>
            </a:p>
            <a:p>
              <a:pPr marL="285750" indent="-285750">
                <a:lnSpc>
                  <a:spcPct val="150000"/>
                </a:lnSpc>
                <a:buFont typeface="Arial" panose="020B0604020202020204" pitchFamily="34" charset="0"/>
                <a:buChar char="•"/>
              </a:pPr>
              <a:r>
                <a:rPr lang="en-US" sz="2000" dirty="0" smtClean="0">
                  <a:solidFill>
                    <a:srgbClr val="2319ED"/>
                  </a:solidFill>
                </a:rPr>
                <a:t>RFKO kicker           (1)</a:t>
              </a:r>
            </a:p>
            <a:p>
              <a:pPr marL="285750" indent="-285750">
                <a:lnSpc>
                  <a:spcPct val="150000"/>
                </a:lnSpc>
                <a:buFont typeface="Arial" panose="020B0604020202020204" pitchFamily="34" charset="0"/>
                <a:buChar char="•"/>
              </a:pPr>
              <a:r>
                <a:rPr lang="en-US" sz="2000" dirty="0" smtClean="0">
                  <a:solidFill>
                    <a:srgbClr val="2319ED"/>
                  </a:solidFill>
                </a:rPr>
                <a:t>Spill Monitor         (1)</a:t>
              </a:r>
            </a:p>
            <a:p>
              <a:pPr marL="285750" indent="-285750">
                <a:lnSpc>
                  <a:spcPct val="150000"/>
                </a:lnSpc>
                <a:buFont typeface="Arial" panose="020B0604020202020204" pitchFamily="34" charset="0"/>
                <a:buChar char="•"/>
              </a:pPr>
              <a:r>
                <a:rPr lang="en-US" sz="2000" dirty="0" smtClean="0">
                  <a:solidFill>
                    <a:srgbClr val="2319ED"/>
                  </a:solidFill>
                </a:rPr>
                <a:t>Spill Regulation    (NS)</a:t>
              </a:r>
            </a:p>
            <a:p>
              <a:pPr marL="285750" indent="-285750">
                <a:lnSpc>
                  <a:spcPct val="150000"/>
                </a:lnSpc>
                <a:buFont typeface="Arial" panose="020B0604020202020204" pitchFamily="34" charset="0"/>
                <a:buChar char="•"/>
              </a:pPr>
              <a:r>
                <a:rPr lang="en-US" sz="2000" dirty="0">
                  <a:solidFill>
                    <a:schemeClr val="accent6">
                      <a:lumMod val="75000"/>
                    </a:schemeClr>
                  </a:solidFill>
                </a:rPr>
                <a:t>Skew quads           (2</a:t>
              </a:r>
              <a:r>
                <a:rPr lang="en-US" sz="2000" dirty="0" smtClean="0">
                  <a:solidFill>
                    <a:schemeClr val="accent6">
                      <a:lumMod val="75000"/>
                    </a:schemeClr>
                  </a:solidFill>
                </a:rPr>
                <a:t>)</a:t>
              </a:r>
              <a:endParaRPr lang="en-US" sz="2000" dirty="0">
                <a:solidFill>
                  <a:schemeClr val="accent6">
                    <a:lumMod val="75000"/>
                  </a:schemeClr>
                </a:solidFill>
              </a:endParaRPr>
            </a:p>
          </p:txBody>
        </p:sp>
      </p:grpSp>
      <p:sp>
        <p:nvSpPr>
          <p:cNvPr id="46" name="TextBox 45"/>
          <p:cNvSpPr txBox="1"/>
          <p:nvPr/>
        </p:nvSpPr>
        <p:spPr>
          <a:xfrm>
            <a:off x="381579" y="5486400"/>
            <a:ext cx="8305221" cy="1323439"/>
          </a:xfrm>
          <a:prstGeom prst="rect">
            <a:avLst/>
          </a:prstGeom>
          <a:noFill/>
        </p:spPr>
        <p:txBody>
          <a:bodyPr wrap="square" rtlCol="0">
            <a:spAutoFit/>
          </a:bodyPr>
          <a:lstStyle/>
          <a:p>
            <a:r>
              <a:rPr lang="en-US" sz="2000" dirty="0" smtClean="0"/>
              <a:t>Slow extraction is achieved by : “…creating </a:t>
            </a:r>
            <a:r>
              <a:rPr lang="en-US" sz="2000" dirty="0"/>
              <a:t>a resonance condition that destabilizes part of the beam in a controlled </a:t>
            </a:r>
            <a:r>
              <a:rPr lang="en-US" sz="2000" dirty="0" smtClean="0"/>
              <a:t>way.”  (Mu2e TDR)  </a:t>
            </a:r>
          </a:p>
          <a:p>
            <a:r>
              <a:rPr lang="en-US" sz="2000" dirty="0"/>
              <a:t> </a:t>
            </a:r>
            <a:r>
              <a:rPr lang="en-US" sz="2000" dirty="0" smtClean="0"/>
              <a:t> The challenge is to “dribble the spill to the experiment  with minimum spills in the ring enclosure”.</a:t>
            </a:r>
            <a:endParaRPr lang="en-US" sz="2000" dirty="0"/>
          </a:p>
        </p:txBody>
      </p:sp>
      <p:sp>
        <p:nvSpPr>
          <p:cNvPr id="3" name="TextBox 2"/>
          <p:cNvSpPr txBox="1"/>
          <p:nvPr/>
        </p:nvSpPr>
        <p:spPr>
          <a:xfrm>
            <a:off x="3330775" y="828368"/>
            <a:ext cx="5533887" cy="461665"/>
          </a:xfrm>
          <a:prstGeom prst="rect">
            <a:avLst/>
          </a:prstGeom>
          <a:noFill/>
        </p:spPr>
        <p:txBody>
          <a:bodyPr wrap="none" rtlCol="0">
            <a:spAutoFit/>
          </a:bodyPr>
          <a:lstStyle/>
          <a:p>
            <a:r>
              <a:rPr lang="en-US" sz="2400" dirty="0" smtClean="0">
                <a:latin typeface="Comic Sans MS" panose="030F0702030302020204" pitchFamily="66" charset="0"/>
              </a:rPr>
              <a:t>The map of slow extraction in the DR</a:t>
            </a:r>
            <a:endParaRPr lang="en-US" sz="2400" dirty="0">
              <a:latin typeface="Comic Sans MS" panose="030F0702030302020204" pitchFamily="66" charset="0"/>
            </a:endParaRPr>
          </a:p>
        </p:txBody>
      </p:sp>
    </p:spTree>
    <p:extLst>
      <p:ext uri="{BB962C8B-B14F-4D97-AF65-F5344CB8AC3E}">
        <p14:creationId xmlns:p14="http://schemas.microsoft.com/office/powerpoint/2010/main" val="3008975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68498"/>
            <a:ext cx="8182048"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So how do we measure </a:t>
            </a:r>
            <a:r>
              <a:rPr lang="en-US" sz="2800" dirty="0" err="1" smtClean="0">
                <a:solidFill>
                  <a:srgbClr val="3821E5"/>
                </a:solidFill>
                <a:latin typeface="Comic Sans MS" panose="030F0702030302020204" pitchFamily="66" charset="0"/>
              </a:rPr>
              <a:t>emittance</a:t>
            </a:r>
            <a:r>
              <a:rPr lang="en-US" sz="2800" dirty="0" smtClean="0">
                <a:solidFill>
                  <a:srgbClr val="3821E5"/>
                </a:solidFill>
                <a:latin typeface="Comic Sans MS" panose="030F0702030302020204" pitchFamily="66" charset="0"/>
              </a:rPr>
              <a:t> growth rates?</a:t>
            </a:r>
            <a:endParaRPr lang="en-US" sz="2800" dirty="0">
              <a:solidFill>
                <a:srgbClr val="3821E5"/>
              </a:solidFill>
              <a:latin typeface="Comic Sans MS" panose="030F0702030302020204" pitchFamily="66" charset="0"/>
            </a:endParaRPr>
          </a:p>
        </p:txBody>
      </p:sp>
      <p:sp>
        <p:nvSpPr>
          <p:cNvPr id="3" name="Rectangle 2"/>
          <p:cNvSpPr/>
          <p:nvPr/>
        </p:nvSpPr>
        <p:spPr>
          <a:xfrm>
            <a:off x="533400" y="1143000"/>
            <a:ext cx="7239000" cy="2554545"/>
          </a:xfrm>
          <a:prstGeom prst="rect">
            <a:avLst/>
          </a:prstGeom>
        </p:spPr>
        <p:txBody>
          <a:bodyPr wrap="square">
            <a:spAutoFit/>
          </a:bodyPr>
          <a:lstStyle/>
          <a:p>
            <a:pPr marL="342900" indent="-342900">
              <a:buFont typeface="+mj-lt"/>
              <a:buAutoNum type="arabicPeriod"/>
            </a:pPr>
            <a:r>
              <a:rPr lang="en-US" sz="2000" dirty="0"/>
              <a:t>Main </a:t>
            </a:r>
            <a:r>
              <a:rPr lang="en-US" sz="2000" dirty="0" smtClean="0"/>
              <a:t>issue of so far measured </a:t>
            </a:r>
            <a:r>
              <a:rPr lang="en-US" sz="2000" dirty="0"/>
              <a:t>growth rates </a:t>
            </a:r>
            <a:r>
              <a:rPr lang="en-US" sz="2000" dirty="0" smtClean="0"/>
              <a:t>is that they do </a:t>
            </a:r>
            <a:r>
              <a:rPr lang="en-US" sz="2000" dirty="0"/>
              <a:t>not nearly explain  rapid beam loss </a:t>
            </a:r>
            <a:r>
              <a:rPr lang="en-US" sz="2000" dirty="0" smtClean="0"/>
              <a:t>rates:    </a:t>
            </a:r>
            <a:r>
              <a:rPr lang="en-US" sz="2000" dirty="0" smtClean="0">
                <a:solidFill>
                  <a:srgbClr val="FF0000"/>
                </a:solidFill>
              </a:rPr>
              <a:t>they’ve got to be much faster!</a:t>
            </a:r>
          </a:p>
          <a:p>
            <a:pPr marL="342900" indent="-342900">
              <a:buFont typeface="+mj-lt"/>
              <a:buAutoNum type="arabicPeriod"/>
            </a:pPr>
            <a:endParaRPr lang="en-US" sz="2000" dirty="0" smtClean="0"/>
          </a:p>
          <a:p>
            <a:pPr marL="342900" indent="-342900">
              <a:buFont typeface="+mj-lt"/>
              <a:buAutoNum type="arabicPeriod"/>
            </a:pPr>
            <a:r>
              <a:rPr lang="en-US" sz="2000" dirty="0" smtClean="0"/>
              <a:t>Intensity curves is the next thing to look at – can we derive beam profile from the intensity curves? </a:t>
            </a:r>
          </a:p>
          <a:p>
            <a:pPr marL="342900" indent="-342900">
              <a:buFont typeface="+mj-lt"/>
              <a:buAutoNum type="arabicPeriod"/>
            </a:pPr>
            <a:endParaRPr lang="en-US" sz="2000" dirty="0" smtClean="0"/>
          </a:p>
          <a:p>
            <a:pPr marL="342900" indent="-342900">
              <a:buFont typeface="+mj-lt"/>
              <a:buAutoNum type="arabicPeriod"/>
            </a:pPr>
            <a:r>
              <a:rPr lang="en-US" sz="2000" dirty="0" smtClean="0"/>
              <a:t>Turns out – that this problem has been solved analytically!</a:t>
            </a:r>
            <a:endParaRPr lang="en-US" sz="2000" dirty="0"/>
          </a:p>
        </p:txBody>
      </p:sp>
    </p:spTree>
    <p:extLst>
      <p:ext uri="{BB962C8B-B14F-4D97-AF65-F5344CB8AC3E}">
        <p14:creationId xmlns:p14="http://schemas.microsoft.com/office/powerpoint/2010/main" val="3335197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775123814"/>
              </p:ext>
            </p:extLst>
          </p:nvPr>
        </p:nvGraphicFramePr>
        <p:xfrm>
          <a:off x="3200400" y="2514600"/>
          <a:ext cx="1580029" cy="596900"/>
        </p:xfrm>
        <a:graphic>
          <a:graphicData uri="http://schemas.openxmlformats.org/presentationml/2006/ole">
            <mc:AlternateContent xmlns:mc="http://schemas.openxmlformats.org/markup-compatibility/2006">
              <mc:Choice xmlns:v="urn:schemas-microsoft-com:vml" Requires="v">
                <p:oleObj spid="_x0000_s9260" name="Equation" r:id="rId3" imgW="1143000" imgH="431640" progId="Equation.3">
                  <p:embed/>
                </p:oleObj>
              </mc:Choice>
              <mc:Fallback>
                <p:oleObj name="Equation" r:id="rId3" imgW="1143000" imgH="431640" progId="Equation.3">
                  <p:embed/>
                  <p:pic>
                    <p:nvPicPr>
                      <p:cNvPr id="0" name=""/>
                      <p:cNvPicPr/>
                      <p:nvPr/>
                    </p:nvPicPr>
                    <p:blipFill>
                      <a:blip r:embed="rId4"/>
                      <a:stretch>
                        <a:fillRect/>
                      </a:stretch>
                    </p:blipFill>
                    <p:spPr>
                      <a:xfrm>
                        <a:off x="3200400" y="2514600"/>
                        <a:ext cx="1580029" cy="5969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773021740"/>
              </p:ext>
            </p:extLst>
          </p:nvPr>
        </p:nvGraphicFramePr>
        <p:xfrm>
          <a:off x="3454930" y="3830619"/>
          <a:ext cx="1097116" cy="654050"/>
        </p:xfrm>
        <a:graphic>
          <a:graphicData uri="http://schemas.openxmlformats.org/presentationml/2006/ole">
            <mc:AlternateContent xmlns:mc="http://schemas.openxmlformats.org/markup-compatibility/2006">
              <mc:Choice xmlns:v="urn:schemas-microsoft-com:vml" Requires="v">
                <p:oleObj spid="_x0000_s9261" name="Equation" r:id="rId5" imgW="660240" imgH="393480" progId="Equation.3">
                  <p:embed/>
                </p:oleObj>
              </mc:Choice>
              <mc:Fallback>
                <p:oleObj name="Equation" r:id="rId5" imgW="660240" imgH="393480" progId="Equation.3">
                  <p:embed/>
                  <p:pic>
                    <p:nvPicPr>
                      <p:cNvPr id="0" name=""/>
                      <p:cNvPicPr/>
                      <p:nvPr/>
                    </p:nvPicPr>
                    <p:blipFill>
                      <a:blip r:embed="rId6"/>
                      <a:stretch>
                        <a:fillRect/>
                      </a:stretch>
                    </p:blipFill>
                    <p:spPr>
                      <a:xfrm>
                        <a:off x="3454930" y="3830619"/>
                        <a:ext cx="1097116" cy="6540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92353834"/>
              </p:ext>
            </p:extLst>
          </p:nvPr>
        </p:nvGraphicFramePr>
        <p:xfrm>
          <a:off x="2466975" y="5467350"/>
          <a:ext cx="2844800" cy="711200"/>
        </p:xfrm>
        <a:graphic>
          <a:graphicData uri="http://schemas.openxmlformats.org/presentationml/2006/ole">
            <mc:AlternateContent xmlns:mc="http://schemas.openxmlformats.org/markup-compatibility/2006">
              <mc:Choice xmlns:v="urn:schemas-microsoft-com:vml" Requires="v">
                <p:oleObj spid="_x0000_s9262" name="Equation" r:id="rId7" imgW="2031840" imgH="507960" progId="Equation.3">
                  <p:embed/>
                </p:oleObj>
              </mc:Choice>
              <mc:Fallback>
                <p:oleObj name="Equation" r:id="rId7" imgW="2031840" imgH="507960" progId="Equation.3">
                  <p:embed/>
                  <p:pic>
                    <p:nvPicPr>
                      <p:cNvPr id="0" name=""/>
                      <p:cNvPicPr/>
                      <p:nvPr/>
                    </p:nvPicPr>
                    <p:blipFill>
                      <a:blip r:embed="rId8"/>
                      <a:stretch>
                        <a:fillRect/>
                      </a:stretch>
                    </p:blipFill>
                    <p:spPr>
                      <a:xfrm>
                        <a:off x="2466975" y="5467350"/>
                        <a:ext cx="2844800" cy="711200"/>
                      </a:xfrm>
                      <a:prstGeom prst="rect">
                        <a:avLst/>
                      </a:prstGeom>
                    </p:spPr>
                  </p:pic>
                </p:oleObj>
              </mc:Fallback>
            </mc:AlternateContent>
          </a:graphicData>
        </a:graphic>
      </p:graphicFrame>
      <p:cxnSp>
        <p:nvCxnSpPr>
          <p:cNvPr id="8" name="Straight Connector 7"/>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0717" y="127492"/>
            <a:ext cx="7449475" cy="461665"/>
          </a:xfrm>
          <a:prstGeom prst="rect">
            <a:avLst/>
          </a:prstGeom>
          <a:noFill/>
        </p:spPr>
        <p:txBody>
          <a:bodyPr wrap="none" rtlCol="0">
            <a:spAutoFit/>
          </a:bodyPr>
          <a:lstStyle/>
          <a:p>
            <a:r>
              <a:rPr lang="en-US" sz="2400" dirty="0" smtClean="0">
                <a:solidFill>
                  <a:srgbClr val="3821E5"/>
                </a:solidFill>
                <a:latin typeface="Comic Sans MS" panose="030F0702030302020204" pitchFamily="66" charset="0"/>
              </a:rPr>
              <a:t>Beam horizontal distribution change with diffusion</a:t>
            </a:r>
            <a:endParaRPr lang="en-US" sz="2400" dirty="0">
              <a:solidFill>
                <a:srgbClr val="3821E5"/>
              </a:solidFill>
              <a:latin typeface="Comic Sans MS" panose="030F0702030302020204" pitchFamily="66" charset="0"/>
            </a:endParaRPr>
          </a:p>
        </p:txBody>
      </p:sp>
      <p:sp>
        <p:nvSpPr>
          <p:cNvPr id="2" name="TextBox 1"/>
          <p:cNvSpPr txBox="1"/>
          <p:nvPr/>
        </p:nvSpPr>
        <p:spPr>
          <a:xfrm>
            <a:off x="690717" y="838200"/>
            <a:ext cx="7615083"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smtClean="0"/>
              <a:t>Let’s assume that beam loss occurs only due to horizontal beam size growing and running on the machine aperture. </a:t>
            </a:r>
          </a:p>
          <a:p>
            <a:pPr marL="342900" indent="-342900">
              <a:buFont typeface="Wingdings" panose="05000000000000000000" pitchFamily="2" charset="2"/>
              <a:buChar char="Ø"/>
            </a:pPr>
            <a:r>
              <a:rPr lang="en-US" sz="2000" dirty="0" smtClean="0"/>
              <a:t>We also assume that the beam diffusion due to RFKO heating is uniform in action and tunes. </a:t>
            </a:r>
          </a:p>
          <a:p>
            <a:pPr marL="342900" indent="-342900">
              <a:buFont typeface="Wingdings" panose="05000000000000000000" pitchFamily="2" charset="2"/>
              <a:buChar char="Ø"/>
            </a:pPr>
            <a:r>
              <a:rPr lang="en-US" sz="2000" dirty="0" smtClean="0"/>
              <a:t>The Fokker-Planck equation in this case is</a:t>
            </a:r>
            <a:endParaRPr lang="en-US" sz="2000" dirty="0"/>
          </a:p>
        </p:txBody>
      </p:sp>
      <p:sp>
        <p:nvSpPr>
          <p:cNvPr id="10" name="Rectangle 9"/>
          <p:cNvSpPr/>
          <p:nvPr/>
        </p:nvSpPr>
        <p:spPr>
          <a:xfrm>
            <a:off x="690718" y="3124200"/>
            <a:ext cx="7592960" cy="707886"/>
          </a:xfrm>
          <a:prstGeom prst="rect">
            <a:avLst/>
          </a:prstGeom>
        </p:spPr>
        <p:txBody>
          <a:bodyPr wrap="square">
            <a:spAutoFit/>
          </a:bodyPr>
          <a:lstStyle/>
          <a:p>
            <a:pPr marL="342900" indent="-342900">
              <a:buFont typeface="Wingdings" panose="05000000000000000000" pitchFamily="2" charset="2"/>
              <a:buChar char="Ø"/>
            </a:pPr>
            <a:r>
              <a:rPr lang="en-US" sz="2000" dirty="0" smtClean="0"/>
              <a:t>In case of free beam with no bounds this has a simple thermo-conductivity-like solution with</a:t>
            </a:r>
            <a:endParaRPr lang="en-US" sz="2000" dirty="0"/>
          </a:p>
        </p:txBody>
      </p:sp>
      <p:sp>
        <p:nvSpPr>
          <p:cNvPr id="11" name="Rectangle 10"/>
          <p:cNvSpPr/>
          <p:nvPr/>
        </p:nvSpPr>
        <p:spPr>
          <a:xfrm>
            <a:off x="690718" y="4525297"/>
            <a:ext cx="7615082" cy="1015663"/>
          </a:xfrm>
          <a:prstGeom prst="rect">
            <a:avLst/>
          </a:prstGeom>
        </p:spPr>
        <p:txBody>
          <a:bodyPr wrap="square">
            <a:spAutoFit/>
          </a:bodyPr>
          <a:lstStyle/>
          <a:p>
            <a:pPr marL="342900" indent="-342900">
              <a:buFont typeface="Wingdings" panose="05000000000000000000" pitchFamily="2" charset="2"/>
              <a:buChar char="Ø"/>
            </a:pPr>
            <a:r>
              <a:rPr lang="en-US" sz="2000" dirty="0" smtClean="0"/>
              <a:t>Machine acceptance introduces a boundary condition at  </a:t>
            </a:r>
            <a:r>
              <a:rPr lang="en-US" sz="2000" i="1" dirty="0" smtClean="0"/>
              <a:t>I=I</a:t>
            </a:r>
            <a:r>
              <a:rPr lang="en-US" sz="2000" i="1" baseline="-25000" dirty="0" smtClean="0"/>
              <a:t>a</a:t>
            </a:r>
            <a:r>
              <a:rPr lang="en-US" sz="2000" dirty="0" smtClean="0"/>
              <a:t>, where </a:t>
            </a:r>
            <a:r>
              <a:rPr lang="en-US" sz="2000" i="1" dirty="0" smtClean="0"/>
              <a:t>f(I</a:t>
            </a:r>
            <a:r>
              <a:rPr lang="en-US" sz="2000" i="1" baseline="-25000" dirty="0" smtClean="0"/>
              <a:t>a</a:t>
            </a:r>
            <a:r>
              <a:rPr lang="en-US" sz="2000" i="1" dirty="0" smtClean="0"/>
              <a:t>)=0.  </a:t>
            </a:r>
            <a:r>
              <a:rPr lang="en-US" sz="2000" dirty="0" smtClean="0"/>
              <a:t>In this case solution is presented by the sum of  Bessel function J0 harmonics:</a:t>
            </a:r>
            <a:endParaRPr lang="en-US" sz="2000" dirty="0"/>
          </a:p>
        </p:txBody>
      </p:sp>
      <p:sp>
        <p:nvSpPr>
          <p:cNvPr id="6" name="Oval 5"/>
          <p:cNvSpPr/>
          <p:nvPr/>
        </p:nvSpPr>
        <p:spPr>
          <a:xfrm>
            <a:off x="1823884" y="5407610"/>
            <a:ext cx="5029200" cy="1164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9735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0717" y="127492"/>
            <a:ext cx="7449475" cy="461665"/>
          </a:xfrm>
          <a:prstGeom prst="rect">
            <a:avLst/>
          </a:prstGeom>
          <a:noFill/>
        </p:spPr>
        <p:txBody>
          <a:bodyPr wrap="none" rtlCol="0">
            <a:spAutoFit/>
          </a:bodyPr>
          <a:lstStyle/>
          <a:p>
            <a:r>
              <a:rPr lang="en-US" sz="2400" dirty="0" smtClean="0">
                <a:solidFill>
                  <a:srgbClr val="3821E5"/>
                </a:solidFill>
                <a:latin typeface="Comic Sans MS" panose="030F0702030302020204" pitchFamily="66" charset="0"/>
              </a:rPr>
              <a:t>Beam horizontal distribution change with diffusion</a:t>
            </a:r>
            <a:endParaRPr lang="en-US" sz="2400" dirty="0">
              <a:solidFill>
                <a:srgbClr val="3821E5"/>
              </a:solidFill>
              <a:latin typeface="Comic Sans MS" panose="030F0702030302020204" pitchFamily="66" charset="0"/>
            </a:endParaRPr>
          </a:p>
        </p:txBody>
      </p:sp>
      <p:sp>
        <p:nvSpPr>
          <p:cNvPr id="2" name="TextBox 1"/>
          <p:cNvSpPr txBox="1"/>
          <p:nvPr/>
        </p:nvSpPr>
        <p:spPr>
          <a:xfrm>
            <a:off x="690717" y="990600"/>
            <a:ext cx="7615083" cy="646331"/>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t>Where the time decrement for k-</a:t>
            </a:r>
            <a:r>
              <a:rPr lang="en-US" dirty="0" err="1" smtClean="0"/>
              <a:t>th</a:t>
            </a:r>
            <a:r>
              <a:rPr lang="en-US" dirty="0" smtClean="0"/>
              <a:t> harmonic is attenuated by a squared value of the k-</a:t>
            </a:r>
            <a:r>
              <a:rPr lang="en-US" dirty="0" err="1" smtClean="0"/>
              <a:t>th</a:t>
            </a:r>
            <a:r>
              <a:rPr lang="en-US" dirty="0" smtClean="0"/>
              <a:t> node.</a:t>
            </a:r>
          </a:p>
        </p:txBody>
      </p:sp>
      <p:graphicFrame>
        <p:nvGraphicFramePr>
          <p:cNvPr id="6" name="Object 5"/>
          <p:cNvGraphicFramePr>
            <a:graphicFrameLocks noChangeAspect="1"/>
          </p:cNvGraphicFramePr>
          <p:nvPr>
            <p:extLst>
              <p:ext uri="{D42A27DB-BD31-4B8C-83A1-F6EECF244321}">
                <p14:modId xmlns:p14="http://schemas.microsoft.com/office/powerpoint/2010/main" val="2962582424"/>
              </p:ext>
            </p:extLst>
          </p:nvPr>
        </p:nvGraphicFramePr>
        <p:xfrm>
          <a:off x="3200400" y="1655981"/>
          <a:ext cx="1085850" cy="647700"/>
        </p:xfrm>
        <a:graphic>
          <a:graphicData uri="http://schemas.openxmlformats.org/presentationml/2006/ole">
            <mc:AlternateContent xmlns:mc="http://schemas.openxmlformats.org/markup-compatibility/2006">
              <mc:Choice xmlns:v="urn:schemas-microsoft-com:vml" Requires="v">
                <p:oleObj spid="_x0000_s10268" name="Equation" r:id="rId3" imgW="723600" imgH="431640" progId="Equation.3">
                  <p:embed/>
                </p:oleObj>
              </mc:Choice>
              <mc:Fallback>
                <p:oleObj name="Equation" r:id="rId3" imgW="72360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655981"/>
                        <a:ext cx="10858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607328710"/>
              </p:ext>
            </p:extLst>
          </p:nvPr>
        </p:nvGraphicFramePr>
        <p:xfrm>
          <a:off x="2667000" y="3429000"/>
          <a:ext cx="2724150" cy="647700"/>
        </p:xfrm>
        <a:graphic>
          <a:graphicData uri="http://schemas.openxmlformats.org/presentationml/2006/ole">
            <mc:AlternateContent xmlns:mc="http://schemas.openxmlformats.org/markup-compatibility/2006">
              <mc:Choice xmlns:v="urn:schemas-microsoft-com:vml" Requires="v">
                <p:oleObj spid="_x0000_s10269" name="Equation" r:id="rId5" imgW="1815840" imgH="431640" progId="Equation.3">
                  <p:embed/>
                </p:oleObj>
              </mc:Choice>
              <mc:Fallback>
                <p:oleObj name="Equation" r:id="rId5" imgW="1815840" imgH="431640" progId="Equation.3">
                  <p:embed/>
                  <p:pic>
                    <p:nvPicPr>
                      <p:cNvPr id="0" name=""/>
                      <p:cNvPicPr>
                        <a:picLocks noChangeAspect="1" noChangeArrowheads="1"/>
                      </p:cNvPicPr>
                      <p:nvPr/>
                    </p:nvPicPr>
                    <p:blipFill>
                      <a:blip r:embed="rId6"/>
                      <a:srcRect/>
                      <a:stretch>
                        <a:fillRect/>
                      </a:stretch>
                    </p:blipFill>
                    <p:spPr bwMode="auto">
                      <a:xfrm>
                        <a:off x="2667000" y="3429000"/>
                        <a:ext cx="272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11"/>
          <p:cNvSpPr/>
          <p:nvPr/>
        </p:nvSpPr>
        <p:spPr>
          <a:xfrm>
            <a:off x="657224" y="2419350"/>
            <a:ext cx="7419975" cy="923330"/>
          </a:xfrm>
          <a:prstGeom prst="rect">
            <a:avLst/>
          </a:prstGeom>
        </p:spPr>
        <p:txBody>
          <a:bodyPr wrap="square">
            <a:spAutoFit/>
          </a:bodyPr>
          <a:lstStyle/>
          <a:p>
            <a:pPr marL="342900" indent="-342900">
              <a:buFont typeface="Wingdings" panose="05000000000000000000" pitchFamily="2" charset="2"/>
              <a:buChar char="Ø"/>
            </a:pPr>
            <a:r>
              <a:rPr lang="en-US" dirty="0" smtClean="0"/>
              <a:t>Normally all higher harmonics should  decay  very fast with only the 0-th one remaining.  From single exponential fit of the later curve part we determine:</a:t>
            </a:r>
            <a:endParaRPr lang="en-US" dirty="0"/>
          </a:p>
        </p:txBody>
      </p:sp>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 y="4276726"/>
            <a:ext cx="3696140" cy="224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591049" y="4419600"/>
            <a:ext cx="4019551" cy="1754326"/>
          </a:xfrm>
          <a:prstGeom prst="rect">
            <a:avLst/>
          </a:prstGeom>
        </p:spPr>
        <p:txBody>
          <a:bodyPr wrap="square">
            <a:spAutoFit/>
          </a:bodyPr>
          <a:lstStyle/>
          <a:p>
            <a:r>
              <a:rPr lang="en-US" dirty="0" smtClean="0"/>
              <a:t>This is the same run we’ve seen before, with added exponent fit. Apparently, the 0</a:t>
            </a:r>
            <a:r>
              <a:rPr lang="en-US" baseline="30000" dirty="0" smtClean="0"/>
              <a:t>th</a:t>
            </a:r>
            <a:r>
              <a:rPr lang="en-US" dirty="0" smtClean="0"/>
              <a:t> harmonic dominates here from the beginning.  Measured EGR is 3.1 </a:t>
            </a:r>
            <a:r>
              <a:rPr lang="en-US" dirty="0" smtClean="0">
                <a:latin typeface="Symbol" panose="05050102010706020507" pitchFamily="18" charset="2"/>
              </a:rPr>
              <a:t>m</a:t>
            </a:r>
            <a:r>
              <a:rPr lang="en-US" dirty="0" smtClean="0"/>
              <a:t>/sec; whereas linear fit to </a:t>
            </a:r>
            <a:r>
              <a:rPr lang="en-US" dirty="0" err="1" smtClean="0"/>
              <a:t>EmitMon</a:t>
            </a:r>
            <a:r>
              <a:rPr lang="en-US" dirty="0" smtClean="0"/>
              <a:t> gives 0.65</a:t>
            </a:r>
            <a:r>
              <a:rPr lang="en-US" dirty="0" smtClean="0">
                <a:latin typeface="Symbol" panose="05050102010706020507" pitchFamily="18" charset="2"/>
              </a:rPr>
              <a:t>m</a:t>
            </a:r>
            <a:r>
              <a:rPr lang="en-US" dirty="0" smtClean="0"/>
              <a:t>/sec.</a:t>
            </a:r>
            <a:endParaRPr lang="en-US" dirty="0"/>
          </a:p>
        </p:txBody>
      </p:sp>
      <p:sp>
        <p:nvSpPr>
          <p:cNvPr id="10" name="Oval 9"/>
          <p:cNvSpPr/>
          <p:nvPr/>
        </p:nvSpPr>
        <p:spPr>
          <a:xfrm>
            <a:off x="1752600" y="3200400"/>
            <a:ext cx="4676776" cy="945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887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61498" y="111370"/>
            <a:ext cx="6276077"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Examples of the </a:t>
            </a:r>
            <a:r>
              <a:rPr lang="en-US" sz="2800" dirty="0">
                <a:solidFill>
                  <a:srgbClr val="3821E5"/>
                </a:solidFill>
                <a:latin typeface="Comic Sans MS" panose="030F0702030302020204" pitchFamily="66" charset="0"/>
              </a:rPr>
              <a:t>Intensity curve fit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101969"/>
            <a:ext cx="403955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657600"/>
            <a:ext cx="4015742" cy="237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84384" y="1834661"/>
            <a:ext cx="1300357" cy="923330"/>
          </a:xfrm>
          <a:prstGeom prst="rect">
            <a:avLst/>
          </a:prstGeom>
          <a:noFill/>
        </p:spPr>
        <p:txBody>
          <a:bodyPr wrap="none" rtlCol="0">
            <a:spAutoFit/>
          </a:bodyPr>
          <a:lstStyle/>
          <a:p>
            <a:pPr algn="ctr"/>
            <a:r>
              <a:rPr lang="en-US" dirty="0" smtClean="0"/>
              <a:t>04/10/2014</a:t>
            </a:r>
          </a:p>
          <a:p>
            <a:pPr algn="ctr"/>
            <a:endParaRPr lang="en-US" dirty="0"/>
          </a:p>
          <a:p>
            <a:pPr algn="ctr"/>
            <a:r>
              <a:rPr lang="en-US" dirty="0" err="1" smtClean="0">
                <a:latin typeface="Symbol" panose="05050102010706020507" pitchFamily="18" charset="2"/>
              </a:rPr>
              <a:t>D</a:t>
            </a:r>
            <a:r>
              <a:rPr lang="en-US" dirty="0" err="1" smtClean="0"/>
              <a:t>f</a:t>
            </a:r>
            <a:r>
              <a:rPr lang="en-US" dirty="0" smtClean="0"/>
              <a:t>=6kHz</a:t>
            </a:r>
            <a:endParaRPr lang="en-US" dirty="0"/>
          </a:p>
        </p:txBody>
      </p:sp>
      <p:sp>
        <p:nvSpPr>
          <p:cNvPr id="9" name="TextBox 8"/>
          <p:cNvSpPr txBox="1"/>
          <p:nvPr/>
        </p:nvSpPr>
        <p:spPr>
          <a:xfrm>
            <a:off x="1211319" y="4278923"/>
            <a:ext cx="1300357" cy="923330"/>
          </a:xfrm>
          <a:prstGeom prst="rect">
            <a:avLst/>
          </a:prstGeom>
          <a:noFill/>
        </p:spPr>
        <p:txBody>
          <a:bodyPr wrap="none" rtlCol="0">
            <a:spAutoFit/>
          </a:bodyPr>
          <a:lstStyle/>
          <a:p>
            <a:pPr algn="ctr"/>
            <a:r>
              <a:rPr lang="en-US" dirty="0" smtClean="0"/>
              <a:t>04/11/2014</a:t>
            </a:r>
          </a:p>
          <a:p>
            <a:pPr algn="ctr"/>
            <a:endParaRPr lang="en-US" dirty="0"/>
          </a:p>
          <a:p>
            <a:pPr algn="ctr"/>
            <a:r>
              <a:rPr lang="en-US" dirty="0" err="1" smtClean="0">
                <a:latin typeface="Symbol" panose="05050102010706020507" pitchFamily="18" charset="2"/>
              </a:rPr>
              <a:t>D</a:t>
            </a:r>
            <a:r>
              <a:rPr lang="en-US" dirty="0" err="1" smtClean="0"/>
              <a:t>f</a:t>
            </a:r>
            <a:r>
              <a:rPr lang="en-US" dirty="0" smtClean="0"/>
              <a:t>=4kHz</a:t>
            </a:r>
            <a:endParaRPr lang="en-US" dirty="0"/>
          </a:p>
        </p:txBody>
      </p:sp>
    </p:spTree>
    <p:extLst>
      <p:ext uri="{BB962C8B-B14F-4D97-AF65-F5344CB8AC3E}">
        <p14:creationId xmlns:p14="http://schemas.microsoft.com/office/powerpoint/2010/main" val="26576912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61498" y="111370"/>
            <a:ext cx="6276077"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Examples of the </a:t>
            </a:r>
            <a:r>
              <a:rPr lang="en-US" sz="2800" dirty="0">
                <a:solidFill>
                  <a:srgbClr val="3821E5"/>
                </a:solidFill>
                <a:latin typeface="Comic Sans MS" panose="030F0702030302020204" pitchFamily="66" charset="0"/>
              </a:rPr>
              <a:t>Intensity curve fit </a:t>
            </a:r>
          </a:p>
        </p:txBody>
      </p:sp>
      <p:sp>
        <p:nvSpPr>
          <p:cNvPr id="8" name="TextBox 7"/>
          <p:cNvSpPr txBox="1"/>
          <p:nvPr/>
        </p:nvSpPr>
        <p:spPr>
          <a:xfrm>
            <a:off x="594989" y="1613319"/>
            <a:ext cx="2279149" cy="923330"/>
          </a:xfrm>
          <a:prstGeom prst="rect">
            <a:avLst/>
          </a:prstGeom>
          <a:noFill/>
        </p:spPr>
        <p:txBody>
          <a:bodyPr wrap="none" rtlCol="0">
            <a:spAutoFit/>
          </a:bodyPr>
          <a:lstStyle/>
          <a:p>
            <a:pPr algn="ctr"/>
            <a:r>
              <a:rPr lang="en-US" dirty="0" smtClean="0"/>
              <a:t>04/09/2014</a:t>
            </a:r>
            <a:endParaRPr lang="en-US" dirty="0"/>
          </a:p>
          <a:p>
            <a:pPr algn="ctr"/>
            <a:r>
              <a:rPr lang="en-US" dirty="0" err="1" smtClean="0">
                <a:latin typeface="Symbol" panose="05050102010706020507" pitchFamily="18" charset="2"/>
              </a:rPr>
              <a:t>D</a:t>
            </a:r>
            <a:r>
              <a:rPr lang="en-US" dirty="0" err="1" smtClean="0"/>
              <a:t>f</a:t>
            </a:r>
            <a:r>
              <a:rPr lang="en-US" dirty="0" smtClean="0"/>
              <a:t>=2kHz</a:t>
            </a:r>
          </a:p>
          <a:p>
            <a:pPr algn="ctr"/>
            <a:r>
              <a:rPr lang="en-US" dirty="0" smtClean="0"/>
              <a:t>Impossible to find a fit</a:t>
            </a:r>
            <a:endParaRPr lang="en-US" dirty="0"/>
          </a:p>
        </p:txBody>
      </p:sp>
      <p:sp>
        <p:nvSpPr>
          <p:cNvPr id="9" name="TextBox 8"/>
          <p:cNvSpPr txBox="1"/>
          <p:nvPr/>
        </p:nvSpPr>
        <p:spPr>
          <a:xfrm>
            <a:off x="387675" y="3733800"/>
            <a:ext cx="2998578" cy="923330"/>
          </a:xfrm>
          <a:prstGeom prst="rect">
            <a:avLst/>
          </a:prstGeom>
          <a:noFill/>
        </p:spPr>
        <p:txBody>
          <a:bodyPr wrap="none" rtlCol="0">
            <a:spAutoFit/>
          </a:bodyPr>
          <a:lstStyle/>
          <a:p>
            <a:pPr algn="ctr"/>
            <a:r>
              <a:rPr lang="en-US" dirty="0" smtClean="0"/>
              <a:t>04/09/2014</a:t>
            </a:r>
            <a:endParaRPr lang="en-US" dirty="0"/>
          </a:p>
          <a:p>
            <a:pPr algn="ctr"/>
            <a:r>
              <a:rPr lang="en-US" dirty="0" err="1" smtClean="0">
                <a:latin typeface="Symbol" panose="05050102010706020507" pitchFamily="18" charset="2"/>
              </a:rPr>
              <a:t>D</a:t>
            </a:r>
            <a:r>
              <a:rPr lang="en-US" dirty="0" err="1" smtClean="0"/>
              <a:t>f</a:t>
            </a:r>
            <a:r>
              <a:rPr lang="en-US" dirty="0" smtClean="0"/>
              <a:t>=2kHz</a:t>
            </a:r>
          </a:p>
          <a:p>
            <a:pPr algn="ctr"/>
            <a:r>
              <a:rPr lang="en-US" dirty="0" smtClean="0"/>
              <a:t>Best fit, but there is variability</a:t>
            </a:r>
            <a:endParaRPr lang="en-US" dirty="0"/>
          </a:p>
        </p:txBody>
      </p:sp>
      <p:sp>
        <p:nvSpPr>
          <p:cNvPr id="2" name="TextBox 1"/>
          <p:cNvSpPr txBox="1"/>
          <p:nvPr/>
        </p:nvSpPr>
        <p:spPr>
          <a:xfrm>
            <a:off x="513596" y="5553615"/>
            <a:ext cx="7676377" cy="646331"/>
          </a:xfrm>
          <a:prstGeom prst="rect">
            <a:avLst/>
          </a:prstGeom>
          <a:noFill/>
        </p:spPr>
        <p:txBody>
          <a:bodyPr wrap="square" rtlCol="0">
            <a:spAutoFit/>
          </a:bodyPr>
          <a:lstStyle/>
          <a:p>
            <a:r>
              <a:rPr lang="en-US" dirty="0" smtClean="0"/>
              <a:t>At low frequency modulation width part of the beam is not affected by RFKO, this part is not heated. This results in ambiguity in interpretation of the curve.</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871172"/>
            <a:ext cx="3600083" cy="229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09314"/>
            <a:ext cx="3646975" cy="232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6495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31890" y="685800"/>
            <a:ext cx="8178710" cy="0"/>
          </a:xfrm>
          <a:prstGeom prst="line">
            <a:avLst/>
          </a:prstGeom>
          <a:ln w="38100">
            <a:solidFill>
              <a:srgbClr val="3821E5"/>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61498" y="111370"/>
            <a:ext cx="6030818" cy="523220"/>
          </a:xfrm>
          <a:prstGeom prst="rect">
            <a:avLst/>
          </a:prstGeom>
          <a:noFill/>
        </p:spPr>
        <p:txBody>
          <a:bodyPr wrap="none" rtlCol="0">
            <a:spAutoFit/>
          </a:bodyPr>
          <a:lstStyle/>
          <a:p>
            <a:r>
              <a:rPr lang="en-US" sz="2800" dirty="0">
                <a:solidFill>
                  <a:srgbClr val="3821E5"/>
                </a:solidFill>
                <a:latin typeface="Comic Sans MS" panose="030F0702030302020204" pitchFamily="66" charset="0"/>
              </a:rPr>
              <a:t>EGR from the Intensity curve fit </a:t>
            </a:r>
          </a:p>
        </p:txBody>
      </p:sp>
      <p:sp>
        <p:nvSpPr>
          <p:cNvPr id="2" name="TextBox 1"/>
          <p:cNvSpPr txBox="1"/>
          <p:nvPr/>
        </p:nvSpPr>
        <p:spPr>
          <a:xfrm>
            <a:off x="609601" y="1066800"/>
            <a:ext cx="7772400" cy="1015663"/>
          </a:xfrm>
          <a:prstGeom prst="rect">
            <a:avLst/>
          </a:prstGeom>
          <a:noFill/>
        </p:spPr>
        <p:txBody>
          <a:bodyPr wrap="square" rtlCol="0">
            <a:spAutoFit/>
          </a:bodyPr>
          <a:lstStyle/>
          <a:p>
            <a:r>
              <a:rPr lang="en-US" sz="2000" dirty="0" smtClean="0"/>
              <a:t>Note:  Again, in order to compare with earlier simulation plots, measurements are rescaled to 25W of RFKO power on a single PA. Measurements were made at 3.5 and 7W power.</a:t>
            </a:r>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756" y="2209800"/>
            <a:ext cx="5833914"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055297" y="2546556"/>
            <a:ext cx="685800" cy="369332"/>
          </a:xfrm>
          <a:prstGeom prst="rect">
            <a:avLst/>
          </a:prstGeom>
          <a:noFill/>
        </p:spPr>
        <p:txBody>
          <a:bodyPr wrap="square" rtlCol="0">
            <a:spAutoFit/>
          </a:bodyPr>
          <a:lstStyle/>
          <a:p>
            <a:r>
              <a:rPr lang="en-US" b="1" dirty="0" smtClean="0">
                <a:solidFill>
                  <a:srgbClr val="FF0000"/>
                </a:solidFill>
              </a:rPr>
              <a:t>Orbit</a:t>
            </a:r>
            <a:endParaRPr lang="en-US" b="1" dirty="0">
              <a:solidFill>
                <a:srgbClr val="FF0000"/>
              </a:solidFill>
            </a:endParaRPr>
          </a:p>
        </p:txBody>
      </p:sp>
      <p:sp>
        <p:nvSpPr>
          <p:cNvPr id="10" name="Oval 9"/>
          <p:cNvSpPr/>
          <p:nvPr/>
        </p:nvSpPr>
        <p:spPr>
          <a:xfrm>
            <a:off x="3482549" y="3586316"/>
            <a:ext cx="261084" cy="2138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8" idx="2"/>
          </p:cNvCxnSpPr>
          <p:nvPr/>
        </p:nvCxnSpPr>
        <p:spPr>
          <a:xfrm flipH="1">
            <a:off x="3775587" y="2915888"/>
            <a:ext cx="622610" cy="66797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648325" y="5345668"/>
            <a:ext cx="1529586" cy="369332"/>
          </a:xfrm>
          <a:prstGeom prst="rect">
            <a:avLst/>
          </a:prstGeom>
          <a:noFill/>
        </p:spPr>
        <p:txBody>
          <a:bodyPr wrap="none" rtlCol="0">
            <a:spAutoFit/>
          </a:bodyPr>
          <a:lstStyle/>
          <a:p>
            <a:r>
              <a:rPr lang="en-US" dirty="0" smtClean="0"/>
              <a:t>FM width, kHz</a:t>
            </a:r>
            <a:endParaRPr lang="en-US" dirty="0"/>
          </a:p>
        </p:txBody>
      </p:sp>
      <p:sp>
        <p:nvSpPr>
          <p:cNvPr id="6" name="TextBox 5"/>
          <p:cNvSpPr txBox="1"/>
          <p:nvPr/>
        </p:nvSpPr>
        <p:spPr>
          <a:xfrm rot="16200000">
            <a:off x="192703" y="2855297"/>
            <a:ext cx="1660326" cy="369332"/>
          </a:xfrm>
          <a:prstGeom prst="rect">
            <a:avLst/>
          </a:prstGeom>
          <a:noFill/>
        </p:spPr>
        <p:txBody>
          <a:bodyPr wrap="none" rtlCol="0">
            <a:spAutoFit/>
          </a:bodyPr>
          <a:lstStyle/>
          <a:p>
            <a:r>
              <a:rPr lang="en-US" dirty="0" smtClean="0"/>
              <a:t>EGR,  </a:t>
            </a:r>
            <a:r>
              <a:rPr lang="en-US" dirty="0" err="1" smtClean="0"/>
              <a:t>pimm</a:t>
            </a:r>
            <a:r>
              <a:rPr lang="en-US" dirty="0" smtClean="0"/>
              <a:t>/sec</a:t>
            </a:r>
            <a:endParaRPr lang="en-US" dirty="0"/>
          </a:p>
        </p:txBody>
      </p:sp>
    </p:spTree>
    <p:extLst>
      <p:ext uri="{BB962C8B-B14F-4D97-AF65-F5344CB8AC3E}">
        <p14:creationId xmlns:p14="http://schemas.microsoft.com/office/powerpoint/2010/main" val="4337363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655994"/>
            <a:ext cx="5601213"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Conclusions to the RFKO studies</a:t>
            </a:r>
            <a:endParaRPr lang="en-US" sz="2800" dirty="0">
              <a:solidFill>
                <a:srgbClr val="3821E5"/>
              </a:solidFill>
              <a:latin typeface="Comic Sans MS" panose="030F0702030302020204" pitchFamily="66" charset="0"/>
            </a:endParaRPr>
          </a:p>
        </p:txBody>
      </p:sp>
      <p:sp>
        <p:nvSpPr>
          <p:cNvPr id="2" name="TextBox 1"/>
          <p:cNvSpPr txBox="1"/>
          <p:nvPr/>
        </p:nvSpPr>
        <p:spPr>
          <a:xfrm>
            <a:off x="937173" y="1676400"/>
            <a:ext cx="7010400" cy="3139321"/>
          </a:xfrm>
          <a:prstGeom prst="rect">
            <a:avLst/>
          </a:prstGeom>
          <a:noFill/>
        </p:spPr>
        <p:txBody>
          <a:bodyPr wrap="square" rtlCol="0">
            <a:spAutoFit/>
          </a:bodyPr>
          <a:lstStyle/>
          <a:p>
            <a:pPr marL="342900" indent="-342900">
              <a:buFont typeface="+mj-lt"/>
              <a:buAutoNum type="arabicPeriod"/>
            </a:pPr>
            <a:r>
              <a:rPr lang="en-US" sz="2000" dirty="0" smtClean="0"/>
              <a:t>Recalibration of the HL revealed substantial underestimation of output power in previous studies</a:t>
            </a:r>
          </a:p>
          <a:p>
            <a:pPr marL="342900" indent="-342900">
              <a:buFont typeface="+mj-lt"/>
              <a:buAutoNum type="arabicPeriod"/>
            </a:pPr>
            <a:r>
              <a:rPr lang="en-US" sz="2000" dirty="0" smtClean="0"/>
              <a:t>Attempts to make use of </a:t>
            </a:r>
            <a:r>
              <a:rPr lang="en-US" sz="2000" dirty="0" err="1" smtClean="0"/>
              <a:t>Schottky</a:t>
            </a:r>
            <a:r>
              <a:rPr lang="en-US" sz="2000" dirty="0" smtClean="0"/>
              <a:t> </a:t>
            </a:r>
            <a:r>
              <a:rPr lang="en-US" sz="2000" dirty="0" err="1" smtClean="0"/>
              <a:t>Emittance</a:t>
            </a:r>
            <a:r>
              <a:rPr lang="en-US" sz="2000" dirty="0" smtClean="0"/>
              <a:t> Monitor were not successful. The reasons of this need to be investigated.</a:t>
            </a:r>
          </a:p>
          <a:p>
            <a:pPr marL="342900" indent="-342900">
              <a:buFont typeface="+mj-lt"/>
              <a:buAutoNum type="arabicPeriod"/>
            </a:pPr>
            <a:r>
              <a:rPr lang="en-US" sz="2000" dirty="0" smtClean="0"/>
              <a:t>A new method of EGR evaluation has been implemented. </a:t>
            </a:r>
            <a:r>
              <a:rPr lang="en-US" sz="2000" dirty="0"/>
              <a:t> </a:t>
            </a:r>
            <a:r>
              <a:rPr lang="en-US" sz="2000" dirty="0" smtClean="0"/>
              <a:t>In general, this method gives a conservative measurement, but its applicability is limited for narrow bandwidths.</a:t>
            </a:r>
          </a:p>
          <a:p>
            <a:pPr marL="342900" indent="-342900">
              <a:buFont typeface="+mj-lt"/>
              <a:buAutoNum type="arabicPeriod"/>
            </a:pPr>
            <a:r>
              <a:rPr lang="en-US" sz="2000" dirty="0" smtClean="0"/>
              <a:t>Obtained results are consistent with expectations</a:t>
            </a:r>
          </a:p>
          <a:p>
            <a:endParaRPr lang="en-US" sz="2000"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1124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655994"/>
            <a:ext cx="4955203" cy="523220"/>
          </a:xfrm>
          <a:prstGeom prst="rect">
            <a:avLst/>
          </a:prstGeom>
          <a:noFill/>
        </p:spPr>
        <p:txBody>
          <a:bodyPr wrap="none" rtlCol="0">
            <a:spAutoFit/>
          </a:bodyPr>
          <a:lstStyle/>
          <a:p>
            <a:r>
              <a:rPr lang="en-US" sz="2800" dirty="0" smtClean="0">
                <a:solidFill>
                  <a:srgbClr val="3821E5"/>
                </a:solidFill>
                <a:latin typeface="Comic Sans MS" panose="030F0702030302020204" pitchFamily="66" charset="0"/>
              </a:rPr>
              <a:t>Conclusions to status update</a:t>
            </a:r>
            <a:endParaRPr lang="en-US" sz="2800" dirty="0">
              <a:solidFill>
                <a:srgbClr val="3821E5"/>
              </a:solidFill>
              <a:latin typeface="Comic Sans MS" panose="030F0702030302020204" pitchFamily="66" charset="0"/>
            </a:endParaRPr>
          </a:p>
        </p:txBody>
      </p:sp>
    </p:spTree>
    <p:extLst>
      <p:ext uri="{BB962C8B-B14F-4D97-AF65-F5344CB8AC3E}">
        <p14:creationId xmlns:p14="http://schemas.microsoft.com/office/powerpoint/2010/main" val="559173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8990" y="115556"/>
            <a:ext cx="7108036" cy="523220"/>
          </a:xfrm>
          <a:prstGeom prst="rect">
            <a:avLst/>
          </a:prstGeom>
          <a:noFill/>
        </p:spPr>
        <p:txBody>
          <a:bodyPr wrap="none" rtlCol="0">
            <a:spAutoFit/>
          </a:bodyPr>
          <a:lstStyle/>
          <a:p>
            <a:r>
              <a:rPr lang="en-US" sz="2800" dirty="0">
                <a:solidFill>
                  <a:srgbClr val="0F1AFD"/>
                </a:solidFill>
                <a:latin typeface="Comic Sans MS" panose="030F0702030302020204" pitchFamily="66" charset="0"/>
              </a:rPr>
              <a:t>O</a:t>
            </a:r>
            <a:r>
              <a:rPr lang="en-US" sz="2800" dirty="0" smtClean="0">
                <a:solidFill>
                  <a:srgbClr val="0F1AFD"/>
                </a:solidFill>
                <a:latin typeface="Comic Sans MS" panose="030F0702030302020204" pitchFamily="66" charset="0"/>
              </a:rPr>
              <a:t>nset of the </a:t>
            </a:r>
            <a:r>
              <a:rPr lang="en-US" sz="2800" dirty="0" err="1" smtClean="0">
                <a:solidFill>
                  <a:srgbClr val="0F1AFD"/>
                </a:solidFill>
                <a:latin typeface="Comic Sans MS" panose="030F0702030302020204" pitchFamily="66" charset="0"/>
              </a:rPr>
              <a:t>sextupole</a:t>
            </a:r>
            <a:r>
              <a:rPr lang="en-US" sz="2800" dirty="0" smtClean="0">
                <a:solidFill>
                  <a:srgbClr val="0F1AFD"/>
                </a:solidFill>
                <a:latin typeface="Comic Sans MS" panose="030F0702030302020204" pitchFamily="66" charset="0"/>
              </a:rPr>
              <a:t> dynamic aperture</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990" y="1161486"/>
            <a:ext cx="6454810" cy="4841108"/>
          </a:xfrm>
          <a:prstGeom prst="rect">
            <a:avLst/>
          </a:prstGeom>
        </p:spPr>
      </p:pic>
      <p:sp>
        <p:nvSpPr>
          <p:cNvPr id="5" name="TextBox 4"/>
          <p:cNvSpPr txBox="1"/>
          <p:nvPr/>
        </p:nvSpPr>
        <p:spPr>
          <a:xfrm>
            <a:off x="575268" y="6019800"/>
            <a:ext cx="3433697" cy="400110"/>
          </a:xfrm>
          <a:prstGeom prst="rect">
            <a:avLst/>
          </a:prstGeom>
          <a:noFill/>
        </p:spPr>
        <p:txBody>
          <a:bodyPr wrap="none" rtlCol="0">
            <a:spAutoFit/>
          </a:bodyPr>
          <a:lstStyle/>
          <a:p>
            <a:r>
              <a:rPr lang="en-US" sz="2000" dirty="0" smtClean="0"/>
              <a:t>Important term:  </a:t>
            </a:r>
            <a:r>
              <a:rPr lang="en-US" sz="2000" i="1" dirty="0" smtClean="0"/>
              <a:t>the </a:t>
            </a:r>
            <a:r>
              <a:rPr lang="en-US" sz="2000" i="1" dirty="0" err="1" smtClean="0"/>
              <a:t>separatrix</a:t>
            </a:r>
            <a:endParaRPr lang="en-US" sz="2000" i="1" dirty="0"/>
          </a:p>
        </p:txBody>
      </p:sp>
      <p:sp>
        <p:nvSpPr>
          <p:cNvPr id="6" name="TextBox 5"/>
          <p:cNvSpPr txBox="1"/>
          <p:nvPr/>
        </p:nvSpPr>
        <p:spPr>
          <a:xfrm>
            <a:off x="381000" y="961431"/>
            <a:ext cx="7500323" cy="400110"/>
          </a:xfrm>
          <a:prstGeom prst="rect">
            <a:avLst/>
          </a:prstGeom>
          <a:noFill/>
        </p:spPr>
        <p:txBody>
          <a:bodyPr wrap="none" rtlCol="0">
            <a:spAutoFit/>
          </a:bodyPr>
          <a:lstStyle/>
          <a:p>
            <a:r>
              <a:rPr lang="en-US" sz="2000" dirty="0" smtClean="0"/>
              <a:t>Transition of the normalized beam phase space to resonant conditions</a:t>
            </a:r>
            <a:endParaRPr lang="en-US" sz="2000" dirty="0"/>
          </a:p>
        </p:txBody>
      </p:sp>
    </p:spTree>
    <p:extLst>
      <p:ext uri="{BB962C8B-B14F-4D97-AF65-F5344CB8AC3E}">
        <p14:creationId xmlns:p14="http://schemas.microsoft.com/office/powerpoint/2010/main" val="6410570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154822" y="838200"/>
            <a:ext cx="4942114" cy="5029200"/>
            <a:chOff x="4154822" y="838200"/>
            <a:chExt cx="4942114" cy="5029200"/>
          </a:xfrm>
        </p:grpSpPr>
        <p:grpSp>
          <p:nvGrpSpPr>
            <p:cNvPr id="30" name="Group 29"/>
            <p:cNvGrpSpPr/>
            <p:nvPr/>
          </p:nvGrpSpPr>
          <p:grpSpPr>
            <a:xfrm>
              <a:off x="4154822" y="838200"/>
              <a:ext cx="4942114" cy="5029200"/>
              <a:chOff x="1256079" y="1333587"/>
              <a:chExt cx="4942114" cy="5029200"/>
            </a:xfrm>
          </p:grpSpPr>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37"/>
              <a:stretch/>
            </p:blipFill>
            <p:spPr bwMode="auto">
              <a:xfrm>
                <a:off x="1256079" y="1333587"/>
                <a:ext cx="4942114"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Connector 32"/>
              <p:cNvCxnSpPr/>
              <p:nvPr/>
            </p:nvCxnSpPr>
            <p:spPr>
              <a:xfrm>
                <a:off x="3725775" y="3400512"/>
                <a:ext cx="485775" cy="852488"/>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997113" y="3610062"/>
                <a:ext cx="866775" cy="14288"/>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578138" y="2767100"/>
                <a:ext cx="623887" cy="828677"/>
              </a:xfrm>
              <a:prstGeom prst="line">
                <a:avLst/>
              </a:prstGeom>
              <a:ln w="1270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Isosceles Triangle 36"/>
              <p:cNvSpPr/>
              <p:nvPr/>
            </p:nvSpPr>
            <p:spPr>
              <a:xfrm rot="188920">
                <a:off x="3460569" y="3307866"/>
                <a:ext cx="526390" cy="393055"/>
              </a:xfrm>
              <a:prstGeom prst="triangle">
                <a:avLst/>
              </a:prstGeom>
              <a:solidFill>
                <a:schemeClr val="bg1">
                  <a:lumMod val="6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p:cNvCxnSpPr/>
            <p:nvPr/>
          </p:nvCxnSpPr>
          <p:spPr>
            <a:xfrm>
              <a:off x="5609816" y="1150012"/>
              <a:ext cx="6545" cy="385674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447800" y="112778"/>
            <a:ext cx="6460423"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Other essential terms of spill control</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1150012"/>
            <a:ext cx="3651064" cy="470898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800" dirty="0" err="1" smtClean="0"/>
              <a:t>Separatrix</a:t>
            </a:r>
            <a:r>
              <a:rPr lang="en-US" sz="2800" dirty="0" smtClean="0"/>
              <a:t> orientation</a:t>
            </a:r>
          </a:p>
          <a:p>
            <a:pPr marL="285750" indent="-285750">
              <a:lnSpc>
                <a:spcPct val="200000"/>
              </a:lnSpc>
              <a:buFont typeface="Arial" panose="020B0604020202020204" pitchFamily="34" charset="0"/>
              <a:buChar char="•"/>
            </a:pPr>
            <a:r>
              <a:rPr lang="en-US" sz="2800" dirty="0" smtClean="0"/>
              <a:t>Offset at the septum</a:t>
            </a:r>
          </a:p>
          <a:p>
            <a:pPr marL="742950" lvl="1" indent="-285750">
              <a:buFont typeface="Arial" panose="020B0604020202020204" pitchFamily="34" charset="0"/>
              <a:buChar char="•"/>
            </a:pPr>
            <a:r>
              <a:rPr lang="en-US" sz="2000" dirty="0" smtClean="0"/>
              <a:t>Dynamic bump</a:t>
            </a:r>
          </a:p>
          <a:p>
            <a:pPr marL="285750" indent="-285750">
              <a:lnSpc>
                <a:spcPct val="200000"/>
              </a:lnSpc>
              <a:buFont typeface="Arial" panose="020B0604020202020204" pitchFamily="34" charset="0"/>
              <a:buChar char="•"/>
            </a:pPr>
            <a:r>
              <a:rPr lang="en-US" sz="2800" dirty="0" smtClean="0"/>
              <a:t>Step size</a:t>
            </a:r>
          </a:p>
          <a:p>
            <a:pPr marL="285750" indent="-285750">
              <a:lnSpc>
                <a:spcPct val="200000"/>
              </a:lnSpc>
              <a:buFont typeface="Arial" panose="020B0604020202020204" pitchFamily="34" charset="0"/>
              <a:buChar char="•"/>
            </a:pPr>
            <a:r>
              <a:rPr lang="en-US" sz="2800" dirty="0" smtClean="0"/>
              <a:t>Losses in the ring</a:t>
            </a:r>
          </a:p>
          <a:p>
            <a:pPr marL="285750" indent="-285750">
              <a:lnSpc>
                <a:spcPct val="200000"/>
              </a:lnSpc>
              <a:buFont typeface="Arial" panose="020B0604020202020204" pitchFamily="34" charset="0"/>
              <a:buChar char="•"/>
            </a:pPr>
            <a:endParaRPr lang="en-US" sz="2400" dirty="0"/>
          </a:p>
        </p:txBody>
      </p:sp>
      <p:sp>
        <p:nvSpPr>
          <p:cNvPr id="6" name="TextBox 5"/>
          <p:cNvSpPr txBox="1"/>
          <p:nvPr/>
        </p:nvSpPr>
        <p:spPr>
          <a:xfrm rot="16200000">
            <a:off x="3688389" y="2787932"/>
            <a:ext cx="1342419" cy="338554"/>
          </a:xfrm>
          <a:prstGeom prst="rect">
            <a:avLst/>
          </a:prstGeom>
          <a:noFill/>
        </p:spPr>
        <p:txBody>
          <a:bodyPr wrap="none" rtlCol="0">
            <a:spAutoFit/>
          </a:bodyPr>
          <a:lstStyle/>
          <a:p>
            <a:r>
              <a:rPr lang="en-US" sz="1600" dirty="0" smtClean="0"/>
              <a:t>Normalized X’</a:t>
            </a:r>
            <a:endParaRPr lang="en-US" sz="1600" dirty="0"/>
          </a:p>
        </p:txBody>
      </p:sp>
      <p:sp>
        <p:nvSpPr>
          <p:cNvPr id="3" name="TextBox 2"/>
          <p:cNvSpPr txBox="1"/>
          <p:nvPr/>
        </p:nvSpPr>
        <p:spPr>
          <a:xfrm>
            <a:off x="4942303" y="5638488"/>
            <a:ext cx="1311578" cy="523220"/>
          </a:xfrm>
          <a:prstGeom prst="rect">
            <a:avLst/>
          </a:prstGeom>
          <a:noFill/>
        </p:spPr>
        <p:txBody>
          <a:bodyPr wrap="none" rtlCol="0">
            <a:spAutoFit/>
          </a:bodyPr>
          <a:lstStyle/>
          <a:p>
            <a:r>
              <a:rPr lang="en-US" sz="2800" dirty="0" smtClean="0">
                <a:solidFill>
                  <a:srgbClr val="0F1AFD"/>
                </a:solidFill>
              </a:rPr>
              <a:t>Septum</a:t>
            </a:r>
            <a:endParaRPr lang="en-US" sz="2800" dirty="0">
              <a:solidFill>
                <a:srgbClr val="0F1AFD"/>
              </a:solidFill>
            </a:endParaRPr>
          </a:p>
        </p:txBody>
      </p:sp>
      <p:cxnSp>
        <p:nvCxnSpPr>
          <p:cNvPr id="8" name="Straight Arrow Connector 7"/>
          <p:cNvCxnSpPr/>
          <p:nvPr/>
        </p:nvCxnSpPr>
        <p:spPr>
          <a:xfrm flipV="1">
            <a:off x="5609816" y="5065754"/>
            <a:ext cx="0" cy="67597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259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113" y="111369"/>
            <a:ext cx="4270721"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Step size and efficiency</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3019" y="2438801"/>
            <a:ext cx="3886200" cy="10598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1064861360"/>
              </p:ext>
            </p:extLst>
          </p:nvPr>
        </p:nvGraphicFramePr>
        <p:xfrm>
          <a:off x="4663767" y="1204451"/>
          <a:ext cx="1200727" cy="762000"/>
        </p:xfrm>
        <a:graphic>
          <a:graphicData uri="http://schemas.openxmlformats.org/presentationml/2006/ole">
            <mc:AlternateContent xmlns:mc="http://schemas.openxmlformats.org/markup-compatibility/2006">
              <mc:Choice xmlns:v="urn:schemas-microsoft-com:vml" Requires="v">
                <p:oleObj spid="_x0000_s4138" name="Equation" r:id="rId4" imgW="660240" imgH="419040" progId="Equation.3">
                  <p:embed/>
                </p:oleObj>
              </mc:Choice>
              <mc:Fallback>
                <p:oleObj name="Equation" r:id="rId4" imgW="660240" imgH="419040" progId="Equation.3">
                  <p:embed/>
                  <p:pic>
                    <p:nvPicPr>
                      <p:cNvPr id="0" name=""/>
                      <p:cNvPicPr/>
                      <p:nvPr/>
                    </p:nvPicPr>
                    <p:blipFill>
                      <a:blip r:embed="rId5"/>
                      <a:stretch>
                        <a:fillRect/>
                      </a:stretch>
                    </p:blipFill>
                    <p:spPr>
                      <a:xfrm>
                        <a:off x="4663767" y="1204451"/>
                        <a:ext cx="1200727" cy="762000"/>
                      </a:xfrm>
                      <a:prstGeom prst="rect">
                        <a:avLst/>
                      </a:prstGeom>
                    </p:spPr>
                  </p:pic>
                </p:oleObj>
              </mc:Fallback>
            </mc:AlternateContent>
          </a:graphicData>
        </a:graphic>
      </p:graphicFrame>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886200"/>
            <a:ext cx="393382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19200" y="1300339"/>
            <a:ext cx="1790875" cy="461665"/>
          </a:xfrm>
          <a:prstGeom prst="rect">
            <a:avLst/>
          </a:prstGeom>
          <a:noFill/>
        </p:spPr>
        <p:txBody>
          <a:bodyPr wrap="none" rtlCol="0">
            <a:spAutoFit/>
          </a:bodyPr>
          <a:lstStyle/>
          <a:p>
            <a:r>
              <a:rPr lang="en-US" sz="2400" dirty="0" smtClean="0">
                <a:latin typeface="Comic Sans MS" panose="030F0702030302020204" pitchFamily="66" charset="0"/>
              </a:rPr>
              <a:t>Intuitively:</a:t>
            </a:r>
            <a:endParaRPr lang="en-US" sz="2400" dirty="0">
              <a:latin typeface="Comic Sans MS" panose="030F0702030302020204" pitchFamily="66" charset="0"/>
            </a:endParaRPr>
          </a:p>
        </p:txBody>
      </p:sp>
      <p:sp>
        <p:nvSpPr>
          <p:cNvPr id="9" name="TextBox 8"/>
          <p:cNvSpPr txBox="1"/>
          <p:nvPr/>
        </p:nvSpPr>
        <p:spPr>
          <a:xfrm>
            <a:off x="594405" y="2526254"/>
            <a:ext cx="2614818" cy="461665"/>
          </a:xfrm>
          <a:prstGeom prst="rect">
            <a:avLst/>
          </a:prstGeom>
          <a:noFill/>
        </p:spPr>
        <p:txBody>
          <a:bodyPr wrap="none" rtlCol="0">
            <a:spAutoFit/>
          </a:bodyPr>
          <a:lstStyle/>
          <a:p>
            <a:r>
              <a:rPr lang="en-US" sz="2400" dirty="0" smtClean="0">
                <a:latin typeface="Comic Sans MS" panose="030F0702030302020204" pitchFamily="66" charset="0"/>
              </a:rPr>
              <a:t>More accurately:</a:t>
            </a:r>
            <a:endParaRPr lang="en-US" sz="2400" dirty="0">
              <a:latin typeface="Comic Sans MS" panose="030F0702030302020204" pitchFamily="66" charset="0"/>
            </a:endParaRPr>
          </a:p>
        </p:txBody>
      </p:sp>
      <p:sp>
        <p:nvSpPr>
          <p:cNvPr id="10" name="TextBox 9"/>
          <p:cNvSpPr txBox="1"/>
          <p:nvPr/>
        </p:nvSpPr>
        <p:spPr>
          <a:xfrm>
            <a:off x="238616" y="3700253"/>
            <a:ext cx="3876184" cy="2800767"/>
          </a:xfrm>
          <a:prstGeom prst="rect">
            <a:avLst/>
          </a:prstGeom>
          <a:noFill/>
        </p:spPr>
        <p:txBody>
          <a:bodyPr wrap="square" rtlCol="0">
            <a:spAutoFit/>
          </a:bodyPr>
          <a:lstStyle/>
          <a:p>
            <a:r>
              <a:rPr lang="en-US" sz="2000" dirty="0" smtClean="0"/>
              <a:t>Obviously,  efficiency strongly depends on the beam X-dimension, especially in the beginning of the spill. </a:t>
            </a:r>
          </a:p>
          <a:p>
            <a:r>
              <a:rPr lang="en-US" sz="2400" dirty="0" smtClean="0">
                <a:solidFill>
                  <a:srgbClr val="FF0000"/>
                </a:solidFill>
              </a:rPr>
              <a:t>It is important to preserve low beam </a:t>
            </a:r>
            <a:r>
              <a:rPr lang="en-US" sz="2400" dirty="0" err="1" smtClean="0">
                <a:solidFill>
                  <a:srgbClr val="FF0000"/>
                </a:solidFill>
              </a:rPr>
              <a:t>emittance</a:t>
            </a:r>
            <a:r>
              <a:rPr lang="en-US" sz="2400" dirty="0" smtClean="0">
                <a:solidFill>
                  <a:srgbClr val="FF0000"/>
                </a:solidFill>
              </a:rPr>
              <a:t> at injection to the Delivery Ring. (1</a:t>
            </a:r>
            <a:r>
              <a:rPr lang="en-US" sz="2400" baseline="30000" dirty="0" smtClean="0">
                <a:solidFill>
                  <a:srgbClr val="FF0000"/>
                </a:solidFill>
              </a:rPr>
              <a:t>st</a:t>
            </a:r>
            <a:r>
              <a:rPr lang="en-US" sz="2400" dirty="0" smtClean="0">
                <a:solidFill>
                  <a:srgbClr val="FF0000"/>
                </a:solidFill>
              </a:rPr>
              <a:t> reason)</a:t>
            </a:r>
            <a:endParaRPr lang="en-US" sz="2400" dirty="0">
              <a:solidFill>
                <a:srgbClr val="FF0000"/>
              </a:solidFill>
            </a:endParaRPr>
          </a:p>
        </p:txBody>
      </p:sp>
    </p:spTree>
    <p:extLst>
      <p:ext uri="{BB962C8B-B14F-4D97-AF65-F5344CB8AC3E}">
        <p14:creationId xmlns:p14="http://schemas.microsoft.com/office/powerpoint/2010/main" val="422432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839" y="85734"/>
            <a:ext cx="8395247"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Magnets for Resonant Extraction:  ramped quads</a:t>
            </a:r>
            <a:endParaRPr lang="en-US" sz="2800" dirty="0">
              <a:solidFill>
                <a:srgbClr val="0F1AFD"/>
              </a:solidFill>
              <a:latin typeface="Comic Sans MS" panose="030F0702030302020204" pitchFamily="66" charset="0"/>
            </a:endParaRPr>
          </a:p>
        </p:txBody>
      </p:sp>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3803" y="880355"/>
            <a:ext cx="8342998" cy="1631216"/>
          </a:xfrm>
          <a:prstGeom prst="rect">
            <a:avLst/>
          </a:prstGeom>
          <a:noFill/>
        </p:spPr>
        <p:txBody>
          <a:bodyPr wrap="square" rtlCol="0">
            <a:spAutoFit/>
          </a:bodyPr>
          <a:lstStyle/>
          <a:p>
            <a:r>
              <a:rPr lang="en-US" sz="2000" dirty="0" smtClean="0"/>
              <a:t>Best choice of quad locations – in points of symmetry, in the middle of straight sections. This ensures low harmonic content, although it is not clear how much that is important.</a:t>
            </a:r>
          </a:p>
          <a:p>
            <a:r>
              <a:rPr lang="en-US" sz="2000" dirty="0" smtClean="0"/>
              <a:t>For 3 magnets the max strength, current and the dependence on time can be calculated, full specs shown here:</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4130822254"/>
              </p:ext>
            </p:extLst>
          </p:nvPr>
        </p:nvGraphicFramePr>
        <p:xfrm>
          <a:off x="1292778" y="2667000"/>
          <a:ext cx="6098623" cy="1370488"/>
        </p:xfrm>
        <a:graphic>
          <a:graphicData uri="http://schemas.openxmlformats.org/drawingml/2006/table">
            <a:tbl>
              <a:tblPr>
                <a:tableStyleId>{5C22544A-7EE6-4342-B048-85BDC9FD1C3A}</a:tableStyleId>
              </a:tblPr>
              <a:tblGrid>
                <a:gridCol w="688422"/>
                <a:gridCol w="685800"/>
                <a:gridCol w="838200"/>
                <a:gridCol w="811265"/>
                <a:gridCol w="704673"/>
                <a:gridCol w="768734"/>
                <a:gridCol w="832795"/>
                <a:gridCol w="768734"/>
              </a:tblGrid>
              <a:tr h="838200">
                <a:tc>
                  <a:txBody>
                    <a:bodyPr/>
                    <a:lstStyle/>
                    <a:p>
                      <a:pPr marL="0" marR="0" algn="ctr">
                        <a:lnSpc>
                          <a:spcPts val="1600"/>
                        </a:lnSpc>
                        <a:spcBef>
                          <a:spcPts val="0"/>
                        </a:spcBef>
                        <a:spcAft>
                          <a:spcPts val="0"/>
                        </a:spcAft>
                      </a:pPr>
                      <a:r>
                        <a:rPr lang="en-US" sz="1200" dirty="0">
                          <a:effectLst/>
                        </a:rPr>
                        <a:t>Magnet</a:t>
                      </a:r>
                      <a:endParaRPr lang="en-US" sz="18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200" dirty="0">
                          <a:effectLst/>
                        </a:rPr>
                        <a:t>Quantity</a:t>
                      </a:r>
                      <a:endParaRPr lang="en-US" sz="18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200" dirty="0">
                          <a:effectLst/>
                        </a:rPr>
                        <a:t>Base* Integrated gradient</a:t>
                      </a:r>
                      <a:endParaRPr lang="en-US" sz="18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200" dirty="0">
                          <a:effectLst/>
                        </a:rPr>
                        <a:t>Integrated</a:t>
                      </a:r>
                      <a:endParaRPr lang="en-US" sz="1800" dirty="0">
                        <a:effectLst/>
                      </a:endParaRPr>
                    </a:p>
                    <a:p>
                      <a:pPr marL="0" marR="0" algn="ctr">
                        <a:lnSpc>
                          <a:spcPts val="1600"/>
                        </a:lnSpc>
                        <a:spcBef>
                          <a:spcPts val="0"/>
                        </a:spcBef>
                        <a:spcAft>
                          <a:spcPts val="0"/>
                        </a:spcAft>
                      </a:pPr>
                      <a:r>
                        <a:rPr lang="en-US" sz="1200" dirty="0">
                          <a:effectLst/>
                        </a:rPr>
                        <a:t>gradient excursion</a:t>
                      </a:r>
                      <a:endParaRPr lang="en-US" sz="18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200" dirty="0">
                          <a:effectLst/>
                        </a:rPr>
                        <a:t>Base* </a:t>
                      </a:r>
                      <a:br>
                        <a:rPr lang="en-US" sz="1200" dirty="0">
                          <a:effectLst/>
                        </a:rPr>
                      </a:br>
                      <a:r>
                        <a:rPr lang="en-US" sz="1200" dirty="0">
                          <a:effectLst/>
                        </a:rPr>
                        <a:t>Current, [A]</a:t>
                      </a:r>
                      <a:endParaRPr lang="en-US" sz="18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200" dirty="0">
                          <a:effectLst/>
                        </a:rPr>
                        <a:t>Max Current </a:t>
                      </a:r>
                      <a:endParaRPr lang="en-US" sz="1800" dirty="0">
                        <a:effectLst/>
                      </a:endParaRPr>
                    </a:p>
                    <a:p>
                      <a:pPr marL="0" marR="0" algn="ctr">
                        <a:lnSpc>
                          <a:spcPts val="1600"/>
                        </a:lnSpc>
                        <a:spcBef>
                          <a:spcPts val="0"/>
                        </a:spcBef>
                        <a:spcAft>
                          <a:spcPts val="0"/>
                        </a:spcAft>
                      </a:pPr>
                      <a:r>
                        <a:rPr lang="en-US" sz="1200" dirty="0">
                          <a:effectLst/>
                        </a:rPr>
                        <a:t>Excursion, [A]</a:t>
                      </a:r>
                      <a:endParaRPr lang="en-US" sz="18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200" dirty="0">
                          <a:effectLst/>
                        </a:rPr>
                        <a:t>Max</a:t>
                      </a:r>
                      <a:endParaRPr lang="en-US" sz="1800" dirty="0">
                        <a:effectLst/>
                      </a:endParaRPr>
                    </a:p>
                    <a:p>
                      <a:pPr marL="0" marR="0" algn="ctr">
                        <a:lnSpc>
                          <a:spcPts val="1600"/>
                        </a:lnSpc>
                        <a:spcBef>
                          <a:spcPts val="0"/>
                        </a:spcBef>
                        <a:spcAft>
                          <a:spcPts val="0"/>
                        </a:spcAft>
                      </a:pPr>
                      <a:r>
                        <a:rPr lang="en-US" sz="1200" dirty="0">
                          <a:effectLst/>
                        </a:rPr>
                        <a:t>supply</a:t>
                      </a:r>
                      <a:endParaRPr lang="en-US" sz="1800" dirty="0">
                        <a:effectLst/>
                      </a:endParaRPr>
                    </a:p>
                    <a:p>
                      <a:pPr marL="0" marR="0" algn="ctr">
                        <a:lnSpc>
                          <a:spcPts val="1600"/>
                        </a:lnSpc>
                        <a:spcBef>
                          <a:spcPts val="0"/>
                        </a:spcBef>
                        <a:spcAft>
                          <a:spcPts val="0"/>
                        </a:spcAft>
                      </a:pPr>
                      <a:r>
                        <a:rPr lang="en-US" sz="1200" dirty="0">
                          <a:effectLst/>
                        </a:rPr>
                        <a:t>Current [A]</a:t>
                      </a:r>
                      <a:endParaRPr lang="en-US" sz="1800" dirty="0">
                        <a:effectLst/>
                        <a:latin typeface="Times New Roman"/>
                        <a:ea typeface="MS Mincho"/>
                        <a:cs typeface="Times New Roman"/>
                      </a:endParaRPr>
                    </a:p>
                  </a:txBody>
                  <a:tcPr marL="68580" marR="68580" marT="0" marB="0"/>
                </a:tc>
                <a:tc>
                  <a:txBody>
                    <a:bodyPr/>
                    <a:lstStyle/>
                    <a:p>
                      <a:pPr marL="0" marR="0" algn="ctr">
                        <a:lnSpc>
                          <a:spcPts val="1600"/>
                        </a:lnSpc>
                        <a:spcBef>
                          <a:spcPts val="0"/>
                        </a:spcBef>
                        <a:spcAft>
                          <a:spcPts val="0"/>
                        </a:spcAft>
                      </a:pPr>
                      <a:r>
                        <a:rPr lang="en-US" sz="1200" dirty="0">
                          <a:effectLst/>
                        </a:rPr>
                        <a:t>Max </a:t>
                      </a:r>
                      <a:r>
                        <a:rPr lang="en-US" sz="1200" dirty="0" err="1">
                          <a:effectLst/>
                        </a:rPr>
                        <a:t>dI</a:t>
                      </a:r>
                      <a:r>
                        <a:rPr lang="en-US" sz="1200" dirty="0">
                          <a:effectLst/>
                        </a:rPr>
                        <a:t>/</a:t>
                      </a:r>
                      <a:r>
                        <a:rPr lang="en-US" sz="1200" dirty="0" err="1">
                          <a:effectLst/>
                        </a:rPr>
                        <a:t>dt</a:t>
                      </a:r>
                      <a:r>
                        <a:rPr lang="en-US" sz="1200" dirty="0">
                          <a:effectLst/>
                        </a:rPr>
                        <a:t> [A/sec]</a:t>
                      </a:r>
                      <a:endParaRPr lang="en-US" sz="1800" dirty="0">
                        <a:effectLst/>
                        <a:latin typeface="Times New Roman"/>
                        <a:ea typeface="MS Mincho"/>
                        <a:cs typeface="Times New Roman"/>
                      </a:endParaRPr>
                    </a:p>
                  </a:txBody>
                  <a:tcPr marL="68580" marR="68580" marT="0" marB="0"/>
                </a:tc>
              </a:tr>
              <a:tr h="532288">
                <a:tc>
                  <a:txBody>
                    <a:bodyPr/>
                    <a:lstStyle/>
                    <a:p>
                      <a:pPr marL="0" marR="0" algn="ctr">
                        <a:lnSpc>
                          <a:spcPts val="1600"/>
                        </a:lnSpc>
                        <a:spcBef>
                          <a:spcPts val="0"/>
                        </a:spcBef>
                        <a:spcAft>
                          <a:spcPts val="0"/>
                        </a:spcAft>
                      </a:pPr>
                      <a:r>
                        <a:rPr lang="en-US" sz="1100" dirty="0">
                          <a:effectLst/>
                        </a:rPr>
                        <a:t>Tune </a:t>
                      </a:r>
                      <a:r>
                        <a:rPr lang="en-US" sz="1100" dirty="0" smtClean="0">
                          <a:effectLst/>
                        </a:rPr>
                        <a:t>Quad</a:t>
                      </a:r>
                      <a:endParaRPr lang="en-US" sz="1600" dirty="0">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100" dirty="0">
                          <a:effectLst/>
                        </a:rPr>
                        <a:t>3</a:t>
                      </a:r>
                      <a:endParaRPr lang="en-US" sz="1600" dirty="0">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100" dirty="0">
                          <a:effectLst/>
                        </a:rPr>
                        <a:t>0</a:t>
                      </a:r>
                      <a:endParaRPr lang="en-US" sz="1600" dirty="0">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100" dirty="0">
                          <a:effectLst/>
                        </a:rPr>
                        <a:t>0.2 T</a:t>
                      </a:r>
                      <a:endParaRPr lang="en-US" sz="1600" dirty="0">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100" dirty="0">
                          <a:effectLst/>
                        </a:rPr>
                        <a:t>0</a:t>
                      </a:r>
                      <a:endParaRPr lang="en-US" sz="1600" dirty="0">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100" dirty="0">
                          <a:effectLst/>
                        </a:rPr>
                        <a:t>80</a:t>
                      </a:r>
                      <a:endParaRPr lang="en-US" sz="1600" dirty="0">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100" dirty="0">
                          <a:effectLst/>
                        </a:rPr>
                        <a:t>100</a:t>
                      </a:r>
                      <a:endParaRPr lang="en-US" sz="1600" dirty="0">
                        <a:effectLst/>
                        <a:latin typeface="Times New Roman"/>
                        <a:ea typeface="MS Mincho"/>
                        <a:cs typeface="Times New Roman"/>
                      </a:endParaRPr>
                    </a:p>
                  </a:txBody>
                  <a:tcPr marL="68580" marR="68580" marT="0" marB="0" anchor="ctr"/>
                </a:tc>
                <a:tc>
                  <a:txBody>
                    <a:bodyPr/>
                    <a:lstStyle/>
                    <a:p>
                      <a:pPr marL="0" marR="0" algn="ctr">
                        <a:lnSpc>
                          <a:spcPts val="1600"/>
                        </a:lnSpc>
                        <a:spcBef>
                          <a:spcPts val="0"/>
                        </a:spcBef>
                        <a:spcAft>
                          <a:spcPts val="0"/>
                        </a:spcAft>
                      </a:pPr>
                      <a:r>
                        <a:rPr lang="en-US" sz="1100" dirty="0">
                          <a:effectLst/>
                        </a:rPr>
                        <a:t>16,000</a:t>
                      </a:r>
                      <a:endParaRPr lang="en-US" sz="1600" dirty="0">
                        <a:effectLst/>
                        <a:latin typeface="Times New Roman"/>
                        <a:ea typeface="MS Mincho"/>
                        <a:cs typeface="Times New Roman"/>
                      </a:endParaRPr>
                    </a:p>
                  </a:txBody>
                  <a:tcPr marL="68580" marR="68580" marT="0"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76132106"/>
              </p:ext>
            </p:extLst>
          </p:nvPr>
        </p:nvGraphicFramePr>
        <p:xfrm>
          <a:off x="1219200" y="4343400"/>
          <a:ext cx="6205543" cy="1404257"/>
        </p:xfrm>
        <a:graphic>
          <a:graphicData uri="http://schemas.openxmlformats.org/drawingml/2006/table">
            <a:tbl>
              <a:tblPr firstRow="1" firstCol="1" bandRow="1">
                <a:tableStyleId>{5C22544A-7EE6-4342-B048-85BDC9FD1C3A}</a:tableStyleId>
              </a:tblPr>
              <a:tblGrid>
                <a:gridCol w="769387"/>
                <a:gridCol w="313220"/>
                <a:gridCol w="569682"/>
                <a:gridCol w="667783"/>
                <a:gridCol w="525537"/>
                <a:gridCol w="567580"/>
                <a:gridCol w="765883"/>
                <a:gridCol w="765883"/>
                <a:gridCol w="648863"/>
                <a:gridCol w="611725"/>
              </a:tblGrid>
              <a:tr h="685800">
                <a:tc>
                  <a:txBody>
                    <a:bodyPr/>
                    <a:lstStyle/>
                    <a:p>
                      <a:pPr marL="0" marR="0" algn="ctr">
                        <a:spcBef>
                          <a:spcPts val="0"/>
                        </a:spcBef>
                        <a:spcAft>
                          <a:spcPts val="1000"/>
                        </a:spcAft>
                      </a:pPr>
                      <a:r>
                        <a:rPr lang="en-US" sz="1100" dirty="0">
                          <a:effectLst/>
                        </a:rPr>
                        <a:t>Magnet</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N</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Imax, [A]</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err="1">
                          <a:effectLst/>
                        </a:rPr>
                        <a:t>I_base</a:t>
                      </a:r>
                      <a:r>
                        <a:rPr lang="en-US" sz="1100" dirty="0">
                          <a:effectLst/>
                        </a:rPr>
                        <a:t>, [A]</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DI, [A]</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Max </a:t>
                      </a:r>
                      <a:r>
                        <a:rPr lang="en-US" sz="1100" dirty="0" err="1">
                          <a:effectLst/>
                        </a:rPr>
                        <a:t>dI</a:t>
                      </a:r>
                      <a:r>
                        <a:rPr lang="en-US" sz="1100" dirty="0">
                          <a:effectLst/>
                        </a:rPr>
                        <a:t>/</a:t>
                      </a:r>
                      <a:r>
                        <a:rPr lang="en-US" sz="1100" dirty="0" err="1">
                          <a:effectLst/>
                        </a:rPr>
                        <a:t>dt</a:t>
                      </a:r>
                      <a:r>
                        <a:rPr lang="en-US" sz="1100" dirty="0">
                          <a:effectLst/>
                        </a:rPr>
                        <a:t> [A/sec]</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Regulation accuracy, %</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Regulation stability</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Curve accuracy</a:t>
                      </a:r>
                      <a:endParaRPr lang="en-US" sz="1400" dirty="0">
                        <a:solidFill>
                          <a:srgbClr val="000000"/>
                        </a:solidFill>
                        <a:effectLst/>
                        <a:latin typeface="Times New Roman"/>
                        <a:ea typeface="MS Mincho"/>
                        <a:cs typeface="Times New Roman"/>
                      </a:endParaRPr>
                    </a:p>
                  </a:txBody>
                  <a:tcPr marL="68580" marR="68580" marT="0" marB="0"/>
                </a:tc>
                <a:tc>
                  <a:txBody>
                    <a:bodyPr/>
                    <a:lstStyle/>
                    <a:p>
                      <a:pPr marL="0" marR="0" algn="ctr">
                        <a:spcBef>
                          <a:spcPts val="0"/>
                        </a:spcBef>
                        <a:spcAft>
                          <a:spcPts val="1000"/>
                        </a:spcAft>
                      </a:pPr>
                      <a:r>
                        <a:rPr lang="en-US" sz="1100" dirty="0">
                          <a:effectLst/>
                        </a:rPr>
                        <a:t>Ripple, %</a:t>
                      </a:r>
                      <a:endParaRPr lang="en-US" sz="1400" dirty="0">
                        <a:solidFill>
                          <a:srgbClr val="000000"/>
                        </a:solidFill>
                        <a:effectLst/>
                        <a:latin typeface="Times New Roman"/>
                        <a:ea typeface="MS Mincho"/>
                        <a:cs typeface="Times New Roman"/>
                      </a:endParaRPr>
                    </a:p>
                  </a:txBody>
                  <a:tcPr marL="68580" marR="68580" marT="0" marB="0"/>
                </a:tc>
              </a:tr>
              <a:tr h="718457">
                <a:tc>
                  <a:txBody>
                    <a:bodyPr/>
                    <a:lstStyle/>
                    <a:p>
                      <a:pPr marL="0" marR="0" algn="ctr">
                        <a:spcBef>
                          <a:spcPts val="0"/>
                        </a:spcBef>
                        <a:spcAft>
                          <a:spcPts val="1000"/>
                        </a:spcAft>
                      </a:pPr>
                      <a:r>
                        <a:rPr lang="en-US" sz="1000" dirty="0">
                          <a:effectLst/>
                        </a:rPr>
                        <a:t>Tune Quad (CQA)</a:t>
                      </a:r>
                      <a:endParaRPr lang="en-US" sz="11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3</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100</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0</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80</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16,000</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&lt;0.5%</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&lt;0.5%</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&lt;0.5%</a:t>
                      </a:r>
                      <a:endParaRPr lang="en-US" sz="1400" dirty="0">
                        <a:solidFill>
                          <a:srgbClr val="000000"/>
                        </a:solidFill>
                        <a:effectLst/>
                        <a:latin typeface="Times New Roman"/>
                        <a:ea typeface="MS Mincho"/>
                        <a:cs typeface="Times New Roman"/>
                      </a:endParaRPr>
                    </a:p>
                  </a:txBody>
                  <a:tcPr marL="68580" marR="68580" marT="0" marB="0" anchor="ctr"/>
                </a:tc>
                <a:tc>
                  <a:txBody>
                    <a:bodyPr/>
                    <a:lstStyle/>
                    <a:p>
                      <a:pPr marL="0" marR="0" algn="ctr">
                        <a:spcBef>
                          <a:spcPts val="0"/>
                        </a:spcBef>
                        <a:spcAft>
                          <a:spcPts val="1000"/>
                        </a:spcAft>
                      </a:pPr>
                      <a:r>
                        <a:rPr lang="en-US" sz="1100" dirty="0">
                          <a:effectLst/>
                        </a:rPr>
                        <a:t>&lt;0.05%</a:t>
                      </a:r>
                      <a:endParaRPr lang="en-US" sz="1400" dirty="0">
                        <a:solidFill>
                          <a:srgbClr val="000000"/>
                        </a:solidFill>
                        <a:effectLst/>
                        <a:latin typeface="Times New Roman"/>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979615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75268" y="668921"/>
            <a:ext cx="7885444" cy="4319"/>
          </a:xfrm>
          <a:prstGeom prst="line">
            <a:avLst/>
          </a:prstGeom>
          <a:ln w="28575">
            <a:solidFill>
              <a:srgbClr val="2319ED"/>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56706" y="4038600"/>
            <a:ext cx="8492532" cy="2246769"/>
          </a:xfrm>
          <a:prstGeom prst="rect">
            <a:avLst/>
          </a:prstGeom>
        </p:spPr>
        <p:txBody>
          <a:bodyPr wrap="square">
            <a:spAutoFit/>
          </a:bodyPr>
          <a:lstStyle/>
          <a:p>
            <a:r>
              <a:rPr lang="en-US" sz="2000" dirty="0" smtClean="0"/>
              <a:t>These specs are satisfied by using the CQA type quad magnets. These magnets exist in abundance in the lab storage and can be brought up with minimum preparation cost.  The model AC stability analysis yielded positive conclusion.  Nevertheless, AC tests will be performed upon readiness of the PS prototype.</a:t>
            </a:r>
          </a:p>
          <a:p>
            <a:r>
              <a:rPr lang="en-US" sz="2000" dirty="0" smtClean="0"/>
              <a:t>PS is based on the Booster switching mode units, no technical challenges expected.</a:t>
            </a:r>
          </a:p>
          <a:p>
            <a:r>
              <a:rPr lang="en-US" sz="2000" dirty="0"/>
              <a:t> </a:t>
            </a:r>
            <a:r>
              <a:rPr lang="en-US" sz="2000" dirty="0" smtClean="0"/>
              <a:t> AC tests will complete the final design on magnets and PS.</a:t>
            </a:r>
            <a:endParaRPr lang="en-US" sz="20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9087" y="1295400"/>
            <a:ext cx="39909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73943"/>
            <a:ext cx="2672597" cy="249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31839" y="85734"/>
            <a:ext cx="8395247" cy="523220"/>
          </a:xfrm>
          <a:prstGeom prst="rect">
            <a:avLst/>
          </a:prstGeom>
          <a:noFill/>
        </p:spPr>
        <p:txBody>
          <a:bodyPr wrap="none" rtlCol="0">
            <a:spAutoFit/>
          </a:bodyPr>
          <a:lstStyle/>
          <a:p>
            <a:r>
              <a:rPr lang="en-US" sz="2800" dirty="0" smtClean="0">
                <a:solidFill>
                  <a:srgbClr val="0F1AFD"/>
                </a:solidFill>
                <a:latin typeface="Comic Sans MS" panose="030F0702030302020204" pitchFamily="66" charset="0"/>
              </a:rPr>
              <a:t>Magnets for Resonant Extraction:  ramped quads</a:t>
            </a:r>
            <a:endParaRPr lang="en-US" sz="2800" dirty="0">
              <a:solidFill>
                <a:srgbClr val="0F1AFD"/>
              </a:solidFill>
              <a:latin typeface="Comic Sans MS" panose="030F0702030302020204" pitchFamily="66" charset="0"/>
            </a:endParaRPr>
          </a:p>
        </p:txBody>
      </p:sp>
    </p:spTree>
    <p:extLst>
      <p:ext uri="{BB962C8B-B14F-4D97-AF65-F5344CB8AC3E}">
        <p14:creationId xmlns:p14="http://schemas.microsoft.com/office/powerpoint/2010/main" val="550744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12819</TotalTime>
  <Words>2860</Words>
  <Application>Microsoft Office PowerPoint</Application>
  <PresentationFormat>On-screen Show (4:3)</PresentationFormat>
  <Paragraphs>462</Paragraphs>
  <Slides>47</Slides>
  <Notes>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47</vt:i4>
      </vt:variant>
    </vt:vector>
  </HeadingPairs>
  <TitlesOfParts>
    <vt:vector size="51" baseType="lpstr">
      <vt:lpstr>Office Theme</vt:lpstr>
      <vt:lpstr>Document</vt:lpstr>
      <vt:lpstr>Equation</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P. Nagaslaev</dc:creator>
  <cp:lastModifiedBy>Vladimir P. Nagaslaev</cp:lastModifiedBy>
  <cp:revision>125</cp:revision>
  <dcterms:created xsi:type="dcterms:W3CDTF">2014-05-19T16:10:48Z</dcterms:created>
  <dcterms:modified xsi:type="dcterms:W3CDTF">2014-05-29T13:27:24Z</dcterms:modified>
</cp:coreProperties>
</file>