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78" r:id="rId4"/>
    <p:sldId id="279" r:id="rId5"/>
    <p:sldId id="264" r:id="rId6"/>
    <p:sldId id="270" r:id="rId7"/>
    <p:sldId id="274" r:id="rId8"/>
    <p:sldId id="275" r:id="rId9"/>
    <p:sldId id="265" r:id="rId10"/>
    <p:sldId id="258" r:id="rId11"/>
    <p:sldId id="257" r:id="rId12"/>
    <p:sldId id="266" r:id="rId13"/>
    <p:sldId id="259" r:id="rId14"/>
    <p:sldId id="267" r:id="rId15"/>
    <p:sldId id="272" r:id="rId16"/>
    <p:sldId id="280" r:id="rId17"/>
    <p:sldId id="260" r:id="rId18"/>
    <p:sldId id="261" r:id="rId19"/>
    <p:sldId id="268" r:id="rId20"/>
    <p:sldId id="262" r:id="rId21"/>
    <p:sldId id="269" r:id="rId22"/>
  </p:sldIdLst>
  <p:sldSz cx="13004800" cy="9753600"/>
  <p:notesSz cx="13004800" cy="97536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5" d="100"/>
          <a:sy n="45" d="100"/>
        </p:scale>
        <p:origin x="-808" y="-40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75360" y="3023616"/>
            <a:ext cx="11054080" cy="20482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50720" y="5462016"/>
            <a:ext cx="9103360" cy="2438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511800" y="9460866"/>
            <a:ext cx="2294254" cy="615553"/>
          </a:xfrm>
        </p:spPr>
        <p:txBody>
          <a:bodyPr lIns="0" tIns="0" rIns="0" bIns="0"/>
          <a:lstStyle>
            <a:lvl1pPr>
              <a:defRPr sz="2000">
                <a:latin typeface="Gill Sans"/>
                <a:cs typeface="Gill Sans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dirty="0" smtClean="0"/>
              <a:t>OSG AHM 2015</a:t>
            </a:r>
          </a:p>
          <a:p>
            <a:pPr marL="12700">
              <a:lnSpc>
                <a:spcPct val="100000"/>
              </a:lnSpc>
            </a:pPr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pPr marL="87630">
              <a:lnSpc>
                <a:spcPct val="100000"/>
              </a:lnSpc>
            </a:pPr>
            <a:fld id="{81D60167-4931-47E6-BA6A-407CBD079E47}" type="slidenum">
              <a:rPr sz="2000" b="1" dirty="0">
                <a:solidFill>
                  <a:srgbClr val="CB6600"/>
                </a:solidFill>
                <a:latin typeface="Impact"/>
                <a:cs typeface="Impact"/>
              </a:rPr>
              <a:t>‹#›</a:t>
            </a:fld>
            <a:endParaRPr sz="2000">
              <a:latin typeface="Impact"/>
              <a:cs typeface="Impac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311400" y="228600"/>
            <a:ext cx="10342999" cy="615553"/>
          </a:xfrm>
        </p:spPr>
        <p:txBody>
          <a:bodyPr lIns="0" tIns="0" rIns="0" bIns="0"/>
          <a:lstStyle>
            <a:lvl1pPr>
              <a:defRPr sz="4000" b="1">
                <a:solidFill>
                  <a:srgbClr val="000090"/>
                </a:solidFill>
                <a:latin typeface="+mj-lt"/>
                <a:cs typeface="Century Gothic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000">
                <a:solidFill>
                  <a:srgbClr val="000090"/>
                </a:solidFill>
                <a:latin typeface="Helvetica"/>
                <a:cs typeface="Helvetica"/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pPr marL="87630">
              <a:lnSpc>
                <a:spcPct val="100000"/>
              </a:lnSpc>
            </a:pPr>
            <a:fld id="{81D60167-4931-47E6-BA6A-407CBD079E47}" type="slidenum">
              <a:rPr sz="2000" b="1" dirty="0">
                <a:solidFill>
                  <a:srgbClr val="CB6600"/>
                </a:solidFill>
                <a:latin typeface="Impact"/>
                <a:cs typeface="Impact"/>
              </a:rPr>
              <a:t>‹#›</a:t>
            </a:fld>
            <a:endParaRPr sz="2000">
              <a:latin typeface="Impact"/>
              <a:cs typeface="Impact"/>
            </a:endParaRPr>
          </a:p>
        </p:txBody>
      </p:sp>
      <p:sp>
        <p:nvSpPr>
          <p:cNvPr id="7" name="object 5"/>
          <p:cNvSpPr txBox="1">
            <a:spLocks noGrp="1"/>
          </p:cNvSpPr>
          <p:nvPr>
            <p:ph type="dt" sz="half" idx="6"/>
          </p:nvPr>
        </p:nvSpPr>
        <p:spPr>
          <a:xfrm>
            <a:off x="5207000" y="9415732"/>
            <a:ext cx="2294254" cy="3181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OSG </a:t>
            </a:r>
            <a:r>
              <a:rPr lang="en-US" dirty="0" smtClean="0"/>
              <a:t> AHM 2015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9423400"/>
            <a:ext cx="13004800" cy="3302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0"/>
            <a:ext cx="2603500" cy="15748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32078" y="1365266"/>
            <a:ext cx="12694920" cy="635"/>
          </a:xfrm>
          <a:custGeom>
            <a:avLst/>
            <a:gdLst/>
            <a:ahLst/>
            <a:cxnLst/>
            <a:rect l="l" t="t" r="r" b="b"/>
            <a:pathLst>
              <a:path w="12694920" h="634">
                <a:moveTo>
                  <a:pt x="12694400" y="0"/>
                </a:moveTo>
                <a:lnTo>
                  <a:pt x="0" y="16"/>
                </a:lnTo>
              </a:path>
            </a:pathLst>
          </a:custGeom>
          <a:ln w="63500">
            <a:solidFill>
              <a:srgbClr val="FF6708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311400" y="228600"/>
            <a:ext cx="10342999" cy="10464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800" b="1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18134" y="1574698"/>
            <a:ext cx="12368530" cy="4616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>
                <a:solidFill>
                  <a:srgbClr val="005493"/>
                </a:solidFill>
                <a:latin typeface="Helvetica"/>
                <a:cs typeface="Helvetica"/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434819" y="9423400"/>
            <a:ext cx="2294254" cy="3181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>
                <a:latin typeface="Gill Sans"/>
                <a:cs typeface="Gill Sans"/>
              </a:defRPr>
            </a:lvl1pPr>
          </a:lstStyle>
          <a:p>
            <a:pPr marL="12700"/>
            <a:r>
              <a:rPr lang="en-US" dirty="0" smtClean="0"/>
              <a:t>OSG AHM 2015</a:t>
            </a:r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2644312" y="9436100"/>
            <a:ext cx="313054" cy="3111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marL="87630">
              <a:lnSpc>
                <a:spcPct val="100000"/>
              </a:lnSpc>
            </a:pPr>
            <a:fld id="{81D60167-4931-47E6-BA6A-407CBD079E47}" type="slidenum">
              <a:rPr sz="2000" b="1" dirty="0">
                <a:solidFill>
                  <a:srgbClr val="CB6600"/>
                </a:solidFill>
                <a:latin typeface="Impact"/>
                <a:cs typeface="Impact"/>
              </a:rPr>
              <a:t>‹#›</a:t>
            </a:fld>
            <a:endParaRPr sz="2000">
              <a:latin typeface="Impact"/>
              <a:cs typeface="Impac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>
        <a:defRPr>
          <a:solidFill>
            <a:srgbClr val="000090"/>
          </a:solidFill>
          <a:latin typeface="+mj-lt"/>
          <a:ea typeface="+mj-ea"/>
          <a:cs typeface="+mj-cs"/>
        </a:defRPr>
      </a:lvl1pPr>
    </p:titleStyle>
    <p:bodyStyle>
      <a:lvl1pPr marL="0">
        <a:defRPr>
          <a:solidFill>
            <a:srgbClr val="000090"/>
          </a:solidFill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opensciencegrid.org/2014-gridunesp-upgrade-offers-more-potential-for-osg-partnership/" TargetMode="External"/><Relationship Id="rId12" Type="http://schemas.openxmlformats.org/officeDocument/2006/relationships/hyperlink" Target="http://www.opensciencegrid.org/nuclear-physics-and-computer-science-meet-on-the-osg/" TargetMode="External"/><Relationship Id="rId13" Type="http://schemas.openxmlformats.org/officeDocument/2006/relationships/hyperlink" Target="http://www.opensciencegrid.org/blast-on-osg-provides-a-timesaving-alternative-for-large-scale-analysis-2/" TargetMode="External"/><Relationship Id="rId14" Type="http://schemas.openxmlformats.org/officeDocument/2006/relationships/hyperlink" Target="http://www.opensciencegrid.org/news/previous-newsletters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openscienceigrd.org" TargetMode="External"/><Relationship Id="rId3" Type="http://schemas.openxmlformats.org/officeDocument/2006/relationships/hyperlink" Target="http://www.opensciencegrid.org/catching-up-with-gluex/" TargetMode="External"/><Relationship Id="rId4" Type="http://schemas.openxmlformats.org/officeDocument/2006/relationships/hyperlink" Target="http://www.opensciencegrid.org/icecube-is-providing-a-unique-view-into-the-universe/" TargetMode="External"/><Relationship Id="rId5" Type="http://schemas.openxmlformats.org/officeDocument/2006/relationships/hyperlink" Target="http://www.opensciencegrid.org/changing-society-one-math-problem-at-a-time/" TargetMode="External"/><Relationship Id="rId6" Type="http://schemas.openxmlformats.org/officeDocument/2006/relationships/hyperlink" Target="http://www.opensciencegrid.org/using-high-throughput-computing-to-evaluate-post-katrina-rebuilding-grants/" TargetMode="External"/><Relationship Id="rId7" Type="http://schemas.openxmlformats.org/officeDocument/2006/relationships/hyperlink" Target="http://www.opensciencegrid.org/computational-modeling-of-bank-networks-and-interbank-transactions/" TargetMode="External"/><Relationship Id="rId8" Type="http://schemas.openxmlformats.org/officeDocument/2006/relationships/hyperlink" Target="http://www.opensciencegrid.org/accelerating-the-discovery-of-treatment-effects-in-the-social-sciences-using-the-osg/" TargetMode="External"/><Relationship Id="rId9" Type="http://schemas.openxmlformats.org/officeDocument/2006/relationships/hyperlink" Target="http://www.opensciencegrid.org/using-the-osg-to-plan-for-an-electron-ion-collider-at-brookhaven/" TargetMode="External"/><Relationship Id="rId10" Type="http://schemas.openxmlformats.org/officeDocument/2006/relationships/hyperlink" Target="http://www.opensciencegrid.org/using-the-osg-to-test-theories-of-nature-at-the-lhc/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06600" y="1905000"/>
            <a:ext cx="9137719" cy="42079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 algn="ctr">
              <a:lnSpc>
                <a:spcPts val="8200"/>
              </a:lnSpc>
              <a:tabLst>
                <a:tab pos="2522855" algn="l"/>
                <a:tab pos="3463290" algn="l"/>
                <a:tab pos="4582795" algn="l"/>
              </a:tabLst>
            </a:pPr>
            <a:r>
              <a:rPr lang="en-US" sz="6900" dirty="0" smtClean="0">
                <a:solidFill>
                  <a:srgbClr val="C44E00"/>
                </a:solidFill>
                <a:latin typeface="Arial Rounded MT Bold"/>
                <a:cs typeface="Arial Rounded MT Bold"/>
              </a:rPr>
              <a:t>OSG Council</a:t>
            </a:r>
            <a:endParaRPr lang="en-US" sz="6900" dirty="0">
              <a:solidFill>
                <a:srgbClr val="C44E00"/>
              </a:solidFill>
              <a:latin typeface="Arial Rounded MT Bold"/>
              <a:cs typeface="Arial Rounded MT Bold"/>
            </a:endParaRPr>
          </a:p>
          <a:p>
            <a:pPr marL="12700" marR="6350" algn="ctr">
              <a:lnSpc>
                <a:spcPts val="8200"/>
              </a:lnSpc>
              <a:tabLst>
                <a:tab pos="2522855" algn="l"/>
                <a:tab pos="3463290" algn="l"/>
                <a:tab pos="4582795" algn="l"/>
              </a:tabLst>
            </a:pPr>
            <a:r>
              <a:rPr lang="en-US" sz="6900" dirty="0" smtClean="0">
                <a:solidFill>
                  <a:srgbClr val="C44E00"/>
                </a:solidFill>
                <a:latin typeface="Arial Rounded MT Bold"/>
                <a:cs typeface="Arial Rounded MT Bold"/>
              </a:rPr>
              <a:t>Ruth Pordes</a:t>
            </a:r>
          </a:p>
          <a:p>
            <a:pPr marL="12700" marR="6350" algn="ctr">
              <a:lnSpc>
                <a:spcPts val="8200"/>
              </a:lnSpc>
              <a:tabLst>
                <a:tab pos="2522855" algn="l"/>
                <a:tab pos="3463290" algn="l"/>
                <a:tab pos="4582795" algn="l"/>
              </a:tabLst>
            </a:pPr>
            <a:r>
              <a:rPr lang="en-US" sz="6900" dirty="0" smtClean="0">
                <a:solidFill>
                  <a:srgbClr val="C44E00"/>
                </a:solidFill>
                <a:latin typeface="Arial Rounded MT Bold"/>
                <a:cs typeface="Arial Rounded MT Bold"/>
              </a:rPr>
              <a:t>Mar 25</a:t>
            </a:r>
            <a:r>
              <a:rPr lang="en-US" sz="6900" baseline="30000" dirty="0" smtClean="0">
                <a:solidFill>
                  <a:srgbClr val="C44E00"/>
                </a:solidFill>
                <a:latin typeface="Arial Rounded MT Bold"/>
                <a:cs typeface="Arial Rounded MT Bold"/>
              </a:rPr>
              <a:t>th</a:t>
            </a:r>
            <a:r>
              <a:rPr lang="en-US" sz="6900" dirty="0" smtClean="0">
                <a:solidFill>
                  <a:srgbClr val="C44E00"/>
                </a:solidFill>
                <a:latin typeface="Arial Rounded MT Bold"/>
                <a:cs typeface="Arial Rounded MT Bold"/>
              </a:rPr>
              <a:t> 2015</a:t>
            </a:r>
          </a:p>
          <a:p>
            <a:pPr marL="12700" marR="6350" algn="ctr">
              <a:lnSpc>
                <a:spcPts val="8200"/>
              </a:lnSpc>
              <a:tabLst>
                <a:tab pos="2522855" algn="l"/>
                <a:tab pos="3463290" algn="l"/>
                <a:tab pos="4582795" algn="l"/>
              </a:tabLst>
            </a:pPr>
            <a:endParaRPr sz="6900" dirty="0">
              <a:latin typeface="Arial Rounded MT Bold"/>
              <a:cs typeface="Arial Rounded MT Bold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xfrm>
            <a:off x="5207000" y="9415732"/>
            <a:ext cx="2294254" cy="3181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OSG </a:t>
            </a:r>
            <a:r>
              <a:rPr lang="en-US" dirty="0" smtClean="0"/>
              <a:t> AHM 2015</a:t>
            </a:r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11120362" y="9423400"/>
            <a:ext cx="1554238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2000" dirty="0" smtClean="0">
                <a:latin typeface="Gill Sans"/>
                <a:cs typeface="Gill Sans"/>
              </a:rPr>
              <a:t>Mar 25</a:t>
            </a:r>
            <a:r>
              <a:rPr lang="en-US" sz="2000" baseline="30000" dirty="0" smtClean="0">
                <a:latin typeface="Gill Sans"/>
                <a:cs typeface="Gill Sans"/>
              </a:rPr>
              <a:t>th</a:t>
            </a:r>
            <a:r>
              <a:rPr lang="en-US" sz="2000" dirty="0">
                <a:latin typeface="Gill Sans"/>
                <a:cs typeface="Gill Sans"/>
              </a:rPr>
              <a:t> </a:t>
            </a:r>
            <a:r>
              <a:rPr lang="en-US" sz="2000" dirty="0" smtClean="0">
                <a:latin typeface="Gill Sans"/>
                <a:cs typeface="Gill Sans"/>
              </a:rPr>
              <a:t>2015</a:t>
            </a:r>
            <a:endParaRPr sz="2000" dirty="0">
              <a:latin typeface="Gill Sans"/>
              <a:cs typeface="Gill Sans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7630">
              <a:lnSpc>
                <a:spcPct val="100000"/>
              </a:lnSpc>
            </a:pPr>
            <a:fld id="{81D60167-4931-47E6-BA6A-407CBD079E47}" type="slidenum">
              <a:rPr sz="2000" b="1" dirty="0">
                <a:solidFill>
                  <a:srgbClr val="CB6600"/>
                </a:solidFill>
                <a:latin typeface="Impact"/>
                <a:cs typeface="Impact"/>
              </a:rPr>
              <a:t>1</a:t>
            </a:fld>
            <a:endParaRPr sz="2000">
              <a:latin typeface="Impact"/>
              <a:cs typeface="Impac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1400" y="451247"/>
            <a:ext cx="10342999" cy="615553"/>
          </a:xfrm>
        </p:spPr>
        <p:txBody>
          <a:bodyPr/>
          <a:lstStyle/>
          <a:p>
            <a:r>
              <a:rPr lang="en-US" dirty="0" smtClean="0"/>
              <a:t>June:  10 years since the OSG Ribbon Cutting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0200" y="1600200"/>
            <a:ext cx="12368530" cy="8309969"/>
          </a:xfrm>
        </p:spPr>
        <p:txBody>
          <a:bodyPr/>
          <a:lstStyle/>
          <a:p>
            <a:r>
              <a:rPr lang="en-US" sz="3600" dirty="0" smtClean="0"/>
              <a:t>OSG </a:t>
            </a:r>
            <a:r>
              <a:rPr lang="en-US" sz="3600" dirty="0"/>
              <a:t>ribbon cutting </a:t>
            </a:r>
            <a:r>
              <a:rPr lang="en-US" sz="3600" dirty="0" smtClean="0"/>
              <a:t>– Univ. Wisconsin</a:t>
            </a:r>
            <a:r>
              <a:rPr lang="en-US" sz="3600" dirty="0"/>
              <a:t>-Milwaukee </a:t>
            </a:r>
            <a:r>
              <a:rPr lang="en-US" sz="3600" dirty="0" smtClean="0"/>
              <a:t>2005</a:t>
            </a:r>
          </a:p>
          <a:p>
            <a:endParaRPr lang="en-US" sz="3600" dirty="0"/>
          </a:p>
          <a:p>
            <a:r>
              <a:rPr lang="en-US" sz="3600" dirty="0" smtClean="0"/>
              <a:t>OSG vision </a:t>
            </a:r>
            <a:r>
              <a:rPr lang="en-US" sz="3600" dirty="0"/>
              <a:t>was fashioned back then and recorded in the bylaws that </a:t>
            </a:r>
            <a:r>
              <a:rPr lang="en-US" sz="3600" dirty="0" smtClean="0"/>
              <a:t>guide </a:t>
            </a:r>
            <a:r>
              <a:rPr lang="en-US" sz="3600" dirty="0"/>
              <a:t>our program </a:t>
            </a:r>
            <a:r>
              <a:rPr lang="en-US" sz="3600" dirty="0" smtClean="0"/>
              <a:t>today. Only one change – recently -  to add the phrase on Sharing.</a:t>
            </a:r>
          </a:p>
          <a:p>
            <a:endParaRPr lang="en-US" sz="3600" dirty="0"/>
          </a:p>
          <a:p>
            <a:r>
              <a:rPr lang="en-US" sz="3600" dirty="0" smtClean="0"/>
              <a:t>.. </a:t>
            </a:r>
            <a:r>
              <a:rPr lang="en-US" sz="3600" dirty="0"/>
              <a:t>Membership occurs through completed registration of a resource, VO, or other organization with the </a:t>
            </a:r>
            <a:r>
              <a:rPr lang="en-US" sz="3600" dirty="0" smtClean="0"/>
              <a:t>..Consortium </a:t>
            </a:r>
            <a:r>
              <a:rPr lang="en-US" sz="3600" dirty="0"/>
              <a:t>Members contribute to and/or benefit directly from the resources, use, operations and/ or other activities.  </a:t>
            </a:r>
            <a:endParaRPr lang="en-US" sz="3600" dirty="0" smtClean="0"/>
          </a:p>
          <a:p>
            <a:endParaRPr lang="en-US" sz="3600" dirty="0">
              <a:solidFill>
                <a:srgbClr val="800000"/>
              </a:solidFill>
            </a:endParaRPr>
          </a:p>
          <a:p>
            <a:r>
              <a:rPr lang="en-US" sz="3600" dirty="0" smtClean="0">
                <a:solidFill>
                  <a:srgbClr val="800000"/>
                </a:solidFill>
              </a:rPr>
              <a:t>Consortium </a:t>
            </a:r>
            <a:r>
              <a:rPr lang="en-US" sz="3600" dirty="0">
                <a:solidFill>
                  <a:srgbClr val="800000"/>
                </a:solidFill>
              </a:rPr>
              <a:t>members recognize that the OSG is a sharing eco-system and strive to maximize the sharing of computing resources, software, and other assets to enable science</a:t>
            </a:r>
            <a:r>
              <a:rPr lang="en-US" sz="3600" dirty="0" smtClean="0">
                <a:solidFill>
                  <a:srgbClr val="800000"/>
                </a:solidFill>
              </a:rPr>
              <a:t>.</a:t>
            </a:r>
          </a:p>
          <a:p>
            <a:r>
              <a:rPr lang="en-US" sz="3600" dirty="0" smtClean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6188161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9000" y="56441"/>
            <a:ext cx="10342999" cy="1231106"/>
          </a:xfrm>
        </p:spPr>
        <p:txBody>
          <a:bodyPr/>
          <a:lstStyle/>
          <a:p>
            <a:pPr algn="ctr"/>
            <a:r>
              <a:rPr lang="en-US" dirty="0" smtClean="0"/>
              <a:t>End of April:</a:t>
            </a:r>
            <a:br>
              <a:rPr lang="en-US" dirty="0" smtClean="0"/>
            </a:br>
            <a:r>
              <a:rPr lang="en-US" dirty="0" smtClean="0"/>
              <a:t>10 years of (</a:t>
            </a:r>
            <a:r>
              <a:rPr lang="en-US" dirty="0" err="1" smtClean="0"/>
              <a:t>i</a:t>
            </a:r>
            <a:r>
              <a:rPr lang="en-US" dirty="0" smtClean="0"/>
              <a:t>)SGTW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8134" y="1574698"/>
            <a:ext cx="12368530" cy="1384995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 descr="Screen Shot 2015-03-24 at 12.05.5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6400"/>
            <a:ext cx="10287000" cy="674247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4" name="Picture 3" descr="Screen Shot 2015-03-24 at 12.06.01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8259" y="3581400"/>
            <a:ext cx="5956541" cy="4616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50526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06600" y="3352800"/>
            <a:ext cx="9137719" cy="42079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 algn="ctr">
              <a:lnSpc>
                <a:spcPts val="8200"/>
              </a:lnSpc>
              <a:tabLst>
                <a:tab pos="2522855" algn="l"/>
                <a:tab pos="3463290" algn="l"/>
                <a:tab pos="4582795" algn="l"/>
              </a:tabLst>
            </a:pPr>
            <a:r>
              <a:rPr lang="en-US" sz="6900" dirty="0" smtClean="0">
                <a:solidFill>
                  <a:srgbClr val="C44E00"/>
                </a:solidFill>
                <a:latin typeface="Arial Rounded MT Bold"/>
                <a:cs typeface="Arial Rounded MT Bold"/>
              </a:rPr>
              <a:t>Changes in the Council in past 12 months</a:t>
            </a:r>
          </a:p>
          <a:p>
            <a:pPr marL="12700" marR="6350" algn="ctr">
              <a:lnSpc>
                <a:spcPts val="8200"/>
              </a:lnSpc>
              <a:tabLst>
                <a:tab pos="2522855" algn="l"/>
                <a:tab pos="3463290" algn="l"/>
                <a:tab pos="4582795" algn="l"/>
              </a:tabLst>
            </a:pPr>
            <a:endParaRPr sz="6900" dirty="0">
              <a:latin typeface="Arial Rounded MT Bold"/>
              <a:cs typeface="Arial Rounded MT Bold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xfrm>
            <a:off x="5207000" y="9415732"/>
            <a:ext cx="2294254" cy="3181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OSG </a:t>
            </a:r>
            <a:r>
              <a:rPr lang="en-US" dirty="0" smtClean="0"/>
              <a:t> AHM 2015</a:t>
            </a:r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11120362" y="9423400"/>
            <a:ext cx="1554238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2000" dirty="0" smtClean="0">
                <a:latin typeface="Gill Sans"/>
                <a:cs typeface="Gill Sans"/>
              </a:rPr>
              <a:t>Mar 25</a:t>
            </a:r>
            <a:r>
              <a:rPr lang="en-US" sz="2000" baseline="30000" dirty="0" smtClean="0">
                <a:latin typeface="Gill Sans"/>
                <a:cs typeface="Gill Sans"/>
              </a:rPr>
              <a:t>th</a:t>
            </a:r>
            <a:r>
              <a:rPr lang="en-US" sz="2000" dirty="0">
                <a:latin typeface="Gill Sans"/>
                <a:cs typeface="Gill Sans"/>
              </a:rPr>
              <a:t> </a:t>
            </a:r>
            <a:r>
              <a:rPr lang="en-US" sz="2000" dirty="0" smtClean="0">
                <a:latin typeface="Gill Sans"/>
                <a:cs typeface="Gill Sans"/>
              </a:rPr>
              <a:t>2015</a:t>
            </a:r>
            <a:endParaRPr sz="2000" dirty="0">
              <a:latin typeface="Gill Sans"/>
              <a:cs typeface="Gill Sans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7630">
              <a:lnSpc>
                <a:spcPct val="100000"/>
              </a:lnSpc>
            </a:pPr>
            <a:fld id="{81D60167-4931-47E6-BA6A-407CBD079E47}" type="slidenum">
              <a:rPr sz="2000" b="1" dirty="0">
                <a:solidFill>
                  <a:srgbClr val="CB6600"/>
                </a:solidFill>
                <a:latin typeface="Impact"/>
                <a:cs typeface="Impact"/>
              </a:rPr>
              <a:t>12</a:t>
            </a:fld>
            <a:endParaRPr sz="2000">
              <a:latin typeface="Impact"/>
              <a:cs typeface="Impact"/>
            </a:endParaRPr>
          </a:p>
        </p:txBody>
      </p:sp>
    </p:spTree>
    <p:extLst>
      <p:ext uri="{BB962C8B-B14F-4D97-AF65-F5344CB8AC3E}">
        <p14:creationId xmlns:p14="http://schemas.microsoft.com/office/powerpoint/2010/main" val="10408730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0200" y="2971800"/>
            <a:ext cx="12368530" cy="4985981"/>
          </a:xfrm>
        </p:spPr>
        <p:txBody>
          <a:bodyPr/>
          <a:lstStyle/>
          <a:p>
            <a:r>
              <a:rPr lang="en-US" sz="3600" dirty="0" smtClean="0"/>
              <a:t>Added:</a:t>
            </a:r>
            <a:r>
              <a:rPr lang="en-US" sz="3600" dirty="0"/>
              <a:t>	</a:t>
            </a:r>
            <a:r>
              <a:rPr lang="en-US" sz="3600" dirty="0" smtClean="0"/>
              <a:t>Don </a:t>
            </a:r>
            <a:r>
              <a:rPr lang="en-US" sz="3600" dirty="0"/>
              <a:t>Krieger, of Pittsburgh Medical Center, a very heavy user of the OSG XD allocation. </a:t>
            </a:r>
          </a:p>
          <a:p>
            <a:endParaRPr lang="en-US" sz="3600" dirty="0"/>
          </a:p>
          <a:p>
            <a:r>
              <a:rPr lang="en-US" sz="3600" dirty="0" smtClean="0"/>
              <a:t>Subtracted: </a:t>
            </a:r>
            <a:r>
              <a:rPr lang="en-US" sz="3600" dirty="0" err="1" smtClean="0"/>
              <a:t>Tevatron</a:t>
            </a:r>
            <a:r>
              <a:rPr lang="en-US" sz="3600" dirty="0" smtClean="0"/>
              <a:t> </a:t>
            </a:r>
            <a:r>
              <a:rPr lang="en-US" sz="3600" dirty="0"/>
              <a:t>Run II representative stepped down from being a member of the Council due to the ramp down of their computing needs and analysis. </a:t>
            </a:r>
            <a:endParaRPr lang="en-US" sz="3600" dirty="0" smtClean="0"/>
          </a:p>
          <a:p>
            <a:endParaRPr lang="en-US" sz="3600" dirty="0" smtClean="0"/>
          </a:p>
          <a:p>
            <a:r>
              <a:rPr lang="en-US" sz="3600" smtClean="0"/>
              <a:t>Changes: </a:t>
            </a:r>
            <a:r>
              <a:rPr lang="en-US" sz="3600" dirty="0" smtClean="0"/>
              <a:t>US CMS alternate transitioned to Greg Snow, UNL</a:t>
            </a:r>
            <a:endParaRPr lang="en-US" sz="3600" dirty="0"/>
          </a:p>
          <a:p>
            <a:r>
              <a:rPr lang="en-US" sz="36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8420337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30400" y="2971800"/>
            <a:ext cx="9137719" cy="21048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 algn="ctr">
              <a:lnSpc>
                <a:spcPts val="8200"/>
              </a:lnSpc>
              <a:tabLst>
                <a:tab pos="2522855" algn="l"/>
                <a:tab pos="3463290" algn="l"/>
                <a:tab pos="4582795" algn="l"/>
              </a:tabLst>
            </a:pPr>
            <a:r>
              <a:rPr lang="en-US" sz="6900" dirty="0" smtClean="0">
                <a:solidFill>
                  <a:srgbClr val="C44E00"/>
                </a:solidFill>
                <a:latin typeface="Arial Rounded MT Bold"/>
                <a:cs typeface="Arial Rounded MT Bold"/>
              </a:rPr>
              <a:t>The OSG Eco-system</a:t>
            </a:r>
          </a:p>
          <a:p>
            <a:pPr marL="12700" marR="6350" algn="ctr">
              <a:lnSpc>
                <a:spcPts val="8200"/>
              </a:lnSpc>
              <a:tabLst>
                <a:tab pos="2522855" algn="l"/>
                <a:tab pos="3463290" algn="l"/>
                <a:tab pos="4582795" algn="l"/>
              </a:tabLst>
            </a:pPr>
            <a:endParaRPr sz="6900" dirty="0">
              <a:latin typeface="Arial Rounded MT Bold"/>
              <a:cs typeface="Arial Rounded MT Bold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xfrm>
            <a:off x="5207000" y="9415732"/>
            <a:ext cx="2294254" cy="3181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OSG </a:t>
            </a:r>
            <a:r>
              <a:rPr lang="en-US" dirty="0" smtClean="0"/>
              <a:t> AHM 2015</a:t>
            </a:r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11120362" y="9423400"/>
            <a:ext cx="1554238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2000" dirty="0" smtClean="0">
                <a:latin typeface="Gill Sans"/>
                <a:cs typeface="Gill Sans"/>
              </a:rPr>
              <a:t>Mar 25</a:t>
            </a:r>
            <a:r>
              <a:rPr lang="en-US" sz="2000" baseline="30000" dirty="0" smtClean="0">
                <a:latin typeface="Gill Sans"/>
                <a:cs typeface="Gill Sans"/>
              </a:rPr>
              <a:t>th</a:t>
            </a:r>
            <a:r>
              <a:rPr lang="en-US" sz="2000" dirty="0">
                <a:latin typeface="Gill Sans"/>
                <a:cs typeface="Gill Sans"/>
              </a:rPr>
              <a:t> </a:t>
            </a:r>
            <a:r>
              <a:rPr lang="en-US" sz="2000" dirty="0" smtClean="0">
                <a:latin typeface="Gill Sans"/>
                <a:cs typeface="Gill Sans"/>
              </a:rPr>
              <a:t>2015</a:t>
            </a:r>
            <a:endParaRPr sz="2000" dirty="0">
              <a:latin typeface="Gill Sans"/>
              <a:cs typeface="Gill Sans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7630">
              <a:lnSpc>
                <a:spcPct val="100000"/>
              </a:lnSpc>
            </a:pPr>
            <a:fld id="{81D60167-4931-47E6-BA6A-407CBD079E47}" type="slidenum">
              <a:rPr sz="2000" b="1" dirty="0">
                <a:solidFill>
                  <a:srgbClr val="CB6600"/>
                </a:solidFill>
                <a:latin typeface="Impact"/>
                <a:cs typeface="Impact"/>
              </a:rPr>
              <a:t>14</a:t>
            </a:fld>
            <a:endParaRPr sz="2000">
              <a:latin typeface="Impact"/>
              <a:cs typeface="Impact"/>
            </a:endParaRPr>
          </a:p>
        </p:txBody>
      </p:sp>
    </p:spTree>
    <p:extLst>
      <p:ext uri="{BB962C8B-B14F-4D97-AF65-F5344CB8AC3E}">
        <p14:creationId xmlns:p14="http://schemas.microsoft.com/office/powerpoint/2010/main" val="19952296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OSG User School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8134" y="1574698"/>
            <a:ext cx="12368530" cy="7386638"/>
          </a:xfrm>
        </p:spPr>
        <p:txBody>
          <a:bodyPr/>
          <a:lstStyle/>
          <a:p>
            <a:r>
              <a:rPr lang="en-US" dirty="0" smtClean="0"/>
              <a:t>27</a:t>
            </a:r>
            <a:r>
              <a:rPr lang="en-US" dirty="0"/>
              <a:t>–31 July 2015 at UW–Madison</a:t>
            </a:r>
          </a:p>
          <a:p>
            <a:r>
              <a:rPr lang="en-US" dirty="0"/>
              <a:t>• </a:t>
            </a:r>
            <a:r>
              <a:rPr lang="en-US" dirty="0" smtClean="0"/>
              <a:t>Who?</a:t>
            </a:r>
          </a:p>
          <a:p>
            <a:r>
              <a:rPr lang="en-US" dirty="0"/>
              <a:t>  – Graduate students at U.S. institutions</a:t>
            </a:r>
          </a:p>
          <a:p>
            <a:r>
              <a:rPr lang="en-US" dirty="0"/>
              <a:t>  – In any domain field (STEM + others!)</a:t>
            </a:r>
          </a:p>
          <a:p>
            <a:r>
              <a:rPr lang="en-US" dirty="0"/>
              <a:t>  – With large-scale computations, now or planned</a:t>
            </a:r>
          </a:p>
          <a:p>
            <a:r>
              <a:rPr lang="en-US" dirty="0"/>
              <a:t>• </a:t>
            </a:r>
            <a:r>
              <a:rPr lang="en-US" dirty="0" smtClean="0"/>
              <a:t>Travel </a:t>
            </a:r>
            <a:r>
              <a:rPr lang="en-US" dirty="0"/>
              <a:t>expenses are paid</a:t>
            </a:r>
          </a:p>
          <a:p>
            <a:r>
              <a:rPr lang="en-US" dirty="0"/>
              <a:t>• Applications will open very soon</a:t>
            </a:r>
          </a:p>
          <a:p>
            <a:endParaRPr lang="en-US" dirty="0"/>
          </a:p>
          <a:p>
            <a:r>
              <a:rPr lang="en-US" dirty="0" smtClean="0"/>
              <a:t>Help !  Bring Us </a:t>
            </a:r>
            <a:r>
              <a:rPr lang="en-US" dirty="0"/>
              <a:t>Qualified Applicants!</a:t>
            </a:r>
          </a:p>
          <a:p>
            <a:r>
              <a:rPr lang="en-US" dirty="0"/>
              <a:t>• In 2014: 13 apps from UNL, due in part to David Swanson</a:t>
            </a:r>
          </a:p>
          <a:p>
            <a:r>
              <a:rPr lang="en-US" dirty="0"/>
              <a:t>• Enlist direct help from campus VIPs</a:t>
            </a:r>
          </a:p>
          <a:p>
            <a:r>
              <a:rPr lang="en-US" dirty="0"/>
              <a:t>  – HTC champion, research computing, CIO</a:t>
            </a:r>
          </a:p>
          <a:p>
            <a:r>
              <a:rPr lang="en-US" dirty="0"/>
              <a:t>  – Graduate research office or equivalent</a:t>
            </a:r>
          </a:p>
          <a:p>
            <a:r>
              <a:rPr lang="en-US" dirty="0"/>
              <a:t>  – Faculty with HTC success stories</a:t>
            </a:r>
          </a:p>
          <a:p>
            <a:r>
              <a:rPr lang="en-US" dirty="0"/>
              <a:t>• We will work with ACI REF, XSEDE, …</a:t>
            </a:r>
          </a:p>
          <a:p>
            <a:r>
              <a:rPr lang="en-US" dirty="0"/>
              <a:t>• Any other ideas?</a:t>
            </a:r>
          </a:p>
        </p:txBody>
      </p:sp>
    </p:spTree>
    <p:extLst>
      <p:ext uri="{BB962C8B-B14F-4D97-AF65-F5344CB8AC3E}">
        <p14:creationId xmlns:p14="http://schemas.microsoft.com/office/powerpoint/2010/main" val="1889130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9000" y="381000"/>
            <a:ext cx="10342999" cy="615553"/>
          </a:xfrm>
        </p:spPr>
        <p:txBody>
          <a:bodyPr/>
          <a:lstStyle/>
          <a:p>
            <a:pPr algn="ctr"/>
            <a:r>
              <a:rPr lang="en-US" dirty="0" smtClean="0"/>
              <a:t>Effective Contributor to XD Allocations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0200" y="3048000"/>
            <a:ext cx="12368530" cy="923330"/>
          </a:xfrm>
        </p:spPr>
        <p:txBody>
          <a:bodyPr/>
          <a:lstStyle/>
          <a:p>
            <a:r>
              <a:rPr lang="en-US" dirty="0" smtClean="0"/>
              <a:t>Delivering ever more cycles to User Allocations and extending usage into Opportunistic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7135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Satellite Projects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0200" y="1600200"/>
            <a:ext cx="12368530" cy="8371523"/>
          </a:xfrm>
        </p:spPr>
        <p:txBody>
          <a:bodyPr/>
          <a:lstStyle/>
          <a:p>
            <a:r>
              <a:rPr lang="en-US" sz="3200" dirty="0" smtClean="0">
                <a:solidFill>
                  <a:srgbClr val="000090"/>
                </a:solidFill>
              </a:rPr>
              <a:t>Existing </a:t>
            </a:r>
            <a:r>
              <a:rPr lang="en-US" sz="3200" dirty="0">
                <a:solidFill>
                  <a:srgbClr val="000090"/>
                </a:solidFill>
              </a:rPr>
              <a:t>satellite projects continued to work in collaboration with individual members of OSG Staff and Executive </a:t>
            </a:r>
            <a:r>
              <a:rPr lang="en-US" sz="3200" dirty="0" smtClean="0">
                <a:solidFill>
                  <a:srgbClr val="000090"/>
                </a:solidFill>
              </a:rPr>
              <a:t>Team</a:t>
            </a:r>
            <a:r>
              <a:rPr lang="en-US" sz="3200" dirty="0" smtClean="0"/>
              <a:t>”</a:t>
            </a:r>
            <a:r>
              <a:rPr lang="en-US" sz="3200" dirty="0"/>
              <a:t> </a:t>
            </a:r>
            <a:endParaRPr lang="en-US" sz="3200" dirty="0" smtClean="0"/>
          </a:p>
          <a:p>
            <a:endParaRPr lang="en-US" sz="3200" dirty="0"/>
          </a:p>
          <a:p>
            <a:pPr marL="457200" lvl="0" indent="-457200">
              <a:buFont typeface="Arial"/>
              <a:buChar char="•"/>
            </a:pPr>
            <a:r>
              <a:rPr lang="en-US" sz="3200" u="sng" dirty="0"/>
              <a:t>Any Data, Any Time, Any Where</a:t>
            </a:r>
            <a:r>
              <a:rPr lang="en-US" sz="3200" dirty="0"/>
              <a:t> – which has developed XROOTD based data distribution federation solutions, which can now start to be deployed in the OSG </a:t>
            </a:r>
            <a:r>
              <a:rPr lang="en-US" sz="3200" dirty="0" smtClean="0"/>
              <a:t>facility</a:t>
            </a:r>
          </a:p>
          <a:p>
            <a:pPr marL="457200" lvl="0" indent="-457200">
              <a:buFont typeface="Arial"/>
              <a:buChar char="•"/>
            </a:pPr>
            <a:endParaRPr lang="en-US" sz="3200" dirty="0"/>
          </a:p>
          <a:p>
            <a:pPr marL="457200" lvl="0" indent="-457200">
              <a:buFont typeface="Arial"/>
              <a:buChar char="•"/>
            </a:pPr>
            <a:r>
              <a:rPr lang="en-US" sz="3200" u="sng" dirty="0" err="1"/>
              <a:t>dV</a:t>
            </a:r>
            <a:r>
              <a:rPr lang="en-US" sz="3200" u="sng" dirty="0"/>
              <a:t>/DT</a:t>
            </a:r>
            <a:r>
              <a:rPr lang="en-US" sz="3200" dirty="0"/>
              <a:t> – computer science research on monitoring and resource management. </a:t>
            </a:r>
            <a:endParaRPr lang="en-US" sz="3200" dirty="0" smtClean="0"/>
          </a:p>
          <a:p>
            <a:pPr marL="457200" lvl="0" indent="-457200">
              <a:buFont typeface="Arial"/>
              <a:buChar char="•"/>
            </a:pPr>
            <a:endParaRPr lang="en-US" sz="3200" dirty="0"/>
          </a:p>
          <a:p>
            <a:pPr marL="457200" lvl="0" indent="-457200">
              <a:buFont typeface="Arial"/>
              <a:buChar char="•"/>
            </a:pPr>
            <a:r>
              <a:rPr lang="en-US" sz="3200" dirty="0"/>
              <a:t>Lark  - CS research into network resource management </a:t>
            </a:r>
            <a:endParaRPr lang="en-US" sz="3200" dirty="0" smtClean="0"/>
          </a:p>
          <a:p>
            <a:pPr marL="457200" lvl="0" indent="-457200">
              <a:buFont typeface="Arial"/>
              <a:buChar char="•"/>
            </a:pPr>
            <a:endParaRPr lang="en-US" sz="3200" dirty="0"/>
          </a:p>
          <a:p>
            <a:pPr marL="457200" lvl="0" indent="-457200">
              <a:buFont typeface="Arial"/>
              <a:buChar char="•"/>
            </a:pPr>
            <a:r>
              <a:rPr lang="en-US" sz="3200" dirty="0"/>
              <a:t>DASPOS – data preservation for LHC and other </a:t>
            </a:r>
            <a:r>
              <a:rPr lang="en-US" sz="3200" dirty="0" smtClean="0"/>
              <a:t>sciences</a:t>
            </a:r>
          </a:p>
          <a:p>
            <a:pPr marL="457200" lvl="0" indent="-457200">
              <a:buFont typeface="Arial"/>
              <a:buChar char="•"/>
            </a:pPr>
            <a:endParaRPr lang="en-US" sz="3200" dirty="0"/>
          </a:p>
          <a:p>
            <a:pPr marL="457200" lvl="0" indent="-457200">
              <a:buFont typeface="Arial"/>
              <a:buChar char="•"/>
            </a:pPr>
            <a:r>
              <a:rPr lang="en-US" sz="3200" u="sng" dirty="0"/>
              <a:t>Extreme-Scale Identity Management (XSIM)</a:t>
            </a:r>
            <a:r>
              <a:rPr lang="en-US" sz="3200" dirty="0"/>
              <a:t> </a:t>
            </a:r>
            <a:r>
              <a:rPr lang="en-US" sz="3200" dirty="0" smtClean="0"/>
              <a:t>/ NSF </a:t>
            </a:r>
            <a:r>
              <a:rPr lang="en-US" sz="3200" dirty="0"/>
              <a:t>Security Institute </a:t>
            </a:r>
          </a:p>
          <a:p>
            <a:r>
              <a:rPr lang="en-US" sz="32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8415401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New Satellite Project: </a:t>
            </a:r>
            <a:r>
              <a:rPr lang="en-US" dirty="0" err="1" smtClean="0"/>
              <a:t>PunDit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8134" y="1574698"/>
            <a:ext cx="12368530" cy="5601534"/>
          </a:xfrm>
        </p:spPr>
        <p:txBody>
          <a:bodyPr/>
          <a:lstStyle/>
          <a:p>
            <a:endParaRPr lang="en-US" sz="2800" dirty="0"/>
          </a:p>
          <a:p>
            <a:pPr marL="457200" indent="-457200">
              <a:buFont typeface="Arial"/>
              <a:buChar char="•"/>
            </a:pPr>
            <a:r>
              <a:rPr lang="en-US" sz="2800" dirty="0"/>
              <a:t>T</a:t>
            </a:r>
            <a:r>
              <a:rPr lang="en-US" sz="2800" dirty="0" smtClean="0"/>
              <a:t>ype</a:t>
            </a:r>
            <a:r>
              <a:rPr lang="en-US" sz="2800" dirty="0"/>
              <a:t>-2 OSG satellite project (both working with OSG during development and intending to deploy a successful implementation within OSG). </a:t>
            </a:r>
            <a:endParaRPr lang="en-US" sz="2800" dirty="0" smtClean="0"/>
          </a:p>
          <a:p>
            <a:endParaRPr lang="en-US" sz="2800" dirty="0"/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Develop </a:t>
            </a:r>
            <a:r>
              <a:rPr lang="en-US" sz="2800" dirty="0"/>
              <a:t>an automated network diagnostic capability and collaborate with OSG on its testing in "real-world" situations.  </a:t>
            </a:r>
            <a:endParaRPr lang="en-US" sz="2800" dirty="0" smtClean="0"/>
          </a:p>
          <a:p>
            <a:endParaRPr lang="en-US" sz="2800" dirty="0" smtClean="0"/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OSG 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>
                <a:solidFill>
                  <a:srgbClr val="000090"/>
                </a:solidFill>
              </a:rPr>
              <a:t>working </a:t>
            </a:r>
            <a:r>
              <a:rPr lang="en-US" sz="2800" dirty="0">
                <a:solidFill>
                  <a:srgbClr val="000090"/>
                </a:solidFill>
              </a:rPr>
              <a:t>with the </a:t>
            </a:r>
            <a:r>
              <a:rPr lang="en-US" sz="2800" dirty="0" err="1">
                <a:solidFill>
                  <a:srgbClr val="000090"/>
                </a:solidFill>
              </a:rPr>
              <a:t>PuNDIT</a:t>
            </a:r>
            <a:r>
              <a:rPr lang="en-US" sz="2800" dirty="0">
                <a:solidFill>
                  <a:srgbClr val="000090"/>
                </a:solidFill>
              </a:rPr>
              <a:t> team to deploy and evaluate its usefulness and effectiveness for OSG needs. 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>
                <a:solidFill>
                  <a:srgbClr val="000090"/>
                </a:solidFill>
              </a:rPr>
              <a:t>providing </a:t>
            </a:r>
            <a:r>
              <a:rPr lang="en-US" sz="2800" dirty="0">
                <a:solidFill>
                  <a:srgbClr val="000090"/>
                </a:solidFill>
              </a:rPr>
              <a:t>access to its </a:t>
            </a:r>
            <a:r>
              <a:rPr lang="en-US" sz="2800" dirty="0" err="1">
                <a:solidFill>
                  <a:srgbClr val="000090"/>
                </a:solidFill>
              </a:rPr>
              <a:t>perfSONAR</a:t>
            </a:r>
            <a:r>
              <a:rPr lang="en-US" sz="2800" dirty="0">
                <a:solidFill>
                  <a:srgbClr val="000090"/>
                </a:solidFill>
              </a:rPr>
              <a:t> data and end-sites to </a:t>
            </a:r>
            <a:r>
              <a:rPr lang="en-US" sz="2800" dirty="0" err="1">
                <a:solidFill>
                  <a:srgbClr val="000090"/>
                </a:solidFill>
              </a:rPr>
              <a:t>PuNDIT</a:t>
            </a:r>
            <a:r>
              <a:rPr lang="en-US" sz="2800" dirty="0">
                <a:solidFill>
                  <a:srgbClr val="000090"/>
                </a:solidFill>
              </a:rPr>
              <a:t> to support its development work.  </a:t>
            </a:r>
            <a:endParaRPr lang="en-US" sz="2800" dirty="0" smtClean="0">
              <a:solidFill>
                <a:srgbClr val="000090"/>
              </a:solidFill>
            </a:endParaRPr>
          </a:p>
          <a:p>
            <a:pPr marL="914400" lvl="1" indent="-4572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9284580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30400" y="2971800"/>
            <a:ext cx="9137719" cy="42079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 algn="ctr">
              <a:lnSpc>
                <a:spcPts val="8200"/>
              </a:lnSpc>
              <a:tabLst>
                <a:tab pos="2522855" algn="l"/>
                <a:tab pos="3463290" algn="l"/>
                <a:tab pos="4582795" algn="l"/>
              </a:tabLst>
            </a:pPr>
            <a:r>
              <a:rPr lang="en-US" sz="6900" dirty="0" smtClean="0">
                <a:solidFill>
                  <a:srgbClr val="C44E00"/>
                </a:solidFill>
                <a:latin typeface="Arial Rounded MT Bold"/>
                <a:cs typeface="Arial Rounded MT Bold"/>
              </a:rPr>
              <a:t>And..</a:t>
            </a:r>
          </a:p>
          <a:p>
            <a:pPr marL="12700" marR="6350" algn="ctr">
              <a:lnSpc>
                <a:spcPts val="8200"/>
              </a:lnSpc>
              <a:tabLst>
                <a:tab pos="2522855" algn="l"/>
                <a:tab pos="3463290" algn="l"/>
                <a:tab pos="4582795" algn="l"/>
              </a:tabLst>
            </a:pPr>
            <a:endParaRPr lang="en-US" sz="6900" dirty="0">
              <a:solidFill>
                <a:srgbClr val="C44E00"/>
              </a:solidFill>
              <a:latin typeface="Arial Rounded MT Bold"/>
              <a:cs typeface="Arial Rounded MT Bold"/>
            </a:endParaRPr>
          </a:p>
          <a:p>
            <a:pPr marL="12700" marR="6350" algn="ctr">
              <a:lnSpc>
                <a:spcPts val="8200"/>
              </a:lnSpc>
              <a:tabLst>
                <a:tab pos="2522855" algn="l"/>
                <a:tab pos="3463290" algn="l"/>
                <a:tab pos="4582795" algn="l"/>
              </a:tabLst>
            </a:pPr>
            <a:r>
              <a:rPr lang="en-US" sz="6900" dirty="0" smtClean="0">
                <a:solidFill>
                  <a:srgbClr val="C44E00"/>
                </a:solidFill>
                <a:latin typeface="Arial Rounded MT Bold"/>
                <a:cs typeface="Arial Rounded MT Bold"/>
              </a:rPr>
              <a:t>Communications</a:t>
            </a:r>
          </a:p>
          <a:p>
            <a:pPr marL="12700" marR="6350" algn="ctr">
              <a:lnSpc>
                <a:spcPts val="8200"/>
              </a:lnSpc>
              <a:tabLst>
                <a:tab pos="2522855" algn="l"/>
                <a:tab pos="3463290" algn="l"/>
                <a:tab pos="4582795" algn="l"/>
              </a:tabLst>
            </a:pPr>
            <a:endParaRPr sz="6900" dirty="0">
              <a:latin typeface="Arial Rounded MT Bold"/>
              <a:cs typeface="Arial Rounded MT Bold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xfrm>
            <a:off x="5207000" y="9415732"/>
            <a:ext cx="2294254" cy="3181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OSG </a:t>
            </a:r>
            <a:r>
              <a:rPr lang="en-US" dirty="0" smtClean="0"/>
              <a:t> AHM 2015</a:t>
            </a:r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11120362" y="9423400"/>
            <a:ext cx="1554238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2000" dirty="0" smtClean="0">
                <a:latin typeface="Gill Sans"/>
                <a:cs typeface="Gill Sans"/>
              </a:rPr>
              <a:t>Mar 25</a:t>
            </a:r>
            <a:r>
              <a:rPr lang="en-US" sz="2000" baseline="30000" dirty="0" smtClean="0">
                <a:latin typeface="Gill Sans"/>
                <a:cs typeface="Gill Sans"/>
              </a:rPr>
              <a:t>th</a:t>
            </a:r>
            <a:r>
              <a:rPr lang="en-US" sz="2000" dirty="0">
                <a:latin typeface="Gill Sans"/>
                <a:cs typeface="Gill Sans"/>
              </a:rPr>
              <a:t> </a:t>
            </a:r>
            <a:r>
              <a:rPr lang="en-US" sz="2000" dirty="0" smtClean="0">
                <a:latin typeface="Gill Sans"/>
                <a:cs typeface="Gill Sans"/>
              </a:rPr>
              <a:t>2015</a:t>
            </a:r>
            <a:endParaRPr sz="2000" dirty="0">
              <a:latin typeface="Gill Sans"/>
              <a:cs typeface="Gill Sans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7630">
              <a:lnSpc>
                <a:spcPct val="100000"/>
              </a:lnSpc>
            </a:pPr>
            <a:fld id="{81D60167-4931-47E6-BA6A-407CBD079E47}" type="slidenum">
              <a:rPr sz="2000" b="1" dirty="0">
                <a:solidFill>
                  <a:srgbClr val="CB6600"/>
                </a:solidFill>
                <a:latin typeface="Impact"/>
                <a:cs typeface="Impact"/>
              </a:rPr>
              <a:t>19</a:t>
            </a:fld>
            <a:endParaRPr sz="2000">
              <a:latin typeface="Impact"/>
              <a:cs typeface="Impact"/>
            </a:endParaRPr>
          </a:p>
        </p:txBody>
      </p:sp>
    </p:spTree>
    <p:extLst>
      <p:ext uri="{BB962C8B-B14F-4D97-AF65-F5344CB8AC3E}">
        <p14:creationId xmlns:p14="http://schemas.microsoft.com/office/powerpoint/2010/main" val="911815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06600" y="3352800"/>
            <a:ext cx="9137719" cy="21048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 algn="ctr">
              <a:lnSpc>
                <a:spcPts val="8200"/>
              </a:lnSpc>
              <a:tabLst>
                <a:tab pos="2522855" algn="l"/>
                <a:tab pos="3463290" algn="l"/>
                <a:tab pos="4582795" algn="l"/>
              </a:tabLst>
            </a:pPr>
            <a:r>
              <a:rPr lang="en-US" sz="6900" dirty="0" smtClean="0">
                <a:solidFill>
                  <a:srgbClr val="C44E00"/>
                </a:solidFill>
                <a:latin typeface="Arial Rounded MT Bold"/>
                <a:cs typeface="Arial Rounded MT Bold"/>
              </a:rPr>
              <a:t>Why a Council?</a:t>
            </a:r>
          </a:p>
          <a:p>
            <a:pPr marL="12700" marR="6350" algn="ctr">
              <a:lnSpc>
                <a:spcPts val="8200"/>
              </a:lnSpc>
              <a:tabLst>
                <a:tab pos="2522855" algn="l"/>
                <a:tab pos="3463290" algn="l"/>
                <a:tab pos="4582795" algn="l"/>
              </a:tabLst>
            </a:pPr>
            <a:endParaRPr sz="6900" dirty="0">
              <a:latin typeface="Arial Rounded MT Bold"/>
              <a:cs typeface="Arial Rounded MT Bold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xfrm>
            <a:off x="5207000" y="9415732"/>
            <a:ext cx="2294254" cy="3181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OSG </a:t>
            </a:r>
            <a:r>
              <a:rPr lang="en-US" dirty="0" smtClean="0"/>
              <a:t> AHM 2015</a:t>
            </a:r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11120362" y="9423400"/>
            <a:ext cx="1554238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2000" dirty="0" smtClean="0">
                <a:latin typeface="Gill Sans"/>
                <a:cs typeface="Gill Sans"/>
              </a:rPr>
              <a:t>Mar 25</a:t>
            </a:r>
            <a:r>
              <a:rPr lang="en-US" sz="2000" baseline="30000" dirty="0" smtClean="0">
                <a:latin typeface="Gill Sans"/>
                <a:cs typeface="Gill Sans"/>
              </a:rPr>
              <a:t>th</a:t>
            </a:r>
            <a:r>
              <a:rPr lang="en-US" sz="2000" dirty="0">
                <a:latin typeface="Gill Sans"/>
                <a:cs typeface="Gill Sans"/>
              </a:rPr>
              <a:t> </a:t>
            </a:r>
            <a:r>
              <a:rPr lang="en-US" sz="2000" dirty="0" smtClean="0">
                <a:latin typeface="Gill Sans"/>
                <a:cs typeface="Gill Sans"/>
              </a:rPr>
              <a:t>2015</a:t>
            </a:r>
            <a:endParaRPr sz="2000" dirty="0">
              <a:latin typeface="Gill Sans"/>
              <a:cs typeface="Gill Sans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7630">
              <a:lnSpc>
                <a:spcPct val="100000"/>
              </a:lnSpc>
            </a:pPr>
            <a:fld id="{81D60167-4931-47E6-BA6A-407CBD079E47}" type="slidenum">
              <a:rPr sz="2000" b="1" dirty="0">
                <a:solidFill>
                  <a:srgbClr val="CB6600"/>
                </a:solidFill>
                <a:latin typeface="Impact"/>
                <a:cs typeface="Impact"/>
              </a:rPr>
              <a:t>2</a:t>
            </a:fld>
            <a:endParaRPr sz="2000">
              <a:latin typeface="Impact"/>
              <a:cs typeface="Impact"/>
            </a:endParaRPr>
          </a:p>
        </p:txBody>
      </p:sp>
    </p:spTree>
    <p:extLst>
      <p:ext uri="{BB962C8B-B14F-4D97-AF65-F5344CB8AC3E}">
        <p14:creationId xmlns:p14="http://schemas.microsoft.com/office/powerpoint/2010/main" val="34089449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0200" y="1902571"/>
            <a:ext cx="12368530" cy="7478969"/>
          </a:xfrm>
        </p:spPr>
        <p:txBody>
          <a:bodyPr/>
          <a:lstStyle/>
          <a:p>
            <a:pPr lvl="1"/>
            <a:r>
              <a:rPr lang="en-US" sz="2400" dirty="0"/>
              <a:t>M</a:t>
            </a:r>
            <a:r>
              <a:rPr lang="en-US" sz="2400" dirty="0" smtClean="0"/>
              <a:t>onthly </a:t>
            </a:r>
            <a:r>
              <a:rPr lang="en-US" sz="2400" dirty="0"/>
              <a:t>Research Highlights </a:t>
            </a:r>
            <a:endParaRPr lang="en-US" sz="2400" dirty="0" smtClean="0"/>
          </a:p>
          <a:p>
            <a:pPr lvl="1"/>
            <a:r>
              <a:rPr lang="en-US" sz="2400" dirty="0"/>
              <a:t>B</a:t>
            </a:r>
            <a:r>
              <a:rPr lang="en-US" sz="2400" dirty="0" smtClean="0"/>
              <a:t>i</a:t>
            </a:r>
            <a:r>
              <a:rPr lang="en-US" sz="2400" dirty="0"/>
              <a:t>-monthly </a:t>
            </a:r>
            <a:r>
              <a:rPr lang="en-US" sz="2400" dirty="0" smtClean="0"/>
              <a:t>newsletter</a:t>
            </a:r>
          </a:p>
          <a:p>
            <a:pPr lvl="1"/>
            <a:r>
              <a:rPr lang="en-US" sz="2400" dirty="0" smtClean="0"/>
              <a:t>Support </a:t>
            </a:r>
            <a:r>
              <a:rPr lang="en-US" sz="2400" dirty="0"/>
              <a:t>continued for the various web sites including </a:t>
            </a:r>
            <a:r>
              <a:rPr lang="en-US" sz="2400" u="sng" dirty="0">
                <a:hlinkClick r:id="rId2"/>
              </a:rPr>
              <a:t>www.openscienceigrd.org</a:t>
            </a:r>
            <a:r>
              <a:rPr lang="en-US" sz="2400" dirty="0"/>
              <a:t>. </a:t>
            </a:r>
          </a:p>
          <a:p>
            <a:r>
              <a:rPr lang="en-US" sz="2400" dirty="0">
                <a:latin typeface="+mn-lt"/>
              </a:rPr>
              <a:t> 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u="sng" dirty="0">
                <a:hlinkClick r:id="rId3"/>
              </a:rPr>
              <a:t>Catching up with GlueX</a:t>
            </a:r>
            <a:r>
              <a:rPr lang="en-US" sz="2400" dirty="0"/>
              <a:t> (2/3/2015) – but work done in 2014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u="sng" dirty="0">
                <a:hlinkClick r:id="rId4"/>
              </a:rPr>
              <a:t>IceCube is providing a unique view into the universe</a:t>
            </a:r>
            <a:r>
              <a:rPr lang="en-US" sz="2400" dirty="0"/>
              <a:t> (12/2/2014) 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u="sng" dirty="0">
                <a:hlinkClick r:id="rId5"/>
              </a:rPr>
              <a:t>Changing society one math problem at a time</a:t>
            </a:r>
            <a:r>
              <a:rPr lang="en-US" sz="2400" dirty="0"/>
              <a:t> (10/28/2014) 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u="sng" dirty="0">
                <a:hlinkClick r:id="rId6"/>
              </a:rPr>
              <a:t>Using high-throughput computing to evaluate post-Katrina rebuilding grants</a:t>
            </a:r>
            <a:r>
              <a:rPr lang="en-US" sz="2400" dirty="0"/>
              <a:t> (10/6/2014) 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u="sng" dirty="0">
                <a:hlinkClick r:id="rId7"/>
              </a:rPr>
              <a:t>Computational modeling of bank networks and interbank transactions</a:t>
            </a:r>
            <a:r>
              <a:rPr lang="en-US" sz="2400" dirty="0"/>
              <a:t> (8/5/2014) 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u="sng" dirty="0">
                <a:hlinkClick r:id="rId8"/>
              </a:rPr>
              <a:t>Accelerating the discovery of treatment effects in the social sciences using the OSG</a:t>
            </a:r>
            <a:r>
              <a:rPr lang="en-US" sz="2400" dirty="0"/>
              <a:t> (6/24/2014) 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u="sng" dirty="0">
                <a:hlinkClick r:id="rId9"/>
              </a:rPr>
              <a:t>Using the OSG to plan for an electron-ion collider at Brookhaven</a:t>
            </a:r>
            <a:r>
              <a:rPr lang="en-US" sz="2400" dirty="0"/>
              <a:t> (6/3/2014) 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u="sng" dirty="0">
                <a:hlinkClick r:id="rId10"/>
              </a:rPr>
              <a:t>Using the OSG to test theories of nature at the LHC</a:t>
            </a:r>
            <a:r>
              <a:rPr lang="en-US" sz="2400" dirty="0"/>
              <a:t> (5/2/2014) 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u="sng" dirty="0">
                <a:hlinkClick r:id="rId11"/>
              </a:rPr>
              <a:t>2014 GridUNESP upgrade offers more potential for OSG partnership</a:t>
            </a:r>
            <a:r>
              <a:rPr lang="en-US" sz="2400" dirty="0"/>
              <a:t> (3/31/2014)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u="sng" dirty="0">
                <a:hlinkClick r:id="rId12"/>
              </a:rPr>
              <a:t>Nuclear physics and computer science meet on the OSG</a:t>
            </a:r>
            <a:r>
              <a:rPr lang="en-US" sz="2400" dirty="0"/>
              <a:t> (2/24/2014) 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u="sng" dirty="0">
                <a:hlinkClick r:id="rId13"/>
              </a:rPr>
              <a:t>BLAST on OSG provides a timesaving alternative for large-scale analysis</a:t>
            </a:r>
            <a:r>
              <a:rPr lang="en-US" sz="2400" dirty="0"/>
              <a:t> (1/31/2014) </a:t>
            </a:r>
          </a:p>
          <a:p>
            <a:r>
              <a:rPr lang="en-US" sz="2400" dirty="0">
                <a:latin typeface="+mn-lt"/>
              </a:rPr>
              <a:t> </a:t>
            </a:r>
          </a:p>
          <a:p>
            <a:r>
              <a:rPr lang="en-US" sz="2400" dirty="0" smtClean="0">
                <a:latin typeface="+mn-lt"/>
              </a:rPr>
              <a:t>Six 2014  </a:t>
            </a:r>
            <a:r>
              <a:rPr lang="en-US" sz="2400" dirty="0">
                <a:latin typeface="+mn-lt"/>
              </a:rPr>
              <a:t>OSG newsletters </a:t>
            </a:r>
            <a:r>
              <a:rPr lang="en-US" sz="2400" dirty="0" smtClean="0">
                <a:latin typeface="+mn-lt"/>
              </a:rPr>
              <a:t>at </a:t>
            </a:r>
            <a:r>
              <a:rPr lang="en-US" sz="2400" u="sng" dirty="0">
                <a:latin typeface="+mn-lt"/>
                <a:hlinkClick r:id="rId14"/>
              </a:rPr>
              <a:t>http://www.opensciencegrid.org/news/previous-newsletters/</a:t>
            </a:r>
            <a:r>
              <a:rPr lang="en-US" sz="2400" dirty="0">
                <a:latin typeface="+mn-lt"/>
              </a:rPr>
              <a:t> </a:t>
            </a:r>
          </a:p>
          <a:p>
            <a:r>
              <a:rPr lang="en-US" sz="2400" dirty="0">
                <a:latin typeface="+mn-lt"/>
              </a:rPr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4045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44600" y="4267200"/>
            <a:ext cx="10439400" cy="21048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 algn="ctr">
              <a:lnSpc>
                <a:spcPts val="8200"/>
              </a:lnSpc>
              <a:tabLst>
                <a:tab pos="2522855" algn="l"/>
                <a:tab pos="3463290" algn="l"/>
                <a:tab pos="4582795" algn="l"/>
              </a:tabLst>
            </a:pPr>
            <a:r>
              <a:rPr lang="en-US" sz="6900" dirty="0" smtClean="0">
                <a:solidFill>
                  <a:srgbClr val="C44E00"/>
                </a:solidFill>
                <a:latin typeface="Arial Rounded MT Bold"/>
                <a:cs typeface="Arial Rounded MT Bold"/>
              </a:rPr>
              <a:t>Future Depends on </a:t>
            </a:r>
            <a:endParaRPr lang="en-US" sz="6900" dirty="0" smtClean="0">
              <a:solidFill>
                <a:srgbClr val="C44E00"/>
              </a:solidFill>
              <a:latin typeface="Arial Rounded MT Bold"/>
              <a:cs typeface="Arial Rounded MT Bold"/>
            </a:endParaRPr>
          </a:p>
          <a:p>
            <a:pPr marL="12700" marR="6350" algn="ctr">
              <a:lnSpc>
                <a:spcPts val="8200"/>
              </a:lnSpc>
              <a:tabLst>
                <a:tab pos="2522855" algn="l"/>
                <a:tab pos="3463290" algn="l"/>
                <a:tab pos="4582795" algn="l"/>
              </a:tabLst>
            </a:pPr>
            <a:r>
              <a:rPr lang="en-US" sz="6900" dirty="0" smtClean="0">
                <a:solidFill>
                  <a:srgbClr val="C44E00"/>
                </a:solidFill>
                <a:latin typeface="Arial Rounded MT Bold"/>
                <a:cs typeface="Arial Rounded MT Bold"/>
              </a:rPr>
              <a:t>Each of Us</a:t>
            </a:r>
            <a:endParaRPr lang="en-US" sz="6900" dirty="0" smtClean="0">
              <a:solidFill>
                <a:srgbClr val="C44E00"/>
              </a:solidFill>
              <a:latin typeface="Arial Rounded MT Bold"/>
              <a:cs typeface="Arial Rounded MT Bold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xfrm>
            <a:off x="5207000" y="9415732"/>
            <a:ext cx="2294254" cy="3181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OSG </a:t>
            </a:r>
            <a:r>
              <a:rPr lang="en-US" dirty="0" smtClean="0"/>
              <a:t> AHM 2015</a:t>
            </a:r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11120362" y="9423400"/>
            <a:ext cx="1554238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2000" dirty="0" smtClean="0">
                <a:latin typeface="Gill Sans"/>
                <a:cs typeface="Gill Sans"/>
              </a:rPr>
              <a:t>Mar 25</a:t>
            </a:r>
            <a:r>
              <a:rPr lang="en-US" sz="2000" baseline="30000" dirty="0" smtClean="0">
                <a:latin typeface="Gill Sans"/>
                <a:cs typeface="Gill Sans"/>
              </a:rPr>
              <a:t>th</a:t>
            </a:r>
            <a:r>
              <a:rPr lang="en-US" sz="2000" dirty="0">
                <a:latin typeface="Gill Sans"/>
                <a:cs typeface="Gill Sans"/>
              </a:rPr>
              <a:t> </a:t>
            </a:r>
            <a:r>
              <a:rPr lang="en-US" sz="2000" dirty="0" smtClean="0">
                <a:latin typeface="Gill Sans"/>
                <a:cs typeface="Gill Sans"/>
              </a:rPr>
              <a:t>2015</a:t>
            </a:r>
            <a:endParaRPr sz="2000" dirty="0">
              <a:latin typeface="Gill Sans"/>
              <a:cs typeface="Gill Sans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7630">
              <a:lnSpc>
                <a:spcPct val="100000"/>
              </a:lnSpc>
            </a:pPr>
            <a:fld id="{81D60167-4931-47E6-BA6A-407CBD079E47}" type="slidenum">
              <a:rPr sz="2000" b="1" dirty="0">
                <a:solidFill>
                  <a:srgbClr val="CB6600"/>
                </a:solidFill>
                <a:latin typeface="Impact"/>
                <a:cs typeface="Impact"/>
              </a:rPr>
              <a:t>21</a:t>
            </a:fld>
            <a:endParaRPr sz="2000">
              <a:latin typeface="Impact"/>
              <a:cs typeface="Impact"/>
            </a:endParaRPr>
          </a:p>
        </p:txBody>
      </p:sp>
    </p:spTree>
    <p:extLst>
      <p:ext uri="{BB962C8B-B14F-4D97-AF65-F5344CB8AC3E}">
        <p14:creationId xmlns:p14="http://schemas.microsoft.com/office/powerpoint/2010/main" val="3611124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0200" y="1676400"/>
            <a:ext cx="12039600" cy="63111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 algn="ctr">
              <a:lnSpc>
                <a:spcPts val="8200"/>
              </a:lnSpc>
              <a:tabLst>
                <a:tab pos="2522855" algn="l"/>
                <a:tab pos="3463290" algn="l"/>
                <a:tab pos="4582795" algn="l"/>
              </a:tabLst>
            </a:pPr>
            <a:endParaRPr lang="en-US" sz="6900" dirty="0">
              <a:solidFill>
                <a:srgbClr val="C44E00"/>
              </a:solidFill>
              <a:latin typeface="Arial Rounded MT Bold"/>
              <a:cs typeface="Arial Rounded MT Bold"/>
            </a:endParaRPr>
          </a:p>
          <a:p>
            <a:pPr marL="12700" marR="6350" algn="ctr">
              <a:lnSpc>
                <a:spcPts val="8200"/>
              </a:lnSpc>
              <a:tabLst>
                <a:tab pos="2522855" algn="l"/>
                <a:tab pos="3463290" algn="l"/>
                <a:tab pos="4582795" algn="l"/>
              </a:tabLst>
            </a:pPr>
            <a:r>
              <a:rPr lang="en-US" sz="6900">
                <a:solidFill>
                  <a:srgbClr val="C44E00"/>
                </a:solidFill>
                <a:latin typeface="Arial Rounded MT Bold"/>
                <a:cs typeface="Arial Rounded MT Bold"/>
              </a:rPr>
              <a:t>T</a:t>
            </a:r>
            <a:r>
              <a:rPr lang="en-US" sz="6900" smtClean="0">
                <a:solidFill>
                  <a:srgbClr val="C44E00"/>
                </a:solidFill>
                <a:latin typeface="Arial Rounded MT Bold"/>
                <a:cs typeface="Arial Rounded MT Bold"/>
              </a:rPr>
              <a:t>he </a:t>
            </a:r>
            <a:r>
              <a:rPr lang="en-US" sz="6900" dirty="0">
                <a:solidFill>
                  <a:srgbClr val="C44E00"/>
                </a:solidFill>
                <a:latin typeface="Arial Rounded MT Bold"/>
                <a:cs typeface="Arial Rounded MT Bold"/>
              </a:rPr>
              <a:t>Most Committed Stakeholders</a:t>
            </a:r>
          </a:p>
          <a:p>
            <a:pPr marL="12700" marR="6350" algn="ctr">
              <a:lnSpc>
                <a:spcPts val="8200"/>
              </a:lnSpc>
              <a:tabLst>
                <a:tab pos="2522855" algn="l"/>
                <a:tab pos="3463290" algn="l"/>
                <a:tab pos="4582795" algn="l"/>
              </a:tabLst>
            </a:pPr>
            <a:r>
              <a:rPr lang="en-US" sz="6900" dirty="0" smtClean="0">
                <a:solidFill>
                  <a:srgbClr val="C44E00"/>
                </a:solidFill>
                <a:latin typeface="Arial Rounded MT Bold"/>
                <a:cs typeface="Arial Rounded MT Bold"/>
              </a:rPr>
              <a:t>And the broader </a:t>
            </a:r>
            <a:r>
              <a:rPr lang="en-US" sz="6900" dirty="0" smtClean="0">
                <a:solidFill>
                  <a:srgbClr val="C44E00"/>
                </a:solidFill>
                <a:latin typeface="Arial Rounded MT Bold"/>
                <a:cs typeface="Arial Rounded MT Bold"/>
              </a:rPr>
              <a:t>Community that is Not being directly </a:t>
            </a:r>
            <a:r>
              <a:rPr lang="en-US" sz="6900" dirty="0" smtClean="0">
                <a:solidFill>
                  <a:srgbClr val="C44E00"/>
                </a:solidFill>
                <a:latin typeface="Arial Rounded MT Bold"/>
                <a:cs typeface="Arial Rounded MT Bold"/>
              </a:rPr>
              <a:t>Funded</a:t>
            </a:r>
            <a:endParaRPr sz="6900" dirty="0">
              <a:latin typeface="Arial Rounded MT Bold"/>
              <a:cs typeface="Arial Rounded MT Bold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xfrm>
            <a:off x="5207000" y="9415732"/>
            <a:ext cx="2294254" cy="3181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OSG </a:t>
            </a:r>
            <a:r>
              <a:rPr lang="en-US" dirty="0" smtClean="0"/>
              <a:t> AHM 2015</a:t>
            </a:r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11120362" y="9423400"/>
            <a:ext cx="1554238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2000" dirty="0" smtClean="0">
                <a:latin typeface="Gill Sans"/>
                <a:cs typeface="Gill Sans"/>
              </a:rPr>
              <a:t>Mar 25</a:t>
            </a:r>
            <a:r>
              <a:rPr lang="en-US" sz="2000" baseline="30000" dirty="0" smtClean="0">
                <a:latin typeface="Gill Sans"/>
                <a:cs typeface="Gill Sans"/>
              </a:rPr>
              <a:t>th</a:t>
            </a:r>
            <a:r>
              <a:rPr lang="en-US" sz="2000" dirty="0">
                <a:latin typeface="Gill Sans"/>
                <a:cs typeface="Gill Sans"/>
              </a:rPr>
              <a:t> </a:t>
            </a:r>
            <a:r>
              <a:rPr lang="en-US" sz="2000" dirty="0" smtClean="0">
                <a:latin typeface="Gill Sans"/>
                <a:cs typeface="Gill Sans"/>
              </a:rPr>
              <a:t>2015</a:t>
            </a:r>
            <a:endParaRPr sz="2000" dirty="0">
              <a:latin typeface="Gill Sans"/>
              <a:cs typeface="Gill Sans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7630">
              <a:lnSpc>
                <a:spcPct val="100000"/>
              </a:lnSpc>
            </a:pPr>
            <a:fld id="{81D60167-4931-47E6-BA6A-407CBD079E47}" type="slidenum">
              <a:rPr sz="2000" b="1" dirty="0">
                <a:solidFill>
                  <a:srgbClr val="CB6600"/>
                </a:solidFill>
                <a:latin typeface="Impact"/>
                <a:cs typeface="Impact"/>
              </a:rPr>
              <a:t>3</a:t>
            </a:fld>
            <a:endParaRPr sz="2000">
              <a:latin typeface="Impact"/>
              <a:cs typeface="Impact"/>
            </a:endParaRPr>
          </a:p>
        </p:txBody>
      </p:sp>
    </p:spTree>
    <p:extLst>
      <p:ext uri="{BB962C8B-B14F-4D97-AF65-F5344CB8AC3E}">
        <p14:creationId xmlns:p14="http://schemas.microsoft.com/office/powerpoint/2010/main" val="476379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0200" y="762000"/>
            <a:ext cx="12039600" cy="8414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 algn="ctr">
              <a:lnSpc>
                <a:spcPts val="8200"/>
              </a:lnSpc>
              <a:tabLst>
                <a:tab pos="2522855" algn="l"/>
                <a:tab pos="3463290" algn="l"/>
                <a:tab pos="4582795" algn="l"/>
              </a:tabLst>
            </a:pPr>
            <a:endParaRPr lang="en-US" sz="6900" dirty="0">
              <a:solidFill>
                <a:srgbClr val="C44E00"/>
              </a:solidFill>
              <a:latin typeface="Arial Rounded MT Bold"/>
              <a:cs typeface="Arial Rounded MT Bold"/>
            </a:endParaRPr>
          </a:p>
          <a:p>
            <a:pPr marL="12700" marR="6350" algn="ctr">
              <a:lnSpc>
                <a:spcPts val="8200"/>
              </a:lnSpc>
              <a:tabLst>
                <a:tab pos="2522855" algn="l"/>
                <a:tab pos="3463290" algn="l"/>
                <a:tab pos="4582795" algn="l"/>
              </a:tabLst>
            </a:pPr>
            <a:r>
              <a:rPr lang="en-US" sz="6900" dirty="0" smtClean="0">
                <a:solidFill>
                  <a:srgbClr val="C44E00"/>
                </a:solidFill>
                <a:latin typeface="Arial Rounded MT Bold"/>
                <a:cs typeface="Arial Rounded MT Bold"/>
              </a:rPr>
              <a:t>Cares for the Consortium</a:t>
            </a:r>
          </a:p>
          <a:p>
            <a:pPr marL="12700" marR="6350" algn="ctr">
              <a:lnSpc>
                <a:spcPts val="8200"/>
              </a:lnSpc>
              <a:tabLst>
                <a:tab pos="2522855" algn="l"/>
                <a:tab pos="3463290" algn="l"/>
                <a:tab pos="4582795" algn="l"/>
              </a:tabLst>
            </a:pPr>
            <a:endParaRPr lang="en-US" sz="6900" dirty="0">
              <a:solidFill>
                <a:srgbClr val="C44E00"/>
              </a:solidFill>
              <a:latin typeface="Arial Rounded MT Bold"/>
              <a:cs typeface="Arial Rounded MT Bold"/>
            </a:endParaRPr>
          </a:p>
          <a:p>
            <a:pPr marL="12700" marR="6350" algn="ctr">
              <a:lnSpc>
                <a:spcPts val="8200"/>
              </a:lnSpc>
              <a:tabLst>
                <a:tab pos="2522855" algn="l"/>
                <a:tab pos="3463290" algn="l"/>
                <a:tab pos="4582795" algn="l"/>
              </a:tabLst>
            </a:pPr>
            <a:r>
              <a:rPr lang="en-US" sz="6900" dirty="0" smtClean="0">
                <a:solidFill>
                  <a:srgbClr val="C44E00"/>
                </a:solidFill>
                <a:latin typeface="Arial Rounded MT Bold"/>
                <a:cs typeface="Arial Rounded MT Bold"/>
              </a:rPr>
              <a:t>Vision</a:t>
            </a:r>
          </a:p>
          <a:p>
            <a:pPr marL="12700" marR="6350" algn="ctr">
              <a:lnSpc>
                <a:spcPts val="8200"/>
              </a:lnSpc>
              <a:tabLst>
                <a:tab pos="2522855" algn="l"/>
                <a:tab pos="3463290" algn="l"/>
                <a:tab pos="4582795" algn="l"/>
              </a:tabLst>
            </a:pPr>
            <a:r>
              <a:rPr lang="en-US" sz="6900" dirty="0" smtClean="0">
                <a:solidFill>
                  <a:srgbClr val="C44E00"/>
                </a:solidFill>
                <a:latin typeface="Arial Rounded MT Bold"/>
                <a:cs typeface="Arial Rounded MT Bold"/>
              </a:rPr>
              <a:t>Mission</a:t>
            </a:r>
          </a:p>
          <a:p>
            <a:pPr marL="12700" marR="6350" algn="ctr">
              <a:lnSpc>
                <a:spcPts val="8200"/>
              </a:lnSpc>
              <a:tabLst>
                <a:tab pos="2522855" algn="l"/>
                <a:tab pos="3463290" algn="l"/>
                <a:tab pos="4582795" algn="l"/>
              </a:tabLst>
            </a:pPr>
            <a:r>
              <a:rPr lang="en-US" sz="6900" dirty="0" smtClean="0">
                <a:solidFill>
                  <a:srgbClr val="C44E00"/>
                </a:solidFill>
                <a:latin typeface="Arial Rounded MT Bold"/>
                <a:cs typeface="Arial Rounded MT Bold"/>
              </a:rPr>
              <a:t>By-Laws</a:t>
            </a:r>
          </a:p>
          <a:p>
            <a:pPr marL="12700" marR="6350" algn="ctr">
              <a:lnSpc>
                <a:spcPts val="8200"/>
              </a:lnSpc>
              <a:tabLst>
                <a:tab pos="2522855" algn="l"/>
                <a:tab pos="3463290" algn="l"/>
                <a:tab pos="4582795" algn="l"/>
              </a:tabLst>
            </a:pPr>
            <a:r>
              <a:rPr lang="en-US" sz="6900" dirty="0" smtClean="0">
                <a:solidFill>
                  <a:srgbClr val="C44E00"/>
                </a:solidFill>
                <a:latin typeface="Arial Rounded MT Bold"/>
                <a:cs typeface="Arial Rounded MT Bold"/>
              </a:rPr>
              <a:t>Oversees the Eco-System and Project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xfrm>
            <a:off x="5207000" y="9415732"/>
            <a:ext cx="2294254" cy="3181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OSG </a:t>
            </a:r>
            <a:r>
              <a:rPr lang="en-US" dirty="0" smtClean="0"/>
              <a:t> AHM 2015</a:t>
            </a:r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11120362" y="9423400"/>
            <a:ext cx="1554238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2000" dirty="0" smtClean="0">
                <a:latin typeface="Gill Sans"/>
                <a:cs typeface="Gill Sans"/>
              </a:rPr>
              <a:t>Mar 25</a:t>
            </a:r>
            <a:r>
              <a:rPr lang="en-US" sz="2000" baseline="30000" dirty="0" smtClean="0">
                <a:latin typeface="Gill Sans"/>
                <a:cs typeface="Gill Sans"/>
              </a:rPr>
              <a:t>th</a:t>
            </a:r>
            <a:r>
              <a:rPr lang="en-US" sz="2000" dirty="0">
                <a:latin typeface="Gill Sans"/>
                <a:cs typeface="Gill Sans"/>
              </a:rPr>
              <a:t> </a:t>
            </a:r>
            <a:r>
              <a:rPr lang="en-US" sz="2000" dirty="0" smtClean="0">
                <a:latin typeface="Gill Sans"/>
                <a:cs typeface="Gill Sans"/>
              </a:rPr>
              <a:t>2015</a:t>
            </a:r>
            <a:endParaRPr sz="2000" dirty="0">
              <a:latin typeface="Gill Sans"/>
              <a:cs typeface="Gill Sans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7630">
              <a:lnSpc>
                <a:spcPct val="100000"/>
              </a:lnSpc>
            </a:pPr>
            <a:fld id="{81D60167-4931-47E6-BA6A-407CBD079E47}" type="slidenum">
              <a:rPr sz="2000" b="1" dirty="0">
                <a:solidFill>
                  <a:srgbClr val="CB6600"/>
                </a:solidFill>
                <a:latin typeface="Impact"/>
                <a:cs typeface="Impact"/>
              </a:rPr>
              <a:t>4</a:t>
            </a:fld>
            <a:endParaRPr sz="2000">
              <a:latin typeface="Impact"/>
              <a:cs typeface="Impact"/>
            </a:endParaRPr>
          </a:p>
        </p:txBody>
      </p:sp>
    </p:spTree>
    <p:extLst>
      <p:ext uri="{BB962C8B-B14F-4D97-AF65-F5344CB8AC3E}">
        <p14:creationId xmlns:p14="http://schemas.microsoft.com/office/powerpoint/2010/main" val="3864016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xfrm>
            <a:off x="5207000" y="9415732"/>
            <a:ext cx="2294254" cy="3181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OSG </a:t>
            </a:r>
            <a:r>
              <a:rPr lang="en-US" dirty="0" smtClean="0"/>
              <a:t> AHM 2015</a:t>
            </a:r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11120362" y="9423400"/>
            <a:ext cx="1554238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2000" dirty="0" smtClean="0">
                <a:latin typeface="Gill Sans"/>
                <a:cs typeface="Gill Sans"/>
              </a:rPr>
              <a:t>Mar 25</a:t>
            </a:r>
            <a:r>
              <a:rPr lang="en-US" sz="2000" baseline="30000" dirty="0" smtClean="0">
                <a:latin typeface="Gill Sans"/>
                <a:cs typeface="Gill Sans"/>
              </a:rPr>
              <a:t>th</a:t>
            </a:r>
            <a:r>
              <a:rPr lang="en-US" sz="2000" dirty="0">
                <a:latin typeface="Gill Sans"/>
                <a:cs typeface="Gill Sans"/>
              </a:rPr>
              <a:t> </a:t>
            </a:r>
            <a:r>
              <a:rPr lang="en-US" sz="2000" dirty="0" smtClean="0">
                <a:latin typeface="Gill Sans"/>
                <a:cs typeface="Gill Sans"/>
              </a:rPr>
              <a:t>2015</a:t>
            </a:r>
            <a:endParaRPr sz="2000" dirty="0">
              <a:latin typeface="Gill Sans"/>
              <a:cs typeface="Gill Sans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7630">
              <a:lnSpc>
                <a:spcPct val="100000"/>
              </a:lnSpc>
            </a:pPr>
            <a:fld id="{81D60167-4931-47E6-BA6A-407CBD079E47}" type="slidenum">
              <a:rPr sz="2000" b="1" dirty="0">
                <a:solidFill>
                  <a:srgbClr val="CB6600"/>
                </a:solidFill>
                <a:latin typeface="Impact"/>
                <a:cs typeface="Impact"/>
              </a:rPr>
              <a:t>5</a:t>
            </a:fld>
            <a:endParaRPr sz="2000">
              <a:latin typeface="Impact"/>
              <a:cs typeface="Impact"/>
            </a:endParaRPr>
          </a:p>
        </p:txBody>
      </p:sp>
      <p:pic>
        <p:nvPicPr>
          <p:cNvPr id="8" name="Picture 7" descr="1341776334-olympic-torch-relay-travels-through-hemel-hempstead_132288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447800"/>
            <a:ext cx="11974114" cy="7947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322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0200" y="3810000"/>
            <a:ext cx="12039600" cy="31564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 algn="ctr">
              <a:lnSpc>
                <a:spcPts val="8200"/>
              </a:lnSpc>
              <a:tabLst>
                <a:tab pos="2522855" algn="l"/>
                <a:tab pos="3463290" algn="l"/>
                <a:tab pos="4582795" algn="l"/>
              </a:tabLst>
            </a:pPr>
            <a:r>
              <a:rPr lang="en-US" sz="6900" dirty="0" smtClean="0">
                <a:solidFill>
                  <a:srgbClr val="C44E00"/>
                </a:solidFill>
                <a:latin typeface="Arial Rounded MT Bold"/>
                <a:cs typeface="Arial Rounded MT Bold"/>
              </a:rPr>
              <a:t>What does the Council Talk about and Why is it useful…</a:t>
            </a:r>
          </a:p>
          <a:p>
            <a:pPr marL="12700" marR="6350" algn="ctr">
              <a:lnSpc>
                <a:spcPts val="8200"/>
              </a:lnSpc>
              <a:tabLst>
                <a:tab pos="2522855" algn="l"/>
                <a:tab pos="3463290" algn="l"/>
                <a:tab pos="4582795" algn="l"/>
              </a:tabLst>
            </a:pPr>
            <a:endParaRPr lang="en-US" sz="6900" dirty="0">
              <a:solidFill>
                <a:srgbClr val="C44E00"/>
              </a:solidFill>
              <a:latin typeface="Arial Rounded MT Bold"/>
              <a:cs typeface="Arial Rounded MT Bold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xfrm>
            <a:off x="5207000" y="9415732"/>
            <a:ext cx="2294254" cy="3181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OSG </a:t>
            </a:r>
            <a:r>
              <a:rPr lang="en-US" dirty="0" smtClean="0"/>
              <a:t> AHM 2015</a:t>
            </a:r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11120362" y="9423400"/>
            <a:ext cx="1554238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2000" dirty="0" smtClean="0">
                <a:latin typeface="Gill Sans"/>
                <a:cs typeface="Gill Sans"/>
              </a:rPr>
              <a:t>Mar 25</a:t>
            </a:r>
            <a:r>
              <a:rPr lang="en-US" sz="2000" baseline="30000" dirty="0" smtClean="0">
                <a:latin typeface="Gill Sans"/>
                <a:cs typeface="Gill Sans"/>
              </a:rPr>
              <a:t>th</a:t>
            </a:r>
            <a:r>
              <a:rPr lang="en-US" sz="2000" dirty="0">
                <a:latin typeface="Gill Sans"/>
                <a:cs typeface="Gill Sans"/>
              </a:rPr>
              <a:t> </a:t>
            </a:r>
            <a:r>
              <a:rPr lang="en-US" sz="2000" dirty="0" smtClean="0">
                <a:latin typeface="Gill Sans"/>
                <a:cs typeface="Gill Sans"/>
              </a:rPr>
              <a:t>2015</a:t>
            </a:r>
            <a:endParaRPr sz="2000" dirty="0">
              <a:latin typeface="Gill Sans"/>
              <a:cs typeface="Gill Sans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7630">
              <a:lnSpc>
                <a:spcPct val="100000"/>
              </a:lnSpc>
            </a:pPr>
            <a:fld id="{81D60167-4931-47E6-BA6A-407CBD079E47}" type="slidenum">
              <a:rPr sz="2000" b="1" dirty="0">
                <a:solidFill>
                  <a:srgbClr val="CB6600"/>
                </a:solidFill>
                <a:latin typeface="Impact"/>
                <a:cs typeface="Impact"/>
              </a:rPr>
              <a:t>6</a:t>
            </a:fld>
            <a:endParaRPr sz="2000">
              <a:latin typeface="Impact"/>
              <a:cs typeface="Impact"/>
            </a:endParaRPr>
          </a:p>
        </p:txBody>
      </p:sp>
    </p:spTree>
    <p:extLst>
      <p:ext uri="{BB962C8B-B14F-4D97-AF65-F5344CB8AC3E}">
        <p14:creationId xmlns:p14="http://schemas.microsoft.com/office/powerpoint/2010/main" val="3498612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1400" y="228600"/>
            <a:ext cx="10342999" cy="1231106"/>
          </a:xfrm>
        </p:spPr>
        <p:txBody>
          <a:bodyPr/>
          <a:lstStyle/>
          <a:p>
            <a:r>
              <a:rPr lang="en-US" dirty="0" smtClean="0"/>
              <a:t>Review/Comment/Guide Current Project Work e.g.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8134" y="1574698"/>
            <a:ext cx="12368530" cy="2769989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Reports on usage through the XD Allocation system</a:t>
            </a:r>
          </a:p>
          <a:p>
            <a:endParaRPr lang="en-US" dirty="0"/>
          </a:p>
          <a:p>
            <a:r>
              <a:rPr lang="en-US" dirty="0" smtClean="0"/>
              <a:t>Feedback on quality/success of User Requirements Engagement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701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1400" y="533400"/>
            <a:ext cx="10342999" cy="615553"/>
          </a:xfrm>
        </p:spPr>
        <p:txBody>
          <a:bodyPr/>
          <a:lstStyle/>
          <a:p>
            <a:r>
              <a:rPr lang="en-US" dirty="0" smtClean="0"/>
              <a:t>Sponsor tomorrows Panel session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4000" y="1905000"/>
            <a:ext cx="12368530" cy="5755422"/>
          </a:xfrm>
        </p:spPr>
        <p:txBody>
          <a:bodyPr/>
          <a:lstStyle/>
          <a:p>
            <a:endParaRPr lang="en-US" dirty="0" smtClean="0"/>
          </a:p>
          <a:p>
            <a:pPr algn="ctr"/>
            <a:r>
              <a:rPr lang="en-US" sz="4400" dirty="0" smtClean="0"/>
              <a:t>The </a:t>
            </a:r>
            <a:r>
              <a:rPr lang="en-US" sz="4400" dirty="0"/>
              <a:t>Future of Campus </a:t>
            </a:r>
            <a:r>
              <a:rPr lang="en-US" sz="4400" dirty="0" smtClean="0"/>
              <a:t>Computing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Jim Bottom</a:t>
            </a:r>
          </a:p>
          <a:p>
            <a:pPr algn="ctr"/>
            <a:r>
              <a:rPr lang="en-US" dirty="0" err="1" smtClean="0"/>
              <a:t>Miron</a:t>
            </a:r>
            <a:r>
              <a:rPr lang="en-US" dirty="0" smtClean="0"/>
              <a:t> </a:t>
            </a:r>
            <a:r>
              <a:rPr lang="en-US" dirty="0" err="1" smtClean="0"/>
              <a:t>Livny</a:t>
            </a:r>
            <a:endParaRPr lang="en-US" dirty="0" smtClean="0"/>
          </a:p>
          <a:p>
            <a:pPr algn="ctr"/>
            <a:r>
              <a:rPr lang="en-US" dirty="0" smtClean="0"/>
              <a:t>Joseph Paris</a:t>
            </a:r>
          </a:p>
          <a:p>
            <a:pPr algn="ctr"/>
            <a:r>
              <a:rPr lang="en-US" dirty="0" smtClean="0"/>
              <a:t>Pascal </a:t>
            </a:r>
            <a:r>
              <a:rPr lang="en-US" dirty="0" err="1" smtClean="0"/>
              <a:t>Paschos</a:t>
            </a:r>
            <a:endParaRPr lang="en-US" dirty="0" smtClean="0"/>
          </a:p>
          <a:p>
            <a:pPr algn="ctr"/>
            <a:r>
              <a:rPr lang="en-US" dirty="0" err="1" smtClean="0"/>
              <a:t>Birali</a:t>
            </a:r>
            <a:r>
              <a:rPr lang="en-US" dirty="0" smtClean="0"/>
              <a:t> </a:t>
            </a:r>
            <a:r>
              <a:rPr lang="en-US" dirty="0" err="1" smtClean="0"/>
              <a:t>Ranesha</a:t>
            </a:r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Get your questions in ahead of time Please!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5980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06600" y="3352800"/>
            <a:ext cx="9137719" cy="42079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 algn="ctr">
              <a:lnSpc>
                <a:spcPts val="8200"/>
              </a:lnSpc>
              <a:tabLst>
                <a:tab pos="2522855" algn="l"/>
                <a:tab pos="3463290" algn="l"/>
                <a:tab pos="4582795" algn="l"/>
              </a:tabLst>
            </a:pPr>
            <a:r>
              <a:rPr lang="en-US" sz="6900" dirty="0" smtClean="0">
                <a:solidFill>
                  <a:srgbClr val="C44E00"/>
                </a:solidFill>
                <a:latin typeface="Arial Rounded MT Bold"/>
                <a:cs typeface="Arial Rounded MT Bold"/>
              </a:rPr>
              <a:t>2015</a:t>
            </a:r>
          </a:p>
          <a:p>
            <a:pPr marL="12700" marR="6350" algn="ctr">
              <a:lnSpc>
                <a:spcPts val="8200"/>
              </a:lnSpc>
              <a:tabLst>
                <a:tab pos="2522855" algn="l"/>
                <a:tab pos="3463290" algn="l"/>
                <a:tab pos="4582795" algn="l"/>
              </a:tabLst>
            </a:pPr>
            <a:r>
              <a:rPr lang="en-US" sz="6900" dirty="0" smtClean="0">
                <a:solidFill>
                  <a:srgbClr val="C44E00"/>
                </a:solidFill>
                <a:latin typeface="Arial Rounded MT Bold"/>
                <a:cs typeface="Arial Rounded MT Bold"/>
              </a:rPr>
              <a:t>A year for Anniversaries</a:t>
            </a:r>
          </a:p>
          <a:p>
            <a:pPr marL="12700" marR="6350" algn="ctr">
              <a:lnSpc>
                <a:spcPts val="8200"/>
              </a:lnSpc>
              <a:tabLst>
                <a:tab pos="2522855" algn="l"/>
                <a:tab pos="3463290" algn="l"/>
                <a:tab pos="4582795" algn="l"/>
              </a:tabLst>
            </a:pPr>
            <a:endParaRPr sz="6900" dirty="0">
              <a:latin typeface="Arial Rounded MT Bold"/>
              <a:cs typeface="Arial Rounded MT Bold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xfrm>
            <a:off x="5207000" y="9415732"/>
            <a:ext cx="2294254" cy="3181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OSG </a:t>
            </a:r>
            <a:r>
              <a:rPr lang="en-US" dirty="0" smtClean="0"/>
              <a:t> AHM 2015</a:t>
            </a:r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11120362" y="9423400"/>
            <a:ext cx="1554238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2000" dirty="0" smtClean="0">
                <a:latin typeface="Gill Sans"/>
                <a:cs typeface="Gill Sans"/>
              </a:rPr>
              <a:t>Mar 25</a:t>
            </a:r>
            <a:r>
              <a:rPr lang="en-US" sz="2000" baseline="30000" dirty="0" smtClean="0">
                <a:latin typeface="Gill Sans"/>
                <a:cs typeface="Gill Sans"/>
              </a:rPr>
              <a:t>th</a:t>
            </a:r>
            <a:r>
              <a:rPr lang="en-US" sz="2000" dirty="0">
                <a:latin typeface="Gill Sans"/>
                <a:cs typeface="Gill Sans"/>
              </a:rPr>
              <a:t> </a:t>
            </a:r>
            <a:r>
              <a:rPr lang="en-US" sz="2000" dirty="0" smtClean="0">
                <a:latin typeface="Gill Sans"/>
                <a:cs typeface="Gill Sans"/>
              </a:rPr>
              <a:t>2015</a:t>
            </a:r>
            <a:endParaRPr sz="2000" dirty="0">
              <a:latin typeface="Gill Sans"/>
              <a:cs typeface="Gill Sans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7630">
              <a:lnSpc>
                <a:spcPct val="100000"/>
              </a:lnSpc>
            </a:pPr>
            <a:fld id="{81D60167-4931-47E6-BA6A-407CBD079E47}" type="slidenum">
              <a:rPr sz="2000" b="1" dirty="0">
                <a:solidFill>
                  <a:srgbClr val="CB6600"/>
                </a:solidFill>
                <a:latin typeface="Impact"/>
                <a:cs typeface="Impact"/>
              </a:rPr>
              <a:t>9</a:t>
            </a:fld>
            <a:endParaRPr sz="2000">
              <a:latin typeface="Impact"/>
              <a:cs typeface="Impact"/>
            </a:endParaRPr>
          </a:p>
        </p:txBody>
      </p:sp>
    </p:spTree>
    <p:extLst>
      <p:ext uri="{BB962C8B-B14F-4D97-AF65-F5344CB8AC3E}">
        <p14:creationId xmlns:p14="http://schemas.microsoft.com/office/powerpoint/2010/main" val="3583508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1165</TotalTime>
  <Words>461</Words>
  <Application>Microsoft Macintosh PowerPoint</Application>
  <PresentationFormat>Custom</PresentationFormat>
  <Paragraphs>150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Review/Comment/Guide Current Project Work e.g.</vt:lpstr>
      <vt:lpstr>Sponsor tomorrows Panel session</vt:lpstr>
      <vt:lpstr>PowerPoint Presentation</vt:lpstr>
      <vt:lpstr>June:  10 years since the OSG Ribbon Cutting</vt:lpstr>
      <vt:lpstr>End of April: 10 years of (i)SGTW</vt:lpstr>
      <vt:lpstr>PowerPoint Presentation</vt:lpstr>
      <vt:lpstr>PowerPoint Presentation</vt:lpstr>
      <vt:lpstr>PowerPoint Presentation</vt:lpstr>
      <vt:lpstr>OSG User School</vt:lpstr>
      <vt:lpstr>Effective Contributor to XD Allocations</vt:lpstr>
      <vt:lpstr>Satellite Projects</vt:lpstr>
      <vt:lpstr>New Satellite Project: PunDit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Ruth Pordes</cp:lastModifiedBy>
  <cp:revision>20</cp:revision>
  <dcterms:created xsi:type="dcterms:W3CDTF">2013-11-18T18:46:05Z</dcterms:created>
  <dcterms:modified xsi:type="dcterms:W3CDTF">2015-03-25T14:41:29Z</dcterms:modified>
</cp:coreProperties>
</file>