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7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7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  <a:srgbClr val="FBF271"/>
    <a:srgbClr val="FBF376"/>
    <a:srgbClr val="E5C425"/>
    <a:srgbClr val="E3BF24"/>
    <a:srgbClr val="9933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0" autoAdjust="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48" charset="0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48" charset="0"/>
              </a:defRPr>
            </a:lvl1pPr>
          </a:lstStyle>
          <a:p>
            <a:endParaRPr lang="en-US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48" charset="0"/>
              </a:defRPr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48" charset="0"/>
              </a:defRPr>
            </a:lvl1pPr>
          </a:lstStyle>
          <a:p>
            <a:fld id="{C179835A-BD34-4067-B9E2-2C1A13A08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562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48" charset="0"/>
              </a:defRPr>
            </a:lvl1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48" charset="0"/>
              </a:defRPr>
            </a:lvl1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48" charset="0"/>
              </a:defRPr>
            </a:lvl1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48" charset="0"/>
              </a:defRPr>
            </a:lvl1pPr>
          </a:lstStyle>
          <a:p>
            <a:fld id="{D37B3401-F465-46C3-A37B-12DC804A51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724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B3401-F465-46C3-A37B-12DC804A518C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73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886200"/>
            <a:ext cx="8128000" cy="1752600"/>
          </a:xfrm>
        </p:spPr>
        <p:txBody>
          <a:bodyPr/>
          <a:lstStyle>
            <a:lvl1pPr marL="0" indent="0" algn="ctr">
              <a:buFont typeface="Times" pitchFamily="48" charset="0"/>
              <a:buNone/>
              <a:defRPr sz="24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pic>
        <p:nvPicPr>
          <p:cNvPr id="252937" name="Picture 9" descr="osg_logo_4c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"/>
            <a:ext cx="1393825" cy="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2B7349-DD07-404D-831F-76E2DC7702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94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114300"/>
            <a:ext cx="19431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700" y="114300"/>
            <a:ext cx="56769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99AAF3-5AC6-4B0E-BC73-3A22A105FD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36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460ADF-DA72-417C-8148-005C2B57C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16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DA0F4B-6145-4655-9546-8EBAF3E88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11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9751DD-2356-4879-8B86-01B7FB889D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8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0C307D-8F01-4AD7-A659-5D450B212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77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FCC777-01A7-482E-BA43-852AA35909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19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4F8A3A-89A0-4188-B5BE-AD46271CFC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46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01481C-6B66-45FA-8B4D-5EC2A533D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58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CFD036-C11F-4EFA-B0B4-476E53ABC0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86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28725" y="114300"/>
            <a:ext cx="6946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333500"/>
            <a:ext cx="777240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-1266825" y="6008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>
              <a:cs typeface="Arial" charset="0"/>
            </a:endParaRPr>
          </a:p>
        </p:txBody>
      </p:sp>
      <p:sp>
        <p:nvSpPr>
          <p:cNvPr id="2519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4900" y="6400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solidFill>
                  <a:srgbClr val="FF8000"/>
                </a:solidFill>
                <a:ea typeface="+mn-ea"/>
              </a:defRPr>
            </a:lvl1pPr>
          </a:lstStyle>
          <a:p>
            <a:fld id="{E6809947-A225-4D82-8079-4CE81800B1A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51920" name="Picture 16" descr="osg_logo_4c_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393825" cy="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921" name="Rectangle 17"/>
          <p:cNvSpPr>
            <a:spLocks noGrp="1" noChangeArrowheads="1"/>
          </p:cNvSpPr>
          <p:nvPr/>
        </p:nvSpPr>
        <p:spPr bwMode="auto">
          <a:xfrm>
            <a:off x="0" y="6473825"/>
            <a:ext cx="22653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FF8000"/>
                </a:solidFill>
                <a:ea typeface="ＭＳ Ｐゴシック" pitchFamily="48" charset="-128"/>
              </a:rPr>
              <a:t>March </a:t>
            </a:r>
            <a:r>
              <a:rPr lang="en-US" altLang="en-US" sz="1200" dirty="0" smtClean="0">
                <a:solidFill>
                  <a:srgbClr val="FF8000"/>
                </a:solidFill>
                <a:ea typeface="ＭＳ Ｐゴシック" pitchFamily="48" charset="-128"/>
              </a:rPr>
              <a:t>24, 2015</a:t>
            </a:r>
            <a:endParaRPr lang="en-US" altLang="en-US" sz="1200" dirty="0">
              <a:solidFill>
                <a:srgbClr val="FF8000"/>
              </a:solidFill>
              <a:ea typeface="ＭＳ Ｐゴシック" pitchFamily="48" charset="-128"/>
            </a:endParaRPr>
          </a:p>
        </p:txBody>
      </p:sp>
      <p:sp>
        <p:nvSpPr>
          <p:cNvPr id="251922" name="Line 18"/>
          <p:cNvSpPr>
            <a:spLocks noChangeShapeType="1"/>
          </p:cNvSpPr>
          <p:nvPr/>
        </p:nvSpPr>
        <p:spPr bwMode="auto">
          <a:xfrm>
            <a:off x="674688" y="1147763"/>
            <a:ext cx="8469312" cy="7937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48" charset="0"/>
          <a:ea typeface="ＭＳ Ｐゴシック" pitchFamily="4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48" charset="0"/>
          <a:ea typeface="ＭＳ Ｐゴシック" pitchFamily="4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48" charset="0"/>
          <a:ea typeface="ＭＳ Ｐゴシック" pitchFamily="4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48" charset="0"/>
          <a:ea typeface="ＭＳ Ｐゴシック" pitchFamily="4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48" charset="0"/>
          <a:ea typeface="ＭＳ Ｐゴシック" pitchFamily="4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48" charset="0"/>
          <a:ea typeface="ＭＳ Ｐゴシック" pitchFamily="4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48" charset="0"/>
          <a:ea typeface="ＭＳ Ｐゴシック" pitchFamily="4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48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80"/>
        </a:buClr>
        <a:buFont typeface="Times" pitchFamily="48" charset="0"/>
        <a:buChar char="•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Symbol" pitchFamily="48" charset="2"/>
        <a:buChar char=""/>
        <a:defRPr kumimoji="1" sz="28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48" charset="2"/>
        <a:buChar char="§"/>
        <a:defRPr kumimoji="1" sz="24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48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48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48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48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48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48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grid.iu.edu/bin/view/Security/JobTraceabilityWithoutCert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ms.org/SoftwareComputing/Grid/WMS/glideinWMS/doc.prd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</a:t>
            </a:r>
            <a:r>
              <a:rPr lang="en-US" dirty="0"/>
              <a:t>User </a:t>
            </a:r>
            <a:r>
              <a:rPr lang="en-US" dirty="0" smtClean="0"/>
              <a:t>Jobs In the </a:t>
            </a:r>
            <a:r>
              <a:rPr lang="en-US" dirty="0"/>
              <a:t>Grid </a:t>
            </a:r>
            <a:r>
              <a:rPr lang="en-US" dirty="0" smtClean="0"/>
              <a:t>without </a:t>
            </a:r>
            <a:r>
              <a:rPr lang="en-US" dirty="0"/>
              <a:t>End User </a:t>
            </a:r>
            <a:r>
              <a:rPr lang="en-US" dirty="0" smtClean="0"/>
              <a:t>Certificates - Assessing Traceability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3340"/>
            <a:ext cx="6400800" cy="244602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Anand Padmanabhan</a:t>
            </a:r>
          </a:p>
          <a:p>
            <a:r>
              <a:rPr lang="en-US" dirty="0" smtClean="0"/>
              <a:t>CyberGIS Center for Advanced Digital and Spatial Studies</a:t>
            </a:r>
          </a:p>
          <a:p>
            <a:r>
              <a:rPr lang="en-US" dirty="0" smtClean="0"/>
              <a:t>National Center for Supercomputing Applications</a:t>
            </a:r>
          </a:p>
          <a:p>
            <a:r>
              <a:rPr lang="en-US" dirty="0" smtClean="0"/>
              <a:t>University of Illinois at Urbana-Champaign</a:t>
            </a:r>
          </a:p>
          <a:p>
            <a:endParaRPr lang="en-US" dirty="0" smtClean="0"/>
          </a:p>
          <a:p>
            <a:r>
              <a:rPr lang="en-US" dirty="0" smtClean="0"/>
              <a:t>OSG Security Team</a:t>
            </a:r>
          </a:p>
          <a:p>
            <a:r>
              <a:rPr lang="en-US" dirty="0" smtClean="0"/>
              <a:t>OSG AHM 2015</a:t>
            </a:r>
          </a:p>
        </p:txBody>
      </p:sp>
    </p:spTree>
    <p:extLst>
      <p:ext uri="{BB962C8B-B14F-4D97-AF65-F5344CB8AC3E}">
        <p14:creationId xmlns:p14="http://schemas.microsoft.com/office/powerpoint/2010/main" val="231063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GlideinWMS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worker node can run multiple </a:t>
            </a:r>
            <a:r>
              <a:rPr lang="en-US" dirty="0" err="1" smtClean="0"/>
              <a:t>Glideins</a:t>
            </a:r>
            <a:r>
              <a:rPr lang="en-US" dirty="0" smtClean="0"/>
              <a:t> and user jobs simultaneously</a:t>
            </a:r>
          </a:p>
          <a:p>
            <a:r>
              <a:rPr lang="en-US" dirty="0" smtClean="0"/>
              <a:t>An individual </a:t>
            </a:r>
            <a:r>
              <a:rPr lang="en-US" dirty="0" err="1" smtClean="0"/>
              <a:t>Glidein</a:t>
            </a:r>
            <a:r>
              <a:rPr lang="en-US" dirty="0" smtClean="0"/>
              <a:t> only starts a single job at a time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Glidein</a:t>
            </a:r>
            <a:r>
              <a:rPr lang="en-US" dirty="0" smtClean="0"/>
              <a:t> can however run a sequence of jobs one after the other</a:t>
            </a:r>
          </a:p>
          <a:p>
            <a:pPr lvl="2"/>
            <a:r>
              <a:rPr lang="en-US" dirty="0" smtClean="0"/>
              <a:t>Jobs may belong to different users</a:t>
            </a:r>
          </a:p>
          <a:p>
            <a:r>
              <a:rPr lang="en-US" dirty="0" smtClean="0"/>
              <a:t>All </a:t>
            </a:r>
            <a:r>
              <a:rPr lang="en-US" dirty="0" err="1" smtClean="0"/>
              <a:t>HTCondor</a:t>
            </a:r>
            <a:r>
              <a:rPr lang="en-US" dirty="0" smtClean="0"/>
              <a:t> logs associated with the </a:t>
            </a:r>
            <a:r>
              <a:rPr lang="en-US" dirty="0" err="1" smtClean="0"/>
              <a:t>Glidein</a:t>
            </a:r>
            <a:r>
              <a:rPr lang="en-US" dirty="0" smtClean="0"/>
              <a:t> are written on the worker nodes and are transferred back to the </a:t>
            </a:r>
            <a:r>
              <a:rPr lang="en-US" dirty="0" err="1" smtClean="0"/>
              <a:t>Glidein</a:t>
            </a:r>
            <a:r>
              <a:rPr lang="en-US" dirty="0" smtClean="0"/>
              <a:t> factory after the </a:t>
            </a:r>
            <a:r>
              <a:rPr lang="en-US" dirty="0" err="1" smtClean="0"/>
              <a:t>Glidein</a:t>
            </a:r>
            <a:r>
              <a:rPr lang="en-US" dirty="0" smtClean="0"/>
              <a:t> completes execution</a:t>
            </a:r>
          </a:p>
          <a:p>
            <a:r>
              <a:rPr lang="en-US" dirty="0" err="1" smtClean="0"/>
              <a:t>Glideins</a:t>
            </a:r>
            <a:r>
              <a:rPr lang="en-US" dirty="0" smtClean="0"/>
              <a:t> typically run for 24-48 hours</a:t>
            </a:r>
          </a:p>
        </p:txBody>
      </p:sp>
    </p:spTree>
    <p:extLst>
      <p:ext uri="{BB962C8B-B14F-4D97-AF65-F5344CB8AC3E}">
        <p14:creationId xmlns:p14="http://schemas.microsoft.com/office/powerpoint/2010/main" val="11186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security team submitted jobs on OSG sites without end user certificates and evaluated if the jobs can be traced back to the submitter</a:t>
            </a:r>
          </a:p>
          <a:p>
            <a:r>
              <a:rPr lang="en-US" dirty="0" smtClean="0"/>
              <a:t>Our exercises labeled a random (non-malicious) job as malicious </a:t>
            </a:r>
          </a:p>
          <a:p>
            <a:r>
              <a:rPr lang="en-US" dirty="0" smtClean="0"/>
              <a:t>Conducted searches in both directions</a:t>
            </a:r>
          </a:p>
          <a:p>
            <a:pPr lvl="1"/>
            <a:r>
              <a:rPr lang="en-US" dirty="0" smtClean="0"/>
              <a:t>Tracing a malicious job back to a user</a:t>
            </a:r>
          </a:p>
          <a:p>
            <a:pPr lvl="1"/>
            <a:r>
              <a:rPr lang="en-US" dirty="0" smtClean="0"/>
              <a:t>Tracing a user to find all of her jobs</a:t>
            </a:r>
          </a:p>
          <a:p>
            <a:r>
              <a:rPr lang="en-US" dirty="0" smtClean="0"/>
              <a:t>We paid special focus to additional risks from the lack of certificates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Tracing Jobs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Site admin identifies a problem job on a worker node at the site</a:t>
            </a:r>
          </a:p>
          <a:p>
            <a:r>
              <a:rPr lang="en-US" dirty="0" smtClean="0"/>
              <a:t>Identify the </a:t>
            </a:r>
            <a:r>
              <a:rPr lang="en-US" dirty="0" err="1" smtClean="0"/>
              <a:t>Glidein</a:t>
            </a:r>
            <a:r>
              <a:rPr lang="en-US" dirty="0" smtClean="0"/>
              <a:t> process that started the problem job</a:t>
            </a:r>
          </a:p>
          <a:p>
            <a:pPr lvl="1"/>
            <a:r>
              <a:rPr lang="en-US" dirty="0" smtClean="0"/>
              <a:t>Use the standard error and out, Starter and </a:t>
            </a:r>
            <a:r>
              <a:rPr lang="en-US" dirty="0" err="1" smtClean="0"/>
              <a:t>Startd</a:t>
            </a:r>
            <a:r>
              <a:rPr lang="en-US" dirty="0" smtClean="0"/>
              <a:t> logs</a:t>
            </a:r>
            <a:r>
              <a:rPr lang="en-US" dirty="0"/>
              <a:t> </a:t>
            </a:r>
            <a:r>
              <a:rPr lang="en-US" dirty="0" smtClean="0"/>
              <a:t>associated with </a:t>
            </a:r>
            <a:r>
              <a:rPr lang="en-US" dirty="0" err="1" smtClean="0"/>
              <a:t>Glidein</a:t>
            </a:r>
            <a:endParaRPr lang="en-US" dirty="0" smtClean="0"/>
          </a:p>
          <a:p>
            <a:pPr lvl="1"/>
            <a:r>
              <a:rPr lang="en-US" dirty="0" smtClean="0"/>
              <a:t>Search associated timelines</a:t>
            </a:r>
          </a:p>
          <a:p>
            <a:r>
              <a:rPr lang="en-US" dirty="0" smtClean="0"/>
              <a:t>Identify </a:t>
            </a:r>
            <a:r>
              <a:rPr lang="en-US" dirty="0"/>
              <a:t>the VO that owns the </a:t>
            </a:r>
            <a:r>
              <a:rPr lang="en-US" dirty="0" err="1"/>
              <a:t>Glidein</a:t>
            </a:r>
            <a:r>
              <a:rPr lang="en-US" dirty="0"/>
              <a:t> and the problem </a:t>
            </a:r>
            <a:r>
              <a:rPr lang="en-US" dirty="0" smtClean="0"/>
              <a:t>job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Glidein</a:t>
            </a:r>
            <a:r>
              <a:rPr lang="en-US" dirty="0" smtClean="0"/>
              <a:t> DN and contact Factory operator</a:t>
            </a:r>
          </a:p>
          <a:p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err="1"/>
              <a:t>HTCondor</a:t>
            </a:r>
            <a:r>
              <a:rPr lang="en-US" dirty="0"/>
              <a:t> job id of the </a:t>
            </a:r>
            <a:r>
              <a:rPr lang="en-US" dirty="0" err="1"/>
              <a:t>Glidein</a:t>
            </a:r>
            <a:r>
              <a:rPr lang="en-US" dirty="0"/>
              <a:t>, look at the  </a:t>
            </a:r>
            <a:r>
              <a:rPr lang="en-US" dirty="0" err="1"/>
              <a:t>StartdLogs</a:t>
            </a:r>
            <a:r>
              <a:rPr lang="en-US" dirty="0"/>
              <a:t> belonging to that </a:t>
            </a:r>
            <a:r>
              <a:rPr lang="en-US" dirty="0" err="1"/>
              <a:t>Glidein</a:t>
            </a:r>
            <a:r>
              <a:rPr lang="en-US" dirty="0"/>
              <a:t> </a:t>
            </a:r>
            <a:r>
              <a:rPr lang="en-US" dirty="0" smtClean="0"/>
              <a:t>instance</a:t>
            </a:r>
            <a:endParaRPr lang="en-US" dirty="0"/>
          </a:p>
          <a:p>
            <a:pPr lvl="1"/>
            <a:r>
              <a:rPr lang="en-US" dirty="0" smtClean="0"/>
              <a:t>Find frontend where the job originated</a:t>
            </a:r>
          </a:p>
          <a:p>
            <a:pPr lvl="1"/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 err="1" smtClean="0"/>
              <a:t>jobid</a:t>
            </a:r>
            <a:r>
              <a:rPr lang="en-US" dirty="0" smtClean="0"/>
              <a:t> at frontend</a:t>
            </a:r>
          </a:p>
          <a:p>
            <a:r>
              <a:rPr lang="en-US" dirty="0" smtClean="0"/>
              <a:t>Contact VO operating frontend to check frontend log, </a:t>
            </a:r>
            <a:r>
              <a:rPr lang="en-US" dirty="0"/>
              <a:t>history </a:t>
            </a:r>
            <a:r>
              <a:rPr lang="en-US" dirty="0" smtClean="0"/>
              <a:t>files, node login logs, </a:t>
            </a:r>
            <a:r>
              <a:rPr lang="en-US" dirty="0" err="1" smtClean="0"/>
              <a:t>etc</a:t>
            </a:r>
            <a:r>
              <a:rPr lang="en-US" dirty="0" smtClean="0"/>
              <a:t> to determine user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against Traceability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Attacker overwrites the </a:t>
            </a:r>
            <a:r>
              <a:rPr lang="en-US" dirty="0" err="1" smtClean="0"/>
              <a:t>Glidein</a:t>
            </a:r>
            <a:r>
              <a:rPr lang="en-US" dirty="0" smtClean="0"/>
              <a:t> log files</a:t>
            </a:r>
          </a:p>
          <a:p>
            <a:pPr lvl="1"/>
            <a:r>
              <a:rPr lang="en-US" dirty="0" smtClean="0"/>
              <a:t>The user job runs in the same user account as the </a:t>
            </a:r>
            <a:r>
              <a:rPr lang="en-US" dirty="0" err="1" smtClean="0"/>
              <a:t>Glidein</a:t>
            </a:r>
            <a:r>
              <a:rPr lang="en-US" dirty="0" smtClean="0"/>
              <a:t> job, so a malicious user could hijack the </a:t>
            </a:r>
            <a:r>
              <a:rPr lang="en-US" dirty="0" err="1" smtClean="0"/>
              <a:t>Glidein</a:t>
            </a:r>
            <a:r>
              <a:rPr lang="en-US" dirty="0" smtClean="0"/>
              <a:t> infrastructure, overwrite the log files, and no useful info returned to the factory (i.e. fake logs). </a:t>
            </a:r>
          </a:p>
          <a:p>
            <a:pPr lvl="1"/>
            <a:r>
              <a:rPr lang="en-US" dirty="0" smtClean="0"/>
              <a:t>Likelihood: Moderate. Requires some insider information</a:t>
            </a:r>
          </a:p>
          <a:p>
            <a:pPr lvl="1"/>
            <a:r>
              <a:rPr lang="en-US" dirty="0" smtClean="0"/>
              <a:t>Mitigation: Two potential venues: 1) getting more information back to the </a:t>
            </a:r>
            <a:r>
              <a:rPr lang="en-US" dirty="0" err="1" smtClean="0"/>
              <a:t>Schedd</a:t>
            </a:r>
            <a:r>
              <a:rPr lang="en-US" dirty="0" smtClean="0"/>
              <a:t>/Frontend; and 2) making sure we always do the UID switch. </a:t>
            </a:r>
          </a:p>
          <a:p>
            <a:pPr lvl="1"/>
            <a:r>
              <a:rPr lang="en-US" dirty="0" smtClean="0"/>
              <a:t>Currently investigating solutions </a:t>
            </a:r>
          </a:p>
        </p:txBody>
      </p:sp>
    </p:spTree>
    <p:extLst>
      <p:ext uri="{BB962C8B-B14F-4D97-AF65-F5344CB8AC3E}">
        <p14:creationId xmlns:p14="http://schemas.microsoft.com/office/powerpoint/2010/main" val="204953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Traceability study was carefully conducted on three frontend/VOs and access to </a:t>
            </a:r>
            <a:r>
              <a:rPr lang="en-US" dirty="0" err="1" smtClean="0"/>
              <a:t>Fermilab</a:t>
            </a:r>
            <a:r>
              <a:rPr lang="en-US" dirty="0" smtClean="0"/>
              <a:t> (FNAL) resources (which previously required certificates) was enabled</a:t>
            </a:r>
          </a:p>
          <a:p>
            <a:pPr lvl="1"/>
            <a:r>
              <a:rPr lang="en-US" dirty="0" smtClean="0"/>
              <a:t>OSG-XSEDE frontend  (OSG VO) </a:t>
            </a:r>
            <a:endParaRPr lang="en-US" dirty="0"/>
          </a:p>
          <a:p>
            <a:pPr lvl="1"/>
            <a:r>
              <a:rPr lang="en-US" dirty="0" smtClean="0"/>
              <a:t>CHTC frontends (GLOW VO)</a:t>
            </a:r>
          </a:p>
          <a:p>
            <a:pPr lvl="2"/>
            <a:r>
              <a:rPr lang="en-US" dirty="0" smtClean="0"/>
              <a:t>Will present experiences today</a:t>
            </a:r>
          </a:p>
          <a:p>
            <a:pPr lvl="1"/>
            <a:r>
              <a:rPr lang="en-US" dirty="0" smtClean="0"/>
              <a:t>HCC frontends (HCC VO)</a:t>
            </a:r>
          </a:p>
          <a:p>
            <a:r>
              <a:rPr lang="en-US" dirty="0" smtClean="0"/>
              <a:t>Careful drills were conducted and recommendations presented to FNAL security team</a:t>
            </a:r>
          </a:p>
          <a:p>
            <a:r>
              <a:rPr lang="en-US" dirty="0" smtClean="0"/>
              <a:t>Recommendations were accepted and implemented</a:t>
            </a:r>
          </a:p>
          <a:p>
            <a:pPr lvl="1"/>
            <a:r>
              <a:rPr lang="en-US" dirty="0" smtClean="0"/>
              <a:t>Successfully opened up the use of opportunistic resources from FNAL to a number of users</a:t>
            </a:r>
          </a:p>
          <a:p>
            <a:r>
              <a:rPr lang="en-US" dirty="0" smtClean="0"/>
              <a:t>Process we went through is documented on </a:t>
            </a:r>
            <a:r>
              <a:rPr lang="en-US" dirty="0" err="1" smtClean="0"/>
              <a:t>twiki</a:t>
            </a:r>
            <a:endParaRPr lang="en-US" dirty="0" smtClean="0"/>
          </a:p>
          <a:p>
            <a:pPr lvl="1"/>
            <a:r>
              <a:rPr lang="en-US" dirty="0"/>
              <a:t>E.g. https://twiki.grid.iu.edu/bin/view/Security/HCCJobTraceability</a:t>
            </a:r>
          </a:p>
        </p:txBody>
      </p:sp>
    </p:spTree>
    <p:extLst>
      <p:ext uri="{BB962C8B-B14F-4D97-AF65-F5344CB8AC3E}">
        <p14:creationId xmlns:p14="http://schemas.microsoft.com/office/powerpoint/2010/main" val="87907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GlideinWMS</a:t>
            </a:r>
            <a:r>
              <a:rPr lang="en-US" dirty="0" smtClean="0"/>
              <a:t> has shown to possess significant tracing capabilities</a:t>
            </a:r>
          </a:p>
          <a:p>
            <a:pPr lvl="1"/>
            <a:r>
              <a:rPr lang="en-US" dirty="0" smtClean="0"/>
              <a:t>System can identify a unique owner for a grid job at a worker node for a given timeframe</a:t>
            </a:r>
          </a:p>
          <a:p>
            <a:r>
              <a:rPr lang="en-US" dirty="0" smtClean="0"/>
              <a:t>Some corner cases could make tracing more challenging</a:t>
            </a:r>
          </a:p>
          <a:p>
            <a:pPr lvl="1"/>
            <a:r>
              <a:rPr lang="en-US" dirty="0" smtClean="0"/>
              <a:t>Likelihood is however low and mitigations have been recommended </a:t>
            </a:r>
          </a:p>
          <a:p>
            <a:r>
              <a:rPr lang="en-US" dirty="0" smtClean="0"/>
              <a:t>Has profound affects on trust relationships</a:t>
            </a:r>
          </a:p>
          <a:p>
            <a:pPr lvl="1"/>
            <a:r>
              <a:rPr lang="en-US" dirty="0" smtClean="0"/>
              <a:t>Site trusts VO and VO trusts its users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526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if my VO is Interested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Defined a process for </a:t>
            </a:r>
            <a:r>
              <a:rPr lang="en-US" dirty="0" err="1" smtClean="0"/>
              <a:t>VOs</a:t>
            </a:r>
            <a:r>
              <a:rPr lang="en-US" dirty="0" smtClean="0"/>
              <a:t> to submit jobs under the new trust model</a:t>
            </a:r>
          </a:p>
          <a:p>
            <a:pPr lvl="1"/>
            <a:r>
              <a:rPr lang="en-US" dirty="0" smtClean="0"/>
              <a:t>Prospective VO applies to the Security Team</a:t>
            </a:r>
          </a:p>
          <a:p>
            <a:pPr lvl="1"/>
            <a:r>
              <a:rPr lang="en-US" dirty="0" smtClean="0"/>
              <a:t>Security Team evaluates them against a criteria </a:t>
            </a:r>
            <a:r>
              <a:rPr lang="en-US" sz="1600" dirty="0" smtClean="0">
                <a:hlinkClick r:id="rId2"/>
              </a:rPr>
              <a:t>https://twiki.grid.iu.edu/bin/view/Security/JobTraceabilityWithoutCerts</a:t>
            </a:r>
            <a:endParaRPr lang="en-US" sz="1600" dirty="0" smtClean="0"/>
          </a:p>
          <a:p>
            <a:pPr lvl="1"/>
            <a:r>
              <a:rPr lang="en-US" dirty="0" smtClean="0"/>
              <a:t>Example Questions</a:t>
            </a:r>
          </a:p>
          <a:p>
            <a:pPr lvl="2"/>
            <a:r>
              <a:rPr lang="en-US" dirty="0" smtClean="0"/>
              <a:t>How do you manage your users; how do you vet their identity, give permissions and assign roles to users. How do you document and log your users activities. </a:t>
            </a:r>
          </a:p>
          <a:p>
            <a:pPr lvl="2"/>
            <a:r>
              <a:rPr lang="en-US" dirty="0" smtClean="0"/>
              <a:t>What access control mechanisms do you employ to ensure only authorized VO members can access VO services? </a:t>
            </a:r>
          </a:p>
          <a:p>
            <a:pPr lvl="2"/>
            <a:r>
              <a:rPr lang="en-US" dirty="0" smtClean="0"/>
              <a:t>What is the architecture of the </a:t>
            </a:r>
            <a:r>
              <a:rPr lang="en-US" dirty="0" err="1" smtClean="0"/>
              <a:t>glidein</a:t>
            </a:r>
            <a:r>
              <a:rPr lang="en-US" dirty="0" smtClean="0"/>
              <a:t> setup at your VO? </a:t>
            </a:r>
          </a:p>
          <a:p>
            <a:pPr lvl="2"/>
            <a:r>
              <a:rPr lang="en-US" dirty="0" smtClean="0"/>
              <a:t>Does your VO operate more than one submit node (e.g. PI controlled submit node) and use flocking, if so how do you trace users between these systems</a:t>
            </a:r>
          </a:p>
          <a:p>
            <a:pPr lvl="2"/>
            <a:r>
              <a:rPr lang="en-US" dirty="0" smtClean="0"/>
              <a:t>Do you have a centralized system for collecting logs? </a:t>
            </a:r>
          </a:p>
          <a:p>
            <a:pPr lvl="2"/>
            <a:r>
              <a:rPr lang="en-US" dirty="0" smtClean="0"/>
              <a:t>Do you have a policy of how access is revoked?</a:t>
            </a:r>
          </a:p>
          <a:p>
            <a:pPr lvl="1"/>
            <a:r>
              <a:rPr lang="en-US" dirty="0" smtClean="0"/>
              <a:t>If a VO demonstrates that they can manage their users effectively and take responsibility for them, they switch to operate under new trust model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6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Procedures and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Old and </a:t>
            </a:r>
            <a:r>
              <a:rPr lang="en-US" dirty="0"/>
              <a:t>n</a:t>
            </a:r>
            <a:r>
              <a:rPr lang="en-US" dirty="0" smtClean="0"/>
              <a:t>ew model co-exist</a:t>
            </a:r>
          </a:p>
          <a:p>
            <a:r>
              <a:rPr lang="en-US" dirty="0" smtClean="0"/>
              <a:t>Many VOs prefer to switch to the new model</a:t>
            </a:r>
          </a:p>
          <a:p>
            <a:pPr lvl="1"/>
            <a:r>
              <a:rPr lang="en-US" dirty="0" smtClean="0"/>
              <a:t>Easier on new users</a:t>
            </a:r>
          </a:p>
          <a:p>
            <a:r>
              <a:rPr lang="en-US" dirty="0" smtClean="0"/>
              <a:t>Some VOs will continue to use the old model</a:t>
            </a:r>
          </a:p>
          <a:p>
            <a:r>
              <a:rPr lang="en-US" dirty="0" smtClean="0"/>
              <a:t>OSG leaves the decision up to the VOs</a:t>
            </a:r>
          </a:p>
          <a:p>
            <a:pPr lvl="1"/>
            <a:r>
              <a:rPr lang="en-US" dirty="0" smtClean="0"/>
              <a:t>OSG provides the infrastructure and services to enable both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4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60ADF-DA72-417C-8148-005C2B57C65B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08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X.509 user certificates expose users to complexities of </a:t>
            </a:r>
            <a:r>
              <a:rPr lang="en-US" dirty="0" err="1" smtClean="0"/>
              <a:t>authN/authZ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First hurdle for every new Grid user</a:t>
            </a:r>
          </a:p>
          <a:p>
            <a:pPr lvl="1"/>
            <a:r>
              <a:rPr lang="en-US" dirty="0" smtClean="0"/>
              <a:t>Represents a significant barrier to promoting ease of use and discourages potential users </a:t>
            </a:r>
          </a:p>
          <a:p>
            <a:r>
              <a:rPr lang="en-US" dirty="0" smtClean="0"/>
              <a:t>End user certificates are however the primary way to authenticate on Grids</a:t>
            </a:r>
          </a:p>
        </p:txBody>
      </p:sp>
    </p:spTree>
    <p:extLst>
      <p:ext uri="{BB962C8B-B14F-4D97-AF65-F5344CB8AC3E}">
        <p14:creationId xmlns:p14="http://schemas.microsoft.com/office/powerpoint/2010/main" val="770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Trust Paradigm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60ADF-DA72-417C-8148-005C2B57C65B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94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48" y="1333500"/>
            <a:ext cx="7398303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Trust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OLD TRUST model</a:t>
            </a:r>
          </a:p>
          <a:p>
            <a:pPr lvl="1"/>
            <a:r>
              <a:rPr lang="en-US" dirty="0" smtClean="0"/>
              <a:t>Sites </a:t>
            </a:r>
            <a:r>
              <a:rPr lang="en-US" b="1" dirty="0" smtClean="0">
                <a:solidFill>
                  <a:srgbClr val="C0504D"/>
                </a:solidFill>
              </a:rPr>
              <a:t>only trust user’s with a certificate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C0504D"/>
                </a:solidFill>
              </a:rPr>
              <a:t>VOs do not play a role in this trust relationship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This is inefficient</a:t>
            </a:r>
          </a:p>
          <a:p>
            <a:r>
              <a:rPr lang="en-US" dirty="0" smtClean="0"/>
              <a:t>NEW TRUST model</a:t>
            </a:r>
          </a:p>
          <a:p>
            <a:pPr lvl="1"/>
            <a:r>
              <a:rPr lang="en-US" dirty="0" smtClean="0"/>
              <a:t>Sites </a:t>
            </a:r>
            <a:r>
              <a:rPr lang="en-US" b="1" dirty="0" smtClean="0">
                <a:solidFill>
                  <a:srgbClr val="C0504D"/>
                </a:solidFill>
              </a:rPr>
              <a:t>trust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VOs to provide the users’ information when needed</a:t>
            </a:r>
            <a:endParaRPr lang="en-US" dirty="0" smtClean="0"/>
          </a:p>
          <a:p>
            <a:pPr lvl="1"/>
            <a:r>
              <a:rPr lang="en-US" dirty="0" smtClean="0"/>
              <a:t>Sites </a:t>
            </a:r>
            <a:r>
              <a:rPr lang="en-US" b="1" dirty="0" smtClean="0">
                <a:solidFill>
                  <a:srgbClr val="C0504D"/>
                </a:solidFill>
              </a:rPr>
              <a:t>only know which VO the user belongs to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VO </a:t>
            </a:r>
            <a:r>
              <a:rPr lang="en-US" b="1" dirty="0" smtClean="0">
                <a:solidFill>
                  <a:srgbClr val="C0504D"/>
                </a:solidFill>
              </a:rPr>
              <a:t>trusts its user to behave properly and takes responsibility for its user’s actions</a:t>
            </a:r>
            <a:endParaRPr lang="en-US" dirty="0" smtClean="0"/>
          </a:p>
          <a:p>
            <a:pPr lvl="1"/>
            <a:r>
              <a:rPr lang="en-US" dirty="0" smtClean="0"/>
              <a:t>Sites don’t know the identity of the user upfront </a:t>
            </a:r>
            <a:endParaRPr lang="en-US" dirty="0"/>
          </a:p>
          <a:p>
            <a:pPr lvl="2"/>
            <a:r>
              <a:rPr lang="en-US" dirty="0" smtClean="0"/>
              <a:t>If a problem is noticed with </a:t>
            </a:r>
            <a:r>
              <a:rPr lang="en-US" dirty="0"/>
              <a:t>a</a:t>
            </a:r>
            <a:r>
              <a:rPr lang="en-US" dirty="0" smtClean="0"/>
              <a:t> user job, sites will</a:t>
            </a:r>
          </a:p>
          <a:p>
            <a:pPr lvl="3"/>
            <a:r>
              <a:rPr lang="en-US" dirty="0" smtClean="0"/>
              <a:t>contact the responsible VO</a:t>
            </a:r>
          </a:p>
          <a:p>
            <a:pPr lvl="3"/>
            <a:r>
              <a:rPr lang="en-US" dirty="0" smtClean="0"/>
              <a:t>expect VOs to identify and ban the problem user</a:t>
            </a:r>
          </a:p>
          <a:p>
            <a:pPr lvl="1"/>
            <a:r>
              <a:rPr lang="en-US" dirty="0" smtClean="0"/>
              <a:t>If a problem persists, the site can ban the entire VO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718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needed the New Trust Model?</a:t>
            </a:r>
            <a:br>
              <a:rPr lang="en-US" dirty="0" smtClean="0"/>
            </a:br>
            <a:r>
              <a:rPr lang="en-US" dirty="0" smtClean="0"/>
              <a:t>What was wrong with the Old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old model did not recognize the important role a VO played in trust relationships. </a:t>
            </a:r>
          </a:p>
          <a:p>
            <a:r>
              <a:rPr lang="en-US" dirty="0" smtClean="0"/>
              <a:t>It puts the burden of proving identities on the users. </a:t>
            </a:r>
          </a:p>
          <a:p>
            <a:pPr lvl="1"/>
            <a:r>
              <a:rPr lang="en-US" dirty="0" smtClean="0"/>
              <a:t>VO already knows its users’ identities and could provide it to sites. </a:t>
            </a:r>
          </a:p>
          <a:p>
            <a:r>
              <a:rPr lang="en-US" b="1" dirty="0" smtClean="0">
                <a:solidFill>
                  <a:srgbClr val="C0504D"/>
                </a:solidFill>
              </a:rPr>
              <a:t>Biggest beneficiary of the new model is the end user. </a:t>
            </a:r>
          </a:p>
          <a:p>
            <a:pPr lvl="1"/>
            <a:r>
              <a:rPr lang="en-US" dirty="0" smtClean="0"/>
              <a:t>If site did not need to establish trust with each user, then user did not need to deal with proving its identity and role. </a:t>
            </a:r>
          </a:p>
          <a:p>
            <a:pPr lvl="1"/>
            <a:r>
              <a:rPr lang="en-US" dirty="0" smtClean="0"/>
              <a:t>Users do not need to obtain certs, create proxies, etc </a:t>
            </a:r>
          </a:p>
          <a:p>
            <a:pPr lvl="1"/>
            <a:r>
              <a:rPr lang="en-US" dirty="0" smtClean="0"/>
              <a:t>Hides complexities of </a:t>
            </a:r>
            <a:r>
              <a:rPr lang="en-US" dirty="0" err="1" smtClean="0"/>
              <a:t>authN</a:t>
            </a:r>
            <a:r>
              <a:rPr lang="en-US" dirty="0" smtClean="0"/>
              <a:t>/</a:t>
            </a:r>
            <a:r>
              <a:rPr lang="en-US" dirty="0" err="1" smtClean="0"/>
              <a:t>authZ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Promotes ease of use</a:t>
            </a:r>
          </a:p>
        </p:txBody>
      </p:sp>
    </p:spTree>
    <p:extLst>
      <p:ext uri="{BB962C8B-B14F-4D97-AF65-F5344CB8AC3E}">
        <p14:creationId xmlns:p14="http://schemas.microsoft.com/office/powerpoint/2010/main" val="34124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US" dirty="0"/>
              <a:t>Does the New Trust Model Meet Our Security Needs?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Needs for </a:t>
            </a:r>
            <a:r>
              <a:rPr lang="en-US" dirty="0"/>
              <a:t>knowing a user’s identity or distinguishing a user from </a:t>
            </a:r>
            <a:r>
              <a:rPr lang="en-US" dirty="0" smtClean="0"/>
              <a:t>one another </a:t>
            </a:r>
            <a:r>
              <a:rPr lang="en-US" dirty="0"/>
              <a:t>with access </a:t>
            </a:r>
            <a:r>
              <a:rPr lang="en-US" dirty="0" smtClean="0"/>
              <a:t>tokens</a:t>
            </a:r>
            <a:endParaRPr lang="en-US" dirty="0"/>
          </a:p>
          <a:p>
            <a:pPr lvl="1"/>
            <a:r>
              <a:rPr lang="en-US" dirty="0" smtClean="0"/>
              <a:t>Fine-grain access privileges: Alice needs a different execution environment than Bob</a:t>
            </a:r>
          </a:p>
          <a:p>
            <a:pPr lvl="1"/>
            <a:r>
              <a:rPr lang="en-US" dirty="0" smtClean="0"/>
              <a:t>Accountability: Holding users responsible for their actions on the grid</a:t>
            </a:r>
          </a:p>
          <a:p>
            <a:r>
              <a:rPr lang="en-US" dirty="0" smtClean="0"/>
              <a:t>Most VO members (limited exceptions like software installers exist) need the same access privileges</a:t>
            </a:r>
          </a:p>
          <a:p>
            <a:pPr lvl="1"/>
            <a:r>
              <a:rPr lang="en-US" dirty="0" smtClean="0"/>
              <a:t>We do not hence need fine-grain privileges for most jobs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Accountability</a:t>
            </a:r>
            <a:r>
              <a:rPr lang="en-US" dirty="0" smtClean="0"/>
              <a:t> – tracing a malicious job to its owner is the main reason for using certificates</a:t>
            </a:r>
          </a:p>
          <a:p>
            <a:pPr lvl="1"/>
            <a:r>
              <a:rPr lang="en-US" dirty="0" smtClean="0"/>
              <a:t>Sites typically do not </a:t>
            </a:r>
            <a:r>
              <a:rPr lang="en-US" dirty="0"/>
              <a:t>care </a:t>
            </a:r>
            <a:r>
              <a:rPr lang="en-US" dirty="0" smtClean="0"/>
              <a:t>who a user </a:t>
            </a:r>
            <a:r>
              <a:rPr lang="en-US" dirty="0"/>
              <a:t>is </a:t>
            </a:r>
            <a:r>
              <a:rPr lang="en-US" dirty="0" smtClean="0"/>
              <a:t>unless a problem occurs</a:t>
            </a:r>
          </a:p>
          <a:p>
            <a:r>
              <a:rPr lang="en-US" dirty="0" smtClean="0"/>
              <a:t>We hence evaluate </a:t>
            </a:r>
            <a:r>
              <a:rPr lang="en-US" dirty="0" err="1" smtClean="0"/>
              <a:t>glideinWMS</a:t>
            </a:r>
            <a:r>
              <a:rPr lang="en-US" dirty="0" smtClean="0"/>
              <a:t> for traceability</a:t>
            </a:r>
          </a:p>
        </p:txBody>
      </p:sp>
    </p:spTree>
    <p:extLst>
      <p:ext uri="{BB962C8B-B14F-4D97-AF65-F5344CB8AC3E}">
        <p14:creationId xmlns:p14="http://schemas.microsoft.com/office/powerpoint/2010/main" val="11511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Pilot job framework (e.g. </a:t>
            </a:r>
            <a:r>
              <a:rPr lang="en-US" dirty="0" err="1" smtClean="0"/>
              <a:t>GlideinWMS</a:t>
            </a:r>
            <a:r>
              <a:rPr lang="en-US" dirty="0" smtClean="0"/>
              <a:t>) already collect sufficient amount of data about users and jobs. So, it already has traceability information.</a:t>
            </a:r>
          </a:p>
          <a:p>
            <a:pPr lvl="1"/>
            <a:r>
              <a:rPr lang="en-US" dirty="0" smtClean="0"/>
              <a:t>This will lead to improved usability </a:t>
            </a:r>
          </a:p>
          <a:p>
            <a:pPr lvl="1"/>
            <a:r>
              <a:rPr lang="en-US" dirty="0" smtClean="0"/>
              <a:t>Existing pilot job framework are well positioned to support this model</a:t>
            </a:r>
          </a:p>
          <a:p>
            <a:r>
              <a:rPr lang="en-US" sz="3765" b="1" dirty="0" smtClean="0">
                <a:solidFill>
                  <a:srgbClr val="C0504D"/>
                </a:solidFill>
              </a:rPr>
              <a:t>Goals</a:t>
            </a:r>
          </a:p>
          <a:p>
            <a:pPr lvl="1"/>
            <a:r>
              <a:rPr lang="en-US" sz="3765" dirty="0" smtClean="0"/>
              <a:t>Research: Can traceability be achieved through different technical means?</a:t>
            </a:r>
          </a:p>
          <a:p>
            <a:pPr lvl="1"/>
            <a:r>
              <a:rPr lang="en-US" sz="3765" dirty="0" smtClean="0"/>
              <a:t>If so, what are the security risks of using these means? </a:t>
            </a:r>
          </a:p>
        </p:txBody>
      </p:sp>
    </p:spTree>
    <p:extLst>
      <p:ext uri="{BB962C8B-B14F-4D97-AF65-F5344CB8AC3E}">
        <p14:creationId xmlns:p14="http://schemas.microsoft.com/office/powerpoint/2010/main" val="334936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GlideinWMS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2090" name="Picture 4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7162800" cy="5172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28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GlideinWMS</a:t>
            </a:r>
            <a:r>
              <a:rPr lang="en-US" dirty="0" smtClean="0"/>
              <a:t>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GlideinWMS</a:t>
            </a:r>
            <a:r>
              <a:rPr lang="en-US" dirty="0" smtClean="0"/>
              <a:t> acts as a shield to protect users form complexities of the job submission on the Grid</a:t>
            </a:r>
          </a:p>
          <a:p>
            <a:r>
              <a:rPr lang="en-US" dirty="0" smtClean="0"/>
              <a:t>User accesses the Frontend and submits a job</a:t>
            </a:r>
          </a:p>
          <a:p>
            <a:r>
              <a:rPr lang="en-US" dirty="0" smtClean="0"/>
              <a:t>Frontend communicates with the Factory and requests </a:t>
            </a:r>
            <a:r>
              <a:rPr lang="en-US" dirty="0" err="1" smtClean="0"/>
              <a:t>Glideins</a:t>
            </a:r>
            <a:r>
              <a:rPr lang="en-US" dirty="0" smtClean="0"/>
              <a:t> (i.e. Pilot jobs) </a:t>
            </a:r>
          </a:p>
          <a:p>
            <a:r>
              <a:rPr lang="en-US" dirty="0" err="1" smtClean="0"/>
              <a:t>Glideins</a:t>
            </a:r>
            <a:r>
              <a:rPr lang="en-US" dirty="0" smtClean="0"/>
              <a:t> checks if the worker node suitable for the user job and then starts the user job</a:t>
            </a:r>
          </a:p>
          <a:p>
            <a:r>
              <a:rPr lang="en-US" dirty="0" err="1" smtClean="0"/>
              <a:t>Glidein</a:t>
            </a:r>
            <a:r>
              <a:rPr lang="en-US" dirty="0" smtClean="0"/>
              <a:t> job is a parent process to the actual user job and watches over the user job throughout its lifetime</a:t>
            </a:r>
          </a:p>
          <a:p>
            <a:pPr lvl="1"/>
            <a:r>
              <a:rPr lang="en-US" dirty="0" err="1" smtClean="0"/>
              <a:t>GlideinWMS</a:t>
            </a:r>
            <a:r>
              <a:rPr lang="en-US" dirty="0" smtClean="0"/>
              <a:t> framework is documented at </a:t>
            </a:r>
            <a:r>
              <a:rPr lang="en-US" sz="1412" dirty="0" smtClean="0">
                <a:hlinkClick r:id="rId2"/>
              </a:rPr>
              <a:t>http://www.uscms.org/SoftwareComputing/Grid/WMS/glideinWMS/doc.prd/index.html</a:t>
            </a:r>
            <a:endParaRPr lang="en-US" sz="1412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85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Japanese Art">
      <a:majorFont>
        <a:latin typeface="Futur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1178</TotalTime>
  <Words>1297</Words>
  <Application>Microsoft Office PowerPoint</Application>
  <PresentationFormat>On-screen Show (4:3)</PresentationFormat>
  <Paragraphs>135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Futura</vt:lpstr>
      <vt:lpstr>Symbol</vt:lpstr>
      <vt:lpstr>Times</vt:lpstr>
      <vt:lpstr>Times New Roman</vt:lpstr>
      <vt:lpstr>Wingdings</vt:lpstr>
      <vt:lpstr>Template</vt:lpstr>
      <vt:lpstr>Running User Jobs In the Grid without End User Certificates - Assessing Traceability</vt:lpstr>
      <vt:lpstr>Motivation</vt:lpstr>
      <vt:lpstr>Changing Trust Paradigm</vt:lpstr>
      <vt:lpstr>Changing Trust Paradigm</vt:lpstr>
      <vt:lpstr>Why we needed the New Trust Model? What was wrong with the Old Model</vt:lpstr>
      <vt:lpstr>Does the New Trust Model Meet Our Security Needs?  </vt:lpstr>
      <vt:lpstr>Hypothesis</vt:lpstr>
      <vt:lpstr>GlideinWMS Architecture</vt:lpstr>
      <vt:lpstr>GlideinWMS Workflow</vt:lpstr>
      <vt:lpstr>GlideinWMS Details</vt:lpstr>
      <vt:lpstr>Experiment Setup</vt:lpstr>
      <vt:lpstr>Tracing Jobs </vt:lpstr>
      <vt:lpstr>Challenges against Traceability</vt:lpstr>
      <vt:lpstr>Results</vt:lpstr>
      <vt:lpstr>Findings</vt:lpstr>
      <vt:lpstr>What to do if my VO is Interested</vt:lpstr>
      <vt:lpstr>OSG Procedures and Policies</vt:lpstr>
      <vt:lpstr>Questions?</vt:lpstr>
    </vt:vector>
  </TitlesOfParts>
  <Manager>OSG Resource Managers</Manager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User Jobs In the Grid without End User Certificates- Assessing Traceability</dc:title>
  <dc:creator>Anand Padmanabhan</dc:creator>
  <cp:lastModifiedBy>Clementine P. Jones x6018 16086N</cp:lastModifiedBy>
  <cp:revision>7</cp:revision>
  <cp:lastPrinted>2007-02-13T22:42:37Z</cp:lastPrinted>
  <dcterms:created xsi:type="dcterms:W3CDTF">2015-03-24T00:06:32Z</dcterms:created>
  <dcterms:modified xsi:type="dcterms:W3CDTF">2015-03-24T19:44:44Z</dcterms:modified>
</cp:coreProperties>
</file>