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</p:sldMasterIdLst>
  <p:notesMasterIdLst>
    <p:notesMasterId r:id="rId9"/>
  </p:notesMasterIdLst>
  <p:handoutMasterIdLst>
    <p:handoutMasterId r:id="rId10"/>
  </p:handoutMasterIdLst>
  <p:sldIdLst>
    <p:sldId id="662" r:id="rId5"/>
    <p:sldId id="736" r:id="rId6"/>
    <p:sldId id="730" r:id="rId7"/>
    <p:sldId id="735" r:id="rId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A4001D"/>
    <a:srgbClr val="FFCC99"/>
    <a:srgbClr val="9D3431"/>
    <a:srgbClr val="0000FF"/>
    <a:srgbClr val="FFFFCC"/>
    <a:srgbClr val="FF0000"/>
    <a:srgbClr val="FF9966"/>
    <a:srgbClr val="0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1" autoAdjust="0"/>
    <p:restoredTop sz="89661" autoAdjust="0"/>
  </p:normalViewPr>
  <p:slideViewPr>
    <p:cSldViewPr snapToGrid="0">
      <p:cViewPr varScale="1">
        <p:scale>
          <a:sx n="69" d="100"/>
          <a:sy n="69" d="100"/>
        </p:scale>
        <p:origin x="-3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2" descr="C:\Documents and Settings\mcdunn\Desktop\banner-lcls-ii_wd500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850" y="544513"/>
            <a:ext cx="4251325" cy="8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Ginsburg - Prototype CM Design EPR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Ginsburg - Prototype CM Design EPR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Ginsburg - Prototype CM Design EPR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Ginsburg - Prototype CM Design EPR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Ginsburg - Prototype CM Design EPR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Ginsburg - Prototype CM Design EPR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Ginsburg - Prototype CM Design EPR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3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600" dirty="0"/>
              <a:t>LCLS II </a:t>
            </a:r>
            <a:r>
              <a:rPr lang="en-CA" sz="3600" smtClean="0"/>
              <a:t>FNAL </a:t>
            </a:r>
            <a:r>
              <a:rPr lang="en-CA" sz="3600" smtClean="0"/>
              <a:t>Cryomodule </a:t>
            </a:r>
            <a:r>
              <a:rPr lang="en-CA" sz="3600" dirty="0" smtClean="0"/>
              <a:t>Design Review (EPR) - Overview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Camille M. Ginsburg, FNAL</a:t>
            </a:r>
            <a:endParaRPr lang="en-US" dirty="0"/>
          </a:p>
          <a:p>
            <a:r>
              <a:rPr lang="en-US" dirty="0" smtClean="0"/>
              <a:t>June 6, 2014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Ginsburg - Prototype CM Design EPR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Remote participants: JLab, SLAC, ANL </a:t>
            </a:r>
          </a:p>
          <a:p>
            <a:r>
              <a:rPr lang="en-US" dirty="0" smtClean="0"/>
              <a:t>Fermilab participants</a:t>
            </a:r>
          </a:p>
          <a:p>
            <a:endParaRPr lang="en-US" dirty="0"/>
          </a:p>
          <a:p>
            <a:r>
              <a:rPr lang="en-US" dirty="0" smtClean="0"/>
              <a:t>Thanks to review committee:</a:t>
            </a:r>
          </a:p>
          <a:p>
            <a:r>
              <a:rPr lang="en-US" dirty="0"/>
              <a:t>Joel </a:t>
            </a:r>
            <a:r>
              <a:rPr lang="en-US" dirty="0" err="1" smtClean="0"/>
              <a:t>Fuerst</a:t>
            </a:r>
            <a:r>
              <a:rPr lang="en-US" dirty="0" smtClean="0"/>
              <a:t> (ANL)</a:t>
            </a:r>
            <a:endParaRPr lang="en-US" dirty="0"/>
          </a:p>
          <a:p>
            <a:r>
              <a:rPr lang="en-US" dirty="0"/>
              <a:t>Elvin Harms </a:t>
            </a:r>
            <a:r>
              <a:rPr lang="en-US" dirty="0" smtClean="0"/>
              <a:t>(FNAL)</a:t>
            </a:r>
            <a:endParaRPr lang="en-US" dirty="0"/>
          </a:p>
          <a:p>
            <a:r>
              <a:rPr lang="en-US" dirty="0"/>
              <a:t>Jerry </a:t>
            </a:r>
            <a:r>
              <a:rPr lang="en-US" dirty="0" err="1"/>
              <a:t>Makara</a:t>
            </a:r>
            <a:r>
              <a:rPr lang="en-US" dirty="0"/>
              <a:t> </a:t>
            </a:r>
            <a:r>
              <a:rPr lang="en-US" dirty="0" smtClean="0"/>
              <a:t>(FNAL)</a:t>
            </a:r>
            <a:endParaRPr lang="en-US" dirty="0"/>
          </a:p>
          <a:p>
            <a:r>
              <a:rPr lang="en-US" dirty="0"/>
              <a:t>John </a:t>
            </a:r>
            <a:r>
              <a:rPr lang="en-US" dirty="0" err="1"/>
              <a:t>Mammosser</a:t>
            </a:r>
            <a:r>
              <a:rPr lang="en-US" dirty="0"/>
              <a:t> </a:t>
            </a:r>
            <a:r>
              <a:rPr lang="en-US" dirty="0" smtClean="0"/>
              <a:t>(JLab</a:t>
            </a:r>
            <a:r>
              <a:rPr lang="en-US" dirty="0"/>
              <a:t>) </a:t>
            </a:r>
          </a:p>
          <a:p>
            <a:r>
              <a:rPr lang="en-US" dirty="0"/>
              <a:t>Tom </a:t>
            </a:r>
            <a:r>
              <a:rPr lang="en-US" dirty="0" err="1" smtClean="0"/>
              <a:t>Nicol</a:t>
            </a:r>
            <a:r>
              <a:rPr lang="en-US" dirty="0"/>
              <a:t> </a:t>
            </a:r>
            <a:r>
              <a:rPr lang="en-US" dirty="0" smtClean="0"/>
              <a:t>(FNAL)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369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Charge for the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Ginsburg - Prototype CM Design EPR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eview CM cryostat thermal and mechanical design</a:t>
            </a:r>
          </a:p>
          <a:p>
            <a:pPr marL="800100" lvl="1" indent="-342900"/>
            <a:r>
              <a:rPr lang="en-US" sz="2400" dirty="0" smtClean="0"/>
              <a:t>NOT: dressed cavity, tuner, couplers, magnet, </a:t>
            </a:r>
            <a:r>
              <a:rPr lang="en-US" sz="2400" dirty="0" err="1" smtClean="0"/>
              <a:t>beamline</a:t>
            </a:r>
            <a:r>
              <a:rPr lang="en-US" sz="2400" dirty="0" smtClean="0"/>
              <a:t> components</a:t>
            </a:r>
          </a:p>
          <a:p>
            <a:pPr marL="800100" lvl="1" indent="-342900"/>
            <a:r>
              <a:rPr lang="en-US" sz="2400" dirty="0" smtClean="0"/>
              <a:t>Prototype CM difference </a:t>
            </a:r>
            <a:r>
              <a:rPr lang="en-US" sz="2400" dirty="0" err="1" smtClean="0"/>
              <a:t>wrt</a:t>
            </a:r>
            <a:r>
              <a:rPr lang="en-US" sz="2400" dirty="0" smtClean="0"/>
              <a:t> production CM is primarily in the dressed cavity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Design </a:t>
            </a:r>
            <a:r>
              <a:rPr lang="en-US" dirty="0"/>
              <a:t>overview -- Do you see risks, technical issues that should have more attention?  Are the requirements well defined</a:t>
            </a:r>
            <a:r>
              <a:rPr lang="en-US" dirty="0" smtClean="0"/>
              <a:t>?  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Schedule</a:t>
            </a:r>
            <a:r>
              <a:rPr lang="en-US" dirty="0"/>
              <a:t>.  Do the next key milestones appear reasonable?  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Please </a:t>
            </a:r>
            <a:r>
              <a:rPr lang="en-US" dirty="0"/>
              <a:t>comment on any open design issues which you see, concerns, or risks. 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9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Ginsburg - Prototype CM Design EPR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Welcome, Introduction</a:t>
            </a:r>
            <a:r>
              <a:rPr lang="en-US" dirty="0"/>
              <a:t>, </a:t>
            </a:r>
            <a:r>
              <a:rPr lang="en-US" dirty="0" smtClean="0"/>
              <a:t>Agenda, Plans </a:t>
            </a:r>
            <a:r>
              <a:rPr lang="en-US" dirty="0"/>
              <a:t>(Camille, 10 min)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CM </a:t>
            </a:r>
            <a:r>
              <a:rPr lang="en-US" dirty="0"/>
              <a:t>requirements (</a:t>
            </a:r>
            <a:r>
              <a:rPr lang="en-US" dirty="0" smtClean="0"/>
              <a:t>Jay, </a:t>
            </a:r>
            <a:r>
              <a:rPr lang="en-US" dirty="0"/>
              <a:t>20 min)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CM thermal/cryogenic design (Tom/Josh</a:t>
            </a:r>
            <a:r>
              <a:rPr lang="en-US" dirty="0"/>
              <a:t>, 45 min)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CM </a:t>
            </a:r>
            <a:r>
              <a:rPr lang="en-US" dirty="0"/>
              <a:t>mechanical layout (</a:t>
            </a:r>
            <a:r>
              <a:rPr lang="en-US" dirty="0" err="1"/>
              <a:t>Yuriy</a:t>
            </a:r>
            <a:r>
              <a:rPr lang="en-US" dirty="0"/>
              <a:t>, 45 min)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Near </a:t>
            </a:r>
            <a:r>
              <a:rPr lang="en-US" dirty="0"/>
              <a:t>term work plan and </a:t>
            </a:r>
            <a:r>
              <a:rPr lang="en-US" dirty="0" smtClean="0"/>
              <a:t>work </a:t>
            </a:r>
            <a:r>
              <a:rPr lang="en-US" dirty="0"/>
              <a:t>tasks (Tom, 15 min) </a:t>
            </a:r>
          </a:p>
          <a:p>
            <a:r>
              <a:rPr lang="en-US" i="1" dirty="0" smtClean="0"/>
              <a:t>Lunch Break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Discussion</a:t>
            </a:r>
            <a:r>
              <a:rPr lang="en-US" dirty="0"/>
              <a:t>, questions (30 min) 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Review committee closed session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Closeout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8027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lenary xmlns="21472d40-09f0-44a7-9dcb-d638aadbfa31">6</Plenary>
    <Breakout xmlns="21472d40-09f0-44a7-9dcb-d638aadbfa3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E91A925118FE4FA277C2BFBC291332" ma:contentTypeVersion="11" ma:contentTypeDescription="Create a new document." ma:contentTypeScope="" ma:versionID="79046b07c074bc4ff8d52c79cbe6a797">
  <xsd:schema xmlns:xsd="http://www.w3.org/2001/XMLSchema" xmlns:xs="http://www.w3.org/2001/XMLSchema" xmlns:p="http://schemas.microsoft.com/office/2006/metadata/properties" xmlns:ns2="21472d40-09f0-44a7-9dcb-d638aadbfa31" targetNamespace="http://schemas.microsoft.com/office/2006/metadata/properties" ma:root="true" ma:fieldsID="367a321e30d0af435282c9c0024d4107" ns2:_="">
    <xsd:import namespace="21472d40-09f0-44a7-9dcb-d638aadbfa31"/>
    <xsd:element name="properties">
      <xsd:complexType>
        <xsd:sequence>
          <xsd:element name="documentManagement">
            <xsd:complexType>
              <xsd:all>
                <xsd:element ref="ns2:Plenary" minOccurs="0"/>
                <xsd:element ref="ns2:Breakou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72d40-09f0-44a7-9dcb-d638aadbfa31" elementFormDefault="qualified">
    <xsd:import namespace="http://schemas.microsoft.com/office/2006/documentManagement/types"/>
    <xsd:import namespace="http://schemas.microsoft.com/office/infopath/2007/PartnerControls"/>
    <xsd:element name="Plenary" ma:index="8" nillable="true" ma:displayName="Plenary" ma:list="{13d54d77-84b0-410e-8b98-b13f69219f04}" ma:internalName="Plenary" ma:showField="Title">
      <xsd:simpleType>
        <xsd:restriction base="dms:Lookup"/>
      </xsd:simpleType>
    </xsd:element>
    <xsd:element name="Breakout" ma:index="9" nillable="true" ma:displayName="Breakout" ma:list="{e385cd27-ca57-487d-a4d1-27625192f8e3}" ma:internalName="Breakout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B16AA-9221-46AE-B700-523442ABDABD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21472d40-09f0-44a7-9dcb-d638aadbfa3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E3CE7D-5A82-4973-B165-E46145F029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472d40-09f0-44a7-9dcb-d638aadbfa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75129</TotalTime>
  <Words>168</Words>
  <Application>Microsoft Office PowerPoint</Application>
  <PresentationFormat>On-screen Show (4:3)</PresentationFormat>
  <Paragraphs>38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Blank</vt:lpstr>
      <vt:lpstr>LCLS II FNAL Cryomodule Design Review (EPR) - Overview</vt:lpstr>
      <vt:lpstr>Introductions</vt:lpstr>
      <vt:lpstr>Scope and Charge for the Meeting</vt:lpstr>
      <vt:lpstr>Agenda</vt:lpstr>
    </vt:vector>
  </TitlesOfParts>
  <Company>SLAC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‘your title’</dc:title>
  <dc:creator>FACET</dc:creator>
  <cp:lastModifiedBy>Camille M. Ginsburg x3901 14149N</cp:lastModifiedBy>
  <cp:revision>2406</cp:revision>
  <cp:lastPrinted>2013-05-01T00:31:17Z</cp:lastPrinted>
  <dcterms:created xsi:type="dcterms:W3CDTF">2009-11-23T23:38:17Z</dcterms:created>
  <dcterms:modified xsi:type="dcterms:W3CDTF">2014-06-06T13:28:42Z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0x010100B9E91A925118FE4FA277C2BFBC291332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https://slacspace.slac.stanford.edu/sites/reviews/lclsii/CD1DR_Dec2013/Presentations/LCLS-II_CD-1_Dir_Rev_pm_reich.pptx</vt:lpwstr>
  </property>
  <property fmtid="{D5CDD505-2E9C-101B-9397-08002B2CF9AE}" pid="10" name="TemplateUrl">
    <vt:lpwstr/>
  </property>
</Properties>
</file>