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jpg" ContentType="image/jpeg"/>
  <Default Extension="tiff" ContentType="image/tiff"/>
  <Default Extension="rels" ContentType="application/vnd.openxmlformats-package.relationships+xml"/>
  <Default Extension="tmp" ContentType="image/png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86" r:id="rId3"/>
    <p:sldId id="287" r:id="rId4"/>
    <p:sldId id="288" r:id="rId5"/>
    <p:sldId id="289" r:id="rId6"/>
    <p:sldId id="290" r:id="rId7"/>
    <p:sldId id="291" r:id="rId8"/>
  </p:sldIdLst>
  <p:sldSz cx="9144000" cy="6858000" type="screen4x3"/>
  <p:notesSz cx="9296400" cy="14770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1384" y="-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9075" cy="7381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5738" y="0"/>
            <a:ext cx="4029075" cy="7381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9217B4-DDAA-4044-B70B-2D26BDF0D111}" type="datetimeFigureOut">
              <a:rPr lang="en-US" smtClean="0"/>
              <a:t>6/4/14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14028738"/>
            <a:ext cx="4029075" cy="7381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5738" y="14028738"/>
            <a:ext cx="4029075" cy="7381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9D20CB-9C5A-DD4B-AACB-5E883E50D1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63665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9075" cy="7381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5738" y="0"/>
            <a:ext cx="4029075" cy="7381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3B9084-42A5-4C9F-A616-ED19C48952F1}" type="datetimeFigureOut">
              <a:rPr lang="en-US" smtClean="0"/>
              <a:t>6/3/14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55675" y="1108075"/>
            <a:ext cx="7385050" cy="55387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30275" y="7015163"/>
            <a:ext cx="7435850" cy="664686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14028738"/>
            <a:ext cx="4029075" cy="7381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5738" y="14028738"/>
            <a:ext cx="4029075" cy="7381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36D71A-6B7A-4504-8384-3B79028A4B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28990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6/6/14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LCLS-II Cryomodule Plans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4FA34-BCD0-4674-B1B3-79E6B39EC6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78029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6/6/14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LCLS-II Cryomodule Plans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4FA34-BCD0-4674-B1B3-79E6B39EC6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45334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6/6/14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LCLS-II Cryomodule Plans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4FA34-BCD0-4674-B1B3-79E6B39EC6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0223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6/6/14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LCLS-II Cryomodule Plans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4FA34-BCD0-4674-B1B3-79E6B39EC6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03130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6/6/14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LCLS-II Cryomodule Plans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4FA34-BCD0-4674-B1B3-79E6B39EC6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42450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6/6/14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LCLS-II Cryomodule Plans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4FA34-BCD0-4674-B1B3-79E6B39EC6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96643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6/6/14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LCLS-II Cryomodule Plans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4FA34-BCD0-4674-B1B3-79E6B39EC6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7668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6/6/14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LCLS-II Cryomodule Plans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4FA34-BCD0-4674-B1B3-79E6B39EC6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70995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6/6/14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LCLS-II Cryomodule Plans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4FA34-BCD0-4674-B1B3-79E6B39EC6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4848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6/6/14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LCLS-II Cryomodule Plans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4FA34-BCD0-4674-B1B3-79E6B39EC6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16396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6/6/14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LCLS-II Cryomodule Plans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4FA34-BCD0-4674-B1B3-79E6B39EC6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99778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6/6/14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LCLS-II Cryomodule Plans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54FA34-BCD0-4674-B1B3-79E6B39EC6D5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FermilabHeader-s.jp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5200" y="76200"/>
            <a:ext cx="1771649" cy="319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1073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tmp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tif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685800"/>
            <a:ext cx="7772400" cy="1470025"/>
          </a:xfrm>
        </p:spPr>
        <p:txBody>
          <a:bodyPr/>
          <a:lstStyle/>
          <a:p>
            <a:r>
              <a:rPr lang="en-US" dirty="0" smtClean="0"/>
              <a:t>LCLS-II Cryomodule </a:t>
            </a:r>
            <a:r>
              <a:rPr lang="en-US" dirty="0" smtClean="0"/>
              <a:t>– </a:t>
            </a:r>
            <a:br>
              <a:rPr lang="en-US" dirty="0" smtClean="0"/>
            </a:br>
            <a:r>
              <a:rPr lang="en-US" dirty="0" smtClean="0"/>
              <a:t>Upcoming Work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742524" y="5867400"/>
            <a:ext cx="149549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Tom </a:t>
            </a:r>
            <a:r>
              <a:rPr lang="en-US" dirty="0" smtClean="0"/>
              <a:t>Peterson</a:t>
            </a:r>
          </a:p>
          <a:p>
            <a:pPr algn="ctr"/>
            <a:r>
              <a:rPr lang="en-US" dirty="0" smtClean="0"/>
              <a:t>6 June 2014</a:t>
            </a:r>
            <a:endParaRPr lang="en-US" dirty="0"/>
          </a:p>
        </p:txBody>
      </p:sp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3231" y="2209800"/>
            <a:ext cx="5581969" cy="320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55905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Schedule – upcoming milestones </a:t>
            </a:r>
            <a:br>
              <a:rPr lang="en-US" dirty="0" smtClean="0"/>
            </a:br>
            <a:r>
              <a:rPr lang="en-US" sz="2700" dirty="0"/>
              <a:t>from Draft Schedule for LCLS-II Preproduction Module-</a:t>
            </a:r>
            <a:r>
              <a:rPr lang="en-US" sz="2700" dirty="0" smtClean="0"/>
              <a:t>v11.pdf</a:t>
            </a:r>
            <a:endParaRPr lang="en-US" sz="2700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2743200"/>
            <a:ext cx="8229600" cy="34290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Prototype cryomodule final design review </a:t>
            </a:r>
          </a:p>
          <a:p>
            <a:pPr lvl="1"/>
            <a:r>
              <a:rPr lang="en-US" dirty="0" smtClean="0"/>
              <a:t>November 3, 2014 </a:t>
            </a:r>
          </a:p>
          <a:p>
            <a:r>
              <a:rPr lang="en-US" dirty="0" smtClean="0"/>
              <a:t>Prototype fabrication readiness review </a:t>
            </a:r>
          </a:p>
          <a:p>
            <a:pPr lvl="1"/>
            <a:r>
              <a:rPr lang="en-US" dirty="0" smtClean="0"/>
              <a:t>December 1, 2014 </a:t>
            </a:r>
            <a:endParaRPr lang="en-US" dirty="0"/>
          </a:p>
          <a:p>
            <a:r>
              <a:rPr lang="en-US" dirty="0" smtClean="0"/>
              <a:t>Assembly of string into cryomodule outside of the cleanroom starts </a:t>
            </a:r>
          </a:p>
          <a:p>
            <a:pPr lvl="1"/>
            <a:r>
              <a:rPr lang="en-US" dirty="0" smtClean="0"/>
              <a:t>end of May, 2015 </a:t>
            </a:r>
          </a:p>
          <a:p>
            <a:r>
              <a:rPr lang="en-US" dirty="0" smtClean="0"/>
              <a:t>Cryomodule assembly complete </a:t>
            </a:r>
          </a:p>
          <a:p>
            <a:pPr lvl="1"/>
            <a:r>
              <a:rPr lang="en-US" dirty="0" smtClean="0"/>
              <a:t>October 15, 2015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6/6/14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LCLS-II Cryomodule Plans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4FA34-BCD0-4674-B1B3-79E6B39EC6D5}" type="slidenum">
              <a:rPr lang="en-US" smtClean="0"/>
              <a:t>2</a:t>
            </a:fld>
            <a:endParaRPr lang="en-US"/>
          </a:p>
        </p:txBody>
      </p:sp>
      <p:pic>
        <p:nvPicPr>
          <p:cNvPr id="9" name="Picture 8" descr="CryomoduleMilestones-6June2014.tif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92" y="1609141"/>
            <a:ext cx="8819408" cy="9054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69422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Cryomodule procurements </a:t>
            </a:r>
            <a:br>
              <a:rPr lang="en-US" dirty="0" smtClean="0"/>
            </a:br>
            <a:r>
              <a:rPr lang="en-US" sz="2400" dirty="0" smtClean="0"/>
              <a:t>(in addition to dressed cavity with tuner, input and HOM couplers) </a:t>
            </a:r>
            <a:endParaRPr lang="en-US" sz="2400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>
          <a:xfrm>
            <a:off x="457200" y="1752600"/>
            <a:ext cx="4040188" cy="4373563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HGR Pipe </a:t>
            </a:r>
            <a:r>
              <a:rPr lang="en-US" dirty="0" err="1"/>
              <a:t>Weldment</a:t>
            </a:r>
            <a:r>
              <a:rPr lang="en-US" dirty="0"/>
              <a:t> and Machining</a:t>
            </a:r>
          </a:p>
          <a:p>
            <a:r>
              <a:rPr lang="en-US" dirty="0"/>
              <a:t>Vacuum Vessel</a:t>
            </a:r>
          </a:p>
          <a:p>
            <a:r>
              <a:rPr lang="en-US" dirty="0" smtClean="0"/>
              <a:t>2K </a:t>
            </a:r>
            <a:r>
              <a:rPr lang="en-US" dirty="0"/>
              <a:t>Forward Pipe </a:t>
            </a:r>
            <a:r>
              <a:rPr lang="en-US" dirty="0" err="1"/>
              <a:t>Weldment</a:t>
            </a:r>
            <a:endParaRPr lang="en-US" dirty="0"/>
          </a:p>
          <a:p>
            <a:r>
              <a:rPr lang="en-US" dirty="0"/>
              <a:t>Warm-Up-Cool-down Pipe</a:t>
            </a:r>
          </a:p>
          <a:p>
            <a:r>
              <a:rPr lang="en-US" dirty="0"/>
              <a:t>5K Forward Pipe </a:t>
            </a:r>
            <a:r>
              <a:rPr lang="en-US" dirty="0" err="1"/>
              <a:t>Weldment</a:t>
            </a:r>
            <a:endParaRPr lang="en-US" dirty="0"/>
          </a:p>
          <a:p>
            <a:r>
              <a:rPr lang="en-US" dirty="0"/>
              <a:t>8K Return Pipe</a:t>
            </a:r>
          </a:p>
          <a:p>
            <a:r>
              <a:rPr lang="en-US" dirty="0"/>
              <a:t>40K Pipe </a:t>
            </a:r>
            <a:r>
              <a:rPr lang="en-US" dirty="0" err="1"/>
              <a:t>Assy</a:t>
            </a:r>
            <a:endParaRPr lang="en-US" dirty="0"/>
          </a:p>
          <a:p>
            <a:r>
              <a:rPr lang="en-US" dirty="0"/>
              <a:t>40K Upper Shield (AL)</a:t>
            </a:r>
          </a:p>
          <a:p>
            <a:r>
              <a:rPr lang="en-US" dirty="0"/>
              <a:t>40K Lower Shield (AL)</a:t>
            </a:r>
          </a:p>
          <a:p>
            <a:r>
              <a:rPr lang="en-US" dirty="0"/>
              <a:t>40K </a:t>
            </a:r>
            <a:r>
              <a:rPr lang="en-US" dirty="0" err="1"/>
              <a:t>Extr</a:t>
            </a:r>
            <a:r>
              <a:rPr lang="en-US" dirty="0"/>
              <a:t>. Pipe-</a:t>
            </a:r>
            <a:r>
              <a:rPr lang="en-US" dirty="0" smtClean="0"/>
              <a:t>Mach </a:t>
            </a:r>
          </a:p>
          <a:p>
            <a:r>
              <a:rPr lang="en-US" dirty="0" smtClean="0"/>
              <a:t>Magnet package </a:t>
            </a:r>
          </a:p>
          <a:p>
            <a:r>
              <a:rPr lang="en-US" dirty="0" smtClean="0"/>
              <a:t>Current leads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4"/>
          </p:nvPr>
        </p:nvSpPr>
        <p:spPr>
          <a:xfrm>
            <a:off x="4645025" y="1752600"/>
            <a:ext cx="4041775" cy="4373563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VacuumBellows_850mm</a:t>
            </a:r>
          </a:p>
          <a:p>
            <a:r>
              <a:rPr lang="en-US" dirty="0" smtClean="0"/>
              <a:t>Pipe interconnect </a:t>
            </a:r>
            <a:r>
              <a:rPr lang="en-US" dirty="0"/>
              <a:t>Bellows</a:t>
            </a:r>
          </a:p>
          <a:p>
            <a:r>
              <a:rPr lang="en-US" dirty="0"/>
              <a:t>Bellows </a:t>
            </a:r>
            <a:r>
              <a:rPr lang="en-US" dirty="0" err="1"/>
              <a:t>Weldment</a:t>
            </a:r>
            <a:r>
              <a:rPr lang="en-US" dirty="0"/>
              <a:t> 2-Phase </a:t>
            </a:r>
          </a:p>
          <a:p>
            <a:r>
              <a:rPr lang="en-US" dirty="0"/>
              <a:t>Support Posts</a:t>
            </a:r>
          </a:p>
          <a:p>
            <a:r>
              <a:rPr lang="en-US" dirty="0"/>
              <a:t>Base Support Assembly</a:t>
            </a:r>
          </a:p>
          <a:p>
            <a:r>
              <a:rPr lang="en-US" dirty="0"/>
              <a:t>Pump Line Coupling </a:t>
            </a:r>
            <a:r>
              <a:rPr lang="en-US" dirty="0" err="1"/>
              <a:t>Assy</a:t>
            </a:r>
            <a:endParaRPr lang="en-US" dirty="0"/>
          </a:p>
          <a:p>
            <a:r>
              <a:rPr lang="en-US" dirty="0"/>
              <a:t>CM Support Fixed </a:t>
            </a:r>
            <a:r>
              <a:rPr lang="en-US" dirty="0" err="1"/>
              <a:t>Assy</a:t>
            </a:r>
            <a:endParaRPr lang="en-US" dirty="0"/>
          </a:p>
          <a:p>
            <a:r>
              <a:rPr lang="en-US" dirty="0"/>
              <a:t>CM Support Sliding </a:t>
            </a:r>
            <a:r>
              <a:rPr lang="en-US" dirty="0" err="1"/>
              <a:t>Assy</a:t>
            </a:r>
            <a:endParaRPr lang="en-US" dirty="0"/>
          </a:p>
          <a:p>
            <a:r>
              <a:rPr lang="en-US" dirty="0"/>
              <a:t>Bimetallic Couplers -- chimney </a:t>
            </a:r>
          </a:p>
          <a:p>
            <a:r>
              <a:rPr lang="en-US" dirty="0"/>
              <a:t>Cavity Magnetic Shield</a:t>
            </a:r>
          </a:p>
          <a:p>
            <a:r>
              <a:rPr lang="en-US" dirty="0"/>
              <a:t>RF Gate Valve (VAT</a:t>
            </a:r>
            <a:r>
              <a:rPr lang="en-US" dirty="0" smtClean="0"/>
              <a:t>) </a:t>
            </a:r>
          </a:p>
          <a:p>
            <a:r>
              <a:rPr lang="en-US" dirty="0" smtClean="0"/>
              <a:t>HOM absorber </a:t>
            </a:r>
          </a:p>
          <a:p>
            <a:r>
              <a:rPr lang="en-US" dirty="0" smtClean="0"/>
              <a:t>BPM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6/6/14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LCLS-II Cryomodule Plans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4FA34-BCD0-4674-B1B3-79E6B39EC6D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8594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Cryomodule components</a:t>
            </a:r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Previous shopping list totals ~ $1M </a:t>
            </a:r>
          </a:p>
          <a:p>
            <a:pPr lvl="1"/>
            <a:r>
              <a:rPr lang="en-US" dirty="0" smtClean="0"/>
              <a:t>Does not include dressed cavity, tuner, input coupler costs, and various fixtures and tooling 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6/6/14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LCLS-II Cryomodule Plans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4FA34-BCD0-4674-B1B3-79E6B39EC6D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115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Long lead procurements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Aside from dressed cavities and input couplers, these items are among the longest lead procurements</a:t>
            </a:r>
          </a:p>
          <a:p>
            <a:r>
              <a:rPr lang="en-US" dirty="0" smtClean="0"/>
              <a:t>300 mm helium gas return pipe assembly </a:t>
            </a:r>
          </a:p>
          <a:p>
            <a:pPr lvl="1"/>
            <a:r>
              <a:rPr lang="en-US" dirty="0" smtClean="0"/>
              <a:t>4-5 month procurement </a:t>
            </a:r>
          </a:p>
          <a:p>
            <a:pPr lvl="1"/>
            <a:r>
              <a:rPr lang="en-US" dirty="0" smtClean="0"/>
              <a:t>~$60 K </a:t>
            </a:r>
          </a:p>
          <a:p>
            <a:r>
              <a:rPr lang="en-US" dirty="0" smtClean="0"/>
              <a:t>Vacuum vessel </a:t>
            </a:r>
          </a:p>
          <a:p>
            <a:pPr lvl="1"/>
            <a:r>
              <a:rPr lang="en-US" dirty="0" smtClean="0"/>
              <a:t>6 month procurement </a:t>
            </a:r>
          </a:p>
          <a:p>
            <a:pPr lvl="1"/>
            <a:r>
              <a:rPr lang="en-US" dirty="0" smtClean="0"/>
              <a:t>~$140 K </a:t>
            </a:r>
          </a:p>
          <a:p>
            <a:r>
              <a:rPr lang="en-US" dirty="0" smtClean="0"/>
              <a:t>Magnetic shielding </a:t>
            </a:r>
          </a:p>
          <a:p>
            <a:pPr lvl="1"/>
            <a:r>
              <a:rPr lang="en-US" dirty="0" smtClean="0"/>
              <a:t>4 month procurement </a:t>
            </a:r>
          </a:p>
          <a:p>
            <a:pPr lvl="1"/>
            <a:r>
              <a:rPr lang="en-US" dirty="0" smtClean="0"/>
              <a:t>~$60 K per cryomodule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6/6/14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LCLS-II Cryomodule Overview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4FA34-BCD0-4674-B1B3-79E6B39EC6D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79351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LCLS-II, 1.3GHz Cryomodule 3D model and Drawings status &amp; </a:t>
            </a:r>
            <a:r>
              <a:rPr lang="en-US" dirty="0" smtClean="0"/>
              <a:t>plan (</a:t>
            </a:r>
            <a:r>
              <a:rPr lang="en-US" dirty="0" err="1" smtClean="0"/>
              <a:t>Yuriy</a:t>
            </a:r>
            <a:r>
              <a:rPr lang="en-US" dirty="0" smtClean="0"/>
              <a:t> O.)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1.3 GHz Cryomodule 3D model, F10009945</a:t>
            </a:r>
          </a:p>
          <a:p>
            <a:pPr marL="0" indent="0">
              <a:buNone/>
            </a:pPr>
            <a:r>
              <a:rPr lang="en-US" dirty="0" smtClean="0"/>
              <a:t>	(ready for drafting-70%)</a:t>
            </a:r>
          </a:p>
          <a:p>
            <a:r>
              <a:rPr lang="en-US" dirty="0" smtClean="0"/>
              <a:t>DWG’s for Cavity </a:t>
            </a:r>
            <a:r>
              <a:rPr lang="en-US" dirty="0"/>
              <a:t>H</a:t>
            </a:r>
            <a:r>
              <a:rPr lang="en-US" dirty="0" smtClean="0"/>
              <a:t>e Vessel, End Lever Tuner,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-done</a:t>
            </a:r>
          </a:p>
          <a:p>
            <a:r>
              <a:rPr lang="en-US" dirty="0" smtClean="0"/>
              <a:t> Try to use (with small update) ~30% of existing 	drawings of Cryomodule #3</a:t>
            </a:r>
          </a:p>
          <a:p>
            <a:r>
              <a:rPr lang="en-US" dirty="0" smtClean="0"/>
              <a:t>This month plan to start to create drawings for: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-1.3 cavity string Assembly (~30 DWG’s)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-Vacuum Vessel (~40 DWG’s)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-HGR Pipe (~30 DWG’s)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(?)-50K aluminum shielding (~50 DWG’s)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  <a:p>
            <a:pPr marL="1371600" lvl="3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Y. Orlov, 1.3GHz Cryomodule design, 06 June 2014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3F65093-9474-794E-BCB6-D6B53E7F143A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5588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Effort and 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We are tracking personnel hours and updating estimated resource requirements </a:t>
            </a:r>
          </a:p>
          <a:p>
            <a:pPr lvl="1"/>
            <a:r>
              <a:rPr lang="en-US" dirty="0" smtClean="0"/>
              <a:t>Estimate about 40 months of engineering and design labor needed for rest of FY14 </a:t>
            </a:r>
          </a:p>
          <a:p>
            <a:pPr lvl="1"/>
            <a:r>
              <a:rPr lang="en-US" dirty="0" smtClean="0"/>
              <a:t>With 4 months left, so ~10 FTE </a:t>
            </a:r>
          </a:p>
          <a:p>
            <a:pPr lvl="1"/>
            <a:r>
              <a:rPr lang="en-US" dirty="0" smtClean="0"/>
              <a:t>This includes full CM effort – cryostat plus dressed cavity, tuner, magnetic shielding, etc.  </a:t>
            </a:r>
          </a:p>
          <a:p>
            <a:pPr lvl="1"/>
            <a:r>
              <a:rPr lang="en-US" dirty="0" smtClean="0"/>
              <a:t>Need some additional engineering and designer help, but should be able to establish that, especially for </a:t>
            </a:r>
          </a:p>
          <a:p>
            <a:pPr lvl="2"/>
            <a:r>
              <a:rPr lang="en-US" dirty="0" smtClean="0"/>
              <a:t>Structural analysis </a:t>
            </a:r>
          </a:p>
          <a:p>
            <a:pPr lvl="2"/>
            <a:r>
              <a:rPr lang="en-US" dirty="0" smtClean="0"/>
              <a:t>Drafting for drawings </a:t>
            </a:r>
          </a:p>
          <a:p>
            <a:r>
              <a:rPr lang="en-US" dirty="0" smtClean="0"/>
              <a:t>Effort continues into FY15 at approximately the same level </a:t>
            </a:r>
          </a:p>
          <a:p>
            <a:pPr lvl="1"/>
            <a:r>
              <a:rPr lang="en-US" dirty="0" smtClean="0"/>
              <a:t>Remaining design tasks, especially final engineering documentation, engineering notes </a:t>
            </a:r>
          </a:p>
          <a:p>
            <a:pPr lvl="1"/>
            <a:r>
              <a:rPr lang="en-US" dirty="0" smtClean="0"/>
              <a:t>Procurement and assembly always involves continuing designer involvement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6/6/14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LCLS-II Cryomodule Plans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4FA34-BCD0-4674-B1B3-79E6B39EC6D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6217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9181</TotalTime>
  <Words>427</Words>
  <Application>Microsoft Macintosh PowerPoint</Application>
  <PresentationFormat>On-screen Show (4:3)</PresentationFormat>
  <Paragraphs>93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LCLS-II Cryomodule –  Upcoming Work</vt:lpstr>
      <vt:lpstr>Schedule – upcoming milestones  from Draft Schedule for LCLS-II Preproduction Module-v11.pdf</vt:lpstr>
      <vt:lpstr>Cryomodule procurements  (in addition to dressed cavity with tuner, input and HOM couplers) </vt:lpstr>
      <vt:lpstr>Cryomodule components</vt:lpstr>
      <vt:lpstr>Long lead procurements </vt:lpstr>
      <vt:lpstr>LCLS-II, 1.3GHz Cryomodule 3D model and Drawings status &amp; plan (Yuriy O.)</vt:lpstr>
      <vt:lpstr>Effort and resources</vt:lpstr>
    </vt:vector>
  </TitlesOfParts>
  <Company>Fermi National Accelerator Laboratory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Youri Orlov x6328 11639N</dc:creator>
  <cp:lastModifiedBy>Tom Peterson</cp:lastModifiedBy>
  <cp:revision>144</cp:revision>
  <cp:lastPrinted>2014-03-19T19:14:39Z</cp:lastPrinted>
  <dcterms:created xsi:type="dcterms:W3CDTF">2014-03-17T16:23:17Z</dcterms:created>
  <dcterms:modified xsi:type="dcterms:W3CDTF">2014-06-06T12:23:41Z</dcterms:modified>
</cp:coreProperties>
</file>