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67" autoAdjust="0"/>
  </p:normalViewPr>
  <p:slideViewPr>
    <p:cSldViewPr snapToGrid="0" snapToObjects="1">
      <p:cViewPr>
        <p:scale>
          <a:sx n="150" d="100"/>
          <a:sy n="150" d="100"/>
        </p:scale>
        <p:origin x="-1152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25969-F28A-5B45-81BD-4249DB00ECC9}" type="datetimeFigureOut">
              <a:rPr lang="en-US" smtClean="0"/>
              <a:t>6/18/14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A74B-60AA-9446-BCE8-2D7E559A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74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9E8B9-3152-EB45-ADCF-F80FE96F9BA8}" type="datetimeFigureOut">
              <a:rPr lang="en-US" smtClean="0"/>
              <a:t>6/18/14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2B8F9-5099-7F44-AD13-E00D74EFD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1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6935"/>
            <a:ext cx="7772400" cy="2089895"/>
          </a:xfrm>
        </p:spPr>
        <p:txBody>
          <a:bodyPr/>
          <a:lstStyle>
            <a:lvl1pPr>
              <a:defRPr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34" y="6556849"/>
            <a:ext cx="1732895" cy="285745"/>
          </a:xfrm>
        </p:spPr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6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2700"/>
            <a:ext cx="9152990" cy="9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053" y="-3192"/>
            <a:ext cx="8150231" cy="987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3" y="990544"/>
            <a:ext cx="8915813" cy="555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28" y="6558965"/>
            <a:ext cx="1732895" cy="285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June 18,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2895" y="6547616"/>
            <a:ext cx="5674901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smtClean="0"/>
              <a:t>MAP IB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7796" y="6547616"/>
            <a:ext cx="1736203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375E"/>
                </a:solidFill>
              </a:defRPr>
            </a:lvl1pPr>
          </a:lstStyle>
          <a:p>
            <a:fld id="{8A5FAC83-C8C4-8046-B35B-A898236883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1243452" cy="9773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228" y="6547616"/>
            <a:ext cx="912653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990544"/>
            <a:ext cx="915299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5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 IB Meeting</a:t>
            </a:r>
            <a:br>
              <a:rPr lang="en-US" dirty="0" smtClean="0"/>
            </a:br>
            <a:r>
              <a:rPr lang="en-US" i="1" dirty="0" smtClean="0"/>
              <a:t>Program Updates and Review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Palmer</a:t>
            </a:r>
          </a:p>
          <a:p>
            <a:r>
              <a:rPr lang="en-US" i="1" dirty="0" smtClean="0"/>
              <a:t>6/18/2014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740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Scope will cover all of MAP activities</a:t>
            </a:r>
          </a:p>
          <a:p>
            <a:pPr lvl="2"/>
            <a:r>
              <a:rPr lang="en-US" dirty="0" smtClean="0"/>
              <a:t>Management and technical issues will be reviewed</a:t>
            </a:r>
          </a:p>
          <a:p>
            <a:pPr lvl="2"/>
            <a:r>
              <a:rPr lang="en-US" dirty="0" smtClean="0"/>
              <a:t>One focus will be MICE construction and exploitation</a:t>
            </a:r>
          </a:p>
          <a:p>
            <a:pPr lvl="3"/>
            <a:r>
              <a:rPr lang="en-US" dirty="0"/>
              <a:t>Will involve STFC/RAL/MICE personnel</a:t>
            </a:r>
          </a:p>
          <a:p>
            <a:pPr lvl="3"/>
            <a:r>
              <a:rPr lang="en-US" dirty="0"/>
              <a:t>Have received a preliminary planning budget profile for a 3-year conclusion of MICE</a:t>
            </a:r>
          </a:p>
          <a:p>
            <a:pPr lvl="2"/>
            <a:r>
              <a:rPr lang="en-US" dirty="0" smtClean="0"/>
              <a:t>Proposal for activities for which to initially recolor MAP FY15 budget to GARD</a:t>
            </a:r>
          </a:p>
          <a:p>
            <a:pPr lvl="3"/>
            <a:r>
              <a:rPr lang="en-US" dirty="0" smtClean="0"/>
              <a:t>MTA R&amp;D effort</a:t>
            </a:r>
          </a:p>
          <a:p>
            <a:pPr lvl="3"/>
            <a:r>
              <a:rPr lang="en-US" dirty="0" smtClean="0"/>
              <a:t>Advanced concepts for neutrino and cold muon sources</a:t>
            </a:r>
          </a:p>
          <a:p>
            <a:pPr lvl="3"/>
            <a:r>
              <a:rPr lang="en-US" dirty="0" smtClean="0"/>
              <a:t>Have received confirmation from Jim that we can propose to re-color as a coherent activity that will then fall under the next round of GARD reviews </a:t>
            </a:r>
            <a:r>
              <a:rPr lang="en-US" dirty="0" smtClean="0">
                <a:latin typeface="Wingdings 3" charset="2"/>
                <a:cs typeface="Wingdings 3" charset="2"/>
              </a:rPr>
              <a:t>n</a:t>
            </a:r>
            <a:r>
              <a:rPr lang="en-US" dirty="0" smtClean="0">
                <a:cs typeface="Wingdings 3" charset="2"/>
              </a:rPr>
              <a:t> </a:t>
            </a:r>
            <a:r>
              <a:rPr lang="en-US" dirty="0" err="1" smtClean="0">
                <a:cs typeface="Wingdings 3" charset="2"/>
              </a:rPr>
              <a:t>ie</a:t>
            </a:r>
            <a:r>
              <a:rPr lang="en-US" dirty="0" smtClean="0">
                <a:cs typeface="Wingdings 3" charset="2"/>
              </a:rPr>
              <a:t>, provide a coherent ramp-down</a:t>
            </a:r>
            <a:endParaRPr lang="en-US" dirty="0" smtClean="0"/>
          </a:p>
          <a:p>
            <a:pPr lvl="2"/>
            <a:r>
              <a:rPr lang="en-US" dirty="0" smtClean="0"/>
              <a:t>Note:  After a meeting with Don, Marty, and Andy, I would have to say that there appear to be gross misconceptions about how our funding is spent – this could be problematic</a:t>
            </a:r>
          </a:p>
          <a:p>
            <a:pPr lvl="1"/>
            <a:r>
              <a:rPr lang="en-US" dirty="0" smtClean="0"/>
              <a:t>Review date has slipped somewhat due to many conflicts</a:t>
            </a:r>
          </a:p>
          <a:p>
            <a:pPr lvl="2"/>
            <a:r>
              <a:rPr lang="en-US" dirty="0" smtClean="0"/>
              <a:t>Week of August 11</a:t>
            </a:r>
          </a:p>
          <a:p>
            <a:pPr lvl="2"/>
            <a:r>
              <a:rPr lang="en-US" dirty="0" smtClean="0"/>
              <a:t>Likely 3 days duration</a:t>
            </a:r>
          </a:p>
          <a:p>
            <a:pPr lvl="2"/>
            <a:r>
              <a:rPr lang="en-US" dirty="0" smtClean="0"/>
              <a:t>Probable location:  BNL</a:t>
            </a:r>
          </a:p>
          <a:p>
            <a:pPr lvl="1"/>
            <a:r>
              <a:rPr lang="en-US" dirty="0" smtClean="0"/>
              <a:t>Committee members are not yet designated</a:t>
            </a:r>
          </a:p>
          <a:p>
            <a:r>
              <a:rPr lang="en-US" sz="2800" dirty="0"/>
              <a:t>Note – letters to Steve Ritz and Jim </a:t>
            </a:r>
            <a:r>
              <a:rPr lang="en-US" sz="2800" dirty="0" err="1"/>
              <a:t>Siegrist</a:t>
            </a:r>
            <a:r>
              <a:rPr lang="en-US" sz="2800" dirty="0"/>
              <a:t> are generating responses</a:t>
            </a:r>
          </a:p>
          <a:p>
            <a:pPr lvl="1"/>
            <a:r>
              <a:rPr lang="en-US" sz="2400" dirty="0"/>
              <a:t>I would recommend that the IB members consider this</a:t>
            </a:r>
          </a:p>
          <a:p>
            <a:pPr lvl="1"/>
            <a:r>
              <a:rPr lang="en-US" sz="2400" dirty="0"/>
              <a:t>For instance, Dan Kaplan has already sent a note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9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for IB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Need help preparing for the review:</a:t>
            </a:r>
          </a:p>
          <a:p>
            <a:pPr lvl="1"/>
            <a:r>
              <a:rPr lang="en-US" sz="2400" dirty="0" smtClean="0"/>
              <a:t>Have been requested to prepare a comprehensive list of publications and proceedings</a:t>
            </a:r>
          </a:p>
          <a:p>
            <a:pPr lvl="2"/>
            <a:r>
              <a:rPr lang="en-US" sz="2000" dirty="0" smtClean="0"/>
              <a:t>In order to ensure completeness, I would propose to have the IB representatives assemble complete lists for their institutions (including theses) for the period 2010-present</a:t>
            </a:r>
          </a:p>
          <a:p>
            <a:pPr lvl="2"/>
            <a:r>
              <a:rPr lang="en-US" sz="2000" dirty="0" smtClean="0"/>
              <a:t>I will ask Maura to coordinate a master document</a:t>
            </a:r>
          </a:p>
          <a:p>
            <a:pPr lvl="1"/>
            <a:r>
              <a:rPr lang="en-US" sz="2400" dirty="0" smtClean="0"/>
              <a:t>For PIs with students and/or post-docs</a:t>
            </a:r>
          </a:p>
          <a:p>
            <a:pPr lvl="2"/>
            <a:r>
              <a:rPr lang="en-US" sz="2000" dirty="0"/>
              <a:t>P</a:t>
            </a:r>
            <a:r>
              <a:rPr lang="en-US" sz="2000" dirty="0" smtClean="0"/>
              <a:t>lease send me an updated set of their expected completion schedules</a:t>
            </a:r>
          </a:p>
          <a:p>
            <a:pPr lvl="2"/>
            <a:r>
              <a:rPr lang="en-US" sz="2000" dirty="0" smtClean="0"/>
              <a:t>Will do my best to preserve the younger members of the team</a:t>
            </a:r>
          </a:p>
          <a:p>
            <a:pPr lvl="1"/>
            <a:r>
              <a:rPr lang="en-US" sz="2400" dirty="0" smtClean="0"/>
              <a:t>We need a new IB chair to interact with the agencies and committees ASAP</a:t>
            </a:r>
          </a:p>
          <a:p>
            <a:pPr lvl="2"/>
            <a:r>
              <a:rPr lang="en-US" sz="2000" dirty="0" smtClean="0"/>
              <a:t>What is the likely election schedule?</a:t>
            </a:r>
          </a:p>
          <a:p>
            <a:pPr lvl="1"/>
            <a:r>
              <a:rPr lang="en-US" sz="2400" dirty="0" smtClean="0"/>
              <a:t>Also, we are moving ahead with a JINST dedicated volume</a:t>
            </a:r>
          </a:p>
          <a:p>
            <a:pPr lvl="2"/>
            <a:r>
              <a:rPr lang="en-US" sz="2200" dirty="0" smtClean="0"/>
              <a:t>Very supportive</a:t>
            </a:r>
          </a:p>
          <a:p>
            <a:pPr lvl="2"/>
            <a:r>
              <a:rPr lang="en-US" sz="2200" dirty="0" smtClean="0"/>
              <a:t>Very pragmatic submission rules (append as articles arrive)</a:t>
            </a:r>
          </a:p>
          <a:p>
            <a:pPr lvl="1"/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9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like to ask the board for any thoughts they have on how they would like to interact with the process moving forward.</a:t>
            </a:r>
          </a:p>
          <a:p>
            <a:pPr lvl="1"/>
            <a:r>
              <a:rPr lang="en-US" dirty="0" smtClean="0"/>
              <a:t>With P5</a:t>
            </a:r>
          </a:p>
          <a:p>
            <a:pPr lvl="1"/>
            <a:r>
              <a:rPr lang="en-US" dirty="0" smtClean="0"/>
              <a:t>With DOE/NSF</a:t>
            </a:r>
          </a:p>
          <a:p>
            <a:pPr lvl="1"/>
            <a:r>
              <a:rPr lang="en-US" dirty="0" smtClean="0"/>
              <a:t>With the Accelerator R&amp;D Panel</a:t>
            </a:r>
          </a:p>
          <a:p>
            <a:pPr lvl="1"/>
            <a:endParaRPr lang="en-US" dirty="0"/>
          </a:p>
          <a:p>
            <a:r>
              <a:rPr lang="en-US" dirty="0" smtClean="0"/>
              <a:t>Conflicts of Interest concerns?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18,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IB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42573"/>
      </p:ext>
    </p:extLst>
  </p:cSld>
  <p:clrMapOvr>
    <a:masterClrMapping/>
  </p:clrMapOvr>
</p:sld>
</file>

<file path=ppt/theme/theme1.xml><?xml version="1.0" encoding="utf-8"?>
<a:theme xmlns:a="http://schemas.openxmlformats.org/drawingml/2006/main" name="2014_DO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2014_DOE_Review_Template.potx</Template>
  <TotalTime>3356</TotalTime>
  <Words>424</Words>
  <Application>Microsoft Macintosh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2014_DOE_Review_Template</vt:lpstr>
      <vt:lpstr>MAP IB Meeting Program Updates and Review Planning</vt:lpstr>
      <vt:lpstr>What do we know?</vt:lpstr>
      <vt:lpstr>Items for IB Support</vt:lpstr>
      <vt:lpstr>Questions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Palmer</dc:creator>
  <cp:lastModifiedBy>Mark Palmer</cp:lastModifiedBy>
  <cp:revision>37</cp:revision>
  <dcterms:created xsi:type="dcterms:W3CDTF">2012-06-15T14:46:19Z</dcterms:created>
  <dcterms:modified xsi:type="dcterms:W3CDTF">2014-06-18T16:45:44Z</dcterms:modified>
</cp:coreProperties>
</file>