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56" r:id="rId3"/>
    <p:sldId id="335" r:id="rId4"/>
    <p:sldId id="334" r:id="rId5"/>
    <p:sldId id="330" r:id="rId6"/>
    <p:sldId id="331" r:id="rId7"/>
    <p:sldId id="314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C6B11"/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[47506 CD2 L3 20140702-1.xlsx]Resource Type 47506.06!PivotTable1</c:name>
    <c:fmtId val="-1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1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'Resource Type 47506.06'!$B$6:$B$7</c:f>
              <c:strCache>
                <c:ptCount val="1"/>
                <c:pt idx="0">
                  <c:v>Total</c:v>
                </c:pt>
              </c:strCache>
            </c:strRef>
          </c:tx>
          <c:dLbls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'Resource Type 47506.06'!$A$8:$A$9</c:f>
              <c:strCache>
                <c:ptCount val="1"/>
                <c:pt idx="0">
                  <c:v>L Labor</c:v>
                </c:pt>
              </c:strCache>
            </c:strRef>
          </c:cat>
          <c:val>
            <c:numRef>
              <c:f>'Resource Type 47506.06'!$B$8:$B$9</c:f>
              <c:numCache>
                <c:formatCode>###,###,</c:formatCode>
                <c:ptCount val="1"/>
                <c:pt idx="0">
                  <c:v>68104.400599999994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  <c:extLst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[47506 CD2 L3 20140702-1.xlsx]Estimate Type 47506.06!PivotTable2</c:name>
    <c:fmtId val="-1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</c:pivotFmt>
      <c:pivotFmt>
        <c:idx val="2"/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1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1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1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1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1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'Estimate Type 47506.06'!$B$6:$B$7</c:f>
              <c:strCache>
                <c:ptCount val="1"/>
                <c:pt idx="0">
                  <c:v>Total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'Estimate Type 47506.06'!$A$8:$A$10</c:f>
              <c:strCache>
                <c:ptCount val="2"/>
                <c:pt idx="0">
                  <c:v>L5 / M5 Conceptual</c:v>
                </c:pt>
                <c:pt idx="1">
                  <c:v>L7 / M7 Rough Estimate Pre-Conceptual - Uncommon Work</c:v>
                </c:pt>
              </c:strCache>
            </c:strRef>
          </c:cat>
          <c:val>
            <c:numRef>
              <c:f>'Estimate Type 47506.06'!$B$8:$B$10</c:f>
              <c:numCache>
                <c:formatCode>###,###,</c:formatCode>
                <c:ptCount val="2"/>
                <c:pt idx="0">
                  <c:v>63659.809699999998</c:v>
                </c:pt>
                <c:pt idx="1">
                  <c:v>4444.5908999999992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  <c:extLst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'[47506 CD2 L3 20140702-2.xlsx]FTE''s 47506.06'!$B$26</c:f>
              <c:strCache>
                <c:ptCount val="1"/>
                <c:pt idx="0">
                  <c:v>EN Engineering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'[47506 CD2 L3 20140702-2.xlsx]FTE''s 47506.06'!$A$27:$A$33</c:f>
              <c:strCache>
                <c:ptCount val="7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  <c:pt idx="4">
                  <c:v>FY19</c:v>
                </c:pt>
                <c:pt idx="5">
                  <c:v>FY20</c:v>
                </c:pt>
                <c:pt idx="6">
                  <c:v>FY21</c:v>
                </c:pt>
              </c:strCache>
            </c:strRef>
          </c:cat>
          <c:val>
            <c:numRef>
              <c:f>'[47506 CD2 L3 20140702-2.xlsx]FTE''s 47506.06'!$B$27:$B$33</c:f>
              <c:numCache>
                <c:formatCode>General</c:formatCode>
                <c:ptCount val="7"/>
                <c:pt idx="4" formatCode="#,##0.0">
                  <c:v>0.1404</c:v>
                </c:pt>
                <c:pt idx="5" formatCode="#,##0.0">
                  <c:v>0</c:v>
                </c:pt>
                <c:pt idx="6" formatCode="#,##0.0">
                  <c:v>0</c:v>
                </c:pt>
              </c:numCache>
            </c:numRef>
          </c:val>
        </c:ser>
        <c:ser>
          <c:idx val="2"/>
          <c:order val="1"/>
          <c:tx>
            <c:strRef>
              <c:f>'[47506 CD2 L3 20140702-2.xlsx]FTE''s 47506.06'!$C$26</c:f>
              <c:strCache>
                <c:ptCount val="1"/>
                <c:pt idx="0">
                  <c:v>FM Facilities Management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'[47506 CD2 L3 20140702-2.xlsx]FTE''s 47506.06'!$A$27:$A$33</c:f>
              <c:strCache>
                <c:ptCount val="7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  <c:pt idx="4">
                  <c:v>FY19</c:v>
                </c:pt>
                <c:pt idx="5">
                  <c:v>FY20</c:v>
                </c:pt>
                <c:pt idx="6">
                  <c:v>FY21</c:v>
                </c:pt>
              </c:strCache>
            </c:strRef>
          </c:cat>
          <c:val>
            <c:numRef>
              <c:f>'[47506 CD2 L3 20140702-2.xlsx]FTE''s 47506.06'!$C$27:$C$33</c:f>
              <c:numCache>
                <c:formatCode>General</c:formatCode>
                <c:ptCount val="7"/>
                <c:pt idx="4" formatCode="#,##0.0">
                  <c:v>2.3E-3</c:v>
                </c:pt>
                <c:pt idx="5" formatCode="#,##0.0">
                  <c:v>0</c:v>
                </c:pt>
                <c:pt idx="6" formatCode="#,##0.0">
                  <c:v>0</c:v>
                </c:pt>
              </c:numCache>
            </c:numRef>
          </c:val>
        </c:ser>
        <c:ser>
          <c:idx val="5"/>
          <c:order val="2"/>
          <c:tx>
            <c:strRef>
              <c:f>'[47506 CD2 L3 20140702-2.xlsx]FTE''s 47506.06'!$D$26</c:f>
              <c:strCache>
                <c:ptCount val="1"/>
                <c:pt idx="0">
                  <c:v>SC Scientific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'[47506 CD2 L3 20140702-2.xlsx]FTE''s 47506.06'!$A$27:$A$33</c:f>
              <c:strCache>
                <c:ptCount val="7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  <c:pt idx="4">
                  <c:v>FY19</c:v>
                </c:pt>
                <c:pt idx="5">
                  <c:v>FY20</c:v>
                </c:pt>
                <c:pt idx="6">
                  <c:v>FY21</c:v>
                </c:pt>
              </c:strCache>
            </c:strRef>
          </c:cat>
          <c:val>
            <c:numRef>
              <c:f>'[47506 CD2 L3 20140702-2.xlsx]FTE''s 47506.06'!$D$27:$D$33</c:f>
              <c:numCache>
                <c:formatCode>General</c:formatCode>
                <c:ptCount val="7"/>
                <c:pt idx="4" formatCode="#,##0.0">
                  <c:v>9.06E-2</c:v>
                </c:pt>
                <c:pt idx="5" formatCode="#,##0.0">
                  <c:v>0.62109999999999999</c:v>
                </c:pt>
                <c:pt idx="6" formatCode="#,##0.0">
                  <c:v>0.1045</c:v>
                </c:pt>
              </c:numCache>
            </c:numRef>
          </c:val>
        </c:ser>
        <c:ser>
          <c:idx val="7"/>
          <c:order val="3"/>
          <c:tx>
            <c:strRef>
              <c:f>'[47506 CD2 L3 20140702-2.xlsx]FTE''s 47506.06'!$E$26</c:f>
              <c:strCache>
                <c:ptCount val="1"/>
                <c:pt idx="0">
                  <c:v>TE Technical</c:v>
                </c:pt>
              </c:strCache>
            </c:strRef>
          </c:tx>
          <c:spPr>
            <a:ln>
              <a:noFill/>
            </a:ln>
          </c:spPr>
          <c:invertIfNegative val="0"/>
          <c:cat>
            <c:strRef>
              <c:f>'[47506 CD2 L3 20140702-2.xlsx]FTE''s 47506.06'!$A$27:$A$33</c:f>
              <c:strCache>
                <c:ptCount val="7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  <c:pt idx="4">
                  <c:v>FY19</c:v>
                </c:pt>
                <c:pt idx="5">
                  <c:v>FY20</c:v>
                </c:pt>
                <c:pt idx="6">
                  <c:v>FY21</c:v>
                </c:pt>
              </c:strCache>
            </c:strRef>
          </c:cat>
          <c:val>
            <c:numRef>
              <c:f>'[47506 CD2 L3 20140702-2.xlsx]FTE''s 47506.06'!$E$27:$E$33</c:f>
              <c:numCache>
                <c:formatCode>General</c:formatCode>
                <c:ptCount val="7"/>
                <c:pt idx="4" formatCode="#,##0.0">
                  <c:v>4.7500000000000001E-2</c:v>
                </c:pt>
                <c:pt idx="5" formatCode="#,##0.0">
                  <c:v>0.1449</c:v>
                </c:pt>
                <c:pt idx="6" formatCode="#,##0.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221952"/>
        <c:axId val="22223488"/>
      </c:barChart>
      <c:lineChart>
        <c:grouping val="standard"/>
        <c:varyColors val="0"/>
        <c:ser>
          <c:idx val="6"/>
          <c:order val="4"/>
          <c:tx>
            <c:strRef>
              <c:f>'[47506 CD2 L3 20140702-2.xlsx]FTE''s 47506.06'!$I$26</c:f>
              <c:strCache>
                <c:ptCount val="1"/>
                <c:pt idx="0">
                  <c:v>Cumulative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'[47506 CD2 L3 20140702-2.xlsx]FTE''s 47506.06'!$A$27:$A$33</c:f>
              <c:strCache>
                <c:ptCount val="7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  <c:pt idx="4">
                  <c:v>FY19</c:v>
                </c:pt>
                <c:pt idx="5">
                  <c:v>FY20</c:v>
                </c:pt>
                <c:pt idx="6">
                  <c:v>FY21</c:v>
                </c:pt>
              </c:strCache>
            </c:strRef>
          </c:cat>
          <c:val>
            <c:numRef>
              <c:f>'[47506 CD2 L3 20140702-2.xlsx]FTE''s 47506.06'!$I$27:$I$33</c:f>
              <c:numCache>
                <c:formatCode>General</c:formatCode>
                <c:ptCount val="7"/>
                <c:pt idx="4" formatCode="#,##0.0">
                  <c:v>0.28079999999999999</c:v>
                </c:pt>
                <c:pt idx="5" formatCode="#,##0.0">
                  <c:v>1.0468</c:v>
                </c:pt>
                <c:pt idx="6" formatCode="#,##0.0">
                  <c:v>1.1513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35776"/>
        <c:axId val="22233856"/>
      </c:lineChart>
      <c:catAx>
        <c:axId val="22221952"/>
        <c:scaling>
          <c:orientation val="minMax"/>
        </c:scaling>
        <c:delete val="0"/>
        <c:axPos val="b"/>
        <c:numFmt formatCode="&quot;FY&quot;yy" sourceLinked="1"/>
        <c:majorTickMark val="out"/>
        <c:minorTickMark val="none"/>
        <c:tickLblPos val="nextTo"/>
        <c:crossAx val="22223488"/>
        <c:crosses val="autoZero"/>
        <c:auto val="1"/>
        <c:lblAlgn val="ctr"/>
        <c:lblOffset val="100"/>
        <c:noMultiLvlLbl val="0"/>
      </c:catAx>
      <c:valAx>
        <c:axId val="222234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Annual FTE's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221952"/>
        <c:crosses val="autoZero"/>
        <c:crossBetween val="between"/>
      </c:valAx>
      <c:valAx>
        <c:axId val="2223385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 FTE's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235776"/>
        <c:crosses val="max"/>
        <c:crossBetween val="between"/>
      </c:valAx>
      <c:catAx>
        <c:axId val="22235776"/>
        <c:scaling>
          <c:orientation val="minMax"/>
        </c:scaling>
        <c:delete val="1"/>
        <c:axPos val="b"/>
        <c:numFmt formatCode="&quot;FY&quot;yy" sourceLinked="1"/>
        <c:majorTickMark val="out"/>
        <c:minorTickMark val="none"/>
        <c:tickLblPos val="none"/>
        <c:crossAx val="222338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047530288909599E-2"/>
          <c:y val="0.77770309710799435"/>
          <c:w val="0.98695246971109041"/>
          <c:h val="0.20409000515384232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7/7/2014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589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0688-F7AE-7441-85BB-0E205217A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8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B61D-3477-4845-9DF6-695E34DA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3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0FE-81D3-D341-890A-EF9117775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8A71-83C6-EF40-AD36-EC1683BCD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8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DCEB-21D2-CD4C-B55A-F3EADD9B8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2117-9F9F-7143-9723-4103C8BEA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6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6373-8500-2042-A196-2287B72DC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9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8529" y="6114990"/>
            <a:ext cx="84026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0" dirty="0" smtClean="0">
                <a:solidFill>
                  <a:schemeClr val="tx2"/>
                </a:solidFill>
                <a:latin typeface="Helvetica"/>
                <a:cs typeface="Helvetica"/>
              </a:rPr>
              <a:t>Mu2e</a:t>
            </a:r>
            <a:endParaRPr lang="en-US" sz="2000" b="1" i="0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ABC452BA-E2D2-7F48-9628-85048FB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Mu2e CD-2 Review Template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2810" y="4348956"/>
            <a:ext cx="1219200" cy="70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267669" y="1329270"/>
            <a:ext cx="209544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Arial Black"/>
                <a:cs typeface="Arial Black"/>
              </a:rPr>
              <a:t>U.S. DEPARTMENT OF</a:t>
            </a:r>
          </a:p>
          <a:p>
            <a:r>
              <a:rPr lang="en-US" sz="3200" dirty="0" smtClean="0">
                <a:solidFill>
                  <a:schemeClr val="accent5"/>
                </a:solidFill>
                <a:latin typeface="Arial Black"/>
                <a:cs typeface="Arial Black"/>
              </a:rPr>
              <a:t>ENEGY</a:t>
            </a:r>
            <a:endParaRPr lang="en-US" sz="3200" dirty="0">
              <a:solidFill>
                <a:schemeClr val="accent5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6735" y="1261533"/>
            <a:ext cx="1159292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1C6B11"/>
                </a:solidFill>
              </a:rPr>
              <a:t>Office of</a:t>
            </a:r>
          </a:p>
          <a:p>
            <a:r>
              <a:rPr lang="en-US" sz="2200" dirty="0" smtClean="0">
                <a:solidFill>
                  <a:srgbClr val="1C6B11"/>
                </a:solidFill>
              </a:rPr>
              <a:t>Science</a:t>
            </a:r>
            <a:endParaRPr lang="en-US" sz="2200" dirty="0">
              <a:solidFill>
                <a:srgbClr val="1C6B1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667" y="58737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Screen Shot 2014-06-04 at 10.48.10 AM   Jun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429" y="1357720"/>
            <a:ext cx="2641600" cy="673254"/>
          </a:xfrm>
          <a:prstGeom prst="rect">
            <a:avLst/>
          </a:prstGeom>
        </p:spPr>
      </p:pic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A. Mukherjee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Tracker </a:t>
            </a:r>
            <a:r>
              <a:rPr lang="en-US" dirty="0">
                <a:solidFill>
                  <a:schemeClr val="tx2"/>
                </a:solidFill>
                <a:latin typeface="Helvetica" charset="0"/>
              </a:rPr>
              <a:t>L2 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Manager</a:t>
            </a:r>
            <a:br>
              <a:rPr lang="en-US" dirty="0" smtClean="0">
                <a:solidFill>
                  <a:schemeClr val="tx2"/>
                </a:solidFill>
                <a:latin typeface="Helvetica" charset="0"/>
              </a:rPr>
            </a:b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Acting Assembly &amp; Installation L3 </a:t>
            </a:r>
            <a:r>
              <a:rPr lang="en-US" dirty="0">
                <a:solidFill>
                  <a:schemeClr val="tx2"/>
                </a:solidFill>
                <a:latin typeface="Helvetica" charset="0"/>
              </a:rPr>
              <a:t>manager </a:t>
            </a:r>
          </a:p>
          <a:p>
            <a:r>
              <a:rPr lang="en-US" dirty="0">
                <a:solidFill>
                  <a:schemeClr val="tx2"/>
                </a:solidFill>
                <a:latin typeface="Helvetica" charset="0"/>
              </a:rPr>
              <a:t>7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/</a:t>
            </a:r>
            <a:r>
              <a:rPr lang="en-US" dirty="0">
                <a:solidFill>
                  <a:schemeClr val="tx2"/>
                </a:solidFill>
                <a:latin typeface="Helvetica" charset="0"/>
              </a:rPr>
              <a:t>8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/2014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covers survey (optical) and checkout </a:t>
            </a:r>
            <a:r>
              <a:rPr lang="en-US" smtClean="0"/>
              <a:t>of </a:t>
            </a:r>
            <a:r>
              <a:rPr lang="en-US" smtClean="0"/>
              <a:t>the </a:t>
            </a:r>
            <a:r>
              <a:rPr lang="en-US" dirty="0" smtClean="0"/>
              <a:t>tracker after moving the mu2e building</a:t>
            </a:r>
          </a:p>
          <a:p>
            <a:r>
              <a:rPr lang="en-US" dirty="0" smtClean="0"/>
              <a:t>All institutions working on the tracker are assumed to send students or postdocs for the checkout</a:t>
            </a:r>
          </a:p>
          <a:p>
            <a:r>
              <a:rPr lang="en-US" dirty="0" err="1" smtClean="0"/>
              <a:t>Costed</a:t>
            </a:r>
            <a:r>
              <a:rPr lang="en-US" dirty="0" smtClean="0"/>
              <a:t> labor is surveyors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Mukherjee – Tracker Assembly &amp; Installation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4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Distribution by Resource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055227"/>
            <a:ext cx="2411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(AY $k)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906379"/>
              </p:ext>
            </p:extLst>
          </p:nvPr>
        </p:nvGraphicFramePr>
        <p:xfrm>
          <a:off x="1131310" y="1214581"/>
          <a:ext cx="6881380" cy="4428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371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Estimate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062093"/>
            <a:ext cx="4598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by Estimate Type (</a:t>
            </a:r>
            <a:r>
              <a:rPr lang="en-US" dirty="0" err="1" smtClean="0"/>
              <a:t>AY$k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527231"/>
              </p:ext>
            </p:extLst>
          </p:nvPr>
        </p:nvGraphicFramePr>
        <p:xfrm>
          <a:off x="1036204" y="1341149"/>
          <a:ext cx="7071591" cy="4175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902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896660"/>
            <a:ext cx="2385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FTEs by Discipline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890860"/>
              </p:ext>
            </p:extLst>
          </p:nvPr>
        </p:nvGraphicFramePr>
        <p:xfrm>
          <a:off x="1165225" y="1336386"/>
          <a:ext cx="6813550" cy="4185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057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6/8/14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A. Mukherjee – Tracker Assembly &amp; Installation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926499"/>
            <a:ext cx="326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Costs are fully burdened in AY $k</a:t>
            </a:r>
            <a:endParaRPr lang="en-US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12414"/>
              </p:ext>
            </p:extLst>
          </p:nvPr>
        </p:nvGraphicFramePr>
        <p:xfrm>
          <a:off x="330201" y="2197928"/>
          <a:ext cx="8328754" cy="1948195"/>
        </p:xfrm>
        <a:graphic>
          <a:graphicData uri="http://schemas.openxmlformats.org/drawingml/2006/table">
            <a:tbl>
              <a:tblPr/>
              <a:tblGrid>
                <a:gridCol w="3449707"/>
                <a:gridCol w="446157"/>
                <a:gridCol w="512832"/>
                <a:gridCol w="456559"/>
                <a:gridCol w="1360557"/>
                <a:gridCol w="1254195"/>
                <a:gridCol w="848747"/>
              </a:tblGrid>
              <a:tr h="145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5591" marR="5591" marT="559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D1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Base </a:t>
                      </a:r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Cost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(AY k$)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D1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D1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D1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91" marR="5591" marT="559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D18"/>
                    </a:solidFill>
                  </a:tcPr>
                </a:tc>
              </a:tr>
              <a:tr h="419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5591" marR="5591" marT="559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M&amp;S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Labor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Uncertainty 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on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remaining 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costs)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</a:t>
                      </a:r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Contingency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on 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ETC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 Cost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D18"/>
                    </a:solidFill>
                  </a:tcPr>
                </a:tc>
              </a:tr>
              <a:tr h="145360">
                <a:tc>
                  <a:txBody>
                    <a:bodyPr/>
                    <a:lstStyle/>
                    <a:p>
                      <a:pPr marL="863600" indent="-863600" algn="l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475.06.06 Detector Assembly &amp; </a:t>
                      </a: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Installation</a:t>
                      </a:r>
                      <a:b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</a:b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Actuals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 </a:t>
                      </a: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5591" marR="5591" marT="559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18D"/>
                    </a:solidFill>
                  </a:tcPr>
                </a:tc>
              </a:tr>
              <a:tr h="145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475.06.06 Detector Assembly &amp; Installation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68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68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36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53%</a:t>
                      </a:r>
                    </a:p>
                  </a:txBody>
                  <a:tcPr marL="5591" marR="5591" marT="559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104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56"/>
                    </a:solidFill>
                  </a:tcPr>
                </a:tc>
              </a:tr>
              <a:tr h="145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Grand Total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68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68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36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53%</a:t>
                      </a:r>
                    </a:p>
                  </a:txBody>
                  <a:tcPr marL="5591" marR="5591" marT="559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104</a:t>
                      </a:r>
                    </a:p>
                  </a:txBody>
                  <a:tcPr marL="5591" marR="5591" marT="559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A5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3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5146</TotalTime>
  <Words>196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FermilabTemplate</vt:lpstr>
      <vt:lpstr>Fermilab: Footer Only</vt:lpstr>
      <vt:lpstr>Mu2e CD-2 Review Template</vt:lpstr>
      <vt:lpstr>Survey</vt:lpstr>
      <vt:lpstr>Cost Distribution by Resource Type</vt:lpstr>
      <vt:lpstr>Quality of Estimate</vt:lpstr>
      <vt:lpstr>Labor Resources</vt:lpstr>
      <vt:lpstr>Cost Table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Aseet Mukherjee x2390,3923 07204N</cp:lastModifiedBy>
  <cp:revision>377</cp:revision>
  <cp:lastPrinted>2014-06-04T17:18:59Z</cp:lastPrinted>
  <dcterms:created xsi:type="dcterms:W3CDTF">2014-01-03T20:18:13Z</dcterms:created>
  <dcterms:modified xsi:type="dcterms:W3CDTF">2014-07-07T13:33:10Z</dcterms:modified>
</cp:coreProperties>
</file>