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31"/>
  </p:notesMasterIdLst>
  <p:handoutMasterIdLst>
    <p:handoutMasterId r:id="rId32"/>
  </p:handoutMasterIdLst>
  <p:sldIdLst>
    <p:sldId id="256" r:id="rId3"/>
    <p:sldId id="363" r:id="rId4"/>
    <p:sldId id="314" r:id="rId5"/>
    <p:sldId id="342" r:id="rId6"/>
    <p:sldId id="340" r:id="rId7"/>
    <p:sldId id="339" r:id="rId8"/>
    <p:sldId id="341" r:id="rId9"/>
    <p:sldId id="333" r:id="rId10"/>
    <p:sldId id="335" r:id="rId11"/>
    <p:sldId id="336" r:id="rId12"/>
    <p:sldId id="337" r:id="rId13"/>
    <p:sldId id="358" r:id="rId14"/>
    <p:sldId id="359" r:id="rId15"/>
    <p:sldId id="344" r:id="rId16"/>
    <p:sldId id="345" r:id="rId17"/>
    <p:sldId id="347" r:id="rId18"/>
    <p:sldId id="346" r:id="rId19"/>
    <p:sldId id="350" r:id="rId20"/>
    <p:sldId id="362" r:id="rId21"/>
    <p:sldId id="352" r:id="rId22"/>
    <p:sldId id="348" r:id="rId23"/>
    <p:sldId id="351" r:id="rId24"/>
    <p:sldId id="353" r:id="rId25"/>
    <p:sldId id="354" r:id="rId26"/>
    <p:sldId id="355" r:id="rId27"/>
    <p:sldId id="356" r:id="rId28"/>
    <p:sldId id="361" r:id="rId29"/>
    <p:sldId id="360" r:id="rId3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6B11"/>
    <a:srgbClr val="BD1F24"/>
    <a:srgbClr val="DA592A"/>
    <a:srgbClr val="808080"/>
    <a:srgbClr val="154D81"/>
    <a:srgbClr val="DF652C"/>
    <a:srgbClr val="E0692D"/>
    <a:srgbClr val="DF6424"/>
    <a:srgbClr val="D354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1268" y="-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944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7618333909043186E-2"/>
          <c:y val="2.980890017711732E-2"/>
          <c:w val="0.89086966719106719"/>
          <c:h val="0.90293049043612972"/>
        </c:manualLayout>
      </c:layout>
      <c:scatterChart>
        <c:scatterStyle val="lineMarker"/>
        <c:varyColors val="0"/>
        <c:ser>
          <c:idx val="0"/>
          <c:order val="0"/>
          <c:tx>
            <c:strRef>
              <c:f>sag2d!$C$32</c:f>
              <c:strCache>
                <c:ptCount val="1"/>
                <c:pt idx="0">
                  <c:v>ΔR 0psi 119cm</c:v>
                </c:pt>
              </c:strCache>
            </c:strRef>
          </c:tx>
          <c:marker>
            <c:symbol val="square"/>
            <c:size val="7"/>
            <c:spPr>
              <a:solidFill>
                <a:schemeClr val="accent1"/>
              </a:solidFill>
            </c:spPr>
          </c:marker>
          <c:xVal>
            <c:numRef>
              <c:f>sag2d!$B$33:$B$38</c:f>
              <c:numCache>
                <c:formatCode>General</c:formatCode>
                <c:ptCount val="6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</c:numCache>
            </c:numRef>
          </c:xVal>
          <c:yVal>
            <c:numRef>
              <c:f>sag2d!$C$33:$C$38</c:f>
              <c:numCache>
                <c:formatCode>General</c:formatCode>
                <c:ptCount val="6"/>
                <c:pt idx="0">
                  <c:v>0.10241581909060772</c:v>
                </c:pt>
                <c:pt idx="1">
                  <c:v>2.9017236257093713E-2</c:v>
                </c:pt>
                <c:pt idx="2">
                  <c:v>3.0149626863362707E-2</c:v>
                </c:pt>
                <c:pt idx="3">
                  <c:v>1.9798989873224131E-2</c:v>
                </c:pt>
                <c:pt idx="4">
                  <c:v>3.6055512754642693E-3</c:v>
                </c:pt>
                <c:pt idx="5">
                  <c:v>0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sag2d!$D$32</c:f>
              <c:strCache>
                <c:ptCount val="1"/>
                <c:pt idx="0">
                  <c:v>ΔR 14psi 119cm</c:v>
                </c:pt>
              </c:strCache>
            </c:strRef>
          </c:tx>
          <c:spPr>
            <a:ln>
              <a:solidFill>
                <a:schemeClr val="accent1"/>
              </a:solidFill>
            </a:ln>
          </c:spPr>
          <c:marker>
            <c:symbol val="square"/>
            <c:size val="7"/>
            <c:spPr>
              <a:noFill/>
              <a:ln>
                <a:solidFill>
                  <a:schemeClr val="accent1"/>
                </a:solidFill>
              </a:ln>
            </c:spPr>
          </c:marker>
          <c:xVal>
            <c:numRef>
              <c:f>sag2d!$B$33:$B$38</c:f>
              <c:numCache>
                <c:formatCode>General</c:formatCode>
                <c:ptCount val="6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</c:numCache>
            </c:numRef>
          </c:xVal>
          <c:yVal>
            <c:numRef>
              <c:f>sag2d!$D$33:$D$38</c:f>
              <c:numCache>
                <c:formatCode>General</c:formatCode>
                <c:ptCount val="6"/>
                <c:pt idx="0">
                  <c:v>0.14425671561490705</c:v>
                </c:pt>
                <c:pt idx="1">
                  <c:v>6.1294371682888003E-2</c:v>
                </c:pt>
                <c:pt idx="2">
                  <c:v>4.1109609582189087E-2</c:v>
                </c:pt>
                <c:pt idx="3">
                  <c:v>2.2627416997969541E-2</c:v>
                </c:pt>
                <c:pt idx="4">
                  <c:v>5.0000000000001155E-3</c:v>
                </c:pt>
                <c:pt idx="5">
                  <c:v>0</c:v>
                </c:pt>
              </c:numCache>
            </c:numRef>
          </c:yVal>
          <c:smooth val="0"/>
        </c:ser>
        <c:ser>
          <c:idx val="2"/>
          <c:order val="2"/>
          <c:tx>
            <c:strRef>
              <c:f>sag2d!$E$32</c:f>
              <c:strCache>
                <c:ptCount val="1"/>
                <c:pt idx="0">
                  <c:v>ΔR 0psi 91cm</c:v>
                </c:pt>
              </c:strCache>
            </c:strRef>
          </c:tx>
          <c:xVal>
            <c:numRef>
              <c:f>sag2d!$B$33:$B$38</c:f>
              <c:numCache>
                <c:formatCode>General</c:formatCode>
                <c:ptCount val="6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</c:numCache>
            </c:numRef>
          </c:xVal>
          <c:yVal>
            <c:numRef>
              <c:f>sag2d!$E$33:$E$38</c:f>
              <c:numCache>
                <c:formatCode>General</c:formatCode>
                <c:ptCount val="6"/>
                <c:pt idx="0">
                  <c:v>2.3853720883753086E-2</c:v>
                </c:pt>
                <c:pt idx="1">
                  <c:v>1.6643316977092475E-2</c:v>
                </c:pt>
                <c:pt idx="2">
                  <c:v>1.3453624047073483E-2</c:v>
                </c:pt>
                <c:pt idx="3">
                  <c:v>7.8102496759060213E-3</c:v>
                </c:pt>
                <c:pt idx="4">
                  <c:v>8.4852813742374786E-3</c:v>
                </c:pt>
                <c:pt idx="5">
                  <c:v>0</c:v>
                </c:pt>
              </c:numCache>
            </c:numRef>
          </c:yVal>
          <c:smooth val="0"/>
        </c:ser>
        <c:ser>
          <c:idx val="3"/>
          <c:order val="3"/>
          <c:tx>
            <c:strRef>
              <c:f>sag2d!$F$32</c:f>
              <c:strCache>
                <c:ptCount val="1"/>
                <c:pt idx="0">
                  <c:v>ΔR 14psi 91cm</c:v>
                </c:pt>
              </c:strCache>
            </c:strRef>
          </c:tx>
          <c:spPr>
            <a:ln>
              <a:solidFill>
                <a:srgbClr val="92D050"/>
              </a:solidFill>
            </a:ln>
          </c:spPr>
          <c:marker>
            <c:symbol val="triangle"/>
            <c:size val="7"/>
            <c:spPr>
              <a:noFill/>
              <a:ln>
                <a:solidFill>
                  <a:srgbClr val="92D050"/>
                </a:solidFill>
              </a:ln>
            </c:spPr>
          </c:marker>
          <c:xVal>
            <c:numRef>
              <c:f>sag2d!$B$33:$B$38</c:f>
              <c:numCache>
                <c:formatCode>General</c:formatCode>
                <c:ptCount val="6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</c:numCache>
            </c:numRef>
          </c:xVal>
          <c:yVal>
            <c:numRef>
              <c:f>sag2d!$F$33:$F$38</c:f>
              <c:numCache>
                <c:formatCode>General</c:formatCode>
                <c:ptCount val="6"/>
                <c:pt idx="0">
                  <c:v>3.2649655434629402E-2</c:v>
                </c:pt>
                <c:pt idx="1">
                  <c:v>2.0808652046685177E-2</c:v>
                </c:pt>
                <c:pt idx="2">
                  <c:v>1.300000000000031E-2</c:v>
                </c:pt>
                <c:pt idx="3">
                  <c:v>9.2195444572931249E-3</c:v>
                </c:pt>
                <c:pt idx="4">
                  <c:v>9.2195444572931249E-3</c:v>
                </c:pt>
                <c:pt idx="5">
                  <c:v>0</c:v>
                </c:pt>
              </c:numCache>
            </c:numRef>
          </c:yVal>
          <c:smooth val="0"/>
        </c:ser>
        <c:ser>
          <c:idx val="4"/>
          <c:order val="4"/>
          <c:tx>
            <c:strRef>
              <c:f>sag2d!$G$32</c:f>
              <c:strCache>
                <c:ptCount val="1"/>
                <c:pt idx="0">
                  <c:v>ΔR 0psi 71cm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sag2d!$B$33:$B$38</c:f>
              <c:numCache>
                <c:formatCode>General</c:formatCode>
                <c:ptCount val="6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</c:numCache>
            </c:numRef>
          </c:xVal>
          <c:yVal>
            <c:numRef>
              <c:f>sag2d!$G$33:$G$38</c:f>
              <c:numCache>
                <c:formatCode>General</c:formatCode>
                <c:ptCount val="6"/>
                <c:pt idx="0">
                  <c:v>2.7459060435491647E-2</c:v>
                </c:pt>
                <c:pt idx="1">
                  <c:v>3.6055512754640849E-3</c:v>
                </c:pt>
                <c:pt idx="2">
                  <c:v>2.2360679775003376E-3</c:v>
                </c:pt>
                <c:pt idx="3">
                  <c:v>3.6055512754640849E-3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sag2d!$H$32</c:f>
              <c:strCache>
                <c:ptCount val="1"/>
                <c:pt idx="0">
                  <c:v>ΔR 14psi 71cm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circle"/>
            <c:size val="7"/>
            <c:spPr>
              <a:noFill/>
              <a:ln>
                <a:solidFill>
                  <a:srgbClr val="FF0000"/>
                </a:solidFill>
              </a:ln>
            </c:spPr>
          </c:marker>
          <c:xVal>
            <c:numRef>
              <c:f>sag2d!$B$33:$B$38</c:f>
              <c:numCache>
                <c:formatCode>General</c:formatCode>
                <c:ptCount val="6"/>
                <c:pt idx="0">
                  <c:v>100</c:v>
                </c:pt>
                <c:pt idx="1">
                  <c:v>150</c:v>
                </c:pt>
                <c:pt idx="2">
                  <c:v>200</c:v>
                </c:pt>
                <c:pt idx="3">
                  <c:v>300</c:v>
                </c:pt>
                <c:pt idx="4">
                  <c:v>400</c:v>
                </c:pt>
                <c:pt idx="5">
                  <c:v>500</c:v>
                </c:pt>
              </c:numCache>
            </c:numRef>
          </c:xVal>
          <c:yVal>
            <c:numRef>
              <c:f>sag2d!$H$33:$H$38</c:f>
              <c:numCache>
                <c:formatCode>General</c:formatCode>
                <c:ptCount val="6"/>
                <c:pt idx="0">
                  <c:v>1.4764823060233368E-2</c:v>
                </c:pt>
                <c:pt idx="1">
                  <c:v>1.06301458127354E-2</c:v>
                </c:pt>
                <c:pt idx="2">
                  <c:v>7.0710678118655126E-3</c:v>
                </c:pt>
                <c:pt idx="3">
                  <c:v>7.0710678118651674E-3</c:v>
                </c:pt>
                <c:pt idx="4">
                  <c:v>0</c:v>
                </c:pt>
                <c:pt idx="5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4838016"/>
        <c:axId val="74839936"/>
      </c:scatterChart>
      <c:valAx>
        <c:axId val="74838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4839936"/>
        <c:crosses val="autoZero"/>
        <c:crossBetween val="midCat"/>
      </c:valAx>
      <c:valAx>
        <c:axId val="748399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4838016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46174654200207693"/>
          <c:y val="0.1355093380869046"/>
          <c:w val="0.45950218544812171"/>
          <c:h val="0.35041366133087876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pieChart>
        <c:varyColors val="1"/>
        <c:ser>
          <c:idx val="0"/>
          <c:order val="0"/>
          <c:dLbls>
            <c:showLegendKey val="0"/>
            <c:showVal val="1"/>
            <c:showCatName val="0"/>
            <c:showSerName val="0"/>
            <c:showPercent val="1"/>
            <c:showBubbleSize val="0"/>
            <c:showLeaderLines val="1"/>
          </c:dLbls>
          <c:cat>
            <c:strRef>
              <c:f>'[47506 CD2 L3 20140702.xlsx]WBS Breakdown 47506.02'!$B$15:$B$17</c:f>
              <c:strCache>
                <c:ptCount val="3"/>
                <c:pt idx="0">
                  <c:v>475.06.02 Straws Actuals</c:v>
                </c:pt>
                <c:pt idx="1">
                  <c:v>475.06.02.01 Straw Tubes</c:v>
                </c:pt>
                <c:pt idx="2">
                  <c:v>475.06.02.03 Wire Stringing</c:v>
                </c:pt>
              </c:strCache>
            </c:strRef>
          </c:cat>
          <c:val>
            <c:numRef>
              <c:f>'[47506 CD2 L3 20140702.xlsx]WBS Breakdown 47506.02'!$C$8:$C$10</c:f>
              <c:numCache>
                <c:formatCode>###,###,</c:formatCode>
                <c:ptCount val="3"/>
                <c:pt idx="0">
                  <c:v>124329.44000000002</c:v>
                </c:pt>
                <c:pt idx="1">
                  <c:v>1277429.9406000001</c:v>
                </c:pt>
                <c:pt idx="2">
                  <c:v>17626.656299999999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 rtl="0">
            <a:defRPr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[47506 CD2 L3 20140702.xlsx]Resource Type 47506.02!PivotTable1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  <c:marker>
          <c:symbol val="none"/>
        </c:marker>
      </c:pivotFmt>
      <c:pivotFmt>
        <c:idx val="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  <c:pivotFmt>
        <c:idx val="3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  <c:pivotFmt>
        <c:idx val="5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  <c:pivotFmt>
        <c:idx val="6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  <c:pivotFmt>
        <c:idx val="7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  <c:pivotFmt>
        <c:idx val="8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  <c:pivotFmt>
        <c:idx val="9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  <c:pivotFmt>
        <c:idx val="1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  <c:pivotFmt>
        <c:idx val="1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  <c:pivotFmt>
        <c:idx val="1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1"/>
          <c:showVal val="1"/>
          <c:showCatName val="1"/>
          <c:showSerName val="0"/>
          <c:showPercent val="1"/>
          <c:showBubbleSize val="0"/>
          <c:separator>
</c:separator>
        </c:dLbl>
      </c:pivotFmt>
    </c:pivotFmts>
    <c:plotArea>
      <c:layout/>
      <c:pieChart>
        <c:varyColors val="1"/>
        <c:ser>
          <c:idx val="0"/>
          <c:order val="0"/>
          <c:tx>
            <c:strRef>
              <c:f>'Resource Type 47506.02'!$B$6:$B$7</c:f>
              <c:strCache>
                <c:ptCount val="1"/>
                <c:pt idx="0">
                  <c:v>Total</c:v>
                </c:pt>
              </c:strCache>
            </c:strRef>
          </c:tx>
          <c:dLbls>
            <c:txPr>
              <a:bodyPr/>
              <a:lstStyle/>
              <a:p>
                <a:pPr>
                  <a:defRPr/>
                </a:pPr>
                <a:endParaRPr lang="en-US"/>
              </a:p>
            </c:txPr>
            <c:showLegendKey val="1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'Resource Type 47506.02'!$A$8:$A$11</c:f>
              <c:strCache>
                <c:ptCount val="3"/>
                <c:pt idx="0">
                  <c:v>L Labor</c:v>
                </c:pt>
                <c:pt idx="1">
                  <c:v>M Material</c:v>
                </c:pt>
                <c:pt idx="2">
                  <c:v>N Non-Fermi Labor</c:v>
                </c:pt>
              </c:strCache>
            </c:strRef>
          </c:cat>
          <c:val>
            <c:numRef>
              <c:f>'Resource Type 47506.02'!$B$8:$B$11</c:f>
              <c:numCache>
                <c:formatCode>###,###,</c:formatCode>
                <c:ptCount val="3"/>
                <c:pt idx="0">
                  <c:v>64930.001900000003</c:v>
                </c:pt>
                <c:pt idx="1">
                  <c:v>938258.7938000001</c:v>
                </c:pt>
                <c:pt idx="2">
                  <c:v>416197.24120000005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externalData r:id="rId2">
    <c:autoUpdate val="0"/>
  </c:externalData>
  <c:extLst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[47506 CD2 L3 20140702.xlsx]Estimate Type 47506.02!PivotTable2</c:name>
    <c:fmtId val="-1"/>
  </c:pivotSource>
  <c:chart>
    <c:autoTitleDeleted val="1"/>
    <c:pivotFmts>
      <c:pivotFmt>
        <c:idx val="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</c:dLbl>
      </c:pivotFmt>
      <c:pivotFmt>
        <c:idx val="1"/>
      </c:pivotFmt>
      <c:pivotFmt>
        <c:idx val="2"/>
      </c:pivotFmt>
      <c:pivotFmt>
        <c:idx val="3"/>
        <c:marker>
          <c:symbol val="none"/>
        </c:marker>
      </c:pivotFmt>
      <c:pivotFmt>
        <c:idx val="4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5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6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7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8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9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10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11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  <c:pivotFmt>
        <c:idx val="12"/>
        <c:marker>
          <c:symbol val="none"/>
        </c:marker>
        <c:dLbl>
          <c:idx val="0"/>
          <c:spPr/>
          <c:txPr>
            <a:bodyPr/>
            <a:lstStyle/>
            <a:p>
              <a:pPr>
                <a:defRPr/>
              </a:pPr>
              <a:endParaRPr lang="en-US"/>
            </a:p>
          </c:txPr>
          <c:showLegendKey val="0"/>
          <c:showVal val="1"/>
          <c:showCatName val="0"/>
          <c:showSerName val="0"/>
          <c:showPercent val="1"/>
          <c:showBubbleSize val="0"/>
          <c:separator>
</c:separator>
        </c:dLbl>
      </c:pivotFmt>
    </c:pivotFmts>
    <c:plotArea>
      <c:layout/>
      <c:pieChart>
        <c:varyColors val="1"/>
        <c:ser>
          <c:idx val="0"/>
          <c:order val="0"/>
          <c:tx>
            <c:strRef>
              <c:f>'Estimate Type 47506.02'!$B$6:$B$7</c:f>
              <c:strCache>
                <c:ptCount val="1"/>
                <c:pt idx="0">
                  <c:v>Total</c:v>
                </c:pt>
              </c:strCache>
            </c:strRef>
          </c:tx>
          <c:dLbls>
            <c:txPr>
              <a:bodyPr/>
              <a:lstStyle/>
              <a:p>
                <a:pPr>
                  <a:defRPr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
</c:separator>
            <c:showLeaderLines val="1"/>
          </c:dLbls>
          <c:cat>
            <c:strRef>
              <c:f>'Estimate Type 47506.02'!$A$8:$A$12</c:f>
              <c:strCache>
                <c:ptCount val="4"/>
                <c:pt idx="0">
                  <c:v>L1 Actual / M1 Existing P.O.</c:v>
                </c:pt>
                <c:pt idx="1">
                  <c:v>L3 / M3  Advanced</c:v>
                </c:pt>
                <c:pt idx="2">
                  <c:v>L4 / M4 Preliminary</c:v>
                </c:pt>
                <c:pt idx="3">
                  <c:v>L5 / M5 Conceptual</c:v>
                </c:pt>
              </c:strCache>
            </c:strRef>
          </c:cat>
          <c:val>
            <c:numRef>
              <c:f>'Estimate Type 47506.02'!$B$8:$B$12</c:f>
              <c:numCache>
                <c:formatCode>###,###,</c:formatCode>
                <c:ptCount val="4"/>
                <c:pt idx="0">
                  <c:v>124329.44000000002</c:v>
                </c:pt>
                <c:pt idx="1">
                  <c:v>262348.65490000002</c:v>
                </c:pt>
                <c:pt idx="2">
                  <c:v>602393.74940000009</c:v>
                </c:pt>
                <c:pt idx="3">
                  <c:v>430314.19280000008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zero"/>
    <c:showDLblsOverMax val="0"/>
  </c:chart>
  <c:externalData r:id="rId2">
    <c:autoUpdate val="0"/>
  </c:externalData>
  <c:extLst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'[47506 CD2 L3 20140702.xlsx]Labor and Material 47506.02'!$B$24</c:f>
              <c:strCache>
                <c:ptCount val="1"/>
                <c:pt idx="0">
                  <c:v>L Labor</c:v>
                </c:pt>
              </c:strCache>
            </c:strRef>
          </c:tx>
          <c:invertIfNegative val="0"/>
          <c:cat>
            <c:numRef>
              <c:f>'[47506 CD2 L3 20140702.xlsx]Labor and Material 47506.02'!$A$25:$A$27</c:f>
              <c:numCache>
                <c:formatCode>"FY"yy</c:formatCode>
                <c:ptCount val="3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</c:numCache>
            </c:numRef>
          </c:cat>
          <c:val>
            <c:numRef>
              <c:f>'[47506 CD2 L3 20140702.xlsx]Labor and Material 47506.02'!$B$25:$B$27</c:f>
              <c:numCache>
                <c:formatCode>###,###,</c:formatCode>
                <c:ptCount val="3"/>
                <c:pt idx="0">
                  <c:v>7751.3099000000002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3"/>
          <c:order val="1"/>
          <c:tx>
            <c:strRef>
              <c:f>'[47506 CD2 L3 20140702.xlsx]Labor and Material 47506.02'!$C$24</c:f>
              <c:strCache>
                <c:ptCount val="1"/>
                <c:pt idx="0">
                  <c:v>M Material</c:v>
                </c:pt>
              </c:strCache>
            </c:strRef>
          </c:tx>
          <c:spPr>
            <a:solidFill>
              <a:srgbClr val="C0504D"/>
            </a:solidFill>
          </c:spPr>
          <c:invertIfNegative val="0"/>
          <c:cat>
            <c:numRef>
              <c:f>'[47506 CD2 L3 20140702.xlsx]Labor and Material 47506.02'!$A$25:$A$27</c:f>
              <c:numCache>
                <c:formatCode>"FY"yy</c:formatCode>
                <c:ptCount val="3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</c:numCache>
            </c:numRef>
          </c:cat>
          <c:val>
            <c:numRef>
              <c:f>'[47506 CD2 L3 20140702.xlsx]Labor and Material 47506.02'!$C$25:$C$27</c:f>
              <c:numCache>
                <c:formatCode>###,###,</c:formatCode>
                <c:ptCount val="3"/>
                <c:pt idx="0">
                  <c:v>162471.6778</c:v>
                </c:pt>
                <c:pt idx="1">
                  <c:v>663375.31770000001</c:v>
                </c:pt>
                <c:pt idx="2">
                  <c:v>33421.922500000001</c:v>
                </c:pt>
              </c:numCache>
            </c:numRef>
          </c:val>
        </c:ser>
        <c:ser>
          <c:idx val="2"/>
          <c:order val="2"/>
          <c:tx>
            <c:strRef>
              <c:f>'[47506 CD2 L3 20140702.xlsx]Labor and Material 47506.02'!$D$24</c:f>
              <c:strCache>
                <c:ptCount val="1"/>
                <c:pt idx="0">
                  <c:v>Non-Fermi Labor</c:v>
                </c:pt>
              </c:strCache>
            </c:strRef>
          </c:tx>
          <c:invertIfNegative val="0"/>
          <c:cat>
            <c:numRef>
              <c:f>'[47506 CD2 L3 20140702.xlsx]Labor and Material 47506.02'!$A$25:$A$27</c:f>
              <c:numCache>
                <c:formatCode>"FY"yy</c:formatCode>
                <c:ptCount val="3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</c:numCache>
            </c:numRef>
          </c:cat>
          <c:val>
            <c:numRef>
              <c:f>'[47506 CD2 L3 20140702.xlsx]Labor and Material 47506.02'!$D$25:$D$27</c:f>
              <c:numCache>
                <c:formatCode>###,###,</c:formatCode>
                <c:ptCount val="3"/>
                <c:pt idx="0">
                  <c:v>4679.6305000000002</c:v>
                </c:pt>
                <c:pt idx="1">
                  <c:v>141187.67329999999</c:v>
                </c:pt>
                <c:pt idx="2">
                  <c:v>270329.9374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8386944"/>
        <c:axId val="88396928"/>
      </c:barChart>
      <c:lineChart>
        <c:grouping val="standard"/>
        <c:varyColors val="0"/>
        <c:ser>
          <c:idx val="1"/>
          <c:order val="3"/>
          <c:tx>
            <c:strRef>
              <c:f>'[47506 CD2 L3 20140702.xlsx]Labor and Material 47506.02'!$E$24</c:f>
              <c:strCache>
                <c:ptCount val="1"/>
                <c:pt idx="0">
                  <c:v>Cumulative Total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ymbol val="none"/>
          </c:marker>
          <c:cat>
            <c:numRef>
              <c:f>'[47506 CD2 L3 20140702.xlsx]Labor and Material 47506.02'!$A$25:$A$27</c:f>
              <c:numCache>
                <c:formatCode>"FY"yy</c:formatCode>
                <c:ptCount val="3"/>
                <c:pt idx="0">
                  <c:v>42277</c:v>
                </c:pt>
                <c:pt idx="1">
                  <c:v>42643</c:v>
                </c:pt>
                <c:pt idx="2">
                  <c:v>43008</c:v>
                </c:pt>
              </c:numCache>
            </c:numRef>
          </c:cat>
          <c:val>
            <c:numRef>
              <c:f>'[47506 CD2 L3 20140702.xlsx]Labor and Material 47506.02'!$E$25:$E$27</c:f>
              <c:numCache>
                <c:formatCode>###,###,</c:formatCode>
                <c:ptCount val="3"/>
                <c:pt idx="0">
                  <c:v>311071.18599999999</c:v>
                </c:pt>
                <c:pt idx="1">
                  <c:v>1115634.1770000001</c:v>
                </c:pt>
                <c:pt idx="2">
                  <c:v>1419386.0369000002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401024"/>
        <c:axId val="88398848"/>
      </c:lineChart>
      <c:dateAx>
        <c:axId val="88386944"/>
        <c:scaling>
          <c:orientation val="minMax"/>
        </c:scaling>
        <c:delete val="0"/>
        <c:axPos val="b"/>
        <c:numFmt formatCode="&quot;FY&quot;yy" sourceLinked="1"/>
        <c:majorTickMark val="out"/>
        <c:minorTickMark val="none"/>
        <c:tickLblPos val="nextTo"/>
        <c:crossAx val="88396928"/>
        <c:crosses val="autoZero"/>
        <c:auto val="1"/>
        <c:lblOffset val="100"/>
        <c:baseTimeUnit val="years"/>
      </c:dateAx>
      <c:valAx>
        <c:axId val="883969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Annual Cost $K</a:t>
                </a:r>
              </a:p>
            </c:rich>
          </c:tx>
          <c:overlay val="0"/>
        </c:title>
        <c:numFmt formatCode="###,###," sourceLinked="1"/>
        <c:majorTickMark val="out"/>
        <c:minorTickMark val="none"/>
        <c:tickLblPos val="nextTo"/>
        <c:crossAx val="88386944"/>
        <c:crosses val="autoZero"/>
        <c:crossBetween val="between"/>
      </c:valAx>
      <c:valAx>
        <c:axId val="88398848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Cumulative Cost $K</a:t>
                </a:r>
              </a:p>
              <a:p>
                <a:pPr>
                  <a:defRPr/>
                </a:pPr>
                <a:endParaRPr lang="en-US"/>
              </a:p>
            </c:rich>
          </c:tx>
          <c:overlay val="0"/>
        </c:title>
        <c:numFmt formatCode="###,###," sourceLinked="1"/>
        <c:majorTickMark val="out"/>
        <c:minorTickMark val="none"/>
        <c:tickLblPos val="nextTo"/>
        <c:crossAx val="88401024"/>
        <c:crosses val="max"/>
        <c:crossBetween val="between"/>
      </c:valAx>
      <c:dateAx>
        <c:axId val="88401024"/>
        <c:scaling>
          <c:orientation val="minMax"/>
        </c:scaling>
        <c:delete val="1"/>
        <c:axPos val="b"/>
        <c:numFmt formatCode="&quot;FY&quot;yy" sourceLinked="1"/>
        <c:majorTickMark val="out"/>
        <c:minorTickMark val="none"/>
        <c:tickLblPos val="none"/>
        <c:crossAx val="88398848"/>
        <c:crosses val="autoZero"/>
        <c:auto val="1"/>
        <c:lblOffset val="100"/>
        <c:baseTimeUnit val="years"/>
        <c:majorUnit val="1"/>
        <c:minorUnit val="1"/>
      </c:dateAx>
      <c:spPr>
        <a:noFill/>
        <a:ln w="25400">
          <a:noFill/>
        </a:ln>
      </c:spPr>
    </c:plotArea>
    <c:legend>
      <c:legendPos val="b"/>
      <c:overlay val="0"/>
    </c:legend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0.41375</cdr:x>
      <cdr:y>0.51602</cdr:y>
    </cdr:from>
    <cdr:to>
      <cdr:x>0.9917</cdr:x>
      <cdr:y>0.69962</cdr:y>
    </cdr:to>
    <cdr:sp macro="" textlink="">
      <cdr:nvSpPr>
        <cdr:cNvPr id="2" name="TextBox 7"/>
        <cdr:cNvSpPr txBox="1"/>
      </cdr:nvSpPr>
      <cdr:spPr>
        <a:xfrm xmlns:a="http://schemas.openxmlformats.org/drawingml/2006/main">
          <a:off x="3404985" y="2335476"/>
          <a:ext cx="4756298" cy="830997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/>
        </a:solidFill>
        <a:ln xmlns:a="http://schemas.openxmlformats.org/drawingml/2006/main">
          <a:solidFill>
            <a:srgbClr val="FF0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1pPr>
          <a:lvl2pPr marL="4572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2pPr>
          <a:lvl3pPr marL="9144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3pPr>
          <a:lvl4pPr marL="13716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4pPr>
          <a:lvl5pPr marL="1828800" algn="l" defTabSz="457200" rtl="0" fontAlgn="base">
            <a:spcBef>
              <a:spcPct val="0"/>
            </a:spcBef>
            <a:spcAft>
              <a:spcPct val="0"/>
            </a:spcAft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5pPr>
          <a:lvl6pPr marL="2286000" algn="l" defTabSz="457200" rtl="0" eaLnBrk="1" latinLnBrk="0" hangingPunct="1"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6pPr>
          <a:lvl7pPr marL="2743200" algn="l" defTabSz="457200" rtl="0" eaLnBrk="1" latinLnBrk="0" hangingPunct="1"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7pPr>
          <a:lvl8pPr marL="3200400" algn="l" defTabSz="457200" rtl="0" eaLnBrk="1" latinLnBrk="0" hangingPunct="1"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8pPr>
          <a:lvl9pPr marL="3657600" algn="l" defTabSz="457200" rtl="0" eaLnBrk="1" latinLnBrk="0" hangingPunct="1">
            <a:defRPr sz="2400" kern="120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defRPr>
          </a:lvl9pPr>
        </a:lstStyle>
        <a:p xmlns:a="http://schemas.openxmlformats.org/drawingml/2006/main">
          <a:pPr marL="342900" indent="-342900">
            <a:buFont typeface="Arial" panose="020B0604020202020204" pitchFamily="34" charset="0"/>
            <a:buChar char="•"/>
          </a:pPr>
          <a:r>
            <a:rPr lang="en-US" b="1" dirty="0" smtClean="0"/>
            <a:t>Need 250gm to keep </a:t>
          </a:r>
          <a:r>
            <a:rPr lang="el-GR" b="1" dirty="0"/>
            <a:t>Δ</a:t>
          </a:r>
          <a:r>
            <a:rPr lang="en-US" b="1" dirty="0" smtClean="0"/>
            <a:t>R &lt; 0.3mm for the longest straw 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C190591-D543-7449-A828-559C08D06478}" type="datetimeFigureOut">
              <a:rPr lang="en-US"/>
              <a:pPr>
                <a:defRPr/>
              </a:pPr>
              <a:t>7/7/2014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3F73473-3CFB-5241-BF82-E3884D4E82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1809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82702176-6DAC-6B4F-B700-3AD3B8686ACC}" type="datetimeFigureOut">
              <a:rPr lang="en-US"/>
              <a:pPr>
                <a:defRPr/>
              </a:pPr>
              <a:t>7/7/2014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fld id="{4649E3D0-3FEA-B642-9F67-967BE3D8E8D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33148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649E3D0-3FEA-B642-9F67-967BE3D8E8DB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70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Blue-Seal_c100m56y0k23-Mark_SC_Horizontal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358900"/>
            <a:ext cx="36449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FermilabLogo_100c56m0y23k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447800"/>
            <a:ext cx="2901950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3846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2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fld id="{2A0CCE80-3B22-F34E-81B2-E096627812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23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820688-F7AE-7441-85BB-0E205217A28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81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C. Wang - CD-3a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8B61D-3477-4845-9DF6-695E34DA1F9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53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C. Wang - CD-3a Review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790FE-81D3-D341-890A-EF9117775F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852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C. Wang - CD-3a Review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68A71-83C6-EF40-AD36-EC1683BCD1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82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2DCEB-21D2-CD4C-B55A-F3EADD9B8B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516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C. Wang - CD-3a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B2117-9F9F-7143-9723-4103C8BEA5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063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EB6373-8500-2042-A196-2287B72DC7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690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r>
              <a:rPr lang="en-US" dirty="0" smtClean="0"/>
              <a:t>C. Wang - CD-3a Review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</a:defRPr>
            </a:lvl1pPr>
          </a:lstStyle>
          <a:p>
            <a:pPr>
              <a:defRPr/>
            </a:pPr>
            <a:fld id="{762C15F7-22DB-1448-B34D-3F8D2909FD0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118529" y="6114990"/>
            <a:ext cx="84026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i="0" dirty="0" smtClean="0">
                <a:solidFill>
                  <a:schemeClr val="tx2"/>
                </a:solidFill>
                <a:latin typeface="Helvetica"/>
                <a:cs typeface="Helvetica"/>
              </a:rPr>
              <a:t>Mu2e</a:t>
            </a:r>
            <a:endParaRPr lang="en-US" sz="2000" b="1" i="0" dirty="0">
              <a:solidFill>
                <a:schemeClr val="tx2"/>
              </a:solidFill>
              <a:latin typeface="Helvetica"/>
              <a:cs typeface="Helvetic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9" r:id="rId1"/>
    <p:sldLayoutId id="2147484000" r:id="rId2"/>
    <p:sldLayoutId id="2147483996" r:id="rId3"/>
    <p:sldLayoutId id="2147483997" r:id="rId4"/>
    <p:sldLayoutId id="2147483998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  <a:cs typeface="Helvetica" charset="0"/>
              </a:defRPr>
            </a:lvl1pPr>
          </a:lstStyle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r>
              <a:rPr lang="en-US" dirty="0" smtClean="0"/>
              <a:t>C. Wang - CD-3a Review</a:t>
            </a:r>
            <a:endParaRPr lang="en-US" b="1" dirty="0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pPr>
              <a:defRPr/>
            </a:pPr>
            <a:fld id="{ABC452BA-E2D2-7F48-9628-85048FBCF9B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1" r:id="rId1"/>
    <p:sldLayoutId id="2147484002" r:id="rId2"/>
    <p:sldLayoutId id="2147484003" r:id="rId3"/>
    <p:sldLayoutId id="2147484004" r:id="rId4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ＭＳ Ｐゴシック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Word_Document2.docx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 bwMode="auto">
          <a:xfrm>
            <a:off x="806450" y="3559175"/>
            <a:ext cx="7556500" cy="1139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Mu2e Tracker Straws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sp>
        <p:nvSpPr>
          <p:cNvPr id="14338" name="Text Placeholder 2"/>
          <p:cNvSpPr>
            <a:spLocks noGrp="1"/>
          </p:cNvSpPr>
          <p:nvPr>
            <p:ph type="body" sz="quarter" idx="10"/>
          </p:nvPr>
        </p:nvSpPr>
        <p:spPr bwMode="auto">
          <a:xfrm>
            <a:off x="806450" y="4841875"/>
            <a:ext cx="7556500" cy="1489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Chiho Wang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Straws L3 Manager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Helvetica" charset="0"/>
              </a:rPr>
              <a:t>7/9/2014</a:t>
            </a:r>
            <a:endParaRPr lang="en-US" dirty="0">
              <a:solidFill>
                <a:schemeClr val="tx2"/>
              </a:solidFill>
              <a:latin typeface="Helvetica" charset="0"/>
            </a:endParaRPr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2810" y="4348956"/>
            <a:ext cx="1219200" cy="700088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267669" y="1329270"/>
            <a:ext cx="2095445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5"/>
                </a:solidFill>
                <a:latin typeface="Arial Black"/>
                <a:cs typeface="Arial Black"/>
              </a:rPr>
              <a:t>U.S. DEPARTMENT OF</a:t>
            </a:r>
          </a:p>
          <a:p>
            <a:r>
              <a:rPr lang="en-US" sz="3200" dirty="0" smtClean="0">
                <a:solidFill>
                  <a:schemeClr val="accent5"/>
                </a:solidFill>
                <a:latin typeface="Arial Black"/>
                <a:cs typeface="Arial Black"/>
              </a:rPr>
              <a:t>ENEGY</a:t>
            </a:r>
            <a:endParaRPr lang="en-US" sz="3200" dirty="0">
              <a:solidFill>
                <a:schemeClr val="accent5"/>
              </a:solidFill>
              <a:latin typeface="Arial Black"/>
              <a:cs typeface="Arial Black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06735" y="1261533"/>
            <a:ext cx="1159292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1C6B11"/>
                </a:solidFill>
              </a:rPr>
              <a:t>Office of</a:t>
            </a:r>
          </a:p>
          <a:p>
            <a:r>
              <a:rPr lang="en-US" sz="2200" dirty="0" smtClean="0">
                <a:solidFill>
                  <a:srgbClr val="1C6B11"/>
                </a:solidFill>
              </a:rPr>
              <a:t>Science</a:t>
            </a:r>
            <a:endParaRPr lang="en-US" sz="2200" dirty="0">
              <a:solidFill>
                <a:srgbClr val="1C6B1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667" y="5873750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Screen Shot 2014-06-04 at 10.48.10 AM   Jun 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429" y="1357720"/>
            <a:ext cx="2641600" cy="6732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creep </a:t>
            </a:r>
            <a:r>
              <a:rPr lang="en-US" dirty="0"/>
              <a:t>m</a:t>
            </a:r>
            <a:r>
              <a:rPr lang="en-US" dirty="0" smtClean="0"/>
              <a:t>easurement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18002" y="969596"/>
            <a:ext cx="8229600" cy="452596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Glue straws on a support frame (120cm) with tensions:</a:t>
            </a:r>
          </a:p>
          <a:p>
            <a:pPr marL="457200" lvl="1" indent="0">
              <a:buNone/>
            </a:pPr>
            <a:r>
              <a:rPr lang="en-US" dirty="0" smtClean="0"/>
              <a:t>300gm, 400gm, 500gm, 600gm.</a:t>
            </a:r>
          </a:p>
          <a:p>
            <a:r>
              <a:rPr lang="en-US" dirty="0" smtClean="0"/>
              <a:t>Measure straw tension by resonant frequency as a function of time. </a:t>
            </a:r>
          </a:p>
        </p:txBody>
      </p:sp>
      <p:sp>
        <p:nvSpPr>
          <p:cNvPr id="8" name="Footer Placeholder 42"/>
          <p:cNvSpPr txBox="1">
            <a:spLocks/>
          </p:cNvSpPr>
          <p:nvPr/>
        </p:nvSpPr>
        <p:spPr>
          <a:xfrm>
            <a:off x="2551602" y="5725746"/>
            <a:ext cx="3962399" cy="36512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Chiho Wang, Seog Oh, Wes Johnson</a:t>
            </a:r>
            <a:endParaRPr lang="en-US" dirty="0"/>
          </a:p>
        </p:txBody>
      </p:sp>
      <p:sp>
        <p:nvSpPr>
          <p:cNvPr id="9" name="Date Placeholder 43"/>
          <p:cNvSpPr txBox="1">
            <a:spLocks/>
          </p:cNvSpPr>
          <p:nvPr/>
        </p:nvSpPr>
        <p:spPr>
          <a:xfrm>
            <a:off x="418002" y="5725746"/>
            <a:ext cx="2133600" cy="36512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 smtClean="0"/>
              <a:t>5/10/12</a:t>
            </a:r>
            <a:endParaRPr lang="en-US" dirty="0"/>
          </a:p>
        </p:txBody>
      </p:sp>
      <p:sp>
        <p:nvSpPr>
          <p:cNvPr id="10" name="Slide Number Placeholder 44"/>
          <p:cNvSpPr txBox="1">
            <a:spLocks/>
          </p:cNvSpPr>
          <p:nvPr/>
        </p:nvSpPr>
        <p:spPr>
          <a:xfrm>
            <a:off x="6514002" y="5725746"/>
            <a:ext cx="2133600" cy="365125"/>
          </a:xfrm>
          <a:prstGeom prst="rect">
            <a:avLst/>
          </a:prstGeom>
        </p:spPr>
        <p:txBody>
          <a:bodyPr lIns="0" tIns="0" rIns="0" bIns="0" anchor="t" anchorCtr="0"/>
          <a:lstStyle>
            <a:defPPr>
              <a:defRPr lang="en-US"/>
            </a:defPPr>
            <a:lvl1pPr marL="0" algn="l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fld id="{AB3C1F1C-F708-3F4B-8ECB-6D467F0718B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926" y="3312745"/>
            <a:ext cx="6448676" cy="284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>
            <a:off x="1746740" y="5654709"/>
            <a:ext cx="614362" cy="1055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13271" y="4911389"/>
            <a:ext cx="14334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Precision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Function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generator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832713" y="3211546"/>
            <a:ext cx="0" cy="94297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37389" y="2481747"/>
            <a:ext cx="15806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Frequency 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Counter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1746739" y="4606780"/>
            <a:ext cx="614362" cy="10556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47784" y="4300425"/>
            <a:ext cx="1098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Weight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5423264" y="3105978"/>
            <a:ext cx="0" cy="7056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19765" y="2749882"/>
            <a:ext cx="1206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Speaker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6514001" y="2791677"/>
            <a:ext cx="0" cy="7056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910502" y="2435581"/>
            <a:ext cx="1178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Magnet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8066058" y="2666413"/>
            <a:ext cx="116010" cy="79238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579482" y="3501880"/>
            <a:ext cx="1996058" cy="18115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82212" y="3266488"/>
            <a:ext cx="919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Straw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27312" y="2250914"/>
            <a:ext cx="2077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Support Frame</a:t>
            </a:r>
          </a:p>
        </p:txBody>
      </p:sp>
    </p:spTree>
    <p:extLst>
      <p:ext uri="{BB962C8B-B14F-4D97-AF65-F5344CB8AC3E}">
        <p14:creationId xmlns:p14="http://schemas.microsoft.com/office/powerpoint/2010/main" val="20170980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</a:t>
            </a:r>
            <a:r>
              <a:rPr lang="en-US" dirty="0" smtClean="0"/>
              <a:t>creep </a:t>
            </a:r>
            <a:r>
              <a:rPr lang="en-US" dirty="0"/>
              <a:t>m</a:t>
            </a:r>
            <a:r>
              <a:rPr lang="en-US" dirty="0" smtClean="0"/>
              <a:t>easurement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4" y="1098550"/>
            <a:ext cx="74009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9"/>
          <p:cNvSpPr txBox="1"/>
          <p:nvPr/>
        </p:nvSpPr>
        <p:spPr>
          <a:xfrm>
            <a:off x="1736833" y="5814808"/>
            <a:ext cx="5549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(corrected for temperature</a:t>
            </a:r>
            <a:r>
              <a:rPr lang="en-US" sz="2000" dirty="0"/>
              <a:t> </a:t>
            </a:r>
            <a:r>
              <a:rPr lang="en-US" sz="2000" dirty="0" smtClean="0"/>
              <a:t>&amp; humidity variation)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766415" y="2720412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300gm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785754" y="3492260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r>
              <a:rPr lang="en-US" dirty="0" smtClean="0"/>
              <a:t>00gm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35328" y="4276587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</a:t>
            </a:r>
            <a:r>
              <a:rPr lang="en-US" dirty="0" smtClean="0"/>
              <a:t>00gm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835328" y="4895808"/>
            <a:ext cx="1040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</a:t>
            </a:r>
            <a:r>
              <a:rPr lang="en-US" dirty="0" smtClean="0"/>
              <a:t>00gm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008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14" y="745403"/>
            <a:ext cx="8602559" cy="5769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</a:t>
            </a:r>
            <a:r>
              <a:rPr lang="en-US" dirty="0" smtClean="0"/>
              <a:t>creep </a:t>
            </a:r>
            <a:r>
              <a:rPr lang="en-US" dirty="0"/>
              <a:t>m</a:t>
            </a:r>
            <a:r>
              <a:rPr lang="en-US" dirty="0" smtClean="0"/>
              <a:t>easurement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22400" y="3979639"/>
            <a:ext cx="5994400" cy="1938992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Fractional tension shows scaling effect, giving prediction power to other initial tensions.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/>
              <a:t>A</a:t>
            </a:r>
            <a:r>
              <a:rPr lang="en-US" sz="2000" b="1" dirty="0" smtClean="0"/>
              <a:t>ssume T(t)/T(0)=(c0*e</a:t>
            </a:r>
            <a:r>
              <a:rPr lang="en-US" sz="2000" b="1" baseline="30000" dirty="0" smtClean="0"/>
              <a:t>-c1*t</a:t>
            </a:r>
            <a:r>
              <a:rPr lang="en-US" sz="2000" b="1" dirty="0" smtClean="0"/>
              <a:t>+c2), with c2=0</a:t>
            </a:r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/>
              <a:t>6-year extrapolation </a:t>
            </a:r>
            <a:r>
              <a:rPr lang="en-US" sz="2000" b="1" dirty="0" smtClean="0">
                <a:sym typeface="Wingdings" panose="05000000000000000000" pitchFamily="2" charset="2"/>
              </a:rPr>
              <a:t> T(t)/T(0) ~ 43%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ym typeface="Wingdings" panose="05000000000000000000" pitchFamily="2" charset="2"/>
              </a:rPr>
              <a:t>700 gm initial tension is sufficient  to keep tension &gt; 250 gm after 6 years.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30699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aging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2414138"/>
          </a:xfrm>
        </p:spPr>
        <p:txBody>
          <a:bodyPr/>
          <a:lstStyle/>
          <a:p>
            <a:r>
              <a:rPr lang="en-US" sz="2000" dirty="0" smtClean="0"/>
              <a:t>A single straw detector, constructed with relevant components, was operated under Sr-90 irradiation. </a:t>
            </a:r>
          </a:p>
          <a:p>
            <a:r>
              <a:rPr lang="en-US" sz="2000" dirty="0" smtClean="0"/>
              <a:t>Expected total dose (including beam flash) of 0.9 C/cm was irradiated.</a:t>
            </a:r>
          </a:p>
          <a:p>
            <a:r>
              <a:rPr lang="en-US" sz="2000" dirty="0" smtClean="0"/>
              <a:t>Gain change monitored by Fe55 peak amplitude.</a:t>
            </a:r>
          </a:p>
          <a:p>
            <a:r>
              <a:rPr lang="en-US" sz="2000" dirty="0" smtClean="0"/>
              <a:t>Observed no measurable degradation in gain or cathode resistivity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597784"/>
              </p:ext>
            </p:extLst>
          </p:nvPr>
        </p:nvGraphicFramePr>
        <p:xfrm>
          <a:off x="371317" y="3712729"/>
          <a:ext cx="4890807" cy="1981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24912"/>
                <a:gridCol w="924350"/>
                <a:gridCol w="815858"/>
                <a:gridCol w="781141"/>
                <a:gridCol w="872273"/>
                <a:gridCol w="872273"/>
              </a:tblGrid>
              <a:tr h="28505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Period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Charge (mC/cm)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Current (</a:t>
                      </a:r>
                      <a:r>
                        <a:rPr lang="en-US" sz="1600" u="none" strike="noStrike" dirty="0" err="1">
                          <a:effectLst/>
                        </a:rPr>
                        <a:t>nA</a:t>
                      </a:r>
                      <a:r>
                        <a:rPr lang="en-US" sz="1600" u="none" strike="noStrike" dirty="0">
                          <a:effectLst/>
                        </a:rPr>
                        <a:t>/cm)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Gain(x)/Gain(110cm)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559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p1 (7cm)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p2 (37cm)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p3 (67cm)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0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0.979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0.982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0.994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0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120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36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1.009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1.002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0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670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70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0.994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0.990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0.983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505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Total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910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±2%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4834014"/>
              </p:ext>
            </p:extLst>
          </p:nvPr>
        </p:nvGraphicFramePr>
        <p:xfrm>
          <a:off x="4191398" y="4354286"/>
          <a:ext cx="6159783" cy="23774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Document" r:id="rId4" imgW="6109322" imgH="1650159" progId="Word.Document.12">
                  <p:embed/>
                </p:oleObj>
              </mc:Choice>
              <mc:Fallback>
                <p:oleObj name="Document" r:id="rId4" imgW="6109322" imgH="1650159" progId="Word.Document.12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398" y="4354286"/>
                        <a:ext cx="6159783" cy="23774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Content Placeholder 2"/>
          <p:cNvSpPr txBox="1">
            <a:spLocks/>
          </p:cNvSpPr>
          <p:nvPr/>
        </p:nvSpPr>
        <p:spPr>
          <a:xfrm>
            <a:off x="5314042" y="2704932"/>
            <a:ext cx="3829957" cy="164935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472342" y="2926028"/>
            <a:ext cx="3513356" cy="9767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solidFill>
                  <a:srgbClr val="00B050"/>
                </a:solidFill>
              </a:rPr>
              <a:t>Gas flow rate = 2 </a:t>
            </a:r>
            <a:r>
              <a:rPr lang="en-US" sz="1600" dirty="0" err="1" smtClean="0">
                <a:solidFill>
                  <a:srgbClr val="00B050"/>
                </a:solidFill>
              </a:rPr>
              <a:t>vol</a:t>
            </a:r>
            <a:r>
              <a:rPr lang="en-US" sz="1600" dirty="0" smtClean="0">
                <a:solidFill>
                  <a:srgbClr val="00B050"/>
                </a:solidFill>
              </a:rPr>
              <a:t>/</a:t>
            </a:r>
            <a:r>
              <a:rPr lang="en-US" sz="1600" dirty="0" err="1" smtClean="0">
                <a:solidFill>
                  <a:srgbClr val="00B050"/>
                </a:solidFill>
              </a:rPr>
              <a:t>hr</a:t>
            </a:r>
            <a:r>
              <a:rPr lang="en-US" sz="1600" dirty="0" smtClean="0">
                <a:solidFill>
                  <a:srgbClr val="00B050"/>
                </a:solidFill>
              </a:rPr>
              <a:t>/m </a:t>
            </a:r>
          </a:p>
          <a:p>
            <a:r>
              <a:rPr lang="en-US" sz="1600" dirty="0" smtClean="0">
                <a:solidFill>
                  <a:srgbClr val="00B050"/>
                </a:solidFill>
              </a:rPr>
              <a:t>20±0.02% CO</a:t>
            </a:r>
            <a:r>
              <a:rPr lang="en-US" sz="1600" baseline="-25000" dirty="0" smtClean="0">
                <a:solidFill>
                  <a:srgbClr val="00B050"/>
                </a:solidFill>
              </a:rPr>
              <a:t>2</a:t>
            </a:r>
            <a:r>
              <a:rPr lang="en-US" sz="1600" dirty="0" smtClean="0">
                <a:solidFill>
                  <a:srgbClr val="00B050"/>
                </a:solidFill>
              </a:rPr>
              <a:t> with balanced </a:t>
            </a:r>
            <a:r>
              <a:rPr lang="en-US" sz="1600" dirty="0" err="1" smtClean="0">
                <a:solidFill>
                  <a:srgbClr val="00B050"/>
                </a:solidFill>
              </a:rPr>
              <a:t>Ar</a:t>
            </a:r>
            <a:endParaRPr lang="en-US" sz="1600" dirty="0" smtClean="0">
              <a:solidFill>
                <a:srgbClr val="00B050"/>
              </a:solidFill>
            </a:endParaRPr>
          </a:p>
          <a:p>
            <a:r>
              <a:rPr lang="en-US" sz="1600" dirty="0" smtClean="0">
                <a:solidFill>
                  <a:srgbClr val="00B050"/>
                </a:solidFill>
              </a:rPr>
              <a:t>Airgas “primary standard” grade. Purity 99.99% with individual impurities below:</a:t>
            </a:r>
            <a:endParaRPr lang="en-US" sz="1600" dirty="0">
              <a:solidFill>
                <a:srgbClr val="00B050"/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72917" y="2926028"/>
            <a:ext cx="4607083" cy="786701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rgbClr val="0070C0"/>
                </a:solidFill>
              </a:rPr>
              <a:t>Fractional gain change over 3 irradiation periods. Measured at 3 locations from downstream.            Referenced to un-irradiated point at 110cm: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7855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property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Straw is robust and has no problem operating in vacuum. The burst pressure exceeds 60 psi and is well above 14psi.</a:t>
            </a:r>
          </a:p>
          <a:p>
            <a:r>
              <a:rPr lang="en-US" dirty="0"/>
              <a:t>S</a:t>
            </a:r>
            <a:r>
              <a:rPr lang="en-US" dirty="0" smtClean="0"/>
              <a:t>traw leak rate of ~&lt;4ccm is within acceptable range of 7ccm</a:t>
            </a:r>
          </a:p>
          <a:p>
            <a:r>
              <a:rPr lang="en-US" dirty="0" smtClean="0"/>
              <a:t>700 gm initial tension is needed to keep straw tension above 250 gm after 6 years, which is needed to keep straw straightness within </a:t>
            </a:r>
            <a:r>
              <a:rPr lang="en-US" dirty="0"/>
              <a:t>±</a:t>
            </a:r>
            <a:r>
              <a:rPr lang="en-US" dirty="0" smtClean="0"/>
              <a:t>0.3mm for HV stability. </a:t>
            </a:r>
          </a:p>
          <a:p>
            <a:r>
              <a:rPr lang="en-US" dirty="0"/>
              <a:t>S</a:t>
            </a:r>
            <a:r>
              <a:rPr lang="en-US" dirty="0" smtClean="0"/>
              <a:t>traw can sustain tension &gt; 1.6Kg and is well above the needed 700 gm initial tension.</a:t>
            </a:r>
          </a:p>
          <a:p>
            <a:r>
              <a:rPr lang="en-US" dirty="0" smtClean="0"/>
              <a:t>No measurable degradation in gain after expected dosage of radiation.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304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assembly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a straw is received from manufacturer it needs to go through QC procedures and get assembled into a straw sub-assembly. These procedures include:</a:t>
            </a:r>
          </a:p>
          <a:p>
            <a:pPr lvl="1"/>
            <a:r>
              <a:rPr lang="en-US" dirty="0" smtClean="0"/>
              <a:t>Visual inspection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ontinuity check (measure resistance)</a:t>
            </a:r>
          </a:p>
          <a:p>
            <a:pPr lvl="1"/>
            <a:r>
              <a:rPr lang="en-US" dirty="0" smtClean="0"/>
              <a:t>Leak test</a:t>
            </a:r>
          </a:p>
          <a:p>
            <a:pPr lvl="1"/>
            <a:r>
              <a:rPr lang="en-US" dirty="0" smtClean="0"/>
              <a:t>Cut to length</a:t>
            </a:r>
          </a:p>
          <a:p>
            <a:pPr lvl="1"/>
            <a:r>
              <a:rPr lang="en-US" dirty="0" smtClean="0"/>
              <a:t>Assemble/Attach end pieces</a:t>
            </a:r>
          </a:p>
          <a:p>
            <a:r>
              <a:rPr lang="en-US" dirty="0" smtClean="0"/>
              <a:t>A QA/QC data base is being developed to track/link component data.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227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cutter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623" y="1042988"/>
            <a:ext cx="7526466" cy="49879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831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sub-assembly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4" y="955741"/>
            <a:ext cx="9126646" cy="30832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822" y="4252687"/>
            <a:ext cx="3199032" cy="189309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8292" y="3916934"/>
            <a:ext cx="2314575" cy="22288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4" y="3744686"/>
            <a:ext cx="3740938" cy="240109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 flipV="1">
            <a:off x="6734630" y="3052923"/>
            <a:ext cx="492888" cy="16443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442857" y="3178629"/>
            <a:ext cx="483965" cy="14078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128282" y="2844801"/>
            <a:ext cx="630010" cy="140788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463697" y="2989943"/>
            <a:ext cx="832532" cy="15385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450" y="1128735"/>
            <a:ext cx="1225776" cy="9677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275" y="5776452"/>
            <a:ext cx="8279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bg2"/>
                </a:solidFill>
              </a:rPr>
              <a:t>Sense wire is aligned by external precision fixture (PAAS), not by straw components)</a:t>
            </a:r>
            <a:endParaRPr lang="en-US" sz="1800" dirty="0">
              <a:solidFill>
                <a:schemeClr val="bg2"/>
              </a:solidFill>
            </a:endParaRPr>
          </a:p>
        </p:txBody>
      </p:sp>
      <p:pic>
        <p:nvPicPr>
          <p:cNvPr id="16" name="Picture 15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0" b="22951"/>
          <a:stretch/>
        </p:blipFill>
        <p:spPr bwMode="auto">
          <a:xfrm>
            <a:off x="7356041" y="3031299"/>
            <a:ext cx="1600070" cy="78263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7216450" y="3669638"/>
            <a:ext cx="1378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Wire fixation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661858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615745"/>
            <a:ext cx="38100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Assembly jigs for assembling end pieces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07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31863"/>
            <a:ext cx="5762625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703638"/>
            <a:ext cx="5366628" cy="248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/>
          <p:nvPr/>
        </p:nvCxnSpPr>
        <p:spPr>
          <a:xfrm>
            <a:off x="5222307" y="2859314"/>
            <a:ext cx="1134950" cy="1117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264308" y="4723202"/>
            <a:ext cx="1436914" cy="24726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264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ilver epoxy clamp.JPG"/>
          <p:cNvPicPr>
            <a:picLocks noChangeAspect="1"/>
          </p:cNvPicPr>
          <p:nvPr/>
        </p:nvPicPr>
        <p:blipFill>
          <a:blip r:embed="rId2" cstate="print"/>
          <a:srcRect l="18760" t="27778" r="18760" b="32222"/>
          <a:stretch>
            <a:fillRect/>
          </a:stretch>
        </p:blipFill>
        <p:spPr>
          <a:xfrm>
            <a:off x="138163" y="1577339"/>
            <a:ext cx="5418575" cy="4644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738" y="4286322"/>
            <a:ext cx="2994409" cy="1984449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jigs </a:t>
            </a:r>
            <a:r>
              <a:rPr lang="en-US" dirty="0" smtClean="0"/>
              <a:t>for gluing end pieces to straw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836" y="1577339"/>
            <a:ext cx="4087685" cy="2708983"/>
          </a:xfrm>
          <a:ln>
            <a:solidFill>
              <a:schemeClr val="bg2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746342"/>
            <a:ext cx="86363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Orient end pieces on both end of the straw to the same direction</a:t>
            </a:r>
          </a:p>
          <a:p>
            <a:r>
              <a:rPr lang="en-US" dirty="0" smtClean="0"/>
              <a:t>	and glue to straw with conductive glue.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890206" y="4531792"/>
            <a:ext cx="856343" cy="86684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2746550" y="5205046"/>
            <a:ext cx="3433588" cy="58280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181411" y="3899585"/>
            <a:ext cx="450501" cy="77289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260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Straw requirements</a:t>
            </a:r>
          </a:p>
          <a:p>
            <a:r>
              <a:rPr lang="en-US" dirty="0" smtClean="0"/>
              <a:t>Straw property measurements</a:t>
            </a:r>
          </a:p>
          <a:p>
            <a:r>
              <a:rPr lang="en-US" dirty="0" smtClean="0"/>
              <a:t>Straw assembly components and procedures</a:t>
            </a:r>
          </a:p>
          <a:p>
            <a:r>
              <a:rPr lang="en-US" dirty="0" smtClean="0"/>
              <a:t>Cost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267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2x4 prototype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371" y="118179"/>
            <a:ext cx="5237453" cy="347095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2619294"/>
            <a:ext cx="5355771" cy="3549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1115" y="5497919"/>
            <a:ext cx="39904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ront end electronics attached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573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267" y="2206399"/>
            <a:ext cx="5301741" cy="392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QA/QC data 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043046"/>
            <a:ext cx="4129088" cy="4987867"/>
          </a:xfrm>
        </p:spPr>
        <p:txBody>
          <a:bodyPr/>
          <a:lstStyle/>
          <a:p>
            <a:r>
              <a:rPr lang="en-US" dirty="0" smtClean="0"/>
              <a:t>RDBMS</a:t>
            </a:r>
          </a:p>
          <a:p>
            <a:pPr lvl="1"/>
            <a:r>
              <a:rPr lang="en-US" dirty="0" smtClean="0"/>
              <a:t>Open source</a:t>
            </a:r>
          </a:p>
          <a:p>
            <a:pPr lvl="1"/>
            <a:r>
              <a:rPr lang="en-US" dirty="0" smtClean="0"/>
              <a:t>Multimaster replication</a:t>
            </a:r>
          </a:p>
          <a:p>
            <a:pPr lvl="1"/>
            <a:r>
              <a:rPr lang="en-US" dirty="0" smtClean="0"/>
              <a:t>Input programming language independence</a:t>
            </a:r>
          </a:p>
          <a:p>
            <a:pPr marL="457200" lvl="1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 smtClean="0"/>
              <a:t>MariaDB 			(formerly MySQL)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458" y="959589"/>
            <a:ext cx="59055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360" y="1209748"/>
            <a:ext cx="832983" cy="832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371" y="1535907"/>
            <a:ext cx="2032000" cy="513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43745" y="2206399"/>
            <a:ext cx="2992582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86599" y="2557228"/>
            <a:ext cx="6527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GUI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60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assembly 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Straw end components had been manufactured and tested.</a:t>
            </a:r>
          </a:p>
          <a:p>
            <a:r>
              <a:rPr lang="en-US" dirty="0"/>
              <a:t>A</a:t>
            </a:r>
            <a:r>
              <a:rPr lang="en-US" dirty="0" smtClean="0"/>
              <a:t>ssembly tools and test equipment for straw assembly procedures were developed and functional.</a:t>
            </a:r>
          </a:p>
          <a:p>
            <a:r>
              <a:rPr lang="en-US" dirty="0" smtClean="0"/>
              <a:t>Using the material and tools developed, a 2x4 prototype is completed with front end electronics attached.</a:t>
            </a:r>
          </a:p>
          <a:p>
            <a:r>
              <a:rPr lang="en-US" dirty="0" smtClean="0"/>
              <a:t>A QA/QC data base is being implemented for production process.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9483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Distribution by L4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6/8/14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942825"/>
            <a:ext cx="3188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Cost by L4 (AY $k)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1047750" y="1259609"/>
          <a:ext cx="7048499" cy="4338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41271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Distribution by Resource 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6/8/14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9110" y="962702"/>
            <a:ext cx="2411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Cost (AY $k)</a:t>
            </a:r>
            <a:endParaRPr lang="en-US" dirty="0"/>
          </a:p>
        </p:txBody>
      </p:sp>
      <p:graphicFrame>
        <p:nvGraphicFramePr>
          <p:cNvPr id="11" name="Chart 10"/>
          <p:cNvGraphicFramePr>
            <a:graphicFrameLocks/>
          </p:cNvGraphicFramePr>
          <p:nvPr/>
        </p:nvGraphicFramePr>
        <p:xfrm>
          <a:off x="1134196" y="1214581"/>
          <a:ext cx="6875607" cy="44288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107171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Quality of Estimate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6/8/14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46029" y="1062093"/>
            <a:ext cx="4598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Cost by Estimate Type (</a:t>
            </a:r>
            <a:r>
              <a:rPr lang="en-US" dirty="0" err="1" smtClean="0"/>
              <a:t>AY$k</a:t>
            </a:r>
            <a:r>
              <a:rPr lang="en-US" dirty="0" smtClean="0"/>
              <a:t>)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1047750" y="1341149"/>
          <a:ext cx="7048500" cy="4175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39253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Labor Resources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6/8/14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76600" y="1085426"/>
            <a:ext cx="2385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FTEs by Discipline</a:t>
            </a:r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/>
        </p:nvGraphicFramePr>
        <p:xfrm>
          <a:off x="788410" y="1149927"/>
          <a:ext cx="7567179" cy="4558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096176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Cost Table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6/8/14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04455" y="1213654"/>
            <a:ext cx="3267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Costs are fully burdened in AY $k</a:t>
            </a:r>
            <a:endParaRPr lang="en-US" sz="1800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971392"/>
              </p:ext>
            </p:extLst>
          </p:nvPr>
        </p:nvGraphicFramePr>
        <p:xfrm>
          <a:off x="304455" y="2250246"/>
          <a:ext cx="8229598" cy="2350786"/>
        </p:xfrm>
        <a:graphic>
          <a:graphicData uri="http://schemas.openxmlformats.org/drawingml/2006/table">
            <a:tbl>
              <a:tblPr/>
              <a:tblGrid>
                <a:gridCol w="2303393"/>
                <a:gridCol w="1017518"/>
                <a:gridCol w="1017518"/>
                <a:gridCol w="1017518"/>
                <a:gridCol w="1017518"/>
                <a:gridCol w="1006337"/>
                <a:gridCol w="849796"/>
              </a:tblGrid>
              <a:tr h="23782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3D18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Base Cost (AY $)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3D1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3D1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3D1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5591" marR="5591" marT="5591" marB="0" anchor="ctr">
                    <a:lnL>
                      <a:noFill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3D18"/>
                    </a:solidFill>
                  </a:tcPr>
                </a:tc>
              </a:tr>
              <a:tr h="686025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3D1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M&amp;S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3D1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Labor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3D1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3D1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Estimate Uncertainty (on remaining costs)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3D1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% Contingency on ETC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3D1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Total Cost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13D18"/>
                    </a:solidFill>
                  </a:tcPr>
                </a:tc>
              </a:tr>
              <a:tr h="237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475.06 Tracker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</a:tr>
              <a:tr h="237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475.06.02 Straws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</a:tr>
              <a:tr h="237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475.06.02 Straws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75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49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124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124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</a:tr>
              <a:tr h="237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475.06.02.01 Straw Tubes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1,262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16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1,277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486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38%</a:t>
                      </a:r>
                    </a:p>
                  </a:txBody>
                  <a:tcPr marL="5591" marR="5591" marT="559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1,763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</a:tr>
              <a:tr h="237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475.06.02.03 Wire Stringing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18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 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18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3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15%</a:t>
                      </a:r>
                    </a:p>
                  </a:txBody>
                  <a:tcPr marL="5591" marR="5591" marT="559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20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BA56"/>
                    </a:solidFill>
                  </a:tcPr>
                </a:tc>
              </a:tr>
              <a:tr h="237823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Grand Total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1,354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65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1,419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488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effectLst/>
                          <a:latin typeface="Microsoft Sans Serif"/>
                        </a:rPr>
                        <a:t>38%</a:t>
                      </a:r>
                    </a:p>
                  </a:txBody>
                  <a:tcPr marL="5591" marR="5591" marT="5591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effectLst/>
                          <a:latin typeface="Microsoft Sans Serif"/>
                        </a:rPr>
                        <a:t>1,908</a:t>
                      </a:r>
                    </a:p>
                  </a:txBody>
                  <a:tcPr marL="5591" marR="5591" marT="5591" marB="0" anchor="ctr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D18D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5336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Detecting elements of the tracker: straws and straw-end components are manufactured and tested. </a:t>
            </a:r>
          </a:p>
          <a:p>
            <a:r>
              <a:rPr lang="en-US" dirty="0" smtClean="0"/>
              <a:t>Straw tube is robust and leak tight, and exceeds the requirements to operate in vacuum for 6 years. </a:t>
            </a:r>
          </a:p>
          <a:p>
            <a:r>
              <a:rPr lang="en-US" dirty="0" smtClean="0"/>
              <a:t>Assembly procedures and assembly tooling are realized and exercised.</a:t>
            </a:r>
          </a:p>
          <a:p>
            <a:r>
              <a:rPr lang="en-US" dirty="0" smtClean="0"/>
              <a:t>A QA/QC data base is being implemented.</a:t>
            </a:r>
          </a:p>
          <a:p>
            <a:r>
              <a:rPr lang="en-US" dirty="0" smtClean="0"/>
              <a:t>Cost is better estimated.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288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5mm ID metalized Mylar tube cathode.</a:t>
            </a:r>
          </a:p>
          <a:p>
            <a:r>
              <a:rPr lang="en-US" sz="2000" dirty="0" smtClean="0"/>
              <a:t>Minimal material </a:t>
            </a:r>
          </a:p>
          <a:p>
            <a:pPr lvl="1"/>
            <a:r>
              <a:rPr lang="en-US" sz="1800" dirty="0" smtClean="0"/>
              <a:t>6 </a:t>
            </a:r>
            <a:r>
              <a:rPr lang="el-GR" sz="1800" dirty="0" smtClean="0"/>
              <a:t>μ</a:t>
            </a:r>
            <a:r>
              <a:rPr lang="en-US" sz="1800" dirty="0" smtClean="0"/>
              <a:t>m Mylar + 3 </a:t>
            </a:r>
            <a:r>
              <a:rPr lang="el-GR" sz="1800" dirty="0"/>
              <a:t>μ</a:t>
            </a:r>
            <a:r>
              <a:rPr lang="en-US" sz="1800" dirty="0"/>
              <a:t>m </a:t>
            </a:r>
            <a:r>
              <a:rPr lang="en-US" sz="1800" dirty="0" smtClean="0"/>
              <a:t>adhesive + </a:t>
            </a:r>
            <a:r>
              <a:rPr lang="en-US" sz="1800" dirty="0"/>
              <a:t>6 </a:t>
            </a:r>
            <a:r>
              <a:rPr lang="el-GR" sz="1800" dirty="0"/>
              <a:t>μ</a:t>
            </a:r>
            <a:r>
              <a:rPr lang="en-US" sz="1800" dirty="0"/>
              <a:t>m </a:t>
            </a:r>
            <a:r>
              <a:rPr lang="en-US" sz="1800" dirty="0" smtClean="0"/>
              <a:t>Mylar double helical wrap</a:t>
            </a:r>
          </a:p>
          <a:p>
            <a:pPr lvl="1"/>
            <a:r>
              <a:rPr lang="en-US" sz="1800" dirty="0" smtClean="0"/>
              <a:t>Inner wall coating: 500Å Al + 200Å Au</a:t>
            </a:r>
          </a:p>
          <a:p>
            <a:pPr lvl="1"/>
            <a:r>
              <a:rPr lang="en-US" sz="1800" dirty="0" smtClean="0"/>
              <a:t>Outer wall coating: </a:t>
            </a:r>
            <a:r>
              <a:rPr lang="en-US" sz="1800" dirty="0"/>
              <a:t>500Å Al </a:t>
            </a:r>
            <a:endParaRPr lang="en-US" sz="1800" dirty="0" smtClean="0"/>
          </a:p>
          <a:p>
            <a:r>
              <a:rPr lang="en-US" sz="2000" dirty="0" smtClean="0"/>
              <a:t>Operates in vacuum </a:t>
            </a:r>
          </a:p>
          <a:p>
            <a:pPr lvl="1"/>
            <a:r>
              <a:rPr lang="en-US" sz="1800" dirty="0"/>
              <a:t>S</a:t>
            </a:r>
            <a:r>
              <a:rPr lang="en-US" sz="1800" dirty="0" smtClean="0"/>
              <a:t>ustains &gt; 1 </a:t>
            </a:r>
            <a:r>
              <a:rPr lang="en-US" sz="1800" dirty="0"/>
              <a:t>a</a:t>
            </a:r>
            <a:r>
              <a:rPr lang="en-US" sz="1800" dirty="0" smtClean="0"/>
              <a:t>tm pressure difference</a:t>
            </a:r>
          </a:p>
          <a:p>
            <a:pPr lvl="1"/>
            <a:r>
              <a:rPr lang="en-US" sz="1800" dirty="0" smtClean="0"/>
              <a:t>Leak rate &lt; 7 ccm / detector volume</a:t>
            </a:r>
          </a:p>
          <a:p>
            <a:r>
              <a:rPr lang="en-US" sz="2000" dirty="0" smtClean="0"/>
              <a:t>Stability</a:t>
            </a:r>
          </a:p>
          <a:p>
            <a:pPr lvl="1"/>
            <a:r>
              <a:rPr lang="en-US" sz="1800" dirty="0" smtClean="0"/>
              <a:t>Straw straightness: max</a:t>
            </a:r>
            <a:r>
              <a:rPr lang="en-US" sz="1800" dirty="0"/>
              <a:t>. transverse deviation/sagging &lt; </a:t>
            </a:r>
            <a:r>
              <a:rPr lang="en-US" sz="1800" dirty="0" smtClean="0"/>
              <a:t>300</a:t>
            </a:r>
            <a:r>
              <a:rPr lang="el-GR" sz="1800" dirty="0" smtClean="0"/>
              <a:t> </a:t>
            </a:r>
            <a:r>
              <a:rPr lang="el-GR" sz="1800" dirty="0"/>
              <a:t>μ</a:t>
            </a:r>
            <a:r>
              <a:rPr lang="en-US" sz="1800" dirty="0" smtClean="0"/>
              <a:t>m for HV stability.</a:t>
            </a:r>
            <a:r>
              <a:rPr lang="en-US" sz="1800" dirty="0"/>
              <a:t>	</a:t>
            </a:r>
            <a:endParaRPr lang="en-US" sz="1400" dirty="0"/>
          </a:p>
          <a:p>
            <a:pPr lvl="2"/>
            <a:r>
              <a:rPr lang="en-US" sz="1800" dirty="0"/>
              <a:t>L</a:t>
            </a:r>
            <a:r>
              <a:rPr lang="en-US" sz="1800" dirty="0" smtClean="0"/>
              <a:t>ongitudinal tension is applied to keep straw straight.</a:t>
            </a:r>
          </a:p>
          <a:p>
            <a:pPr lvl="2"/>
            <a:r>
              <a:rPr lang="en-US" sz="1800" dirty="0" smtClean="0"/>
              <a:t>Initial tension need to be higher to counter for material relaxation over time (creep).</a:t>
            </a:r>
          </a:p>
          <a:p>
            <a:pPr lvl="1"/>
            <a:r>
              <a:rPr lang="en-US" sz="1800" dirty="0" smtClean="0"/>
              <a:t>Sustains radiation over the life time of operation.</a:t>
            </a:r>
          </a:p>
          <a:p>
            <a:pPr lvl="2"/>
            <a:endParaRPr lang="en-US" sz="1800" dirty="0" smtClean="0"/>
          </a:p>
          <a:p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33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Destructive tests:</a:t>
            </a:r>
          </a:p>
          <a:p>
            <a:pPr lvl="1"/>
            <a:r>
              <a:rPr lang="en-US" dirty="0" smtClean="0"/>
              <a:t>Pressure: sustained 60 psi (10 min.). Destroyed ≥ 70 psi</a:t>
            </a:r>
          </a:p>
          <a:p>
            <a:pPr lvl="1"/>
            <a:r>
              <a:rPr lang="en-US" dirty="0" smtClean="0"/>
              <a:t>Stretch: sustained 1.6 kg (2 yrs.). Destroyed ≥ 2.9kg</a:t>
            </a:r>
          </a:p>
          <a:p>
            <a:r>
              <a:rPr lang="en-US" dirty="0" smtClean="0"/>
              <a:t>Mechanical:</a:t>
            </a:r>
          </a:p>
          <a:p>
            <a:pPr lvl="1"/>
            <a:r>
              <a:rPr lang="en-US" dirty="0" smtClean="0"/>
              <a:t>Linear density: 0.34±0.01 g/100cm</a:t>
            </a:r>
          </a:p>
          <a:p>
            <a:pPr lvl="1"/>
            <a:r>
              <a:rPr lang="en-US" dirty="0" smtClean="0"/>
              <a:t>Wall thickness: 15</a:t>
            </a:r>
            <a:r>
              <a:rPr lang="el-GR" dirty="0" smtClean="0"/>
              <a:t>μ</a:t>
            </a:r>
            <a:r>
              <a:rPr lang="en-US" dirty="0" smtClean="0"/>
              <a:t>m </a:t>
            </a:r>
          </a:p>
          <a:p>
            <a:pPr lvl="2"/>
            <a:r>
              <a:rPr lang="en-US" dirty="0" smtClean="0"/>
              <a:t>Derived from linear density, assuming Mylar density 1.39g/cm</a:t>
            </a:r>
            <a:r>
              <a:rPr lang="en-US" baseline="30000" dirty="0" smtClean="0"/>
              <a:t>3</a:t>
            </a:r>
            <a:r>
              <a:rPr lang="en-US" dirty="0" smtClean="0"/>
              <a:t>, and same for the polyester based adhesive.</a:t>
            </a:r>
          </a:p>
          <a:p>
            <a:pPr lvl="1"/>
            <a:r>
              <a:rPr lang="en-US" dirty="0" smtClean="0"/>
              <a:t>Spring constant: 0.891cm/kg/100cm </a:t>
            </a:r>
          </a:p>
          <a:p>
            <a:r>
              <a:rPr lang="en-US" dirty="0" smtClean="0"/>
              <a:t>Electrical:</a:t>
            </a:r>
          </a:p>
          <a:p>
            <a:pPr lvl="1"/>
            <a:r>
              <a:rPr lang="en-US" dirty="0" smtClean="0"/>
              <a:t>Cathode resistance: 120</a:t>
            </a:r>
            <a:r>
              <a:rPr lang="el-GR" dirty="0" smtClean="0"/>
              <a:t>Ω</a:t>
            </a:r>
            <a:r>
              <a:rPr lang="en-US" dirty="0" smtClean="0"/>
              <a:t>/100cm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22446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Straw leak measurement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593" y="1042988"/>
            <a:ext cx="6741625" cy="505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04260" y="5531861"/>
            <a:ext cx="67759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Pressurize to ~ 1 </a:t>
            </a:r>
            <a:r>
              <a:rPr lang="en-US" dirty="0" err="1" smtClean="0">
                <a:solidFill>
                  <a:schemeClr val="bg2"/>
                </a:solidFill>
              </a:rPr>
              <a:t>atm</a:t>
            </a:r>
            <a:r>
              <a:rPr lang="en-US" dirty="0" smtClean="0">
                <a:solidFill>
                  <a:schemeClr val="bg2"/>
                </a:solidFill>
              </a:rPr>
              <a:t> and measure the pressure drop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05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leak </a:t>
            </a:r>
            <a:r>
              <a:rPr lang="en-US" dirty="0" smtClean="0"/>
              <a:t>measurement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9372"/>
            <a:ext cx="47148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436" y="1492824"/>
            <a:ext cx="4613564" cy="3065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5853510" y="1861430"/>
            <a:ext cx="6532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2" name="TextBox 31"/>
          <p:cNvSpPr txBox="1"/>
          <p:nvPr/>
        </p:nvSpPr>
        <p:spPr>
          <a:xfrm>
            <a:off x="2030806" y="1261992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33" name="TextBox 32"/>
          <p:cNvSpPr txBox="1"/>
          <p:nvPr/>
        </p:nvSpPr>
        <p:spPr>
          <a:xfrm>
            <a:off x="332885" y="4558411"/>
            <a:ext cx="82846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/>
              <a:t> </a:t>
            </a:r>
            <a:r>
              <a:rPr lang="en-US" dirty="0" smtClean="0"/>
              <a:t>leak rate =0.095±0.026 psi/day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r>
              <a:rPr lang="en-US" dirty="0" smtClean="0"/>
              <a:t> </a:t>
            </a:r>
            <a:r>
              <a:rPr lang="en-US" dirty="0"/>
              <a:t>leak rate =</a:t>
            </a:r>
            <a:r>
              <a:rPr lang="en-US" dirty="0" smtClean="0"/>
              <a:t>0.36±0.06 psi/day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Assume Ar leak rate similar to N</a:t>
            </a:r>
            <a:r>
              <a:rPr lang="en-US" baseline="-25000" dirty="0" smtClean="0"/>
              <a:t>2 </a:t>
            </a:r>
            <a:r>
              <a:rPr lang="en-US" dirty="0" smtClean="0"/>
              <a:t>, and straw volume  ~ 0.3 m</a:t>
            </a:r>
            <a:r>
              <a:rPr lang="en-US" baseline="30000" dirty="0" smtClean="0"/>
              <a:t>3</a:t>
            </a:r>
            <a:r>
              <a:rPr lang="en-US" dirty="0" smtClean="0"/>
              <a:t>, estimated Ar(80%)CO(20%)  leak rate ~ 2ccm / tracker volume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269470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E:\LENOVO T540p\DESKTOPS\03-08-14\DSC_0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860" y="803563"/>
            <a:ext cx="6335140" cy="383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leak </a:t>
            </a:r>
            <a:r>
              <a:rPr lang="en-US" dirty="0" smtClean="0"/>
              <a:t>measurement 2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CD-3a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3006437" y="808737"/>
            <a:ext cx="6137563" cy="175260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Fill straw with ArCO</a:t>
            </a:r>
            <a:r>
              <a:rPr lang="en-US" baseline="-25000" dirty="0" smtClean="0">
                <a:solidFill>
                  <a:schemeClr val="bg1"/>
                </a:solidFill>
              </a:rPr>
              <a:t>2 </a:t>
            </a:r>
            <a:r>
              <a:rPr lang="en-US" dirty="0" smtClean="0">
                <a:solidFill>
                  <a:schemeClr val="bg1"/>
                </a:solidFill>
              </a:rPr>
              <a:t>and place in vacuum</a:t>
            </a:r>
            <a:r>
              <a:rPr lang="en-US" baseline="-25000" dirty="0" smtClean="0">
                <a:solidFill>
                  <a:schemeClr val="bg1"/>
                </a:solidFill>
              </a:rPr>
              <a:t>,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Measure pressure rise  </a:t>
            </a:r>
          </a:p>
        </p:txBody>
      </p:sp>
      <p:pic>
        <p:nvPicPr>
          <p:cNvPr id="12" name="Picture 2" descr="C:\Users\Dr. J. Popp\Desktop\OPTIPLEX 9020\2014-February-26\YORK\RESEARCH\MU2E\TRACKER\YORK-2F10-LAB\Vacuum_Data_02\SETUP\100_092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531" y="4294909"/>
            <a:ext cx="3418580" cy="2563090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3307049" y="5107709"/>
            <a:ext cx="5888181" cy="1648691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1"/>
                </a:solidFill>
              </a:rPr>
              <a:t>Tested 10x 129cm straws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Averaged leak rate = 3.6x10</a:t>
            </a:r>
            <a:r>
              <a:rPr lang="en-US" baseline="30000" dirty="0" smtClean="0">
                <a:solidFill>
                  <a:schemeClr val="tx1"/>
                </a:solidFill>
              </a:rPr>
              <a:t>-4</a:t>
            </a:r>
            <a:r>
              <a:rPr lang="en-US" dirty="0" smtClean="0">
                <a:solidFill>
                  <a:schemeClr val="tx1"/>
                </a:solidFill>
              </a:rPr>
              <a:t>ccm/straw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~ 4 ccm / tracker volume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26338" y="1178188"/>
            <a:ext cx="14035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</a:t>
            </a:r>
            <a:r>
              <a:rPr lang="en-US" b="1" dirty="0" smtClean="0">
                <a:solidFill>
                  <a:srgbClr val="FF0000"/>
                </a:solidFill>
              </a:rPr>
              <a:t>as</a:t>
            </a:r>
            <a:r>
              <a:rPr lang="en-US" b="1" baseline="-25000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>
                <a:solidFill>
                  <a:srgbClr val="FF0000"/>
                </a:solidFill>
              </a:rPr>
              <a:t>inlet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To straw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990775" y="1948381"/>
            <a:ext cx="221672" cy="6129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0" y="6419580"/>
            <a:ext cx="2025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Vacuum pump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81890" y="3236615"/>
            <a:ext cx="12849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Vacuum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gauge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5326743" y="2052728"/>
            <a:ext cx="748475" cy="121291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128512" y="2937301"/>
            <a:ext cx="20154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 psi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Pressure relief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6966857" y="2254859"/>
            <a:ext cx="680853" cy="943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3" descr="C:\Users\James L. Popp\Desktop\OPTIPLEX 9020\YORK\RESEARCH\MU2E\TRACKER\YORK-2F10-LAB\Vacuum_Data_02\Straw 9\PICTURES\DSC_001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3686"/>
            <a:ext cx="2808860" cy="1872573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Oval 32"/>
          <p:cNvSpPr/>
          <p:nvPr/>
        </p:nvSpPr>
        <p:spPr>
          <a:xfrm>
            <a:off x="4151085" y="2331203"/>
            <a:ext cx="856343" cy="866848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 flipH="1" flipV="1">
            <a:off x="2495660" y="2438401"/>
            <a:ext cx="1655425" cy="2830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0" y="1607983"/>
            <a:ext cx="919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Straw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459645" y="2009185"/>
            <a:ext cx="0" cy="9281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28600" y="3652113"/>
            <a:ext cx="1885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Feed through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 flipV="1">
            <a:off x="1139082" y="3198051"/>
            <a:ext cx="265348" cy="539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725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</a:t>
            </a:r>
            <a:r>
              <a:rPr lang="en-US" dirty="0" smtClean="0"/>
              <a:t>straightness measurement</a:t>
            </a:r>
            <a:br>
              <a:rPr lang="en-US" dirty="0" smtClean="0"/>
            </a:br>
            <a:r>
              <a:rPr lang="en-US" sz="1800" dirty="0"/>
              <a:t>T</a:t>
            </a:r>
            <a:r>
              <a:rPr lang="en-US" sz="1800" dirty="0" smtClean="0"/>
              <a:t>o determine the required straw tension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10" y="1345738"/>
            <a:ext cx="6148388" cy="4548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2542532" y="1345738"/>
            <a:ext cx="1976284" cy="8409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8154" y="884073"/>
            <a:ext cx="4767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Horizontal Traveling Microscope (X)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128226" y="5449844"/>
            <a:ext cx="4407297" cy="461665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Vertical Traveling Microscope (Y)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5153500" y="4772549"/>
            <a:ext cx="958142" cy="6754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47304" y="1955832"/>
            <a:ext cx="988219" cy="461665"/>
          </a:xfrm>
          <a:prstGeom prst="rect">
            <a:avLst/>
          </a:prstGeom>
          <a:solidFill>
            <a:schemeClr val="accent1">
              <a:tint val="2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Straw 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822004" y="2417497"/>
            <a:ext cx="1869742" cy="135216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-1" y="2573064"/>
            <a:ext cx="3128227" cy="156966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Straw deviation measured for different straw length and tension.</a:t>
            </a:r>
            <a:r>
              <a:rPr lang="en-US" sz="2400" b="1" dirty="0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06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Straw </a:t>
            </a:r>
            <a:r>
              <a:rPr lang="en-US" dirty="0" smtClean="0"/>
              <a:t>straightness </a:t>
            </a:r>
            <a:r>
              <a:rPr lang="en-US" dirty="0"/>
              <a:t>measurement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7/9/14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C. Wang - CD-2 Review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0CCE80-3B22-F34E-81B2-E096627812DD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83674" y="5691765"/>
            <a:ext cx="79317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Mid point deviation, relative to the highest tension (500g)</a:t>
            </a:r>
            <a:endParaRPr lang="en-US" sz="2400" dirty="0"/>
          </a:p>
        </p:txBody>
      </p:sp>
      <p:graphicFrame>
        <p:nvGraphicFramePr>
          <p:cNvPr id="8" name="Content Placeholder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5873243"/>
              </p:ext>
            </p:extLst>
          </p:nvPr>
        </p:nvGraphicFramePr>
        <p:xfrm>
          <a:off x="218246" y="1157309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/>
          <p:cNvSpPr txBox="1"/>
          <p:nvPr/>
        </p:nvSpPr>
        <p:spPr>
          <a:xfrm rot="16200000">
            <a:off x="-297027" y="3414376"/>
            <a:ext cx="11544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/>
              <a:t>Δ</a:t>
            </a:r>
            <a:r>
              <a:rPr lang="en-US" sz="2400" dirty="0" smtClean="0"/>
              <a:t>R (cm)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379529" y="5224517"/>
            <a:ext cx="574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gm</a:t>
            </a:r>
            <a:endParaRPr lang="en-US" sz="2400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156363" y="1292946"/>
            <a:ext cx="3588327" cy="46167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3200" b="1" kern="12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l-GR" dirty="0" smtClean="0"/>
              <a:t>Δ</a:t>
            </a:r>
            <a:r>
              <a:rPr lang="en-US" dirty="0" smtClean="0"/>
              <a:t>R=Sqrt(</a:t>
            </a:r>
            <a:r>
              <a:rPr lang="el-GR" dirty="0" smtClean="0"/>
              <a:t>Δ</a:t>
            </a:r>
            <a:r>
              <a:rPr lang="en-US" dirty="0" smtClean="0"/>
              <a:t>x</a:t>
            </a:r>
            <a:r>
              <a:rPr lang="en-US" baseline="30000" dirty="0" smtClean="0"/>
              <a:t>2</a:t>
            </a:r>
            <a:r>
              <a:rPr lang="en-US" dirty="0" smtClean="0"/>
              <a:t>+</a:t>
            </a:r>
            <a:r>
              <a:rPr lang="el-GR" dirty="0" smtClean="0"/>
              <a:t>Δ</a:t>
            </a:r>
            <a:r>
              <a:rPr lang="en-US" dirty="0" smtClean="0"/>
              <a:t>y</a:t>
            </a:r>
            <a:r>
              <a:rPr lang="en-US" baseline="30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09121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Template">
  <a:themeElements>
    <a:clrScheme name="Custom 2">
      <a:dk1>
        <a:srgbClr val="404040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A592A"/>
      </a:accent3>
      <a:accent4>
        <a:srgbClr val="BD1F24"/>
      </a:accent4>
      <a:accent5>
        <a:srgbClr val="519A24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FermilabTemplate.potx</Template>
  <TotalTime>6828</TotalTime>
  <Words>1292</Words>
  <Application>Microsoft Office PowerPoint</Application>
  <PresentationFormat>On-screen Show (4:3)</PresentationFormat>
  <Paragraphs>328</Paragraphs>
  <Slides>28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FermilabTemplate</vt:lpstr>
      <vt:lpstr>Fermilab: Footer Only</vt:lpstr>
      <vt:lpstr>Document</vt:lpstr>
      <vt:lpstr>Mu2e Tracker Straws</vt:lpstr>
      <vt:lpstr>Outline</vt:lpstr>
      <vt:lpstr>Straw requirements</vt:lpstr>
      <vt:lpstr>Straw properties</vt:lpstr>
      <vt:lpstr>Straw leak measurement 1</vt:lpstr>
      <vt:lpstr>Straw leak measurement 1</vt:lpstr>
      <vt:lpstr>Straw leak measurement 2</vt:lpstr>
      <vt:lpstr>Straw straightness measurement To determine the required straw tension</vt:lpstr>
      <vt:lpstr>Straw straightness measurement</vt:lpstr>
      <vt:lpstr>Straw creep measurement</vt:lpstr>
      <vt:lpstr>Straw creep measurement</vt:lpstr>
      <vt:lpstr>Straw creep measurement</vt:lpstr>
      <vt:lpstr>Radiation aging study</vt:lpstr>
      <vt:lpstr>Straw property summary</vt:lpstr>
      <vt:lpstr>Straw assembly</vt:lpstr>
      <vt:lpstr>Straw cutter</vt:lpstr>
      <vt:lpstr>Straw sub-assembly</vt:lpstr>
      <vt:lpstr>Assembly jigs for assembling end pieces</vt:lpstr>
      <vt:lpstr>Assembly jigs for gluing end pieces to straw</vt:lpstr>
      <vt:lpstr>A 2x4 prototype</vt:lpstr>
      <vt:lpstr>QA/QC data base</vt:lpstr>
      <vt:lpstr>Straw assembly summary</vt:lpstr>
      <vt:lpstr>Cost Distribution by L4</vt:lpstr>
      <vt:lpstr>Cost Distribution by Resource Type</vt:lpstr>
      <vt:lpstr>Quality of Estimate</vt:lpstr>
      <vt:lpstr>Labor Resources</vt:lpstr>
      <vt:lpstr>Cost Table</vt:lpstr>
      <vt:lpstr>Conclusion</vt:lpstr>
    </vt:vector>
  </TitlesOfParts>
  <Company>Sandbox Studio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Aseet Mukherjee x2390,3923 07204N</cp:lastModifiedBy>
  <cp:revision>472</cp:revision>
  <cp:lastPrinted>2014-06-04T17:18:59Z</cp:lastPrinted>
  <dcterms:created xsi:type="dcterms:W3CDTF">2014-01-03T20:18:13Z</dcterms:created>
  <dcterms:modified xsi:type="dcterms:W3CDTF">2014-07-07T16:43:10Z</dcterms:modified>
</cp:coreProperties>
</file>