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256" r:id="rId3"/>
    <p:sldId id="314" r:id="rId4"/>
    <p:sldId id="333" r:id="rId5"/>
    <p:sldId id="315" r:id="rId6"/>
    <p:sldId id="336" r:id="rId7"/>
    <p:sldId id="334" r:id="rId8"/>
    <p:sldId id="338" r:id="rId9"/>
    <p:sldId id="340" r:id="rId10"/>
    <p:sldId id="339" r:id="rId11"/>
    <p:sldId id="341" r:id="rId12"/>
    <p:sldId id="335" r:id="rId13"/>
    <p:sldId id="33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566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7/5/2014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7/5/2014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Mu2e CD-2 Life Safety Review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Jim Niehoff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ES&amp;H (Fire Protection) Safety Specialist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7/8/2014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67669" y="1329270"/>
            <a:ext cx="209544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  <a:latin typeface="Arial Black"/>
                <a:cs typeface="Arial Black"/>
              </a:rPr>
              <a:t>U.S. DEPARTMENT OF</a:t>
            </a:r>
          </a:p>
          <a:p>
            <a:r>
              <a:rPr lang="en-US" sz="3200" dirty="0" smtClean="0">
                <a:solidFill>
                  <a:schemeClr val="accent5"/>
                </a:solidFill>
                <a:latin typeface="Arial Black"/>
                <a:cs typeface="Arial Black"/>
              </a:rPr>
              <a:t>ENEGY</a:t>
            </a:r>
            <a:endParaRPr lang="en-US" sz="3200" dirty="0">
              <a:solidFill>
                <a:schemeClr val="accent5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6735" y="1261533"/>
            <a:ext cx="1159292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C6B11"/>
                </a:solidFill>
              </a:rPr>
              <a:t>Office of</a:t>
            </a:r>
          </a:p>
          <a:p>
            <a:r>
              <a:rPr lang="en-US" sz="2200" dirty="0" smtClean="0">
                <a:solidFill>
                  <a:srgbClr val="1C6B11"/>
                </a:solidFill>
              </a:rPr>
              <a:t>Science</a:t>
            </a:r>
            <a:endParaRPr lang="en-US" sz="2200" dirty="0">
              <a:solidFill>
                <a:srgbClr val="1C6B1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creen Shot 2014-06-04 at 10.48.10 AM   Jun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29" y="1357720"/>
            <a:ext cx="2641600" cy="67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Suppression – Main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098" name="Picture 2" descr="C:\Users\niehoff\Desktop\FP02_6-10-2 (ISSUE FOR BI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913151"/>
            <a:ext cx="8159750" cy="521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4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(Section View)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 descr="C:\Users\niehoff\Desktop\S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" y="1246781"/>
            <a:ext cx="9111730" cy="42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8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(Detector Hall Detail)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 descr="C:\Users\niehoff\Desktop\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895802"/>
            <a:ext cx="7413625" cy="52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5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(Objectives)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successful evacuation</a:t>
            </a:r>
          </a:p>
          <a:p>
            <a:endParaRPr lang="en-US" dirty="0"/>
          </a:p>
          <a:p>
            <a:r>
              <a:rPr lang="en-US" dirty="0"/>
              <a:t>Provide effective fire fighting and rescue operation</a:t>
            </a:r>
          </a:p>
          <a:p>
            <a:endParaRPr lang="en-US" dirty="0"/>
          </a:p>
          <a:p>
            <a:r>
              <a:rPr lang="en-US" dirty="0"/>
              <a:t>Limit spread of fire and smoke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Fire suppression systems</a:t>
            </a:r>
          </a:p>
          <a:p>
            <a:pPr lvl="1"/>
            <a:r>
              <a:rPr lang="en-US" dirty="0"/>
              <a:t>Fire alarm systems</a:t>
            </a:r>
          </a:p>
          <a:p>
            <a:pPr lvl="1"/>
            <a:r>
              <a:rPr lang="en-US" dirty="0"/>
              <a:t>Smoke abatement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(Determined)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AON’s recommendations are based on codes/orders/standards:</a:t>
            </a:r>
          </a:p>
          <a:p>
            <a:pPr lvl="1"/>
            <a:r>
              <a:rPr lang="en-US" dirty="0"/>
              <a:t>DOE Order </a:t>
            </a:r>
            <a:r>
              <a:rPr lang="en-US" dirty="0" smtClean="0"/>
              <a:t>420.2C Safety of Accelerator Facilities</a:t>
            </a:r>
            <a:endParaRPr lang="en-US" dirty="0"/>
          </a:p>
          <a:p>
            <a:pPr lvl="1"/>
            <a:r>
              <a:rPr lang="en-US" dirty="0"/>
              <a:t>IBC (International Building Code)</a:t>
            </a:r>
          </a:p>
          <a:p>
            <a:pPr lvl="1"/>
            <a:r>
              <a:rPr lang="en-US" dirty="0"/>
              <a:t>IFC (International Fire Code)</a:t>
            </a:r>
          </a:p>
          <a:p>
            <a:pPr lvl="1"/>
            <a:r>
              <a:rPr lang="en-US" dirty="0"/>
              <a:t>NFPA (National Fire Protection Association)</a:t>
            </a:r>
          </a:p>
          <a:p>
            <a:r>
              <a:rPr lang="en-US" dirty="0"/>
              <a:t>Aim </a:t>
            </a:r>
            <a:r>
              <a:rPr lang="en-US" dirty="0" smtClean="0"/>
              <a:t>of </a:t>
            </a:r>
            <a:r>
              <a:rPr lang="en-US" dirty="0"/>
              <a:t>Life Safety</a:t>
            </a:r>
          </a:p>
          <a:p>
            <a:pPr lvl="1"/>
            <a:r>
              <a:rPr lang="en-US" dirty="0"/>
              <a:t>Get the occupants out (egress)</a:t>
            </a:r>
          </a:p>
          <a:p>
            <a:pPr lvl="1"/>
            <a:r>
              <a:rPr lang="en-US" dirty="0"/>
              <a:t>Get the fire fighters personnel in (ingress)</a:t>
            </a:r>
          </a:p>
          <a:p>
            <a:r>
              <a:rPr lang="en-US" dirty="0"/>
              <a:t>Fire Protection approach is based on experience from previous projects at the laboratory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1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than 30 feet below level of exit discharge, omitting the requirements for smoke control and stairway pressurization</a:t>
            </a:r>
          </a:p>
          <a:p>
            <a:r>
              <a:rPr lang="en-US" dirty="0"/>
              <a:t>Two Exit stairways enclosed by 2 hour fire rated construction</a:t>
            </a:r>
          </a:p>
          <a:p>
            <a:r>
              <a:rPr lang="en-US" dirty="0"/>
              <a:t>Means to separate Enclosure from Detector Hall</a:t>
            </a:r>
          </a:p>
          <a:p>
            <a:r>
              <a:rPr lang="en-US" dirty="0"/>
              <a:t>Maximum travel distance 300 feet</a:t>
            </a:r>
          </a:p>
          <a:p>
            <a:r>
              <a:rPr lang="en-US" dirty="0"/>
              <a:t>Minimum aisle width </a:t>
            </a:r>
            <a:r>
              <a:rPr lang="en-US" dirty="0" smtClean="0"/>
              <a:t>36 </a:t>
            </a:r>
            <a:r>
              <a:rPr lang="en-US" dirty="0"/>
              <a:t>inches </a:t>
            </a:r>
          </a:p>
          <a:p>
            <a:r>
              <a:rPr lang="en-US" dirty="0"/>
              <a:t>Automatic fire sprinkler system, </a:t>
            </a:r>
            <a:r>
              <a:rPr lang="en-US" dirty="0" err="1" smtClean="0"/>
              <a:t>preaction</a:t>
            </a:r>
            <a:r>
              <a:rPr lang="en-US" dirty="0" smtClean="0"/>
              <a:t> type (Detector Hall)</a:t>
            </a:r>
            <a:endParaRPr lang="en-US" dirty="0"/>
          </a:p>
          <a:p>
            <a:r>
              <a:rPr lang="en-US" dirty="0"/>
              <a:t>Linear heat type </a:t>
            </a:r>
            <a:r>
              <a:rPr lang="en-US" dirty="0" smtClean="0"/>
              <a:t>detection </a:t>
            </a:r>
            <a:endParaRPr lang="en-US" dirty="0"/>
          </a:p>
          <a:p>
            <a:r>
              <a:rPr lang="en-US" dirty="0" smtClean="0"/>
              <a:t>Beam Type Smoke Detection &amp; Spot Type Detection</a:t>
            </a:r>
          </a:p>
          <a:p>
            <a:r>
              <a:rPr lang="en-US" dirty="0" smtClean="0"/>
              <a:t>Air </a:t>
            </a:r>
            <a:r>
              <a:rPr lang="en-US" dirty="0"/>
              <a:t>sampling smoke detection</a:t>
            </a:r>
          </a:p>
          <a:p>
            <a:r>
              <a:rPr lang="en-US" dirty="0"/>
              <a:t>Manual pull stations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0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Alarm will have Emergency Voice Alarm system enable to interface with </a:t>
            </a:r>
            <a:r>
              <a:rPr lang="en-US" dirty="0" err="1"/>
              <a:t>Fermilab’s</a:t>
            </a:r>
            <a:r>
              <a:rPr lang="en-US" dirty="0"/>
              <a:t> Site-wide Emergency Warning System</a:t>
            </a:r>
          </a:p>
          <a:p>
            <a:r>
              <a:rPr lang="en-US" dirty="0"/>
              <a:t>Emergency and exit signage</a:t>
            </a:r>
          </a:p>
          <a:p>
            <a:r>
              <a:rPr lang="en-US" dirty="0"/>
              <a:t>Emergency/Standby power systems</a:t>
            </a:r>
          </a:p>
          <a:p>
            <a:pPr lvl="1"/>
            <a:r>
              <a:rPr lang="en-US" dirty="0"/>
              <a:t>Fire alarm system</a:t>
            </a:r>
          </a:p>
          <a:p>
            <a:pPr lvl="1"/>
            <a:r>
              <a:rPr lang="en-US" dirty="0"/>
              <a:t>Exit signs</a:t>
            </a:r>
          </a:p>
          <a:p>
            <a:pPr lvl="1"/>
            <a:r>
              <a:rPr lang="en-US" dirty="0"/>
              <a:t>Emergency Lighting </a:t>
            </a:r>
          </a:p>
          <a:p>
            <a:pPr lvl="1"/>
            <a:r>
              <a:rPr lang="en-US" dirty="0"/>
              <a:t>Elevator</a:t>
            </a:r>
          </a:p>
          <a:p>
            <a:pPr lvl="1"/>
            <a:r>
              <a:rPr lang="en-US" dirty="0"/>
              <a:t>Sump System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5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(Site Plan)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C:\Users\niehoff\Desktop\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942975"/>
            <a:ext cx="6498961" cy="52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2871788" y="2428875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552701" y="3824288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048126" y="4724400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5057775" y="2090737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6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Detection – Main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 descr="C:\Users\niehoff\Desktop\FA01_6-10-2 (ISSUE FOR BI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205306"/>
            <a:ext cx="7694676" cy="470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Detection – Lower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 descr="C:\Users\niehoff\Desktop\FA02_6-10-2 (ISSUE FOR BI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55" y="908223"/>
            <a:ext cx="7599870" cy="51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8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Suppression – Main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7/08/14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CD-2/3 Director's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 descr="C:\Users\niehoff\Desktop\FP01_6-10-2 (ISSUE FOR BI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942975"/>
            <a:ext cx="8990648" cy="527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087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6209</TotalTime>
  <Words>369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FermilabTemplate</vt:lpstr>
      <vt:lpstr>Fermilab: Footer Only</vt:lpstr>
      <vt:lpstr>Mu2e CD-2 Life Safety Review</vt:lpstr>
      <vt:lpstr>Requirements (Objectives)</vt:lpstr>
      <vt:lpstr>Requirements (Determined)</vt:lpstr>
      <vt:lpstr>Design</vt:lpstr>
      <vt:lpstr>Design Continued</vt:lpstr>
      <vt:lpstr>DESIGN (Site Plan)</vt:lpstr>
      <vt:lpstr>Fire Detection – Main Level</vt:lpstr>
      <vt:lpstr>Fire Detection – Lower Level</vt:lpstr>
      <vt:lpstr>Fire Suppression – Main Level</vt:lpstr>
      <vt:lpstr>Fire Suppression – Main Level</vt:lpstr>
      <vt:lpstr>Design (Section View)</vt:lpstr>
      <vt:lpstr>Design (Detector Hall Detail)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tomski</cp:lastModifiedBy>
  <cp:revision>378</cp:revision>
  <cp:lastPrinted>2014-06-04T17:18:59Z</cp:lastPrinted>
  <dcterms:created xsi:type="dcterms:W3CDTF">2014-01-03T20:18:13Z</dcterms:created>
  <dcterms:modified xsi:type="dcterms:W3CDTF">2014-07-05T21:06:09Z</dcterms:modified>
</cp:coreProperties>
</file>