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7" r:id="rId2"/>
    <p:sldId id="258" r:id="rId3"/>
    <p:sldId id="275" r:id="rId4"/>
    <p:sldId id="259" r:id="rId5"/>
    <p:sldId id="269" r:id="rId6"/>
    <p:sldId id="274" r:id="rId7"/>
    <p:sldId id="273" r:id="rId8"/>
    <p:sldId id="261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76" autoAdjust="0"/>
  </p:normalViewPr>
  <p:slideViewPr>
    <p:cSldViewPr>
      <p:cViewPr>
        <p:scale>
          <a:sx n="80" d="100"/>
          <a:sy n="80" d="100"/>
        </p:scale>
        <p:origin x="-2514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FA41-5028-41E7-BECE-20FFC11B852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FFF80-E7E7-4098-B816-00286E52E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5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15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FC9F-ECDE-4CF4-9DC2-CE5406AC6C3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cientificcomputing.com/search/site/isgtw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ocs.google.com/spreadsheets/d/1yXqHde15-7Y0naMZ3Gts5LMdBw1uZEBG-p5EzJOxhhA/edit?usp=sharing" TargetMode="External"/><Relationship Id="rId4" Type="http://schemas.openxmlformats.org/officeDocument/2006/relationships/hyperlink" Target="http://doodle.com/veqvfpuxhf388gc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2536" y="2492896"/>
            <a:ext cx="972108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79512" y="5877272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76872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spc="-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Status Report</a:t>
            </a:r>
            <a:endParaRPr lang="en-US" sz="11500" cap="none" spc="-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367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iSGTW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Advisory Board Meeting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July, 2014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Breach of </a:t>
            </a:r>
            <a:r>
              <a:rPr lang="en-US" sz="5400" spc="-15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licence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04056"/>
            <a:ext cx="3777411" cy="50851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6434" y="278266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hlinkClick r:id="rId5"/>
              </a:rPr>
              <a:t>http://www.scientificcomputing.com/search/site/isgtw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848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Overview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9682" y="1628800"/>
            <a:ext cx="77768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iSGTW</a:t>
            </a:r>
            <a:r>
              <a:rPr lang="en-US" sz="3200" dirty="0" smtClean="0"/>
              <a:t> team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Event coverage and media partnerships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Readership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Subscribers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Social media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Names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Meet the team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435" y="2060848"/>
            <a:ext cx="376267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Editorial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Andrew Purcell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Amber Harmon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Sarah Engel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4008" y="1730419"/>
            <a:ext cx="37444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Advisory Board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Ruth </a:t>
            </a:r>
            <a:r>
              <a:rPr lang="en-US" sz="2400" dirty="0" err="1" smtClean="0"/>
              <a:t>Pordes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Paul Avery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Daphne </a:t>
            </a:r>
            <a:r>
              <a:rPr lang="en-US" sz="2400" dirty="0" err="1" smtClean="0"/>
              <a:t>Siefert</a:t>
            </a:r>
            <a:r>
              <a:rPr lang="en-US" sz="2400" dirty="0" smtClean="0"/>
              <a:t>-Herron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Bob Jones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</a:t>
            </a:r>
            <a:r>
              <a:rPr lang="en-GB" sz="2400" dirty="0" smtClean="0"/>
              <a:t>é</a:t>
            </a:r>
            <a:r>
              <a:rPr lang="en-US" sz="2400" dirty="0" err="1" smtClean="0"/>
              <a:t>lissa</a:t>
            </a:r>
            <a:r>
              <a:rPr lang="en-US" sz="2400" dirty="0" smtClean="0"/>
              <a:t> Gaillard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Steve Lloyd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Neasan</a:t>
            </a:r>
            <a:r>
              <a:rPr lang="en-US" sz="2400" dirty="0" smtClean="0"/>
              <a:t> O’Neill</a:t>
            </a:r>
          </a:p>
        </p:txBody>
      </p:sp>
    </p:spTree>
    <p:extLst>
      <p:ext uri="{BB962C8B-B14F-4D97-AF65-F5344CB8AC3E}">
        <p14:creationId xmlns:p14="http://schemas.microsoft.com/office/powerpoint/2010/main" val="21237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332656"/>
            <a:ext cx="49685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Q2 2014 events</a:t>
            </a:r>
            <a:endParaRPr lang="en-US" sz="48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382" y="1556792"/>
            <a:ext cx="828092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Internet 2 Global Summit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HTCondor</a:t>
            </a:r>
            <a:r>
              <a:rPr lang="en-US" sz="2000" dirty="0" smtClean="0"/>
              <a:t> Week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NCSA Private Sector Annual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IPDPS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CCGrid</a:t>
            </a:r>
            <a:r>
              <a:rPr lang="en-US" sz="2000" dirty="0" smtClean="0"/>
              <a:t> Chicago + SCRAMBLE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MITR</a:t>
            </a:r>
          </a:p>
          <a:p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ISC ’14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	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EGI Community Forum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Helix Nebula launch </a:t>
            </a:r>
            <a:r>
              <a:rPr lang="en-US" sz="2000" dirty="0" smtClean="0">
                <a:solidFill>
                  <a:prstClr val="black"/>
                </a:solidFill>
              </a:rPr>
              <a:t>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WSIS+10 High-Level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UNESCO-CERN 60</a:t>
            </a:r>
            <a:r>
              <a:rPr lang="en-US" sz="2000" baseline="30000" dirty="0" smtClean="0">
                <a:solidFill>
                  <a:prstClr val="black"/>
                </a:solidFill>
              </a:rPr>
              <a:t>th</a:t>
            </a:r>
            <a:r>
              <a:rPr lang="en-US" sz="2000" dirty="0" smtClean="0">
                <a:solidFill>
                  <a:prstClr val="black"/>
                </a:solidFill>
              </a:rPr>
              <a:t> Anniversary</a:t>
            </a:r>
          </a:p>
          <a:p>
            <a:r>
              <a:rPr lang="en-US" sz="1100" dirty="0" smtClean="0"/>
              <a:t>		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Readership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1769718"/>
            <a:ext cx="30060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Page views:</a:t>
            </a:r>
            <a:endParaRPr lang="en-GB" dirty="0"/>
          </a:p>
          <a:p>
            <a:r>
              <a:rPr lang="en-GB" dirty="0"/>
              <a:t>55,781 </a:t>
            </a:r>
            <a:r>
              <a:rPr lang="en-GB" dirty="0">
                <a:solidFill>
                  <a:srgbClr val="FF0000"/>
                </a:solidFill>
              </a:rPr>
              <a:t>(-16.34%)</a:t>
            </a:r>
          </a:p>
          <a:p>
            <a:r>
              <a:rPr lang="fr-FR" b="1" dirty="0"/>
              <a:t> </a:t>
            </a:r>
            <a:endParaRPr lang="en-GB" dirty="0"/>
          </a:p>
          <a:p>
            <a:r>
              <a:rPr lang="fr-FR" b="1" dirty="0" err="1"/>
              <a:t>Visits</a:t>
            </a:r>
            <a:r>
              <a:rPr lang="fr-FR" b="1" dirty="0"/>
              <a:t> :</a:t>
            </a:r>
            <a:endParaRPr lang="en-GB" dirty="0"/>
          </a:p>
          <a:p>
            <a:r>
              <a:rPr lang="fr-FR" dirty="0"/>
              <a:t>40,024 </a:t>
            </a:r>
            <a:r>
              <a:rPr lang="fr-FR" dirty="0">
                <a:solidFill>
                  <a:srgbClr val="FF0000"/>
                </a:solidFill>
              </a:rPr>
              <a:t>(-13.85%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r>
              <a:rPr lang="fr-FR" b="1" dirty="0"/>
              <a:t> </a:t>
            </a:r>
            <a:endParaRPr lang="en-GB" dirty="0"/>
          </a:p>
          <a:p>
            <a:r>
              <a:rPr lang="fr-FR" b="1" dirty="0"/>
              <a:t>Unique </a:t>
            </a:r>
            <a:r>
              <a:rPr lang="fr-FR" b="1" dirty="0" err="1"/>
              <a:t>visitors</a:t>
            </a:r>
            <a:r>
              <a:rPr lang="fr-FR" b="1" dirty="0"/>
              <a:t>:</a:t>
            </a:r>
            <a:endParaRPr lang="en-GB" dirty="0"/>
          </a:p>
          <a:p>
            <a:r>
              <a:rPr lang="fr-FR" dirty="0"/>
              <a:t>34,215 </a:t>
            </a:r>
            <a:r>
              <a:rPr lang="fr-FR" dirty="0">
                <a:solidFill>
                  <a:srgbClr val="FF0000"/>
                </a:solidFill>
              </a:rPr>
              <a:t>(-13.77%)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b="1" dirty="0" err="1"/>
              <a:t>Percentage</a:t>
            </a:r>
            <a:r>
              <a:rPr lang="fr-FR" b="1" dirty="0"/>
              <a:t> new </a:t>
            </a:r>
            <a:r>
              <a:rPr lang="fr-FR" b="1" dirty="0" err="1"/>
              <a:t>visits</a:t>
            </a:r>
            <a:r>
              <a:rPr lang="fr-FR" b="1" dirty="0"/>
              <a:t>:</a:t>
            </a:r>
            <a:endParaRPr lang="en-GB" dirty="0"/>
          </a:p>
          <a:p>
            <a:r>
              <a:rPr lang="fr-FR" dirty="0"/>
              <a:t>83,04% </a:t>
            </a:r>
            <a:r>
              <a:rPr lang="fr-FR" dirty="0">
                <a:solidFill>
                  <a:srgbClr val="FF0000"/>
                </a:solidFill>
              </a:rPr>
              <a:t>(-0.41%)</a:t>
            </a:r>
            <a:endParaRPr lang="en-GB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Helvetica"/>
                <a:ea typeface="MS Mincho"/>
                <a:cs typeface="Times New Roman"/>
              </a:rPr>
              <a:t> </a:t>
            </a:r>
            <a:endParaRPr lang="en-GB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b="1" dirty="0" smtClean="0">
              <a:latin typeface="Helvetica"/>
              <a:ea typeface="MS Mincho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1907534"/>
            <a:ext cx="33123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fr-FR" b="1" dirty="0">
              <a:latin typeface="Helvetica"/>
              <a:ea typeface="MS Mincho"/>
              <a:cs typeface="Times New Roman"/>
            </a:endParaRPr>
          </a:p>
          <a:p>
            <a:r>
              <a:rPr lang="fr-FR" b="1" dirty="0"/>
              <a:t>Ave. pages per </a:t>
            </a:r>
            <a:r>
              <a:rPr lang="fr-FR" b="1" dirty="0" err="1"/>
              <a:t>visit</a:t>
            </a:r>
            <a:r>
              <a:rPr lang="fr-FR" b="1" dirty="0"/>
              <a:t>:</a:t>
            </a:r>
            <a:endParaRPr lang="en-GB" dirty="0"/>
          </a:p>
          <a:p>
            <a:r>
              <a:rPr lang="fr-FR" dirty="0"/>
              <a:t>1.39 </a:t>
            </a:r>
            <a:r>
              <a:rPr lang="fr-FR" dirty="0">
                <a:solidFill>
                  <a:srgbClr val="FF0000"/>
                </a:solidFill>
              </a:rPr>
              <a:t>(-2.89%)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fr-FR" b="1" dirty="0"/>
              <a:t> </a:t>
            </a:r>
            <a:endParaRPr lang="en-GB" dirty="0"/>
          </a:p>
          <a:p>
            <a:r>
              <a:rPr lang="fr-FR" b="1" dirty="0"/>
              <a:t>Ave. </a:t>
            </a:r>
            <a:r>
              <a:rPr lang="fr-FR" b="1" dirty="0" err="1"/>
              <a:t>visit</a:t>
            </a:r>
            <a:r>
              <a:rPr lang="fr-FR" b="1" dirty="0"/>
              <a:t> duration:</a:t>
            </a:r>
            <a:endParaRPr lang="en-GB" dirty="0"/>
          </a:p>
          <a:p>
            <a:r>
              <a:rPr lang="en-GB" dirty="0"/>
              <a:t>01:04 </a:t>
            </a:r>
            <a:r>
              <a:rPr lang="en-GB" dirty="0">
                <a:solidFill>
                  <a:srgbClr val="FF0000"/>
                </a:solidFill>
              </a:rPr>
              <a:t>(-26.40%)</a:t>
            </a:r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Bounce rate:</a:t>
            </a:r>
            <a:endParaRPr lang="en-GB" dirty="0"/>
          </a:p>
          <a:p>
            <a:r>
              <a:rPr lang="en-GB" dirty="0"/>
              <a:t>75.00% </a:t>
            </a:r>
            <a:r>
              <a:rPr lang="en-GB" dirty="0">
                <a:solidFill>
                  <a:srgbClr val="FF0000"/>
                </a:solidFill>
              </a:rPr>
              <a:t>(1.92%)</a:t>
            </a:r>
          </a:p>
        </p:txBody>
      </p:sp>
    </p:spTree>
    <p:extLst>
      <p:ext uri="{BB962C8B-B14F-4D97-AF65-F5344CB8AC3E}">
        <p14:creationId xmlns:p14="http://schemas.microsoft.com/office/powerpoint/2010/main" val="17176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Top articles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769718"/>
            <a:ext cx="79928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en-GB" sz="2000" dirty="0" smtClean="0"/>
              <a:t>First </a:t>
            </a:r>
            <a:r>
              <a:rPr lang="en-GB" sz="2000" dirty="0" err="1"/>
              <a:t>NuMI</a:t>
            </a:r>
            <a:r>
              <a:rPr lang="en-GB" sz="2000" dirty="0"/>
              <a:t> neutrinos </a:t>
            </a:r>
            <a:r>
              <a:rPr lang="en-GB" sz="2000" dirty="0" smtClean="0"/>
              <a:t>announced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2. Breaking </a:t>
            </a:r>
            <a:r>
              <a:rPr lang="en-GB" sz="2000" dirty="0"/>
              <a:t>out of the digital graveyard: Extracting meaning from cursive </a:t>
            </a:r>
            <a:r>
              <a:rPr lang="en-GB" sz="2000" dirty="0" smtClean="0"/>
              <a:t>script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3. Using big data to </a:t>
            </a:r>
            <a:r>
              <a:rPr lang="en-GB" sz="2000"/>
              <a:t>revolutionize </a:t>
            </a:r>
            <a:r>
              <a:rPr lang="en-GB" sz="2000" smtClean="0"/>
              <a:t>agriculture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4. IT </a:t>
            </a:r>
            <a:r>
              <a:rPr lang="en-GB" sz="2000" dirty="0"/>
              <a:t>plays starring role at </a:t>
            </a:r>
            <a:r>
              <a:rPr lang="en-GB" sz="2000" dirty="0" err="1"/>
              <a:t>CineGlobe</a:t>
            </a:r>
            <a:r>
              <a:rPr lang="en-GB" sz="2000" dirty="0"/>
              <a:t> Film </a:t>
            </a:r>
            <a:r>
              <a:rPr lang="en-GB" sz="2000" dirty="0" smtClean="0"/>
              <a:t>Festival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5. Breakthrough </a:t>
            </a:r>
            <a:r>
              <a:rPr lang="en-GB" sz="2000" dirty="0"/>
              <a:t>simulation: A </a:t>
            </a:r>
            <a:r>
              <a:rPr lang="en-GB" sz="2000" dirty="0" err="1"/>
              <a:t>supercell</a:t>
            </a:r>
            <a:r>
              <a:rPr lang="en-GB" sz="2000" dirty="0"/>
              <a:t> producing a long-track EF5 tornado</a:t>
            </a:r>
          </a:p>
          <a:p>
            <a:pPr>
              <a:spcAft>
                <a:spcPts val="0"/>
              </a:spcAft>
            </a:pPr>
            <a:r>
              <a:rPr lang="fr-FR" sz="1600" dirty="0">
                <a:latin typeface="Helvetica"/>
                <a:ea typeface="MS Mincho"/>
                <a:cs typeface="Times New Roman"/>
              </a:rPr>
              <a:t> </a:t>
            </a:r>
            <a:endParaRPr lang="en-GB" dirty="0">
              <a:latin typeface="Cambria"/>
              <a:ea typeface="MS Mincho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fr-FR" sz="1600" b="1" dirty="0" smtClean="0">
              <a:latin typeface="Helvetic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63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Subscribers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3" t="17227" r="14787" b="33760"/>
          <a:stretch/>
        </p:blipFill>
        <p:spPr bwMode="auto">
          <a:xfrm>
            <a:off x="899592" y="1556792"/>
            <a:ext cx="72008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2564904"/>
            <a:ext cx="2016224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Helvetica"/>
                <a:ea typeface="MS Mincho"/>
                <a:cs typeface="Times New Roman"/>
              </a:rPr>
              <a:t>10,030 (</a:t>
            </a:r>
            <a:r>
              <a:rPr lang="en-GB" sz="1600" dirty="0">
                <a:solidFill>
                  <a:srgbClr val="00B050"/>
                </a:solidFill>
                <a:latin typeface="Helvetica"/>
                <a:ea typeface="MS Mincho"/>
                <a:cs typeface="Times New Roman"/>
              </a:rPr>
              <a:t>+695</a:t>
            </a:r>
            <a:r>
              <a:rPr lang="en-GB" sz="1600" dirty="0">
                <a:latin typeface="Helvetica"/>
                <a:ea typeface="MS Mincho"/>
                <a:cs typeface="Times New Roman"/>
              </a:rPr>
              <a:t>)</a:t>
            </a:r>
            <a:endParaRPr lang="en-GB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b="1" dirty="0">
                <a:latin typeface="Helvetica"/>
                <a:ea typeface="MS Mincho"/>
                <a:cs typeface="Times New Roman"/>
              </a:rPr>
              <a:t> </a:t>
            </a:r>
            <a:endParaRPr lang="en-GB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b="1" dirty="0">
                <a:latin typeface="Helvetica"/>
                <a:ea typeface="MS Mincho"/>
                <a:cs typeface="Times New Roman"/>
              </a:rPr>
              <a:t>Comments:</a:t>
            </a:r>
            <a:endParaRPr lang="en-GB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Helvetica"/>
                <a:ea typeface="MS Mincho"/>
                <a:cs typeface="Times New Roman"/>
              </a:rPr>
              <a:t>Rapid growth continues.</a:t>
            </a:r>
            <a:endParaRPr lang="en-GB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Helvetica"/>
                <a:ea typeface="MS Mincho"/>
                <a:cs typeface="Times New Roman"/>
              </a:rPr>
              <a:t>We have now reached</a:t>
            </a:r>
            <a:endParaRPr lang="en-GB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Helvetica"/>
                <a:ea typeface="MS Mincho"/>
                <a:cs typeface="Times New Roman"/>
              </a:rPr>
              <a:t>10,000 subscribers</a:t>
            </a:r>
            <a:r>
              <a:rPr lang="en-GB" sz="1600" dirty="0" smtClean="0">
                <a:latin typeface="Helvetica"/>
                <a:ea typeface="MS Mincho"/>
                <a:cs typeface="Times New Roman"/>
              </a:rPr>
              <a:t>.</a:t>
            </a:r>
            <a:endParaRPr lang="en-GB" dirty="0"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07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 media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552" y="1634897"/>
            <a:ext cx="15841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 err="1" smtClean="0"/>
              <a:t>Klout</a:t>
            </a:r>
            <a:endParaRPr lang="en-GB" sz="3200" dirty="0"/>
          </a:p>
          <a:p>
            <a:r>
              <a:rPr lang="en-GB" sz="3200" dirty="0" smtClean="0"/>
              <a:t>53 (</a:t>
            </a:r>
            <a:r>
              <a:rPr lang="en-GB" sz="3200" dirty="0" smtClean="0">
                <a:solidFill>
                  <a:srgbClr val="FF0000"/>
                </a:solidFill>
              </a:rPr>
              <a:t>-3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10" name="Rectangle 9"/>
          <p:cNvSpPr/>
          <p:nvPr/>
        </p:nvSpPr>
        <p:spPr>
          <a:xfrm>
            <a:off x="539552" y="3140968"/>
            <a:ext cx="15841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Following a strong first quarter, </a:t>
            </a:r>
            <a:r>
              <a:rPr lang="en-GB" sz="1400" dirty="0" err="1"/>
              <a:t>Klout</a:t>
            </a:r>
            <a:r>
              <a:rPr lang="en-GB" sz="1400" dirty="0"/>
              <a:t> score has dropped back to around its normal level.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9" t="22744" r="25622" b="10826"/>
          <a:stretch/>
        </p:blipFill>
        <p:spPr bwMode="auto">
          <a:xfrm>
            <a:off x="4067944" y="1340768"/>
            <a:ext cx="4126524" cy="433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-54803"/>
            <a:ext cx="3888432" cy="6724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2"/>
            <a:endParaRPr lang="en-US" b="1" dirty="0" smtClean="0"/>
          </a:p>
          <a:p>
            <a:pPr lvl="1"/>
            <a:r>
              <a:rPr lang="en-US" sz="41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7" y="1240299"/>
            <a:ext cx="48965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/>
              <a:t> Proposed names: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International Digital Science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The Modern Scientist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Principal Investigator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The Connected Scientist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Digital Science News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Global Research International Discourse (GRID)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Global Research International </a:t>
            </a:r>
            <a:r>
              <a:rPr lang="en-GB" sz="1200" dirty="0" smtClean="0"/>
              <a:t>Discovery (GRID)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Query: The Nexus of science and computing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The Research Node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The Science Node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Data Science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Data Science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Data Science Review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The Data Scientist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Research Data</a:t>
            </a:r>
          </a:p>
          <a:p>
            <a:pPr marL="742950" lvl="1" indent="-285750">
              <a:buFontTx/>
              <a:buChar char="-"/>
            </a:pPr>
            <a:r>
              <a:rPr lang="en-GB" sz="1200" dirty="0" smtClean="0"/>
              <a:t>Research Data Review</a:t>
            </a:r>
            <a:endParaRPr lang="en-GB" sz="1200" dirty="0"/>
          </a:p>
          <a:p>
            <a:pPr marL="742950" lvl="1" indent="-285750">
              <a:buFontTx/>
              <a:buChar char="-"/>
            </a:pPr>
            <a:endParaRPr lang="en-GB" sz="1200" dirty="0"/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Doodle poll link:</a:t>
            </a:r>
          </a:p>
          <a:p>
            <a:r>
              <a:rPr lang="en-GB" sz="1200" dirty="0">
                <a:hlinkClick r:id="rId4"/>
              </a:rPr>
              <a:t>http://</a:t>
            </a:r>
            <a:r>
              <a:rPr lang="en-GB" sz="1200" dirty="0" smtClean="0">
                <a:hlinkClick r:id="rId4"/>
              </a:rPr>
              <a:t>doodle.com/veqvfpuxhf388gcc</a:t>
            </a:r>
            <a:endParaRPr lang="en-GB" sz="1200" dirty="0" smtClean="0"/>
          </a:p>
          <a:p>
            <a:endParaRPr lang="en-GB" sz="1200" dirty="0" smtClean="0"/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Spreadsheet with info:</a:t>
            </a:r>
          </a:p>
          <a:p>
            <a:r>
              <a:rPr lang="en-GB" sz="1200" dirty="0">
                <a:hlinkClick r:id="rId5"/>
              </a:rPr>
              <a:t>https://</a:t>
            </a:r>
            <a:r>
              <a:rPr lang="en-GB" sz="1200" dirty="0" smtClean="0">
                <a:hlinkClick r:id="rId5"/>
              </a:rPr>
              <a:t>docs.google.com/spreadsheets/d/1yXqHde15-7Y0naMZ3Gts5LMdBw1uZEBG-p5EzJOxhhA/edit?usp=sharing</a:t>
            </a:r>
            <a:endParaRPr lang="en-GB" sz="1200" dirty="0" smtClean="0"/>
          </a:p>
          <a:p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294</Words>
  <Application>Microsoft Office PowerPoint</Application>
  <PresentationFormat>On-screen Show (4:3)</PresentationFormat>
  <Paragraphs>142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AVC</dc:creator>
  <cp:lastModifiedBy>Andrew Robert Purcell</cp:lastModifiedBy>
  <cp:revision>106</cp:revision>
  <dcterms:created xsi:type="dcterms:W3CDTF">2012-11-13T22:22:54Z</dcterms:created>
  <dcterms:modified xsi:type="dcterms:W3CDTF">2014-07-11T09:17:39Z</dcterms:modified>
</cp:coreProperties>
</file>