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9"/>
  </p:notesMasterIdLst>
  <p:handoutMasterIdLst>
    <p:handoutMasterId r:id="rId10"/>
  </p:handoutMasterIdLst>
  <p:sldIdLst>
    <p:sldId id="269" r:id="rId3"/>
    <p:sldId id="273" r:id="rId4"/>
    <p:sldId id="270" r:id="rId5"/>
    <p:sldId id="271" r:id="rId6"/>
    <p:sldId id="272" r:id="rId7"/>
    <p:sldId id="274" r:id="rId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enneth Long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4D81"/>
    <a:srgbClr val="808080"/>
    <a:srgbClr val="DF652C"/>
    <a:srgbClr val="E0692D"/>
    <a:srgbClr val="DF6424"/>
    <a:srgbClr val="D35420"/>
    <a:srgbClr val="DA5120"/>
    <a:srgbClr val="9E0F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7344" autoAdjust="0"/>
  </p:normalViewPr>
  <p:slideViewPr>
    <p:cSldViewPr snapToGrid="0" snapToObjects="1">
      <p:cViewPr varScale="1">
        <p:scale>
          <a:sx n="78" d="100"/>
          <a:sy n="78" d="100"/>
        </p:scale>
        <p:origin x="-184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commentAuthors" Target="commentAuthors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4-07-22T13:36:00.996" idx="1">
    <p:pos x="5063" y="886"/>
    <p:text>Probably this should refer to the LBNF ... seems a bit general as stated.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4-07-22T13:40:10.170" idx="2">
    <p:pos x="2257" y="493"/>
    <p:text>Is it possible to avoid the second use of the "stakeholder" word.  Likely to cause confusion. Something around "Funding Agency Steering Group"?</p:tex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charset="0"/>
              </a:defRPr>
            </a:lvl1pPr>
          </a:lstStyle>
          <a:p>
            <a:fld id="{94453328-B5A0-4B54-816A-587BFE257B3B}" type="datetimeFigureOut">
              <a:rPr lang="en-US" altLang="en-US"/>
              <a:pPr/>
              <a:t>7/22/14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charset="0"/>
              </a:defRPr>
            </a:lvl1pPr>
          </a:lstStyle>
          <a:p>
            <a:fld id="{CA3E09BA-60EE-4072-A890-45002462F6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65450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charset="0"/>
              </a:defRPr>
            </a:lvl1pPr>
          </a:lstStyle>
          <a:p>
            <a:fld id="{FC13C926-3E8E-4BB7-BA22-B8A59B745DCB}" type="datetimeFigureOut">
              <a:rPr lang="en-US" altLang="en-US"/>
              <a:pPr/>
              <a:t>7/22/14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charset="0"/>
              </a:defRPr>
            </a:lvl1pPr>
          </a:lstStyle>
          <a:p>
            <a:fld id="{8F4699A4-F26B-4F2A-833D-FC32CB11DD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31405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56726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154D81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56726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154D81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45565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6445250" y="6515100"/>
            <a:ext cx="1076325" cy="241300"/>
          </a:xfrm>
        </p:spPr>
        <p:txBody>
          <a:bodyPr/>
          <a:lstStyle>
            <a:lvl1pPr>
              <a:defRPr/>
            </a:lvl1pPr>
          </a:lstStyle>
          <a:p>
            <a:fld id="{C0089166-BDDE-6145-B89E-70A37B6969B6}" type="datetime1">
              <a:rPr lang="en-US" altLang="en-US" smtClean="0"/>
              <a:t>7/22/14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b="1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74F3FFBF-7255-4746-9FDE-547EA3B871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5076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40404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chemeClr val="accent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xfrm>
            <a:off x="6445250" y="6515100"/>
            <a:ext cx="1076325" cy="241300"/>
          </a:xfrm>
        </p:spPr>
        <p:txBody>
          <a:bodyPr/>
          <a:lstStyle>
            <a:lvl1pPr>
              <a:defRPr/>
            </a:lvl1pPr>
          </a:lstStyle>
          <a:p>
            <a:fld id="{6D743BB1-1122-CB44-9CED-5262A2A7B7A6}" type="datetime1">
              <a:rPr lang="en-US" altLang="en-US" smtClean="0"/>
              <a:t>7/22/14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9F59E2C4-59FD-43B5-825C-7326794B51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79977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out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0" y="6515100"/>
            <a:ext cx="1076325" cy="241300"/>
          </a:xfrm>
        </p:spPr>
        <p:txBody>
          <a:bodyPr/>
          <a:lstStyle>
            <a:lvl1pPr>
              <a:defRPr/>
            </a:lvl1pPr>
          </a:lstStyle>
          <a:p>
            <a:fld id="{942A7010-4CAB-8445-8990-C80BFC66DDC8}" type="datetime1">
              <a:rPr lang="en-US" altLang="en-US" smtClean="0"/>
              <a:t>7/22/14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b="1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E9FD03-0870-4140-AA01-C8EFE788DA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5551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900" smtClean="0">
                <a:solidFill>
                  <a:srgbClr val="154D81"/>
                </a:solidFill>
              </a:defRPr>
            </a:lvl1pPr>
          </a:lstStyle>
          <a:p>
            <a:pPr>
              <a:defRPr/>
            </a:pPr>
            <a:fld id="{40BD256B-9BED-3343-8ACC-DB439CEA20E0}" type="datetime1">
              <a:rPr lang="en-US" smtClean="0"/>
              <a:t>7/22/14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 smtClean="0">
                <a:solidFill>
                  <a:srgbClr val="154D81"/>
                </a:solidFill>
              </a:defRPr>
            </a:lvl1pPr>
          </a:lstStyle>
          <a:p>
            <a:pPr>
              <a:defRPr/>
            </a:pP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8F6581-825B-40BD-AD69-1C9775B776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7183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8125" y="1062704"/>
            <a:ext cx="4251960" cy="492628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43120" y="1062704"/>
            <a:ext cx="4251960" cy="4926287"/>
          </a:xfrm>
          <a:prstGeom prst="rect">
            <a:avLst/>
          </a:prstGeom>
        </p:spPr>
        <p:txBody>
          <a:bodyPr lIns="0" tIns="0" rIns="0" bIns="0"/>
          <a:lstStyle>
            <a:lvl1pPr marL="342900" marR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 sz="2400">
                <a:solidFill>
                  <a:srgbClr val="404040"/>
                </a:solidFill>
              </a:defRPr>
            </a:lvl1pPr>
            <a:lvl2pPr marL="742950" marR="0" indent="-28575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 sz="2200">
                <a:solidFill>
                  <a:srgbClr val="404040"/>
                </a:solidFill>
              </a:defRPr>
            </a:lvl2pPr>
            <a:lvl3pPr marL="1143000" marR="0" indent="-2286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 sz="2000">
                <a:solidFill>
                  <a:srgbClr val="404040"/>
                </a:solidFill>
              </a:defRPr>
            </a:lvl3pPr>
            <a:lvl4pPr marL="1600200" marR="0" indent="-2286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 sz="1800">
                <a:solidFill>
                  <a:srgbClr val="404040"/>
                </a:solidFill>
              </a:defRPr>
            </a:lvl4pPr>
            <a:lvl5pPr marL="2057400" marR="0" indent="-2286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28600" y="267565"/>
            <a:ext cx="8686800" cy="477838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z="900" smtClean="0">
                <a:solidFill>
                  <a:srgbClr val="154D81"/>
                </a:solidFill>
              </a:defRPr>
            </a:lvl1pPr>
          </a:lstStyle>
          <a:p>
            <a:pPr>
              <a:defRPr/>
            </a:pPr>
            <a:fld id="{48C70FAB-CCE2-E342-AEC2-504D1D8173BF}" type="datetime1">
              <a:rPr lang="en-US" smtClean="0"/>
              <a:t>7/22/14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z="900" smtClean="0">
                <a:solidFill>
                  <a:srgbClr val="154D81"/>
                </a:solidFill>
              </a:defRPr>
            </a:lvl1pPr>
          </a:lstStyle>
          <a:p>
            <a:pPr>
              <a:defRPr/>
            </a:pP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826D46CD-0FD7-4C72-A81C-5C219F12D4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8858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067154"/>
            <a:ext cx="4206240" cy="639762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None/>
              <a:defRPr sz="2000" b="0" i="0">
                <a:solidFill>
                  <a:srgbClr val="40404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1831474"/>
            <a:ext cx="4206240" cy="415751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4"/>
          </p:nvPr>
        </p:nvSpPr>
        <p:spPr>
          <a:xfrm>
            <a:off x="4709160" y="1067154"/>
            <a:ext cx="4206240" cy="639762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None/>
              <a:defRPr sz="2000" b="0" i="0">
                <a:solidFill>
                  <a:srgbClr val="40404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1831474"/>
            <a:ext cx="4206240" cy="415751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28600" y="267565"/>
            <a:ext cx="8686800" cy="477838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900" smtClean="0">
                <a:solidFill>
                  <a:srgbClr val="154D81"/>
                </a:solidFill>
              </a:defRPr>
            </a:lvl1pPr>
          </a:lstStyle>
          <a:p>
            <a:pPr>
              <a:defRPr/>
            </a:pPr>
            <a:fld id="{35E8C47C-FF64-574C-9A6F-208594990081}" type="datetime1">
              <a:rPr lang="en-US" smtClean="0"/>
              <a:t>7/22/14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900" smtClean="0">
                <a:solidFill>
                  <a:srgbClr val="154D81"/>
                </a:solidFill>
              </a:defRPr>
            </a:lvl1pPr>
          </a:lstStyle>
          <a:p>
            <a:pPr>
              <a:defRPr/>
            </a:pP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8E8B9CEF-1A2C-4484-A2E8-2520883F79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23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228600" y="1076561"/>
            <a:ext cx="4249326" cy="3529968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>
                <a:solidFill>
                  <a:srgbClr val="404040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4666074" y="1076561"/>
            <a:ext cx="4249325" cy="3529968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>
                <a:solidFill>
                  <a:srgbClr val="404040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66074" y="4765101"/>
            <a:ext cx="424932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28600" y="267565"/>
            <a:ext cx="8686800" cy="477838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z="900" smtClean="0">
                <a:solidFill>
                  <a:srgbClr val="154D81"/>
                </a:solidFill>
              </a:defRPr>
            </a:lvl1pPr>
          </a:lstStyle>
          <a:p>
            <a:pPr>
              <a:defRPr/>
            </a:pPr>
            <a:fld id="{B16B4186-DDAF-DB4E-9FBD-FA26919498FA}" type="datetime1">
              <a:rPr lang="en-US" smtClean="0"/>
              <a:t>7/22/14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z="900" smtClean="0">
                <a:solidFill>
                  <a:srgbClr val="154D81"/>
                </a:solidFill>
              </a:defRPr>
            </a:lvl1pPr>
          </a:lstStyle>
          <a:p>
            <a:pPr>
              <a:defRPr/>
            </a:pPr>
            <a:endParaRPr lang="en-US" b="1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64D9B403-3B7F-4CDD-863F-97F2D98933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6231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228600" y="1058461"/>
            <a:ext cx="8686799" cy="4972451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>
                <a:solidFill>
                  <a:srgbClr val="404040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267565"/>
            <a:ext cx="8686800" cy="477838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 sz="900" smtClean="0">
                <a:solidFill>
                  <a:srgbClr val="154D81"/>
                </a:solidFill>
              </a:defRPr>
            </a:lvl1pPr>
          </a:lstStyle>
          <a:p>
            <a:pPr>
              <a:defRPr/>
            </a:pPr>
            <a:fld id="{441D9ED8-5247-0C4A-85FD-9B178252E945}" type="datetime1">
              <a:rPr lang="en-US" smtClean="0"/>
              <a:t>7/22/14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z="900" smtClean="0">
                <a:solidFill>
                  <a:srgbClr val="154D81"/>
                </a:solidFill>
              </a:defRPr>
            </a:lvl1pPr>
          </a:lstStyle>
          <a:p>
            <a:pPr>
              <a:defRPr/>
            </a:pP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fld id="{0420B5DE-622A-4212-A84B-8916F409DE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0591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62123"/>
            <a:ext cx="3027894" cy="496879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62124"/>
            <a:ext cx="5420360" cy="4968789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28600" y="267565"/>
            <a:ext cx="8686800" cy="477838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900" dirty="0" smtClean="0">
                <a:solidFill>
                  <a:srgbClr val="154D81"/>
                </a:solidFill>
              </a:defRPr>
            </a:lvl1pPr>
          </a:lstStyle>
          <a:p>
            <a:pPr>
              <a:defRPr/>
            </a:pPr>
            <a:fld id="{38B6E2FA-F473-614C-A0FA-12C89E18A19A}" type="datetime1">
              <a:rPr lang="en-US" smtClean="0"/>
              <a:t>7/22/14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900" dirty="0" smtClean="0">
                <a:solidFill>
                  <a:srgbClr val="154D81"/>
                </a:solidFill>
              </a:defRPr>
            </a:lvl1pPr>
          </a:lstStyle>
          <a:p>
            <a:pPr>
              <a:defRPr/>
            </a:pP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B9490157-B68D-45E6-A0B0-89CC519863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0680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67154"/>
            <a:ext cx="8700851" cy="3664538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40404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28600" y="267565"/>
            <a:ext cx="8686800" cy="477838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 dirty="0" smtClean="0">
                <a:solidFill>
                  <a:srgbClr val="154D81"/>
                </a:solidFill>
              </a:defRPr>
            </a:lvl1pPr>
          </a:lstStyle>
          <a:p>
            <a:pPr>
              <a:defRPr/>
            </a:pPr>
            <a:fld id="{86FCAA92-092B-B546-AC54-D6543676C28C}" type="datetime1">
              <a:rPr lang="en-US" smtClean="0"/>
              <a:t>7/22/14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 smtClean="0">
                <a:solidFill>
                  <a:srgbClr val="154D81"/>
                </a:solidFill>
              </a:defRPr>
            </a:lvl1pPr>
          </a:lstStyle>
          <a:p>
            <a:pPr>
              <a:defRPr/>
            </a:pP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7CB76F-6303-46D0-87AE-3A48152EB4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2275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2"/>
          <p:cNvSpPr>
            <a:spLocks noGrp="1"/>
          </p:cNvSpPr>
          <p:nvPr>
            <p:ph type="body" idx="1"/>
          </p:nvPr>
        </p:nvSpPr>
        <p:spPr>
          <a:xfrm>
            <a:off x="228600" y="361950"/>
            <a:ext cx="4206240" cy="639762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None/>
              <a:defRPr sz="2400" b="1">
                <a:solidFill>
                  <a:srgbClr val="154D8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1163053"/>
            <a:ext cx="4206240" cy="4867860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4"/>
          </p:nvPr>
        </p:nvSpPr>
        <p:spPr>
          <a:xfrm>
            <a:off x="4709160" y="361950"/>
            <a:ext cx="4206240" cy="639762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None/>
              <a:defRPr sz="2400" b="1">
                <a:solidFill>
                  <a:srgbClr val="154D8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1163053"/>
            <a:ext cx="4206240" cy="4867860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>
          <a:xfrm>
            <a:off x="6445250" y="6515100"/>
            <a:ext cx="1076325" cy="241300"/>
          </a:xfrm>
        </p:spPr>
        <p:txBody>
          <a:bodyPr/>
          <a:lstStyle>
            <a:lvl1pPr>
              <a:defRPr/>
            </a:lvl1pPr>
          </a:lstStyle>
          <a:p>
            <a:fld id="{9A061983-7571-DF47-AD1D-A019A1E0616F}" type="datetime1">
              <a:rPr lang="en-US" altLang="en-US" smtClean="0"/>
              <a:t>7/22/14</a:t>
            </a:fld>
            <a:endParaRPr lang="en-U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A6B8533D-7985-4C7A-9582-C1A64157AF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32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2.xml"/><Relationship Id="rId5" Type="http://schemas.openxmlformats.org/officeDocument/2006/relationships/theme" Target="../theme/theme2.xml"/><Relationship Id="rId6" Type="http://schemas.openxmlformats.org/officeDocument/2006/relationships/image" Target="../media/image3.emf"/><Relationship Id="rId1" Type="http://schemas.openxmlformats.org/officeDocument/2006/relationships/slideLayout" Target="../slideLayouts/slideLayout9.xml"/><Relationship Id="rId2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r">
              <a:defRPr sz="900" dirty="0">
                <a:solidFill>
                  <a:srgbClr val="154D81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6616064C-C1C5-2347-AC1E-9DA684192C52}" type="datetime1">
              <a:rPr lang="en-US" smtClean="0"/>
              <a:t>7/22/14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154D81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b="1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154D81"/>
                </a:solidFill>
                <a:latin typeface="Helvetica" charset="0"/>
              </a:defRPr>
            </a:lvl1pPr>
          </a:lstStyle>
          <a:p>
            <a:fld id="{BE99E07B-A5E8-45B8-8FFF-BC08018A009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MS PGothic" pitchFamily="34" charset="-128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1600" kern="1200">
          <a:solidFill>
            <a:srgbClr val="595959"/>
          </a:solidFill>
          <a:latin typeface="Helvetica"/>
          <a:ea typeface="MS PGothic" pitchFamily="34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rgbClr val="595959"/>
          </a:solidFill>
          <a:latin typeface="Helvetica"/>
          <a:ea typeface="MS PGothic" pitchFamily="34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1200" kern="1200">
          <a:solidFill>
            <a:srgbClr val="595959"/>
          </a:solidFill>
          <a:latin typeface="Helvetica"/>
          <a:ea typeface="MS PGothic" pitchFamily="34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1200" kern="1200">
          <a:solidFill>
            <a:srgbClr val="595959"/>
          </a:solidFill>
          <a:latin typeface="Helvetica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154D81"/>
                </a:solidFill>
                <a:latin typeface="Helvetica" charset="0"/>
              </a:defRPr>
            </a:lvl1pPr>
          </a:lstStyle>
          <a:p>
            <a:fld id="{40013566-F4E5-B549-9203-7F95D23863DD}" type="datetime1">
              <a:rPr lang="en-US" altLang="en-US" smtClean="0"/>
              <a:t>7/22/14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154D81"/>
                </a:solidFill>
                <a:latin typeface="Helvetica" charset="0"/>
              </a:defRPr>
            </a:lvl1pPr>
          </a:lstStyle>
          <a:p>
            <a:endParaRPr lang="en-US" altLang="en-US" b="1" dirty="0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154D81"/>
                </a:solidFill>
                <a:latin typeface="Helvetica" charset="0"/>
              </a:defRPr>
            </a:lvl1pPr>
          </a:lstStyle>
          <a:p>
            <a:fld id="{A19FD27C-F0C2-43DE-BF9A-2AFFB967932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49" r:id="rId2"/>
    <p:sldLayoutId id="2147483850" r:id="rId3"/>
    <p:sldLayoutId id="2147483851" r:id="rId4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MS PGothic" pitchFamily="34" charset="-128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600" kern="1200">
          <a:solidFill>
            <a:srgbClr val="7F7F7F"/>
          </a:solidFill>
          <a:latin typeface="Helvetica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rgbClr val="7F7F7F"/>
          </a:solidFill>
          <a:latin typeface="Helvetica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200" kern="1200">
          <a:solidFill>
            <a:srgbClr val="7F7F7F"/>
          </a:solidFill>
          <a:latin typeface="Helvetica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200" kern="1200">
          <a:solidFill>
            <a:srgbClr val="7F7F7F"/>
          </a:solidFill>
          <a:latin typeface="Helvetica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omments" Target="../comments/commen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omments" Target="../comments/commen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 for Interim International Executive Board (IIEB) for Neutrinos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458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an IIEB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would be ideal if the long-baseline neutrino community would come to a consensus on the configuration for </a:t>
            </a:r>
            <a:r>
              <a:rPr lang="en-US" dirty="0" smtClean="0"/>
              <a:t>an </a:t>
            </a:r>
            <a:r>
              <a:rPr lang="en-US" dirty="0" smtClean="0"/>
              <a:t>international long-baseline </a:t>
            </a:r>
            <a:r>
              <a:rPr lang="en-US" dirty="0" smtClean="0"/>
              <a:t>facility (LBNF).</a:t>
            </a:r>
            <a:endParaRPr lang="en-US" dirty="0" smtClean="0"/>
          </a:p>
          <a:p>
            <a:r>
              <a:rPr lang="en-US" dirty="0" smtClean="0"/>
              <a:t>A mechanism is needed to guide the process and to ensure that major decisions are made in order to write the proposal</a:t>
            </a:r>
          </a:p>
          <a:p>
            <a:r>
              <a:rPr lang="en-US" dirty="0"/>
              <a:t>The </a:t>
            </a:r>
            <a:r>
              <a:rPr lang="en-US" dirty="0" smtClean="0"/>
              <a:t>proposed IIEB would be the </a:t>
            </a:r>
            <a:r>
              <a:rPr lang="en-US" dirty="0"/>
              <a:t>initial executive board for the emerging collaboration and </a:t>
            </a:r>
            <a:r>
              <a:rPr lang="en-US" dirty="0" smtClean="0"/>
              <a:t>would make </a:t>
            </a:r>
            <a:r>
              <a:rPr lang="en-US" dirty="0"/>
              <a:t>those </a:t>
            </a:r>
            <a:r>
              <a:rPr lang="en-US" dirty="0" smtClean="0"/>
              <a:t>decisions </a:t>
            </a:r>
            <a:r>
              <a:rPr lang="en-US" dirty="0" smtClean="0"/>
              <a:t>AND</a:t>
            </a:r>
            <a:r>
              <a:rPr lang="en-US" dirty="0" smtClean="0"/>
              <a:t> </a:t>
            </a:r>
            <a:r>
              <a:rPr lang="en-US" dirty="0" smtClean="0"/>
              <a:t>help to form the full collaboration:</a:t>
            </a:r>
          </a:p>
          <a:p>
            <a:pPr lvl="1"/>
            <a:r>
              <a:rPr lang="en-US" dirty="0" smtClean="0"/>
              <a:t>Referred to as the “Stakeholder Board” in the briefing material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340E71-7485-344B-ADCE-3B5F4C9C50D4}" type="datetime1">
              <a:rPr lang="en-US" smtClean="0"/>
              <a:t>7/22/14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F6581-825B-40BD-AD69-1C9775B776D4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6110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set up an IIEB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Let history be our guide – lets examine how the ILC made the difficult technology choice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Decision making body chosen by ICFA (lab directors)</a:t>
            </a:r>
          </a:p>
          <a:p>
            <a:pPr lvl="1"/>
            <a:r>
              <a:rPr lang="en-US" dirty="0" smtClean="0"/>
              <a:t>Lab directors agreed to abide by committee decision</a:t>
            </a:r>
          </a:p>
          <a:p>
            <a:r>
              <a:rPr lang="en-US" dirty="0" smtClean="0"/>
              <a:t>Solicited nominations from community and 12 members were chosen; four from each region</a:t>
            </a:r>
          </a:p>
          <a:p>
            <a:r>
              <a:rPr lang="en-US" dirty="0" smtClean="0"/>
              <a:t>Decision was made for SRF over X-band</a:t>
            </a:r>
          </a:p>
          <a:p>
            <a:r>
              <a:rPr lang="en-US" dirty="0" smtClean="0"/>
              <a:t>The world laboratories responded and some had to change direction. The world’s HEP community honored the decision.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C00CD3-9AC9-4046-9949-AFE2CD5A9690}" type="datetime1">
              <a:rPr lang="en-US" smtClean="0"/>
              <a:t>7/22/14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F6581-825B-40BD-AD69-1C9775B776D4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1492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 for Choosing the IIEB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82121"/>
            <a:ext cx="8672513" cy="5257803"/>
          </a:xfrm>
        </p:spPr>
        <p:txBody>
          <a:bodyPr/>
          <a:lstStyle/>
          <a:p>
            <a:r>
              <a:rPr lang="en-US" dirty="0" smtClean="0"/>
              <a:t>Neutrino Stakeholders would choose a committee after soliciting community input</a:t>
            </a:r>
          </a:p>
          <a:p>
            <a:r>
              <a:rPr lang="en-US" sz="2000" dirty="0" smtClean="0"/>
              <a:t>Stakeholders include</a:t>
            </a:r>
          </a:p>
          <a:p>
            <a:pPr lvl="1"/>
            <a:r>
              <a:rPr lang="en-US" sz="1600" dirty="0" smtClean="0"/>
              <a:t>Fermilab -- Nigel </a:t>
            </a:r>
            <a:r>
              <a:rPr lang="en-US" sz="1600" dirty="0" err="1" smtClean="0"/>
              <a:t>Lockyer</a:t>
            </a:r>
            <a:r>
              <a:rPr lang="en-US" sz="1600" dirty="0"/>
              <a:t> </a:t>
            </a:r>
            <a:r>
              <a:rPr lang="en-US" sz="1600" dirty="0" smtClean="0"/>
              <a:t>Director</a:t>
            </a:r>
          </a:p>
          <a:p>
            <a:pPr lvl="1"/>
            <a:r>
              <a:rPr lang="en-US" sz="1600" dirty="0" smtClean="0"/>
              <a:t>CERN -- Rolf </a:t>
            </a:r>
            <a:r>
              <a:rPr lang="en-US" sz="1600" dirty="0" err="1" smtClean="0"/>
              <a:t>Heuer</a:t>
            </a:r>
            <a:r>
              <a:rPr lang="en-US" sz="1600" dirty="0" smtClean="0"/>
              <a:t>/Sergio </a:t>
            </a:r>
            <a:r>
              <a:rPr lang="en-US" sz="1600" dirty="0" err="1" smtClean="0"/>
              <a:t>Bertolucci</a:t>
            </a:r>
            <a:r>
              <a:rPr lang="en-US" sz="1600" dirty="0" smtClean="0"/>
              <a:t> CERN DG</a:t>
            </a:r>
          </a:p>
          <a:p>
            <a:pPr lvl="1"/>
            <a:r>
              <a:rPr lang="en-US" sz="1600" dirty="0" smtClean="0"/>
              <a:t>STFC -- John </a:t>
            </a:r>
            <a:r>
              <a:rPr lang="en-US" sz="1600" dirty="0" err="1" smtClean="0"/>
              <a:t>Womersley</a:t>
            </a:r>
            <a:r>
              <a:rPr lang="en-US" sz="1600" dirty="0"/>
              <a:t> </a:t>
            </a:r>
            <a:r>
              <a:rPr lang="en-US" sz="1600" dirty="0" smtClean="0"/>
              <a:t> Chief Executive </a:t>
            </a:r>
          </a:p>
          <a:p>
            <a:pPr lvl="1"/>
            <a:r>
              <a:rPr lang="en-US" sz="1600" dirty="0" smtClean="0"/>
              <a:t>INFN -- Fernando </a:t>
            </a:r>
            <a:r>
              <a:rPr lang="en-US" sz="1600" dirty="0" err="1" smtClean="0"/>
              <a:t>Ferroni</a:t>
            </a:r>
            <a:r>
              <a:rPr lang="en-US" sz="1600" dirty="0" smtClean="0"/>
              <a:t>  President </a:t>
            </a:r>
            <a:endParaRPr lang="en-US" sz="1600" dirty="0"/>
          </a:p>
          <a:p>
            <a:pPr lvl="1"/>
            <a:r>
              <a:rPr lang="en-US" sz="1600" dirty="0" smtClean="0"/>
              <a:t> Brookhaven National Lab – </a:t>
            </a:r>
            <a:r>
              <a:rPr lang="en-US" sz="1600" dirty="0" err="1" smtClean="0"/>
              <a:t>Doon</a:t>
            </a:r>
            <a:r>
              <a:rPr lang="en-US" sz="1600" dirty="0" smtClean="0"/>
              <a:t> Gibbs/David Lissauer </a:t>
            </a:r>
          </a:p>
          <a:p>
            <a:pPr lvl="1"/>
            <a:r>
              <a:rPr lang="en-US" sz="1600" dirty="0"/>
              <a:t>CERN </a:t>
            </a:r>
            <a:r>
              <a:rPr lang="en-US" sz="1600" dirty="0" smtClean="0"/>
              <a:t>Council </a:t>
            </a:r>
            <a:r>
              <a:rPr lang="en-US" sz="1600" dirty="0"/>
              <a:t>– </a:t>
            </a:r>
            <a:r>
              <a:rPr lang="en-US" sz="1600" dirty="0" err="1" smtClean="0"/>
              <a:t>Agnieszka</a:t>
            </a:r>
            <a:r>
              <a:rPr lang="en-US" sz="1600" dirty="0" smtClean="0"/>
              <a:t> </a:t>
            </a:r>
            <a:r>
              <a:rPr lang="en-US" sz="1600" dirty="0" err="1" smtClean="0"/>
              <a:t>Zalewska</a:t>
            </a:r>
            <a:r>
              <a:rPr lang="en-US" sz="1600" dirty="0" smtClean="0"/>
              <a:t>, President</a:t>
            </a:r>
          </a:p>
          <a:p>
            <a:pPr lvl="1"/>
            <a:r>
              <a:rPr lang="en-US" sz="1600" dirty="0" smtClean="0"/>
              <a:t>India – </a:t>
            </a:r>
            <a:r>
              <a:rPr lang="en-US" sz="1600" dirty="0" err="1" smtClean="0"/>
              <a:t>Sekhar</a:t>
            </a:r>
            <a:r>
              <a:rPr lang="en-US" sz="1600" dirty="0" smtClean="0"/>
              <a:t> </a:t>
            </a:r>
            <a:r>
              <a:rPr lang="en-US" sz="1600" dirty="0" err="1" smtClean="0"/>
              <a:t>Basu</a:t>
            </a:r>
            <a:r>
              <a:rPr lang="en-US" sz="1600" dirty="0" smtClean="0"/>
              <a:t>, Director BARC</a:t>
            </a:r>
          </a:p>
          <a:p>
            <a:pPr lvl="1"/>
            <a:r>
              <a:rPr lang="en-US" sz="1600" dirty="0" smtClean="0"/>
              <a:t>France – Jacques Martino, Director IN2P3</a:t>
            </a:r>
          </a:p>
          <a:p>
            <a:pPr lvl="1"/>
            <a:r>
              <a:rPr lang="en-US" sz="1600" dirty="0" smtClean="0"/>
              <a:t>Brazil – Carlos Henrique de Brito Cruz, Scientific Director, FAPESP</a:t>
            </a:r>
          </a:p>
          <a:p>
            <a:pPr lvl="1"/>
            <a:r>
              <a:rPr lang="en-US" sz="1600" dirty="0" smtClean="0"/>
              <a:t>Japan</a:t>
            </a:r>
            <a:endParaRPr lang="en-US" sz="1600" dirty="0"/>
          </a:p>
          <a:p>
            <a:pPr lvl="1"/>
            <a:r>
              <a:rPr lang="en-US" sz="1600" dirty="0" smtClean="0"/>
              <a:t>Spain</a:t>
            </a:r>
          </a:p>
          <a:p>
            <a:pPr lvl="1"/>
            <a:r>
              <a:rPr lang="en-US" sz="1600" dirty="0" smtClean="0"/>
              <a:t>Canada</a:t>
            </a:r>
            <a:endParaRPr lang="en-US" sz="1600" dirty="0" smtClean="0"/>
          </a:p>
          <a:p>
            <a:pPr lvl="1"/>
            <a:r>
              <a:rPr lang="en-US" sz="1600" dirty="0" smtClean="0"/>
              <a:t>Germany</a:t>
            </a:r>
          </a:p>
          <a:p>
            <a:pPr lvl="1"/>
            <a:r>
              <a:rPr lang="en-US" sz="1600" dirty="0" smtClean="0"/>
              <a:t>Switzerland</a:t>
            </a:r>
          </a:p>
          <a:p>
            <a:pPr lvl="1"/>
            <a:r>
              <a:rPr lang="en-US" sz="1600" dirty="0" smtClean="0"/>
              <a:t>Poland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6007BD-0891-554E-91B3-5F00B7E798BB}" type="datetime1">
              <a:rPr lang="en-US" smtClean="0"/>
              <a:t>7/22/14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F6581-825B-40BD-AD69-1C9775B776D4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7" name="TextBox 6"/>
          <p:cNvSpPr txBox="1"/>
          <p:nvPr/>
        </p:nvSpPr>
        <p:spPr>
          <a:xfrm>
            <a:off x="2556141" y="4932885"/>
            <a:ext cx="59426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en-US" sz="1600" dirty="0"/>
          </a:p>
          <a:p>
            <a:r>
              <a:rPr lang="en-US" dirty="0"/>
              <a:t>The stakeholders would charge the IIEB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183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Interim IIEB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IIEB would report to the new collaboration, once it is formed.</a:t>
            </a:r>
          </a:p>
          <a:p>
            <a:r>
              <a:rPr lang="en-US" dirty="0" smtClean="0"/>
              <a:t>Responsible for delivering an LOI and proposal to Fermilab PAC in a timely fashion</a:t>
            </a:r>
          </a:p>
          <a:p>
            <a:r>
              <a:rPr lang="en-US" dirty="0" smtClean="0"/>
              <a:t>Receive information from the established science/technology working groups and arbitrate if the working group can not come to consensus.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12E33A-7A3F-CF4E-9819-6BCF4DAEC8FB}" type="datetime1">
              <a:rPr lang="en-US" smtClean="0"/>
              <a:t>7/22/14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F6581-825B-40BD-AD69-1C9775B776D4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8823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IIEB 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IIEB members would be the recognized top neutrino scientists in the world who are committed to this science and the Fermilab hosted program</a:t>
            </a:r>
          </a:p>
          <a:p>
            <a:r>
              <a:rPr lang="en-US" dirty="0" smtClean="0"/>
              <a:t>IIEB Members would accept the decisions made by this body.</a:t>
            </a:r>
          </a:p>
          <a:p>
            <a:r>
              <a:rPr lang="en-US" dirty="0" smtClean="0"/>
              <a:t>Propose about a dozen members initially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DC8A5E-A66B-6149-8663-F2E693C4D9A2}" type="datetime1">
              <a:rPr lang="en-US" smtClean="0"/>
              <a:t>7/22/14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F6581-825B-40BD-AD69-1C9775B776D4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7677335"/>
      </p:ext>
    </p:extLst>
  </p:cSld>
  <p:clrMapOvr>
    <a:masterClrMapping/>
  </p:clrMapOvr>
</p:sld>
</file>

<file path=ppt/theme/theme1.xml><?xml version="1.0" encoding="utf-8"?>
<a:theme xmlns:a="http://schemas.openxmlformats.org/drawingml/2006/main" name="FermilabTemplate">
  <a:themeElements>
    <a:clrScheme name="Fermilab 1">
      <a:dk1>
        <a:srgbClr val="154D81"/>
      </a:dk1>
      <a:lt1>
        <a:srgbClr val="FFFFFF"/>
      </a:lt1>
      <a:dk2>
        <a:srgbClr val="154D81"/>
      </a:dk2>
      <a:lt2>
        <a:srgbClr val="FFFFFF"/>
      </a:lt2>
      <a:accent1>
        <a:srgbClr val="82D2E6"/>
      </a:accent1>
      <a:accent2>
        <a:srgbClr val="1997B7"/>
      </a:accent2>
      <a:accent3>
        <a:srgbClr val="D94D2A"/>
      </a:accent3>
      <a:accent4>
        <a:srgbClr val="800F1B"/>
      </a:accent4>
      <a:accent5>
        <a:srgbClr val="399F3C"/>
      </a:accent5>
      <a:accent6>
        <a:srgbClr val="80808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ermilab: Footer Only">
  <a:themeElements>
    <a:clrScheme name="Fermilab">
      <a:dk1>
        <a:srgbClr val="074184"/>
      </a:dk1>
      <a:lt1>
        <a:srgbClr val="FFFFFF"/>
      </a:lt1>
      <a:dk2>
        <a:srgbClr val="074184"/>
      </a:dk2>
      <a:lt2>
        <a:srgbClr val="FFFCF3"/>
      </a:lt2>
      <a:accent1>
        <a:srgbClr val="70C3DC"/>
      </a:accent1>
      <a:accent2>
        <a:srgbClr val="E14825"/>
      </a:accent2>
      <a:accent3>
        <a:srgbClr val="399F3C"/>
      </a:accent3>
      <a:accent4>
        <a:srgbClr val="800F1B"/>
      </a:accent4>
      <a:accent5>
        <a:srgbClr val="1997B7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FermilabTemplate</Template>
  <TotalTime>2588</TotalTime>
  <Words>392</Words>
  <Application>Microsoft Macintosh PowerPoint</Application>
  <PresentationFormat>On-screen Show (4:3)</PresentationFormat>
  <Paragraphs>52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FermilabTemplate</vt:lpstr>
      <vt:lpstr>Fermilab: Footer Only</vt:lpstr>
      <vt:lpstr>Proposal for Interim International Executive Board (IIEB) for Neutrinos</vt:lpstr>
      <vt:lpstr>Why an IIEB</vt:lpstr>
      <vt:lpstr>How to set up an IIEB</vt:lpstr>
      <vt:lpstr>Proposal for Choosing the IIEB</vt:lpstr>
      <vt:lpstr>Role of Interim IIEB</vt:lpstr>
      <vt:lpstr>IIEB Composition</vt:lpstr>
    </vt:vector>
  </TitlesOfParts>
  <Company>Fermi National Accelerator Laboratory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Nigel S. Lockyer</dc:creator>
  <cp:lastModifiedBy>Rob Roser</cp:lastModifiedBy>
  <cp:revision>116</cp:revision>
  <cp:lastPrinted>2014-01-20T19:40:21Z</cp:lastPrinted>
  <dcterms:created xsi:type="dcterms:W3CDTF">2014-01-27T01:09:39Z</dcterms:created>
  <dcterms:modified xsi:type="dcterms:W3CDTF">2014-07-22T13:04:41Z</dcterms:modified>
</cp:coreProperties>
</file>