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1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6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8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9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AED6-2387-1341-A787-DC8FF9C303DC}" type="datetimeFigureOut">
              <a:rPr lang="en-US" smtClean="0"/>
              <a:t>22/07/2014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CF01E-365C-EF46-AE5F-30CBD164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Closing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3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to J. </a:t>
            </a:r>
            <a:r>
              <a:rPr lang="en-US" dirty="0" err="1" smtClean="0"/>
              <a:t>Siegrist</a:t>
            </a:r>
            <a:r>
              <a:rPr lang="en-US" dirty="0" smtClean="0"/>
              <a:t> (DOE)</a:t>
            </a:r>
          </a:p>
          <a:p>
            <a:pPr lvl="1"/>
            <a:r>
              <a:rPr lang="en-US" dirty="0" smtClean="0"/>
              <a:t>Main bullet points to follow</a:t>
            </a:r>
          </a:p>
          <a:p>
            <a:r>
              <a:rPr lang="en-US" dirty="0" smtClean="0"/>
              <a:t>Debriefing document that defines:</a:t>
            </a:r>
          </a:p>
          <a:p>
            <a:pPr lvl="1"/>
            <a:r>
              <a:rPr lang="en-US" dirty="0" smtClean="0"/>
              <a:t>Points of agreement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Working groups</a:t>
            </a:r>
          </a:p>
          <a:p>
            <a:pPr lvl="1"/>
            <a:r>
              <a:rPr lang="en-US" dirty="0" smtClean="0"/>
              <a:t>Timetable</a:t>
            </a:r>
          </a:p>
          <a:p>
            <a:r>
              <a:rPr lang="en-US" dirty="0" smtClean="0"/>
              <a:t>Target dates for second meeting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October or early November</a:t>
            </a:r>
          </a:p>
        </p:txBody>
      </p:sp>
    </p:spTree>
    <p:extLst>
      <p:ext uri="{BB962C8B-B14F-4D97-AF65-F5344CB8AC3E}">
        <p14:creationId xmlns:p14="http://schemas.microsoft.com/office/powerpoint/2010/main" val="244659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letter [1]: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N invited members of the world’s neutrino community came together at </a:t>
            </a:r>
            <a:r>
              <a:rPr lang="en-US" dirty="0" err="1"/>
              <a:t>Fermilab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begin the process of establishing a new international </a:t>
            </a:r>
            <a:r>
              <a:rPr lang="en-US" dirty="0" smtClean="0"/>
              <a:t>effort on LBNF</a:t>
            </a:r>
            <a:endParaRPr lang="en-GB" dirty="0"/>
          </a:p>
          <a:p>
            <a:pPr lvl="0"/>
            <a:r>
              <a:rPr lang="en-US" dirty="0" smtClean="0"/>
              <a:t>Only two assumptions were made: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Fermilab</a:t>
            </a:r>
            <a:r>
              <a:rPr lang="en-US" dirty="0" smtClean="0">
                <a:solidFill>
                  <a:srgbClr val="3366FF"/>
                </a:solidFill>
              </a:rPr>
              <a:t> would provide the source of neutrinos;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The baseline would be such that the matter effect could be exploited</a:t>
            </a:r>
          </a:p>
          <a:p>
            <a:pPr marL="358775" indent="0">
              <a:buNone/>
            </a:pPr>
            <a:r>
              <a:rPr lang="en-US" dirty="0" smtClean="0"/>
              <a:t>i.e. The baseline</a:t>
            </a:r>
            <a:r>
              <a:rPr lang="en-US" dirty="0"/>
              <a:t>, beam energy and </a:t>
            </a:r>
            <a:r>
              <a:rPr lang="en-US" dirty="0" smtClean="0"/>
              <a:t>detector technology were all </a:t>
            </a:r>
            <a:r>
              <a:rPr lang="en-US" dirty="0"/>
              <a:t>open for discussion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letter [2]: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Goal for coming months: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Draft </a:t>
            </a:r>
            <a:r>
              <a:rPr lang="en-US" dirty="0">
                <a:solidFill>
                  <a:srgbClr val="3366FF"/>
                </a:solidFill>
              </a:rPr>
              <a:t>a </a:t>
            </a:r>
            <a:r>
              <a:rPr lang="en-US" dirty="0" smtClean="0">
                <a:solidFill>
                  <a:srgbClr val="3366FF"/>
                </a:solidFill>
              </a:rPr>
              <a:t>Letter </a:t>
            </a:r>
            <a:r>
              <a:rPr lang="en-US" dirty="0">
                <a:solidFill>
                  <a:srgbClr val="3366FF"/>
                </a:solidFill>
              </a:rPr>
              <a:t>of </a:t>
            </a:r>
            <a:r>
              <a:rPr lang="en-US" dirty="0" smtClean="0">
                <a:solidFill>
                  <a:srgbClr val="3366FF"/>
                </a:solidFill>
              </a:rPr>
              <a:t>Intent </a:t>
            </a:r>
            <a:r>
              <a:rPr lang="en-US" dirty="0">
                <a:solidFill>
                  <a:srgbClr val="3366FF"/>
                </a:solidFill>
              </a:rPr>
              <a:t>to be delivered to the </a:t>
            </a:r>
            <a:r>
              <a:rPr lang="en-US" dirty="0" err="1">
                <a:solidFill>
                  <a:srgbClr val="3366FF"/>
                </a:solidFill>
              </a:rPr>
              <a:t>Fermilab</a:t>
            </a:r>
            <a:r>
              <a:rPr lang="en-US" dirty="0">
                <a:solidFill>
                  <a:srgbClr val="3366FF"/>
                </a:solidFill>
              </a:rPr>
              <a:t> PAC in November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Produce detailed Conceptual Design Report </a:t>
            </a:r>
            <a:r>
              <a:rPr lang="en-US" dirty="0">
                <a:solidFill>
                  <a:srgbClr val="3366FF"/>
                </a:solidFill>
              </a:rPr>
              <a:t>some months later for the LBNF as an essential and unique part of the international accelerator-based neutrino-oscillation </a:t>
            </a:r>
            <a:r>
              <a:rPr lang="en-US" dirty="0" smtClean="0">
                <a:solidFill>
                  <a:srgbClr val="3366FF"/>
                </a:solidFill>
              </a:rPr>
              <a:t>program</a:t>
            </a:r>
            <a:endParaRPr lang="en-GB" dirty="0">
              <a:solidFill>
                <a:srgbClr val="3366FF"/>
              </a:solidFill>
            </a:endParaRPr>
          </a:p>
          <a:p>
            <a:pPr lvl="0"/>
            <a:r>
              <a:rPr lang="en-US" dirty="0"/>
              <a:t>Agreed  to meet again in </a:t>
            </a:r>
            <a:r>
              <a:rPr lang="en-US" dirty="0" smtClean="0"/>
              <a:t>October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Working </a:t>
            </a:r>
            <a:r>
              <a:rPr lang="en-US" dirty="0">
                <a:solidFill>
                  <a:srgbClr val="3366FF"/>
                </a:solidFill>
              </a:rPr>
              <a:t>groups </a:t>
            </a:r>
            <a:r>
              <a:rPr lang="en-US" dirty="0" smtClean="0">
                <a:solidFill>
                  <a:srgbClr val="3366FF"/>
                </a:solidFill>
              </a:rPr>
              <a:t>were </a:t>
            </a:r>
            <a:r>
              <a:rPr lang="en-US" dirty="0">
                <a:solidFill>
                  <a:srgbClr val="3366FF"/>
                </a:solidFill>
              </a:rPr>
              <a:t>established to </a:t>
            </a:r>
            <a:r>
              <a:rPr lang="en-US" dirty="0" smtClean="0">
                <a:solidFill>
                  <a:srgbClr val="3366FF"/>
                </a:solidFill>
              </a:rPr>
              <a:t>address specific details</a:t>
            </a:r>
            <a:endParaRPr lang="en-GB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3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letter [3]: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Landscape is favorable for neutrinos: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P5 report stated that neutrinos at </a:t>
            </a:r>
            <a:r>
              <a:rPr lang="en-US" dirty="0" err="1" smtClean="0">
                <a:solidFill>
                  <a:srgbClr val="3366FF"/>
                </a:solidFill>
              </a:rPr>
              <a:t>Fermilab</a:t>
            </a:r>
            <a:r>
              <a:rPr lang="en-US" dirty="0" smtClean="0">
                <a:solidFill>
                  <a:srgbClr val="3366FF"/>
                </a:solidFill>
              </a:rPr>
              <a:t> is top priority and recommended a change in approach with full internationalization of efforts</a:t>
            </a:r>
          </a:p>
          <a:p>
            <a:pPr lvl="0"/>
            <a:r>
              <a:rPr lang="en-US" dirty="0" smtClean="0"/>
              <a:t>Summit follows two </a:t>
            </a:r>
            <a:r>
              <a:rPr lang="en-US" dirty="0"/>
              <a:t>other meetings </a:t>
            </a:r>
            <a:r>
              <a:rPr lang="en-US" dirty="0" smtClean="0"/>
              <a:t>of FA/Lab representatives (</a:t>
            </a:r>
            <a:r>
              <a:rPr lang="en-US" dirty="0"/>
              <a:t>Paris and </a:t>
            </a:r>
            <a:r>
              <a:rPr lang="en-US" dirty="0" smtClean="0"/>
              <a:t>FNAL):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S</a:t>
            </a:r>
            <a:r>
              <a:rPr lang="en-US" dirty="0" smtClean="0">
                <a:solidFill>
                  <a:srgbClr val="3366FF"/>
                </a:solidFill>
              </a:rPr>
              <a:t>upportive </a:t>
            </a:r>
            <a:r>
              <a:rPr lang="en-US" dirty="0">
                <a:solidFill>
                  <a:srgbClr val="3366FF"/>
                </a:solidFill>
              </a:rPr>
              <a:t>of </a:t>
            </a:r>
            <a:r>
              <a:rPr lang="en-US" dirty="0" smtClean="0">
                <a:solidFill>
                  <a:srgbClr val="3366FF"/>
                </a:solidFill>
              </a:rPr>
              <a:t>developing </a:t>
            </a:r>
            <a:r>
              <a:rPr lang="en-US" dirty="0" smtClean="0">
                <a:solidFill>
                  <a:srgbClr val="3366FF"/>
                </a:solidFill>
              </a:rPr>
              <a:t>urgently </a:t>
            </a:r>
            <a:r>
              <a:rPr lang="en-US" dirty="0" smtClean="0">
                <a:solidFill>
                  <a:srgbClr val="3366FF"/>
                </a:solidFill>
              </a:rPr>
              <a:t>a </a:t>
            </a:r>
            <a:r>
              <a:rPr lang="en-US" dirty="0">
                <a:solidFill>
                  <a:srgbClr val="3366FF"/>
                </a:solidFill>
              </a:rPr>
              <a:t>coherent international program (of which LBNF is part) that exploits current opportunities being offered in the US</a:t>
            </a:r>
            <a:endParaRPr lang="en-GB" dirty="0">
              <a:solidFill>
                <a:srgbClr val="3366FF"/>
              </a:solidFill>
            </a:endParaRPr>
          </a:p>
          <a:p>
            <a:pPr lvl="0"/>
            <a:r>
              <a:rPr lang="en-US" dirty="0"/>
              <a:t>Successful execution of a long baseline program at the level of precision </a:t>
            </a:r>
            <a:r>
              <a:rPr lang="en-US" dirty="0" smtClean="0"/>
              <a:t>required: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Necessitates worldwide </a:t>
            </a:r>
            <a:r>
              <a:rPr lang="en-US" dirty="0">
                <a:solidFill>
                  <a:srgbClr val="3366FF"/>
                </a:solidFill>
              </a:rPr>
              <a:t>efforts in both experimental and theoretical communities </a:t>
            </a:r>
            <a:r>
              <a:rPr lang="en-US" dirty="0" smtClean="0">
                <a:solidFill>
                  <a:srgbClr val="3366FF"/>
                </a:solidFill>
              </a:rPr>
              <a:t>to: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Control systematics; </a:t>
            </a:r>
            <a:r>
              <a:rPr lang="en-US" dirty="0">
                <a:solidFill>
                  <a:srgbClr val="660066"/>
                </a:solidFill>
              </a:rPr>
              <a:t>and </a:t>
            </a:r>
            <a:endParaRPr lang="en-US" dirty="0" smtClean="0">
              <a:solidFill>
                <a:srgbClr val="660066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Perform </a:t>
            </a:r>
            <a:r>
              <a:rPr lang="en-US" dirty="0">
                <a:solidFill>
                  <a:srgbClr val="660066"/>
                </a:solidFill>
              </a:rPr>
              <a:t>the </a:t>
            </a:r>
            <a:r>
              <a:rPr lang="en-US" dirty="0" smtClean="0">
                <a:solidFill>
                  <a:srgbClr val="660066"/>
                </a:solidFill>
              </a:rPr>
              <a:t>necessary detector R&amp;D</a:t>
            </a:r>
            <a:endParaRPr lang="en-GB" dirty="0">
              <a:solidFill>
                <a:srgbClr val="660066"/>
              </a:solidFill>
            </a:endParaRP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2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letter [4]: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Community </a:t>
            </a:r>
            <a:r>
              <a:rPr lang="en-US" dirty="0" smtClean="0"/>
              <a:t>acknowledges: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Urgency </a:t>
            </a:r>
            <a:r>
              <a:rPr lang="en-US" dirty="0">
                <a:solidFill>
                  <a:srgbClr val="3366FF"/>
                </a:solidFill>
              </a:rPr>
              <a:t>to establish a coherent and unified path forward or the window of opportunity could </a:t>
            </a:r>
            <a:r>
              <a:rPr lang="en-US" dirty="0" smtClean="0">
                <a:solidFill>
                  <a:srgbClr val="3366FF"/>
                </a:solidFill>
              </a:rPr>
              <a:t>close</a:t>
            </a:r>
          </a:p>
          <a:p>
            <a:pPr marL="358775" indent="0">
              <a:buNone/>
            </a:pPr>
            <a:r>
              <a:rPr lang="en-US" dirty="0" smtClean="0"/>
              <a:t>and </a:t>
            </a:r>
            <a:r>
              <a:rPr lang="en-US" dirty="0"/>
              <a:t>has </a:t>
            </a:r>
            <a:r>
              <a:rPr lang="en-US" dirty="0" smtClean="0"/>
              <a:t>agreed: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 </a:t>
            </a:r>
            <a:r>
              <a:rPr lang="en-US" dirty="0">
                <a:solidFill>
                  <a:srgbClr val="3366FF"/>
                </a:solidFill>
              </a:rPr>
              <a:t>timetable for the preparation of the LOI and the full proposal (CDR)</a:t>
            </a:r>
            <a:endParaRPr lang="en-GB" dirty="0">
              <a:solidFill>
                <a:srgbClr val="3366FF"/>
              </a:solidFill>
            </a:endParaRPr>
          </a:p>
          <a:p>
            <a:pPr lvl="0"/>
            <a:r>
              <a:rPr lang="en-US" dirty="0"/>
              <a:t>Neutrino community has shifted from proposing different facilities in </a:t>
            </a:r>
            <a:r>
              <a:rPr lang="en-US" dirty="0" smtClean="0"/>
              <a:t>each region </a:t>
            </a:r>
            <a:r>
              <a:rPr lang="en-US" dirty="0"/>
              <a:t>to pursuing </a:t>
            </a:r>
            <a:r>
              <a:rPr lang="en-US" dirty="0" smtClean="0"/>
              <a:t>the development </a:t>
            </a:r>
            <a:r>
              <a:rPr lang="en-US" dirty="0"/>
              <a:t>of </a:t>
            </a:r>
            <a:r>
              <a:rPr lang="en-US" dirty="0" smtClean="0"/>
              <a:t>two concepts: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Water </a:t>
            </a:r>
            <a:r>
              <a:rPr lang="en-US" dirty="0">
                <a:solidFill>
                  <a:srgbClr val="3366FF"/>
                </a:solidFill>
              </a:rPr>
              <a:t>based approach (Japan</a:t>
            </a:r>
            <a:r>
              <a:rPr lang="en-US" dirty="0" smtClean="0">
                <a:solidFill>
                  <a:srgbClr val="3366FF"/>
                </a:solidFill>
              </a:rPr>
              <a:t>); </a:t>
            </a:r>
            <a:r>
              <a:rPr lang="en-US" dirty="0">
                <a:solidFill>
                  <a:srgbClr val="3366FF"/>
                </a:solidFill>
              </a:rPr>
              <a:t>and a complimentary 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Liquid-argon based approach </a:t>
            </a:r>
            <a:r>
              <a:rPr lang="en-US" dirty="0">
                <a:solidFill>
                  <a:srgbClr val="3366FF"/>
                </a:solidFill>
              </a:rPr>
              <a:t>In the US</a:t>
            </a:r>
            <a:endParaRPr lang="en-GB" dirty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2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letter [5]: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Community is </a:t>
            </a:r>
            <a:r>
              <a:rPr lang="en-US" dirty="0" smtClean="0"/>
              <a:t>behind: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Liquid </a:t>
            </a:r>
            <a:r>
              <a:rPr lang="en-US" dirty="0">
                <a:solidFill>
                  <a:srgbClr val="3366FF"/>
                </a:solidFill>
              </a:rPr>
              <a:t>argon as the </a:t>
            </a:r>
            <a:r>
              <a:rPr lang="en-US" i="1" dirty="0">
                <a:solidFill>
                  <a:srgbClr val="3366FF"/>
                </a:solidFill>
              </a:rPr>
              <a:t>primary </a:t>
            </a:r>
            <a:r>
              <a:rPr lang="en-US" dirty="0">
                <a:solidFill>
                  <a:srgbClr val="3366FF"/>
                </a:solidFill>
              </a:rPr>
              <a:t>technology for the U.S. </a:t>
            </a:r>
            <a:r>
              <a:rPr lang="en-US" dirty="0" smtClean="0">
                <a:solidFill>
                  <a:srgbClr val="3366FF"/>
                </a:solidFill>
              </a:rPr>
              <a:t>effort</a:t>
            </a:r>
          </a:p>
          <a:p>
            <a:pPr marL="358775" indent="0">
              <a:buNone/>
            </a:pPr>
            <a:r>
              <a:rPr lang="en-US" dirty="0" smtClean="0"/>
              <a:t>but </a:t>
            </a:r>
            <a:r>
              <a:rPr lang="en-US" dirty="0"/>
              <a:t>acknowledges that further down the </a:t>
            </a:r>
            <a:r>
              <a:rPr lang="en-US" dirty="0" smtClean="0"/>
              <a:t>road: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The </a:t>
            </a:r>
            <a:r>
              <a:rPr lang="en-US" dirty="0">
                <a:solidFill>
                  <a:srgbClr val="3366FF"/>
                </a:solidFill>
              </a:rPr>
              <a:t>US could offer to host a large water Cherenkov </a:t>
            </a:r>
            <a:r>
              <a:rPr lang="en-US" dirty="0" smtClean="0">
                <a:solidFill>
                  <a:srgbClr val="3366FF"/>
                </a:solidFill>
              </a:rPr>
              <a:t>to </a:t>
            </a:r>
            <a:r>
              <a:rPr lang="en-US" dirty="0">
                <a:solidFill>
                  <a:srgbClr val="3366FF"/>
                </a:solidFill>
              </a:rPr>
              <a:t>complement the </a:t>
            </a:r>
            <a:r>
              <a:rPr lang="en-US" dirty="0" smtClean="0">
                <a:solidFill>
                  <a:srgbClr val="3366FF"/>
                </a:solidFill>
              </a:rPr>
              <a:t>LBNF </a:t>
            </a:r>
            <a:r>
              <a:rPr lang="en-US" dirty="0">
                <a:solidFill>
                  <a:srgbClr val="3366FF"/>
                </a:solidFill>
              </a:rPr>
              <a:t>liquid argon detector </a:t>
            </a:r>
            <a:endParaRPr lang="en-US" dirty="0" smtClean="0">
              <a:solidFill>
                <a:srgbClr val="3366FF"/>
              </a:solidFill>
            </a:endParaRPr>
          </a:p>
          <a:p>
            <a:pPr lvl="0"/>
            <a:r>
              <a:rPr lang="en-US" dirty="0" smtClean="0"/>
              <a:t>It was agreed </a:t>
            </a:r>
            <a:r>
              <a:rPr lang="en-US" dirty="0"/>
              <a:t>to establish in </a:t>
            </a:r>
            <a:r>
              <a:rPr lang="en-US" dirty="0" smtClean="0"/>
              <a:t>Interim International Executive Board to help form </a:t>
            </a:r>
            <a:r>
              <a:rPr lang="en-US" dirty="0"/>
              <a:t>the </a:t>
            </a:r>
            <a:r>
              <a:rPr lang="en-US" dirty="0" smtClean="0"/>
              <a:t>collaboration and to: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Draft the LOI; and to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Guide the development of the CDR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IIEB would be superseded by the collaboration governance as soon as the collaboration has been formed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2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letter [6]: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Group will meet again in October to debate the results from the established working groups and to craft the points which comprise the LOI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5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RR et 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Beam Energy and Baseline Optimization (Soudan, SURF, ~2000km)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Physics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Conventional facilities impact (timing, cost, baseline angle, depth of near detector)</a:t>
            </a:r>
          </a:p>
          <a:p>
            <a:pPr marL="857250" lvl="1" indent="-457200"/>
            <a:r>
              <a:rPr lang="en-US" dirty="0" err="1" smtClean="0">
                <a:solidFill>
                  <a:srgbClr val="3366FF"/>
                </a:solidFill>
              </a:rPr>
              <a:t>Beamline</a:t>
            </a:r>
            <a:r>
              <a:rPr lang="en-US" dirty="0" smtClean="0">
                <a:solidFill>
                  <a:srgbClr val="3366FF"/>
                </a:solidFill>
              </a:rPr>
              <a:t> optimization?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Site Survey and Available 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Detector Optimization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Staging options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Near detector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Non accelerator physics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Supporting Measurements/Understanding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Systematics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Utilization of test beams (CERN platform and </a:t>
            </a:r>
            <a:r>
              <a:rPr lang="en-US" dirty="0" err="1" smtClean="0">
                <a:solidFill>
                  <a:srgbClr val="3366FF"/>
                </a:solidFill>
              </a:rPr>
              <a:t>Fermilab</a:t>
            </a:r>
            <a:r>
              <a:rPr lang="en-US" dirty="0" smtClean="0">
                <a:solidFill>
                  <a:srgbClr val="3366FF"/>
                </a:solidFill>
              </a:rPr>
              <a:t>)</a:t>
            </a:r>
          </a:p>
          <a:p>
            <a:pPr marL="857250" lvl="1" indent="-457200"/>
            <a:r>
              <a:rPr lang="en-US" dirty="0" smtClean="0">
                <a:solidFill>
                  <a:srgbClr val="3366FF"/>
                </a:solidFill>
              </a:rPr>
              <a:t>Ancillary measurements required to get precision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KL et 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Facility configuration:</a:t>
            </a:r>
          </a:p>
          <a:p>
            <a:pPr lvl="1"/>
            <a:r>
              <a:rPr lang="en-US" dirty="0" smtClean="0"/>
              <a:t>Energy/baseline</a:t>
            </a:r>
          </a:p>
          <a:p>
            <a:pPr lvl="1"/>
            <a:r>
              <a:rPr lang="en-US" dirty="0" err="1" smtClean="0"/>
              <a:t>Beamline</a:t>
            </a:r>
            <a:r>
              <a:rPr lang="en-US" dirty="0" smtClean="0"/>
              <a:t> </a:t>
            </a:r>
            <a:r>
              <a:rPr lang="en-US" dirty="0" err="1" smtClean="0"/>
              <a:t>optimisation</a:t>
            </a:r>
            <a:endParaRPr lang="en-US" dirty="0" smtClean="0"/>
          </a:p>
          <a:p>
            <a:pPr lvl="1"/>
            <a:r>
              <a:rPr lang="en-US" dirty="0" smtClean="0"/>
              <a:t>Detector technology</a:t>
            </a:r>
          </a:p>
          <a:p>
            <a:r>
              <a:rPr lang="en-US" dirty="0" smtClean="0"/>
              <a:t>Facility implementation:</a:t>
            </a:r>
            <a:br>
              <a:rPr lang="en-US" dirty="0" smtClean="0"/>
            </a:br>
            <a:r>
              <a:rPr lang="en-US" sz="1400" dirty="0" smtClean="0"/>
              <a:t>[including consideration of cost and schedule]</a:t>
            </a:r>
            <a:endParaRPr lang="en-US" dirty="0" smtClean="0"/>
          </a:p>
          <a:p>
            <a:pPr lvl="1"/>
            <a:r>
              <a:rPr lang="en-US" dirty="0" smtClean="0"/>
              <a:t>Far site</a:t>
            </a:r>
          </a:p>
          <a:p>
            <a:pPr lvl="1"/>
            <a:r>
              <a:rPr lang="en-US" dirty="0" smtClean="0"/>
              <a:t>Near site</a:t>
            </a:r>
          </a:p>
          <a:p>
            <a:pPr lvl="1"/>
            <a:r>
              <a:rPr lang="en-US" dirty="0" smtClean="0"/>
              <a:t>Beam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0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582</Words>
  <Application>Microsoft Macintosh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Closing slides</vt:lpstr>
      <vt:lpstr>Outcomes:</vt:lpstr>
      <vt:lpstr>Points for letter [1]:</vt:lpstr>
      <vt:lpstr>Points for letter [2]:</vt:lpstr>
      <vt:lpstr>Points for letter [3]:</vt:lpstr>
      <vt:lpstr>Points for letter [4]:</vt:lpstr>
      <vt:lpstr>Points for letter [5]:</vt:lpstr>
      <vt:lpstr>Points for letter [6]:</vt:lpstr>
      <vt:lpstr>Working groups</vt:lpstr>
    </vt:vector>
  </TitlesOfParts>
  <Company>Imperial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Long</dc:creator>
  <cp:lastModifiedBy>Kenneth Long</cp:lastModifiedBy>
  <cp:revision>5</cp:revision>
  <dcterms:created xsi:type="dcterms:W3CDTF">2014-07-22T17:22:04Z</dcterms:created>
  <dcterms:modified xsi:type="dcterms:W3CDTF">2014-07-22T17:59:36Z</dcterms:modified>
</cp:coreProperties>
</file>