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618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9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1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4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CCF3-2890-496B-95E9-78818C501F6C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D77B-78A9-4374-BA47-21FD0127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9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63639"/>
            <a:ext cx="5486400" cy="62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9" descr="New_DOE_Logo_Color_042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1"/>
            <a:ext cx="1676400" cy="42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5884" y="193869"/>
            <a:ext cx="5491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Opening Remarks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Jim Siegrist, DOE/Office of High Energy Physics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015984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990000"/>
                </a:solidFill>
              </a:rPr>
              <a:t>Goal of this meeting: international Community discussions on the path forward to an international long-baseline neutrino facility, along with discussion of support needed for a comprehensive global neutrino program.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Particle Physics Project Prioritization Panel (P5) Report: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Long-baseline Neutrino Facility at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is top priority in its timeframe.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“A change in approach is…required,”  </a:t>
            </a:r>
            <a:r>
              <a:rPr lang="en-US" sz="2000" dirty="0" smtClean="0">
                <a:sym typeface="Wingdings" panose="05000000000000000000" pitchFamily="2" charset="2"/>
              </a:rPr>
              <a:t>with </a:t>
            </a:r>
            <a:r>
              <a:rPr lang="en-US" sz="2000" dirty="0" smtClean="0">
                <a:sym typeface="Wingdings" panose="05000000000000000000" pitchFamily="2" charset="2"/>
              </a:rPr>
              <a:t>full internationalization of all efforts.</a:t>
            </a:r>
          </a:p>
          <a:p>
            <a:pPr lvl="1"/>
            <a:endParaRPr lang="en-US" sz="20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Fruitful meeting this June, hosted by APPEC (Stavros Katsanevas, Chair), “International Neutrino Meeting on Large Neutrino Infrastructures”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“The agencies and laboratory directors invite the neutrino scientific community to develop urgently a coherent international program which exploits the [current and future] opportunities.”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Followed by </a:t>
            </a:r>
            <a:r>
              <a:rPr lang="en-US" sz="2000" dirty="0" smtClean="0">
                <a:sym typeface="Wingdings" panose="05000000000000000000" pitchFamily="2" charset="2"/>
              </a:rPr>
              <a:t>a productive agency </a:t>
            </a:r>
            <a:r>
              <a:rPr lang="en-US" sz="2000" dirty="0" smtClean="0">
                <a:sym typeface="Wingdings" panose="05000000000000000000" pitchFamily="2" charset="2"/>
              </a:rPr>
              <a:t>meeting July 14 at FNAL on modalities for agency cooperation on the global neutrino program.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46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25820"/>
            <a:ext cx="4343400" cy="53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90000"/>
                </a:solidFill>
                <a:latin typeface="+mn-lt"/>
              </a:rPr>
              <a:t>P5 Report</a:t>
            </a:r>
            <a:endParaRPr lang="en-US" sz="3200" b="1" dirty="0">
              <a:latin typeface="+mn-lt"/>
            </a:endParaRPr>
          </a:p>
        </p:txBody>
      </p:sp>
      <p:pic>
        <p:nvPicPr>
          <p:cNvPr id="4" name="Picture 9" descr="New_DOE_Logo_Color_042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1"/>
            <a:ext cx="1676400" cy="42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7211" y="762000"/>
            <a:ext cx="880198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Recommendation 13:  “</a:t>
            </a:r>
            <a:r>
              <a:rPr lang="en-US" sz="2000" dirty="0" smtClean="0"/>
              <a:t>Form a new international collaboration to design and execute a highly capable Long-Baseline Neutrino Facility (LBNF) hosted by the U.S.  To proceed, a project plan and identified resources must exist to meet the minimum requirements in the text [of the report].  LBNF is the highest-priority large project in its timeframe.”</a:t>
            </a:r>
          </a:p>
          <a:p>
            <a:endParaRPr lang="en-US" sz="2000" dirty="0"/>
          </a:p>
          <a:p>
            <a:r>
              <a:rPr lang="en-US" sz="2000" dirty="0" smtClean="0"/>
              <a:t>P5’s Minimum Requirements for LBNF: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Exposure &gt; 120 </a:t>
            </a:r>
            <a:r>
              <a:rPr lang="en-US" sz="2000" dirty="0" err="1" smtClean="0"/>
              <a:t>kt·MW·yr</a:t>
            </a:r>
            <a:r>
              <a:rPr lang="en-US" sz="2000" dirty="0" smtClean="0"/>
              <a:t>  by 2035 timeframe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Underground far detector expandable to 40 </a:t>
            </a:r>
            <a:r>
              <a:rPr lang="en-US" sz="2000" dirty="0" err="1" smtClean="0"/>
              <a:t>kt</a:t>
            </a:r>
            <a:r>
              <a:rPr lang="en-US" sz="2000" dirty="0" smtClean="0"/>
              <a:t> </a:t>
            </a:r>
            <a:r>
              <a:rPr lang="en-US" sz="2000" dirty="0" err="1" smtClean="0"/>
              <a:t>LAr</a:t>
            </a:r>
            <a:r>
              <a:rPr lang="en-US" sz="2000" dirty="0" smtClean="0"/>
              <a:t> </a:t>
            </a:r>
            <a:r>
              <a:rPr lang="en-US" sz="2000" dirty="0" err="1" smtClean="0"/>
              <a:t>fiducial</a:t>
            </a:r>
            <a:r>
              <a:rPr lang="en-US" sz="2000" dirty="0" smtClean="0"/>
              <a:t> volume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1.2 MW beam power, upgradable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Capability to search for </a:t>
            </a:r>
            <a:r>
              <a:rPr lang="en-US" sz="2000" dirty="0" err="1" smtClean="0"/>
              <a:t>SNe</a:t>
            </a:r>
            <a:r>
              <a:rPr lang="en-US" sz="2000" dirty="0" smtClean="0"/>
              <a:t> bursts, proton decay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“To address even the minimum requirements…the expertise and resources of the international community are needed… </a:t>
            </a:r>
            <a:r>
              <a:rPr lang="en-US" sz="2000" dirty="0" smtClean="0">
                <a:solidFill>
                  <a:srgbClr val="C00000"/>
                </a:solidFill>
              </a:rPr>
              <a:t>The activity should be reformulated under the auspices of a new international collaboration,</a:t>
            </a:r>
            <a:r>
              <a:rPr lang="en-US" sz="2000" dirty="0" smtClean="0"/>
              <a:t> as an internationally coordinated and internationally funded program, with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as host.  There should international participation in defining the program’s scope and capabilities.  The experiment should be designed, constructed, and operated by the international collaboration.”</a:t>
            </a:r>
          </a:p>
        </p:txBody>
      </p:sp>
    </p:spTree>
    <p:extLst>
      <p:ext uri="{BB962C8B-B14F-4D97-AF65-F5344CB8AC3E}">
        <p14:creationId xmlns:p14="http://schemas.microsoft.com/office/powerpoint/2010/main" val="15500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25820"/>
            <a:ext cx="4343400" cy="53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90000"/>
                </a:solidFill>
                <a:latin typeface="+mn-lt"/>
              </a:rPr>
              <a:t>DOE Interpretation of P5</a:t>
            </a:r>
            <a:endParaRPr lang="en-US" sz="3200" b="1" dirty="0">
              <a:latin typeface="+mn-lt"/>
            </a:endParaRPr>
          </a:p>
        </p:txBody>
      </p:sp>
      <p:pic>
        <p:nvPicPr>
          <p:cNvPr id="4" name="Picture 9" descr="New_DOE_Logo_Color_042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1"/>
            <a:ext cx="1676400" cy="42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1" y="762000"/>
            <a:ext cx="880198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 interprets the P5 recommendations as meaning a comprehensive neutrino program should be supported with FNAL as the host for the keystone long-baseline project in the neutrino research portfolio. Effort should be supported to put the neutrino sector in both theory and experiment on as solid a foundation as the current collider program. </a:t>
            </a:r>
          </a:p>
          <a:p>
            <a:endParaRPr lang="en-US" sz="2000" dirty="0"/>
          </a:p>
          <a:p>
            <a:r>
              <a:rPr lang="en-US" sz="2000" dirty="0" smtClean="0"/>
              <a:t>This means significant research support will be needed to </a:t>
            </a:r>
            <a:r>
              <a:rPr lang="en-US" sz="2000" dirty="0" smtClean="0"/>
              <a:t>pursue </a:t>
            </a:r>
            <a:r>
              <a:rPr lang="en-US" sz="2000" dirty="0" smtClean="0"/>
              <a:t>studies </a:t>
            </a:r>
            <a:r>
              <a:rPr lang="en-US" sz="2000" dirty="0" smtClean="0"/>
              <a:t>of systematic effects impacting both short and long baseline measurements, possibilities for existence of sterile neutrinos need to be narrowed ( or </a:t>
            </a:r>
            <a:r>
              <a:rPr lang="en-US" sz="2000" dirty="0" smtClean="0"/>
              <a:t>sterile neutrinos need </a:t>
            </a:r>
            <a:r>
              <a:rPr lang="en-US" sz="2000" dirty="0" smtClean="0"/>
              <a:t>to be discovered!) and a suite of complementary experiments needs to be pursued globally. </a:t>
            </a:r>
          </a:p>
          <a:p>
            <a:endParaRPr lang="en-US" sz="2000" dirty="0"/>
          </a:p>
          <a:p>
            <a:r>
              <a:rPr lang="en-US" sz="2000" dirty="0" smtClean="0"/>
              <a:t>P5 advises the US agencies to support the interests of US </a:t>
            </a:r>
            <a:r>
              <a:rPr lang="en-US" sz="2000" dirty="0" smtClean="0"/>
              <a:t>PIs</a:t>
            </a:r>
            <a:r>
              <a:rPr lang="en-US" sz="2000" dirty="0" smtClean="0"/>
              <a:t>, including efforts on offshore experiments where science complementary to the domestic program may be available. </a:t>
            </a:r>
          </a:p>
          <a:p>
            <a:endParaRPr lang="en-US" sz="2000" dirty="0"/>
          </a:p>
          <a:p>
            <a:r>
              <a:rPr lang="en-US" sz="2000" dirty="0" smtClean="0"/>
              <a:t>The agencies will cooperate to collect the resources for long baseline neutrino physics, </a:t>
            </a:r>
            <a:r>
              <a:rPr lang="en-US" sz="2000" dirty="0"/>
              <a:t> </a:t>
            </a:r>
            <a:r>
              <a:rPr lang="en-US" sz="2000" dirty="0" smtClean="0"/>
              <a:t>and will keep one another informed on complementary national efforts in order to achieve a comprehensive neutrino sector understanding efficiently</a:t>
            </a:r>
          </a:p>
        </p:txBody>
      </p:sp>
    </p:spTree>
    <p:extLst>
      <p:ext uri="{BB962C8B-B14F-4D97-AF65-F5344CB8AC3E}">
        <p14:creationId xmlns:p14="http://schemas.microsoft.com/office/powerpoint/2010/main" val="41783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25820"/>
            <a:ext cx="5715000" cy="53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90000"/>
                </a:solidFill>
                <a:latin typeface="+mn-lt"/>
              </a:rPr>
              <a:t>Why Now? What is the Rush?</a:t>
            </a:r>
            <a:endParaRPr lang="en-US" sz="3200" b="1" dirty="0">
              <a:latin typeface="+mn-lt"/>
            </a:endParaRPr>
          </a:p>
        </p:txBody>
      </p:sp>
      <p:pic>
        <p:nvPicPr>
          <p:cNvPr id="4" name="Picture 9" descr="New_DOE_Logo_Color_042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52401"/>
            <a:ext cx="1676400" cy="42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1" y="659968"/>
            <a:ext cx="88019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world-wide particle physics community is watching carefully to see the response of the neutrino community to the opportunity opened by the P5 report.</a:t>
            </a:r>
          </a:p>
          <a:p>
            <a:endParaRPr lang="en-US" dirty="0"/>
          </a:p>
          <a:p>
            <a:r>
              <a:rPr lang="en-US" dirty="0" smtClean="0"/>
              <a:t>Decision makers and agency representatives world-wide are prepared to support the Neutrino Community. The P5 report laid out a vision for the science opportunities coming next in the neutrino sector, but did not lay out a detailed plan for how to explore neutrinos. </a:t>
            </a:r>
            <a:r>
              <a:rPr lang="en-US" dirty="0" smtClean="0">
                <a:solidFill>
                  <a:srgbClr val="FF0000"/>
                </a:solidFill>
              </a:rPr>
              <a:t>The doorway of opportunity opened by P5 will not stay open long while you debate options. </a:t>
            </a:r>
          </a:p>
          <a:p>
            <a:endParaRPr lang="en-US" dirty="0"/>
          </a:p>
          <a:p>
            <a:r>
              <a:rPr lang="en-US" dirty="0" smtClean="0"/>
              <a:t>Early convergence by the Neutrino Community on a plan forward will be positively received by the rest of the HEP science community, as well as decision makers world-wide.  There is a great deal of work to do to develop a solid, reviewable plan that will stand up to scrutiny from your peers. </a:t>
            </a:r>
            <a:r>
              <a:rPr lang="en-US" dirty="0" smtClean="0"/>
              <a:t>We </a:t>
            </a:r>
            <a:r>
              <a:rPr lang="en-US" dirty="0" smtClean="0"/>
              <a:t>are </a:t>
            </a:r>
            <a:r>
              <a:rPr lang="en-US" dirty="0" smtClean="0"/>
              <a:t>far from where </a:t>
            </a:r>
            <a:r>
              <a:rPr lang="en-US" dirty="0" smtClean="0"/>
              <a:t>we </a:t>
            </a:r>
            <a:r>
              <a:rPr lang="en-US" dirty="0" smtClean="0"/>
              <a:t>need </a:t>
            </a:r>
            <a:r>
              <a:rPr lang="en-US" dirty="0" smtClean="0"/>
              <a:t>to be in order to be sure to collect the </a:t>
            </a:r>
            <a:r>
              <a:rPr lang="en-US" dirty="0" smtClean="0"/>
              <a:t>financial support needed. </a:t>
            </a:r>
            <a:r>
              <a:rPr lang="en-US" dirty="0" smtClean="0"/>
              <a:t>Developing and executing the plan  needs to be </a:t>
            </a:r>
            <a:r>
              <a:rPr lang="en-US" dirty="0" smtClean="0"/>
              <a:t>the </a:t>
            </a:r>
            <a:r>
              <a:rPr lang="en-US" dirty="0" smtClean="0"/>
              <a:t>focus </a:t>
            </a:r>
            <a:r>
              <a:rPr lang="en-US" dirty="0" smtClean="0"/>
              <a:t>rather than how long it may take to complete the LBNF experiment, which will happen as soon as resources are found – there is no preset schedule. </a:t>
            </a:r>
          </a:p>
          <a:p>
            <a:endParaRPr lang="en-US" dirty="0"/>
          </a:p>
          <a:p>
            <a:r>
              <a:rPr lang="en-US" dirty="0" smtClean="0"/>
              <a:t>In the US, Congressional staff are watching the process closely, and have high expectations that the HEP community will support the P5 plan (2200 signatures can’t be wrong…) - the response of the Neutrino Community is a big part of how support will be measured by Congress</a:t>
            </a:r>
          </a:p>
          <a:p>
            <a:endParaRPr lang="en-US" dirty="0"/>
          </a:p>
          <a:p>
            <a:r>
              <a:rPr lang="en-US" smtClean="0">
                <a:solidFill>
                  <a:srgbClr val="FF0000"/>
                </a:solidFill>
              </a:rPr>
              <a:t>                                   </a:t>
            </a:r>
            <a:r>
              <a:rPr lang="en-US" smtClean="0">
                <a:solidFill>
                  <a:srgbClr val="FF0000"/>
                </a:solidFill>
              </a:rPr>
              <a:t>We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ain’t</a:t>
            </a:r>
            <a:r>
              <a:rPr lang="en-US" dirty="0" smtClean="0">
                <a:solidFill>
                  <a:srgbClr val="FF0000"/>
                </a:solidFill>
              </a:rPr>
              <a:t> got time to bleed” </a:t>
            </a:r>
          </a:p>
        </p:txBody>
      </p:sp>
    </p:spTree>
    <p:extLst>
      <p:ext uri="{BB962C8B-B14F-4D97-AF65-F5344CB8AC3E}">
        <p14:creationId xmlns:p14="http://schemas.microsoft.com/office/powerpoint/2010/main" val="543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772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</vt:lpstr>
      <vt:lpstr>P5 Report</vt:lpstr>
      <vt:lpstr>DOE Interpretation of P5</vt:lpstr>
      <vt:lpstr>Why Now? What is the Rush?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Salamon</dc:creator>
  <cp:lastModifiedBy>Nigel S. Lockyer</cp:lastModifiedBy>
  <cp:revision>48</cp:revision>
  <dcterms:created xsi:type="dcterms:W3CDTF">2014-07-11T17:43:46Z</dcterms:created>
  <dcterms:modified xsi:type="dcterms:W3CDTF">2014-07-19T16:55:20Z</dcterms:modified>
</cp:coreProperties>
</file>