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60" r:id="rId6"/>
    <p:sldId id="259" r:id="rId7"/>
    <p:sldId id="261" r:id="rId8"/>
    <p:sldId id="265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FDF7B8FA-38F5-6443-A144-387B374DBDCB}" type="datetimeFigureOut">
              <a:rPr lang="en-US"/>
              <a:pPr>
                <a:defRPr/>
              </a:pPr>
              <a:t>7/20/14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C1920DD1-F00B-0A45-8E5E-D32E6E340A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06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B217CAB5-2C44-B541-962F-E52B0EF96467}" type="datetimeFigureOut">
              <a:rPr lang="en-US"/>
              <a:pPr>
                <a:defRPr/>
              </a:pPr>
              <a:t>7/20/14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C128B20A-BB7B-EF4A-9898-23B586F74E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416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061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39FABCC8-D6C4-FD4C-946F-4DD9F5FE6B18}" type="datetime1">
              <a:rPr lang="en-US"/>
              <a:pPr>
                <a:defRPr/>
              </a:pPr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4A1A149C-631D-2645-8C2C-7CC3C9FB4A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7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18564-B6B5-1C47-BEB3-E0B02A8C7334}" type="datetime1">
              <a:rPr lang="en-US"/>
              <a:pPr>
                <a:defRPr/>
              </a:pPr>
              <a:t>7/20/14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367E1-8C5A-F948-AFB4-58A2EF5F13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1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C8847-40EB-0A4D-AEBD-5BFCAE091FE0}" type="datetime1">
              <a:rPr lang="en-US"/>
              <a:pPr>
                <a:defRPr/>
              </a:pPr>
              <a:t>7/20/14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4C39F-DE6A-8F49-8803-52705796D7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2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74DE7-11C4-F446-9010-D599A5E12459}" type="datetime1">
              <a:rPr lang="en-US"/>
              <a:pPr>
                <a:defRPr/>
              </a:pPr>
              <a:t>7/20/14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2F9E4-AB48-D444-9523-43A1DF045B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C826B-99DA-D94A-86C0-070900ADD52C}" type="datetime1">
              <a:rPr lang="en-US"/>
              <a:pPr>
                <a:defRPr/>
              </a:pPr>
              <a:t>7/20/14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D9357-7E2C-C140-8FD0-4400D8AF4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8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37DCA-75B2-F049-BE67-589BF00C3ACB}" type="datetime1">
              <a:rPr lang="en-US"/>
              <a:pPr>
                <a:defRPr/>
              </a:pPr>
              <a:t>7/20/14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966F6-2608-3642-98B0-397B7014E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4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21D5-32C1-D641-81CE-56F61BF55331}" type="datetime1">
              <a:rPr lang="en-US"/>
              <a:pPr>
                <a:defRPr/>
              </a:pPr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0C7A5-8C5A-7B41-A58C-43D0B5D65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3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91DFE-3EB7-424D-8F75-872C928467F5}" type="datetime1">
              <a:rPr lang="en-US"/>
              <a:pPr>
                <a:defRPr/>
              </a:pPr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2BC3-A62F-5443-BE45-A9A3F53A2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9A76198-51EE-474E-8711-2BD10650838C}" type="datetime1">
              <a:rPr lang="en-US"/>
              <a:pPr>
                <a:defRPr/>
              </a:pPr>
              <a:t>7/20/14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996ECF10-0B15-964E-AD54-99CB21DFE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1" r:id="rId3"/>
    <p:sldLayoutId id="2147484012" r:id="rId4"/>
    <p:sldLayoutId id="2147484013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fld id="{01271B76-A6BA-824C-A505-C765B3EB1F07}" type="datetime1">
              <a:rPr lang="en-US"/>
              <a:pPr>
                <a:defRPr/>
              </a:pPr>
              <a:t>7/20/14</a:t>
            </a:fld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37E9EC15-91F2-C446-8826-9473522FC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Intro Slides for Neutrino Summit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Ken Long and Rob Roser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pPr eaLnBrk="1" hangingPunct="1"/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Suggested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Beam Characteristics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How do we set up the beam to optimize science</a:t>
            </a:r>
          </a:p>
          <a:p>
            <a:pPr lvl="1"/>
            <a:r>
              <a:rPr lang="en-US" dirty="0" smtClean="0"/>
              <a:t>Is it </a:t>
            </a:r>
            <a:r>
              <a:rPr lang="en-US" dirty="0"/>
              <a:t>realistic to change beam energy to SURF and do 2</a:t>
            </a:r>
            <a:r>
              <a:rPr lang="en-US" baseline="30000" dirty="0"/>
              <a:t>nd</a:t>
            </a:r>
            <a:r>
              <a:rPr lang="en-US" dirty="0"/>
              <a:t> maximum </a:t>
            </a:r>
            <a:r>
              <a:rPr lang="en-US" dirty="0" err="1"/>
              <a:t>physics?Would</a:t>
            </a:r>
            <a:r>
              <a:rPr lang="en-US" dirty="0"/>
              <a:t> a slightly steerable beam help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Steerable?</a:t>
            </a:r>
          </a:p>
          <a:p>
            <a:pPr lvl="1"/>
            <a:endParaRPr lang="en-US" dirty="0"/>
          </a:p>
          <a:p>
            <a:pPr lvl="0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FABCC8-D6C4-FD4C-946F-4DD9F5FE6B18}" type="datetime1">
              <a:rPr lang="en-US" smtClean="0"/>
              <a:pPr>
                <a:defRPr/>
              </a:pPr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A149C-631D-2645-8C2C-7CC3C9FB4A6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9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Helvetica" charset="0"/>
              </a:rPr>
              <a:t>Summit Assumptions</a:t>
            </a:r>
            <a:endParaRPr lang="en-US" dirty="0">
              <a:latin typeface="Helvetica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Helvetica" charset="0"/>
              </a:rPr>
              <a:t>This community is interested in pursuing investigations of neutrino properties leveraging matter effects (long baseline)</a:t>
            </a:r>
          </a:p>
          <a:p>
            <a:pPr eaLnBrk="1" hangingPunct="1"/>
            <a:r>
              <a:rPr lang="en-US" dirty="0" smtClean="0">
                <a:latin typeface="Helvetica" charset="0"/>
              </a:rPr>
              <a:t>Fermilab is the source of neutrinos</a:t>
            </a:r>
          </a:p>
          <a:p>
            <a:pPr eaLnBrk="1" hangingPunct="1"/>
            <a:r>
              <a:rPr lang="en-US" dirty="0" smtClean="0">
                <a:latin typeface="Helvetica" charset="0"/>
              </a:rPr>
              <a:t>This science is of great importance and should be pursued in a timely fashion</a:t>
            </a:r>
            <a:endParaRPr lang="en-US" dirty="0">
              <a:latin typeface="Helvetica" charset="0"/>
            </a:endParaRP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27406C2-F048-BA4E-9381-90E6B0FE60EE}" type="datetime1">
              <a:rPr 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7/20/14</a:t>
            </a:fld>
            <a:endParaRPr lang="en-US" sz="90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>
                <a:solidFill>
                  <a:srgbClr val="154D81"/>
                </a:solidFill>
                <a:latin typeface="Helvetica" charset="0"/>
              </a:rPr>
              <a:t>Presenter | Presentation Title</a:t>
            </a:r>
            <a:endParaRPr lang="en-US" sz="900" b="1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4BB4C95C-58CA-D042-85E9-4F654A482D97}" type="slidenum">
              <a:rPr 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2</a:t>
            </a:fld>
            <a:endParaRPr lang="en-US" sz="900">
              <a:solidFill>
                <a:srgbClr val="154D81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Decisions that Need to be 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Baseline</a:t>
            </a:r>
          </a:p>
          <a:p>
            <a:r>
              <a:rPr lang="en-US" dirty="0" smtClean="0"/>
              <a:t>Energy of the Beam</a:t>
            </a:r>
          </a:p>
          <a:p>
            <a:r>
              <a:rPr lang="en-US" dirty="0" smtClean="0"/>
              <a:t>Detector Technology(s)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FABCC8-D6C4-FD4C-946F-4DD9F5FE6B18}" type="datetime1">
              <a:rPr lang="en-US" smtClean="0"/>
              <a:pPr>
                <a:defRPr/>
              </a:pPr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A149C-631D-2645-8C2C-7CC3C9FB4A6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0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Goals of  these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united international collaboration to pursue long baseline physics focused on a single proposal at Fermilab</a:t>
            </a:r>
            <a:endParaRPr lang="en-US" dirty="0"/>
          </a:p>
          <a:p>
            <a:r>
              <a:rPr lang="en-US" dirty="0" smtClean="0"/>
              <a:t>Write a Letter of Intent to Fermilab PAC this November to develop this proposal to carry out this science.</a:t>
            </a:r>
          </a:p>
          <a:p>
            <a:r>
              <a:rPr lang="en-US" dirty="0" smtClean="0"/>
              <a:t>Assemble a detailed proposal to be reviewed by the PAC in 2015 (A conceptual design report)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FABCC8-D6C4-FD4C-946F-4DD9F5FE6B18}" type="datetime1">
              <a:rPr lang="en-US" smtClean="0"/>
              <a:pPr>
                <a:defRPr/>
              </a:pPr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A149C-631D-2645-8C2C-7CC3C9FB4A6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9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61601"/>
            <a:ext cx="8672513" cy="4987867"/>
          </a:xfrm>
        </p:spPr>
        <p:txBody>
          <a:bodyPr/>
          <a:lstStyle/>
          <a:p>
            <a:r>
              <a:rPr lang="en-US" dirty="0" smtClean="0"/>
              <a:t>An open discussion</a:t>
            </a:r>
          </a:p>
          <a:p>
            <a:r>
              <a:rPr lang="en-US" dirty="0" smtClean="0"/>
              <a:t>People leave with an awareness that:</a:t>
            </a:r>
          </a:p>
          <a:p>
            <a:pPr lvl="1"/>
            <a:r>
              <a:rPr lang="en-US" dirty="0" smtClean="0"/>
              <a:t>US prepared to make significant investments in facilities to pursue long baseline physics</a:t>
            </a:r>
          </a:p>
          <a:p>
            <a:pPr lvl="1"/>
            <a:r>
              <a:rPr lang="en-US" dirty="0" smtClean="0"/>
              <a:t>US desires to have strong international collaboration to come and pursue this science</a:t>
            </a:r>
            <a:r>
              <a:rPr lang="en-US" dirty="0"/>
              <a:t> </a:t>
            </a:r>
            <a:r>
              <a:rPr lang="en-US" dirty="0" smtClean="0"/>
              <a:t>and make the intellectual and technology contributions to execute this program</a:t>
            </a:r>
          </a:p>
          <a:p>
            <a:r>
              <a:rPr lang="en-US" dirty="0" smtClean="0"/>
              <a:t>Agree to follow up process for those interested in ultimately signing the proposal</a:t>
            </a:r>
          </a:p>
          <a:p>
            <a:r>
              <a:rPr lang="en-US" dirty="0" smtClean="0"/>
              <a:t>Identify what working groups are needed to provide details for the proposal</a:t>
            </a:r>
          </a:p>
          <a:p>
            <a:r>
              <a:rPr lang="en-US" dirty="0" smtClean="0"/>
              <a:t>Identify a decision making process for governance and technology choices </a:t>
            </a:r>
          </a:p>
          <a:p>
            <a:r>
              <a:rPr lang="en-US" dirty="0" smtClean="0"/>
              <a:t>Establish target dates for the LOI and Detailed Proposal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FABCC8-D6C4-FD4C-946F-4DD9F5FE6B18}" type="datetime1">
              <a:rPr lang="en-US" smtClean="0"/>
              <a:pPr>
                <a:defRPr/>
              </a:pPr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A149C-631D-2645-8C2C-7CC3C9FB4A6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9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Mornings Plenary Talks</a:t>
            </a:r>
          </a:p>
          <a:p>
            <a:pPr lvl="1"/>
            <a:r>
              <a:rPr lang="en-US" dirty="0" smtClean="0"/>
              <a:t>View From DOE – Jim </a:t>
            </a:r>
            <a:r>
              <a:rPr lang="en-US" dirty="0" err="1" smtClean="0"/>
              <a:t>Siegrist</a:t>
            </a:r>
            <a:endParaRPr lang="en-US" dirty="0" smtClean="0"/>
          </a:p>
          <a:p>
            <a:pPr lvl="1"/>
            <a:r>
              <a:rPr lang="en-US" dirty="0" smtClean="0"/>
              <a:t>View From Fermilab – Nigel </a:t>
            </a:r>
            <a:r>
              <a:rPr lang="en-US" dirty="0" err="1" smtClean="0"/>
              <a:t>Lockyer</a:t>
            </a:r>
            <a:endParaRPr lang="en-US" dirty="0" smtClean="0"/>
          </a:p>
          <a:p>
            <a:pPr lvl="1"/>
            <a:r>
              <a:rPr lang="en-US" dirty="0" smtClean="0"/>
              <a:t>Coffee Break</a:t>
            </a:r>
          </a:p>
          <a:p>
            <a:pPr lvl="1"/>
            <a:r>
              <a:rPr lang="en-US" dirty="0" smtClean="0"/>
              <a:t>Fermilab Accelerator Complex – neutrino capabilities now and into the future – Steve Holmes</a:t>
            </a:r>
          </a:p>
          <a:p>
            <a:pPr lvl="1"/>
            <a:r>
              <a:rPr lang="en-US" dirty="0" smtClean="0"/>
              <a:t>Summary of International Meeting for Large Neutrino Infrastructures  -- Stavros </a:t>
            </a:r>
            <a:r>
              <a:rPr lang="en-US" dirty="0" err="1" smtClean="0"/>
              <a:t>Katsanevas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FABCC8-D6C4-FD4C-946F-4DD9F5FE6B18}" type="datetime1">
              <a:rPr lang="en-US" smtClean="0"/>
              <a:pPr>
                <a:defRPr/>
              </a:pPr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A149C-631D-2645-8C2C-7CC3C9FB4A6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7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-- Breakouts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Two Parallel Breakouts for discussion of common set of questions</a:t>
            </a:r>
          </a:p>
          <a:p>
            <a:r>
              <a:rPr lang="en-US" dirty="0" smtClean="0"/>
              <a:t>Discussion Leaders are Rob Roser and Ken Long</a:t>
            </a:r>
          </a:p>
          <a:p>
            <a:r>
              <a:rPr lang="en-US" dirty="0" smtClean="0"/>
              <a:t>Will get back together at end of the first day to compare notes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FABCC8-D6C4-FD4C-946F-4DD9F5FE6B18}" type="datetime1">
              <a:rPr lang="en-US" smtClean="0"/>
              <a:pPr>
                <a:defRPr/>
              </a:pPr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A149C-631D-2645-8C2C-7CC3C9FB4A6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2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Suggested Topics  (For Discussion)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are the Physics Priorities and how to attack them</a:t>
            </a:r>
          </a:p>
          <a:p>
            <a:pPr lvl="1"/>
            <a:r>
              <a:rPr lang="en-US" dirty="0"/>
              <a:t>baseline and energy</a:t>
            </a:r>
          </a:p>
          <a:p>
            <a:pPr lvl="1"/>
            <a:r>
              <a:rPr lang="en-US" dirty="0" smtClean="0"/>
              <a:t>Wide band </a:t>
            </a:r>
            <a:r>
              <a:rPr lang="en-US" dirty="0"/>
              <a:t>beam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/>
              <a:t>narrow band</a:t>
            </a:r>
            <a:endParaRPr lang="en-US" dirty="0"/>
          </a:p>
          <a:p>
            <a:pPr lvl="1"/>
            <a:r>
              <a:rPr lang="en-US" dirty="0"/>
              <a:t>advantages of liquid Argon, liquid scintillator, water for neutrino's, proton decay, supernova</a:t>
            </a:r>
          </a:p>
          <a:p>
            <a:pPr lvl="1"/>
            <a:r>
              <a:rPr lang="en-US" dirty="0"/>
              <a:t>appropriate size of cavern</a:t>
            </a:r>
          </a:p>
          <a:p>
            <a:pPr lvl="1"/>
            <a:r>
              <a:rPr lang="en-US" dirty="0"/>
              <a:t>hybrid solutions (two different technologies in a single cavern) -- what is gained, what is </a:t>
            </a:r>
            <a:r>
              <a:rPr lang="en-US" dirty="0" smtClean="0"/>
              <a:t>lost…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FABCC8-D6C4-FD4C-946F-4DD9F5FE6B18}" type="datetime1">
              <a:rPr lang="en-US" smtClean="0"/>
              <a:pPr>
                <a:defRPr/>
              </a:pPr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A149C-631D-2645-8C2C-7CC3C9FB4A6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45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Suggested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Near </a:t>
            </a:r>
            <a:r>
              <a:rPr lang="en-US" dirty="0"/>
              <a:t>Detector Optimization </a:t>
            </a:r>
          </a:p>
          <a:p>
            <a:pPr lvl="1"/>
            <a:r>
              <a:rPr lang="en-US" dirty="0"/>
              <a:t>What is the right technology/size</a:t>
            </a:r>
          </a:p>
          <a:p>
            <a:pPr lvl="1"/>
            <a:r>
              <a:rPr lang="en-US" dirty="0"/>
              <a:t>Does it make sense to build it early and install it in our NUMI beam </a:t>
            </a:r>
            <a:r>
              <a:rPr lang="en-US" dirty="0" err="1" smtClean="0"/>
              <a:t>line</a:t>
            </a:r>
            <a:r>
              <a:rPr lang="en-US" dirty="0" err="1"/>
              <a:t>Systematics</a:t>
            </a:r>
            <a:r>
              <a:rPr lang="en-US" dirty="0"/>
              <a:t> – how does near detector choice impact them</a:t>
            </a:r>
          </a:p>
          <a:p>
            <a:pPr lvl="1"/>
            <a:r>
              <a:rPr lang="en-US" dirty="0"/>
              <a:t>characterizing beam -- is it a different set of priorities if 1st/2nd maximum?</a:t>
            </a:r>
          </a:p>
          <a:p>
            <a:pPr lvl="1"/>
            <a:r>
              <a:rPr lang="en-US" dirty="0"/>
              <a:t>Other physics one can do in near detector program </a:t>
            </a:r>
          </a:p>
          <a:p>
            <a:pPr lvl="1"/>
            <a:r>
              <a:rPr lang="en-US" dirty="0"/>
              <a:t>This can also be part of a larger discussion on short baseline physics, what do we need to do and how does the SBN community fit into the LBN community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FABCC8-D6C4-FD4C-946F-4DD9F5FE6B18}" type="datetime1">
              <a:rPr lang="en-US" smtClean="0"/>
              <a:pPr>
                <a:defRPr/>
              </a:pPr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A149C-631D-2645-8C2C-7CC3C9FB4A6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80224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MAC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FermilabTemplateMAC.pot</Template>
  <TotalTime>2733</TotalTime>
  <Words>556</Words>
  <Application>Microsoft Macintosh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ＭＳ Ｐゴシック</vt:lpstr>
      <vt:lpstr>Arial</vt:lpstr>
      <vt:lpstr>Helvetica</vt:lpstr>
      <vt:lpstr>FermilabTemplateMAC</vt:lpstr>
      <vt:lpstr>Fermilab: Footer Only</vt:lpstr>
      <vt:lpstr>Intro Slides for Neutrino Summit</vt:lpstr>
      <vt:lpstr>Summit Assumptions</vt:lpstr>
      <vt:lpstr>Big Decisions that Need to be  made</vt:lpstr>
      <vt:lpstr>Long Term Goals of  these meetings</vt:lpstr>
      <vt:lpstr>Goals for this meeting</vt:lpstr>
      <vt:lpstr>Agenda</vt:lpstr>
      <vt:lpstr>Agenda -- Breakouts</vt:lpstr>
      <vt:lpstr> Suggested Topics  (For Discussion)</vt:lpstr>
      <vt:lpstr> Suggested Topics</vt:lpstr>
      <vt:lpstr> Suggested Topics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Rob Roser</cp:lastModifiedBy>
  <cp:revision>119</cp:revision>
  <cp:lastPrinted>2014-01-20T19:40:21Z</cp:lastPrinted>
  <dcterms:created xsi:type="dcterms:W3CDTF">2014-01-03T20:18:13Z</dcterms:created>
  <dcterms:modified xsi:type="dcterms:W3CDTF">2014-07-21T13:03:29Z</dcterms:modified>
</cp:coreProperties>
</file>