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9" r:id="rId3"/>
    <p:sldId id="278" r:id="rId4"/>
    <p:sldId id="280" r:id="rId5"/>
    <p:sldId id="275" r:id="rId6"/>
    <p:sldId id="276" r:id="rId7"/>
    <p:sldId id="277" r:id="rId8"/>
    <p:sldId id="281" r:id="rId9"/>
  </p:sldIdLst>
  <p:sldSz cx="10058400" cy="7772400"/>
  <p:notesSz cx="10058400" cy="7772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84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90EE6-4208-9940-942E-CBA8E045C56B}" type="datetimeFigureOut">
              <a:rPr lang="en-US" smtClean="0"/>
              <a:t>7/14/14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E08CD-21D0-2E4D-BEA2-4ED1BB368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0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800" y="0"/>
            <a:ext cx="1393825" cy="9255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000" y="152400"/>
            <a:ext cx="5390237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8839200" cy="393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0080"/>
                </a:solidFill>
                <a:latin typeface="Comic Sans MS"/>
                <a:cs typeface="Comic Sans MS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13992" y="6975808"/>
            <a:ext cx="111823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OSG</a:t>
            </a:r>
            <a:r>
              <a:rPr spc="-5" dirty="0"/>
              <a:t> </a:t>
            </a:r>
            <a:r>
              <a:rPr dirty="0"/>
              <a:t>2014</a:t>
            </a:r>
            <a:r>
              <a:rPr spc="-70" dirty="0"/>
              <a:t> </a:t>
            </a:r>
            <a:r>
              <a:rPr dirty="0"/>
              <a:t>AHM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7/14/14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91672" y="7077145"/>
            <a:ext cx="248920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F8000"/>
                </a:solidFill>
                <a:latin typeface="Arial"/>
                <a:cs typeface="Arial"/>
              </a:defRPr>
            </a:lvl1pPr>
          </a:lstStyle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indico.fnal.gov/conferenceDisplay.py?confId=8699" TargetMode="Externa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grid.iu.edu/bin/edit/Council/AtlasConnect?topicparent=Council.CouncilActionItems" TargetMode="External"/><Relationship Id="rId4" Type="http://schemas.openxmlformats.org/officeDocument/2006/relationships/hyperlink" Target="https://twiki.grid.iu.edu/bin/edit/Council/GlideinWMS?topicparent=Council.CouncilActionItem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546101"/>
            <a:ext cx="1393825" cy="9255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00" y="1447800"/>
            <a:ext cx="9753600" cy="5392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19800"/>
              </a:lnSpc>
            </a:pP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O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pe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n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S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c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i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e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n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ce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spc="-25" dirty="0">
                <a:solidFill>
                  <a:srgbClr val="000080"/>
                </a:solidFill>
                <a:latin typeface="Comic Sans MS"/>
                <a:cs typeface="Comic Sans MS"/>
              </a:rPr>
              <a:t>G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rid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spc="-25" dirty="0">
                <a:solidFill>
                  <a:srgbClr val="000080"/>
                </a:solidFill>
                <a:latin typeface="Comic Sans MS"/>
                <a:cs typeface="Comic Sans MS"/>
              </a:rPr>
              <a:t>C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o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u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n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c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i</a:t>
            </a:r>
            <a:r>
              <a:rPr sz="3200" spc="-10" dirty="0">
                <a:solidFill>
                  <a:srgbClr val="000080"/>
                </a:solidFill>
                <a:latin typeface="Comic Sans MS"/>
                <a:cs typeface="Comic Sans MS"/>
              </a:rPr>
              <a:t>l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spc="-25" dirty="0">
                <a:solidFill>
                  <a:srgbClr val="000080"/>
                </a:solidFill>
                <a:latin typeface="Comic Sans MS"/>
                <a:cs typeface="Comic Sans MS"/>
              </a:rPr>
              <a:t>Mee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ti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n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g</a:t>
            </a:r>
            <a:r>
              <a:rPr sz="3200" spc="-10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lang="en-US" sz="3200" spc="-5" dirty="0" smtClean="0">
                <a:solidFill>
                  <a:srgbClr val="000080"/>
                </a:solidFill>
                <a:latin typeface="Comic Sans MS"/>
                <a:cs typeface="Comic Sans MS"/>
              </a:rPr>
              <a:t>July</a:t>
            </a:r>
            <a:r>
              <a:rPr sz="3200" spc="-5" dirty="0" smtClean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2014</a:t>
            </a:r>
            <a:endParaRPr sz="3200" dirty="0">
              <a:latin typeface="Comic Sans MS"/>
              <a:cs typeface="Comic Sans MS"/>
            </a:endParaRPr>
          </a:p>
          <a:p>
            <a:pPr marL="2171700" marR="2164080" algn="ctr">
              <a:lnSpc>
                <a:spcPct val="239600"/>
              </a:lnSpc>
            </a:pPr>
            <a:r>
              <a:rPr sz="3200" dirty="0">
                <a:solidFill>
                  <a:srgbClr val="000080"/>
                </a:solidFill>
                <a:latin typeface="Comic Sans MS"/>
                <a:cs typeface="Comic Sans MS"/>
              </a:rPr>
              <a:t>Rut</a:t>
            </a:r>
            <a:r>
              <a:rPr sz="3200" spc="-20" dirty="0">
                <a:solidFill>
                  <a:srgbClr val="000080"/>
                </a:solidFill>
                <a:latin typeface="Comic Sans MS"/>
                <a:cs typeface="Comic Sans MS"/>
              </a:rPr>
              <a:t>h</a:t>
            </a:r>
            <a:r>
              <a:rPr sz="3200" spc="-5" dirty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r>
              <a:rPr sz="3200" spc="-20" dirty="0" smtClean="0">
                <a:solidFill>
                  <a:srgbClr val="000080"/>
                </a:solidFill>
                <a:latin typeface="Comic Sans MS"/>
                <a:cs typeface="Comic Sans MS"/>
              </a:rPr>
              <a:t>Po</a:t>
            </a:r>
            <a:r>
              <a:rPr sz="3200" dirty="0" smtClean="0">
                <a:solidFill>
                  <a:srgbClr val="000080"/>
                </a:solidFill>
                <a:latin typeface="Comic Sans MS"/>
                <a:cs typeface="Comic Sans MS"/>
              </a:rPr>
              <a:t>rd</a:t>
            </a:r>
            <a:r>
              <a:rPr sz="3200" spc="-20" dirty="0" smtClean="0">
                <a:solidFill>
                  <a:srgbClr val="000080"/>
                </a:solidFill>
                <a:latin typeface="Comic Sans MS"/>
                <a:cs typeface="Comic Sans MS"/>
              </a:rPr>
              <a:t>es</a:t>
            </a:r>
            <a:endParaRPr lang="en-US" sz="3200" spc="-20" dirty="0" smtClean="0">
              <a:solidFill>
                <a:srgbClr val="000080"/>
              </a:solidFill>
              <a:latin typeface="Comic Sans MS"/>
              <a:cs typeface="Comic Sans MS"/>
            </a:endParaRPr>
          </a:p>
          <a:p>
            <a:pPr marL="2171700" marR="2164080" algn="ctr">
              <a:lnSpc>
                <a:spcPct val="239600"/>
              </a:lnSpc>
            </a:pPr>
            <a:endParaRPr lang="en-US" sz="3200" spc="-20" dirty="0">
              <a:solidFill>
                <a:srgbClr val="000080"/>
              </a:solidFill>
              <a:latin typeface="Comic Sans MS"/>
              <a:cs typeface="Comic Sans MS"/>
            </a:endParaRPr>
          </a:p>
          <a:p>
            <a:pPr marL="2171700" marR="2164080" algn="ctr">
              <a:lnSpc>
                <a:spcPct val="239600"/>
              </a:lnSpc>
            </a:pPr>
            <a:r>
              <a:rPr lang="en-US" sz="3200" spc="-20" dirty="0" smtClean="0">
                <a:solidFill>
                  <a:srgbClr val="000080"/>
                </a:solidFill>
                <a:latin typeface="Comic Sans MS"/>
                <a:cs typeface="Comic Sans MS"/>
              </a:rPr>
              <a:t>Agenda and Slides: </a:t>
            </a:r>
            <a:r>
              <a:rPr lang="en-US" spc="-20" dirty="0" smtClean="0">
                <a:solidFill>
                  <a:srgbClr val="000080"/>
                </a:solidFill>
                <a:latin typeface="Comic Sans MS"/>
                <a:cs typeface="Comic Sans MS"/>
                <a:hlinkClick r:id="rId4"/>
              </a:rPr>
              <a:t>https://indico.fnal.gov/conferenceDisplay.py?confId=8699</a:t>
            </a:r>
            <a:r>
              <a:rPr lang="en-US" spc="-20" dirty="0" smtClean="0">
                <a:solidFill>
                  <a:srgbClr val="000080"/>
                </a:solidFill>
                <a:latin typeface="Comic Sans MS"/>
                <a:cs typeface="Comic Sans MS"/>
              </a:rPr>
              <a:t> </a:t>
            </a:r>
            <a:endParaRPr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38200" y="152400"/>
            <a:ext cx="88392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360" algn="ctr">
              <a:lnSpc>
                <a:spcPct val="100000"/>
              </a:lnSpc>
            </a:pPr>
            <a:r>
              <a:rPr lang="en-US" spc="-20" dirty="0" smtClean="0"/>
              <a:t>Agenda</a:t>
            </a:r>
            <a:endParaRPr sz="2000" spc="-25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85800" y="914400"/>
            <a:ext cx="8839200" cy="6400800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Council </a:t>
            </a:r>
            <a:r>
              <a:rPr lang="en-US" sz="2400" dirty="0"/>
              <a:t>Chair </a:t>
            </a:r>
            <a:r>
              <a:rPr lang="en-US" sz="2400" dirty="0" smtClean="0"/>
              <a:t>Report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2015 AHM update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New resources during the quarter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Report on Action Items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Introduction of Fall face to face </a:t>
            </a:r>
            <a:endParaRPr lang="en-US" dirty="0" smtClean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Don </a:t>
            </a:r>
            <a:r>
              <a:rPr lang="en-US" sz="2400" dirty="0"/>
              <a:t>Krieger's application to join OSG Council </a:t>
            </a:r>
            <a:endParaRPr lang="en-US" sz="2400" i="1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Report </a:t>
            </a:r>
            <a:r>
              <a:rPr lang="en-US" sz="2400" dirty="0"/>
              <a:t>from Executive Director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Update </a:t>
            </a:r>
            <a:r>
              <a:rPr lang="en-US" sz="2400" dirty="0"/>
              <a:t>on Networking, ESNET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XD </a:t>
            </a:r>
            <a:r>
              <a:rPr lang="en-US" sz="2400" dirty="0"/>
              <a:t>usage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OSG </a:t>
            </a:r>
            <a:r>
              <a:rPr lang="en-US" sz="2400" dirty="0"/>
              <a:t>Connect and Campus Infrastructures report 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Production Analyst Report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Resources </a:t>
            </a:r>
            <a:r>
              <a:rPr lang="en-US" sz="2400" dirty="0" smtClean="0"/>
              <a:t>discussion - </a:t>
            </a:r>
            <a:r>
              <a:rPr lang="en-US" sz="2400" dirty="0"/>
              <a:t>cluster, virtualized, </a:t>
            </a:r>
            <a:r>
              <a:rPr lang="en-US" sz="2400" dirty="0" smtClean="0"/>
              <a:t>clouds</a:t>
            </a:r>
          </a:p>
          <a:p>
            <a:endParaRPr lang="en-US" sz="2400" dirty="0" smtClean="0"/>
          </a:p>
          <a:p>
            <a:r>
              <a:rPr lang="en-US" sz="2400" dirty="0" smtClean="0"/>
              <a:t>Includes quarterly metrics for</a:t>
            </a:r>
          </a:p>
          <a:p>
            <a:pPr marL="812800" marR="5080" lvl="1" indent="-342900">
              <a:lnSpc>
                <a:spcPct val="99000"/>
              </a:lnSpc>
              <a:buFont typeface="Arial"/>
              <a:buChar char="•"/>
            </a:pPr>
            <a:r>
              <a:rPr lang="en-US" spc="-5" dirty="0">
                <a:solidFill>
                  <a:srgbClr val="800000"/>
                </a:solidFill>
                <a:latin typeface="Comic Sans MS"/>
                <a:cs typeface="Comic Sans MS"/>
              </a:rPr>
              <a:t>List of Campus Users – Rob G</a:t>
            </a:r>
          </a:p>
          <a:p>
            <a:pPr marL="812800" marR="5080" lvl="1" indent="-342900">
              <a:lnSpc>
                <a:spcPct val="99000"/>
              </a:lnSpc>
              <a:buFont typeface="Arial"/>
              <a:buChar char="•"/>
            </a:pPr>
            <a:r>
              <a:rPr lang="en-US" spc="-5" dirty="0">
                <a:solidFill>
                  <a:srgbClr val="800000"/>
                </a:solidFill>
                <a:latin typeface="Comic Sans MS"/>
                <a:cs typeface="Comic Sans MS"/>
              </a:rPr>
              <a:t>List of new </a:t>
            </a:r>
            <a:r>
              <a:rPr lang="en-US" spc="-5" dirty="0" smtClean="0">
                <a:solidFill>
                  <a:srgbClr val="800000"/>
                </a:solidFill>
                <a:latin typeface="Comic Sans MS"/>
                <a:cs typeface="Comic Sans MS"/>
              </a:rPr>
              <a:t>VOs </a:t>
            </a:r>
            <a:r>
              <a:rPr lang="en-US" spc="-5" dirty="0">
                <a:solidFill>
                  <a:srgbClr val="800000"/>
                </a:solidFill>
                <a:latin typeface="Comic Sans MS"/>
                <a:cs typeface="Comic Sans MS"/>
              </a:rPr>
              <a:t>and </a:t>
            </a:r>
            <a:r>
              <a:rPr lang="en-US" spc="-5" dirty="0" smtClean="0">
                <a:solidFill>
                  <a:srgbClr val="800000"/>
                </a:solidFill>
                <a:latin typeface="Comic Sans MS"/>
                <a:cs typeface="Comic Sans MS"/>
              </a:rPr>
              <a:t>Sites – Council chair report </a:t>
            </a:r>
            <a:endParaRPr lang="en-US" spc="-5" dirty="0">
              <a:solidFill>
                <a:srgbClr val="800000"/>
              </a:solidFill>
              <a:latin typeface="Comic Sans MS"/>
              <a:cs typeface="Comic Sans MS"/>
            </a:endParaRPr>
          </a:p>
          <a:p>
            <a:pPr marL="812800" marR="5080" lvl="1" indent="-342900">
              <a:lnSpc>
                <a:spcPct val="99000"/>
              </a:lnSpc>
              <a:buFont typeface="Arial"/>
              <a:buChar char="•"/>
            </a:pPr>
            <a:r>
              <a:rPr lang="en-US" spc="-5" dirty="0">
                <a:solidFill>
                  <a:srgbClr val="800000"/>
                </a:solidFill>
                <a:latin typeface="Comic Sans MS"/>
                <a:cs typeface="Comic Sans MS"/>
              </a:rPr>
              <a:t>XD users report - </a:t>
            </a:r>
            <a:r>
              <a:rPr lang="en-US" spc="-5" dirty="0" err="1">
                <a:solidFill>
                  <a:srgbClr val="800000"/>
                </a:solidFill>
                <a:latin typeface="Comic Sans MS"/>
                <a:cs typeface="Comic Sans MS"/>
              </a:rPr>
              <a:t>Chander</a:t>
            </a:r>
            <a:endParaRPr lang="en-US" spc="-5" dirty="0">
              <a:solidFill>
                <a:srgbClr val="800000"/>
              </a:solidFill>
              <a:latin typeface="Comic Sans MS"/>
              <a:cs typeface="Comic Sans MS"/>
            </a:endParaRPr>
          </a:p>
          <a:p>
            <a:pPr marL="812800" marR="5080" lvl="1" indent="-342900">
              <a:lnSpc>
                <a:spcPct val="99000"/>
              </a:lnSpc>
              <a:buFont typeface="Arial"/>
              <a:buChar char="•"/>
            </a:pPr>
            <a:r>
              <a:rPr lang="en-US" spc="-5" dirty="0">
                <a:solidFill>
                  <a:srgbClr val="800000"/>
                </a:solidFill>
                <a:latin typeface="Comic Sans MS"/>
                <a:cs typeface="Comic Sans MS"/>
              </a:rPr>
              <a:t>Opportunistic usage – first report by Production </a:t>
            </a:r>
            <a:r>
              <a:rPr lang="en-US" spc="-5" dirty="0" smtClean="0">
                <a:solidFill>
                  <a:srgbClr val="800000"/>
                </a:solidFill>
                <a:latin typeface="Comic Sans MS"/>
                <a:cs typeface="Comic Sans MS"/>
              </a:rPr>
              <a:t>Analyst</a:t>
            </a:r>
            <a:endParaRPr lang="en-US" spc="-5" dirty="0">
              <a:solidFill>
                <a:srgbClr val="8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64031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6553200" cy="984885"/>
          </a:xfrm>
        </p:spPr>
        <p:txBody>
          <a:bodyPr/>
          <a:lstStyle/>
          <a:p>
            <a:r>
              <a:rPr lang="en-US" dirty="0" smtClean="0"/>
              <a:t>2015 All Hands Meeting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8839200" cy="6155530"/>
          </a:xfrm>
        </p:spPr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Clemson unable to find suitable rooms for the AHM for the dates agreed to 23-27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March. </a:t>
            </a:r>
          </a:p>
          <a:p>
            <a:endParaRPr lang="en-US" sz="2400" dirty="0"/>
          </a:p>
          <a:p>
            <a:r>
              <a:rPr lang="en-US" sz="2400" dirty="0" smtClean="0"/>
              <a:t>Executive Team has agreed to moving the Clemson hosted meeting to 2016 and having 2015 in “the Chicago area” with Fermilab, U of Chicago,  Madison as the backups. </a:t>
            </a:r>
          </a:p>
          <a:p>
            <a:endParaRPr lang="en-US" sz="2400" dirty="0"/>
          </a:p>
          <a:p>
            <a:r>
              <a:rPr lang="en-US" sz="2400" dirty="0" smtClean="0"/>
              <a:t>Currently discussing with Northwestern University – CMS and </a:t>
            </a:r>
            <a:r>
              <a:rPr lang="en-US" sz="2400" dirty="0" err="1" smtClean="0"/>
              <a:t>GlueX</a:t>
            </a:r>
            <a:r>
              <a:rPr lang="en-US" sz="2400" dirty="0" smtClean="0"/>
              <a:t> sites on OSG possibility of their hosting the meeting with support from others in the Chicago area.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Will report back soon!</a:t>
            </a:r>
          </a:p>
          <a:p>
            <a:endParaRPr lang="en-US" sz="2400" dirty="0"/>
          </a:p>
          <a:p>
            <a:r>
              <a:rPr lang="en-US" sz="2400" dirty="0" smtClean="0"/>
              <a:t>Clemson would like to book rooms for 2016 early. Propose week of Apr 4-</a:t>
            </a:r>
            <a:r>
              <a:rPr lang="en-US" sz="2400" dirty="0"/>
              <a:t>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 March 14-18</a:t>
            </a:r>
            <a:r>
              <a:rPr lang="en-US" sz="2400" baseline="30000" dirty="0" smtClean="0"/>
              <a:t>th</a:t>
            </a:r>
            <a:r>
              <a:rPr lang="en-US" sz="2400" dirty="0"/>
              <a:t> </a:t>
            </a:r>
            <a:r>
              <a:rPr lang="en-US" sz="2400" dirty="0" smtClean="0"/>
              <a:t> (</a:t>
            </a:r>
            <a:r>
              <a:rPr lang="en-US" sz="2400" dirty="0" err="1" smtClean="0"/>
              <a:t>easter</a:t>
            </a:r>
            <a:r>
              <a:rPr lang="en-US" sz="2400" dirty="0" smtClean="0"/>
              <a:t> March 27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Passover Apr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57200"/>
            <a:ext cx="6553200" cy="984885"/>
          </a:xfrm>
        </p:spPr>
        <p:txBody>
          <a:bodyPr/>
          <a:lstStyle/>
          <a:p>
            <a:r>
              <a:rPr lang="en-US" dirty="0" smtClean="0"/>
              <a:t>New Resources During the Past Quarter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839200" cy="2831544"/>
          </a:xfrm>
        </p:spPr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No new VOs or Campuses registered </a:t>
            </a:r>
          </a:p>
          <a:p>
            <a:endParaRPr lang="en-US" sz="2400" dirty="0"/>
          </a:p>
          <a:p>
            <a:r>
              <a:rPr lang="en-US" sz="2400" dirty="0" smtClean="0"/>
              <a:t>New resources: 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 err="1" smtClean="0">
                <a:latin typeface="Comic Sans MS"/>
                <a:cs typeface="Comic Sans MS"/>
              </a:rPr>
              <a:t>Perfsonar</a:t>
            </a:r>
            <a:r>
              <a:rPr lang="en-US" sz="2200" dirty="0" smtClean="0">
                <a:latin typeface="Comic Sans MS"/>
                <a:cs typeface="Comic Sans MS"/>
              </a:rPr>
              <a:t>: 3 new end points. (Purdue, </a:t>
            </a:r>
            <a:r>
              <a:rPr lang="en-US" sz="2200" dirty="0" err="1" smtClean="0">
                <a:latin typeface="Comic Sans MS"/>
                <a:cs typeface="Comic Sans MS"/>
              </a:rPr>
              <a:t>Tamu</a:t>
            </a:r>
            <a:r>
              <a:rPr lang="en-US" sz="2200" dirty="0" smtClean="0">
                <a:latin typeface="Comic Sans MS"/>
                <a:cs typeface="Comic Sans MS"/>
              </a:rPr>
              <a:t>, US CMS), </a:t>
            </a:r>
            <a:endParaRPr lang="en-US" sz="2200" dirty="0" smtClean="0">
              <a:latin typeface="Comic Sans MS"/>
              <a:cs typeface="Comic Sans MS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SEs: CMS Korea site, </a:t>
            </a:r>
            <a:r>
              <a:rPr lang="en-US" sz="2200" dirty="0" err="1" smtClean="0">
                <a:latin typeface="Comic Sans MS"/>
                <a:cs typeface="Comic Sans MS"/>
              </a:rPr>
              <a:t>Wisc</a:t>
            </a:r>
            <a:r>
              <a:rPr lang="en-US" sz="2200" dirty="0" smtClean="0">
                <a:latin typeface="Comic Sans MS"/>
                <a:cs typeface="Comic Sans MS"/>
              </a:rPr>
              <a:t> ATLAS SE, </a:t>
            </a:r>
          </a:p>
          <a:p>
            <a:pPr marL="800100" lvl="1" indent="-342900">
              <a:buFont typeface="Arial"/>
              <a:buChar char="•"/>
            </a:pPr>
            <a:r>
              <a:rPr lang="en-US" sz="2200" dirty="0" smtClean="0">
                <a:latin typeface="Comic Sans MS"/>
                <a:cs typeface="Comic Sans MS"/>
              </a:rPr>
              <a:t>CEs: CMS Korea site,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7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2000" y="1905000"/>
            <a:ext cx="8420735" cy="498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sz="2000" b="1" dirty="0">
                <a:cs typeface="Comic Sans MS"/>
              </a:rPr>
              <a:t>120. </a:t>
            </a:r>
            <a:r>
              <a:rPr lang="en-US" sz="2000" dirty="0">
                <a:cs typeface="Comic Sans MS"/>
              </a:rPr>
              <a:t>Record "type" of each Council member on the web site - Ruth - Done on </a:t>
            </a:r>
            <a:r>
              <a:rPr lang="en-US" sz="2000" dirty="0" err="1">
                <a:cs typeface="Comic Sans MS"/>
              </a:rPr>
              <a:t>Twiki</a:t>
            </a:r>
            <a:r>
              <a:rPr lang="en-US" sz="2000" dirty="0">
                <a:cs typeface="Comic Sans MS"/>
              </a:rPr>
              <a:t> </a:t>
            </a:r>
            <a:r>
              <a:rPr lang="en-US" sz="2000" b="1" dirty="0">
                <a:cs typeface="Comic Sans MS"/>
              </a:rPr>
              <a:t>Complete</a:t>
            </a:r>
            <a:r>
              <a:rPr lang="en-US" sz="2000" dirty="0">
                <a:cs typeface="Comic Sans MS"/>
              </a:rPr>
              <a:t> </a:t>
            </a:r>
          </a:p>
          <a:p>
            <a:endParaRPr lang="en-US" sz="2000" dirty="0" smtClean="0">
              <a:cs typeface="Comic Sans MS"/>
            </a:endParaRPr>
          </a:p>
          <a:p>
            <a:r>
              <a:rPr lang="en-US" sz="2000" b="1" dirty="0" smtClean="0">
                <a:cs typeface="Comic Sans MS"/>
              </a:rPr>
              <a:t>131</a:t>
            </a:r>
            <a:r>
              <a:rPr lang="en-US" sz="2000" dirty="0">
                <a:cs typeface="Comic Sans MS"/>
              </a:rPr>
              <a:t>. Plan for next CIC - at a US CMS tier-3 site in the summer? Where /when might the next CIC be. - Rob G August at Notre Dame – part of Campus </a:t>
            </a:r>
            <a:r>
              <a:rPr lang="en-US" sz="2000" dirty="0" smtClean="0">
                <a:cs typeface="Comic Sans MS"/>
              </a:rPr>
              <a:t>report </a:t>
            </a:r>
            <a:r>
              <a:rPr lang="en-US" sz="2000" b="1" dirty="0" smtClean="0">
                <a:cs typeface="Comic Sans MS"/>
              </a:rPr>
              <a:t>Complete</a:t>
            </a:r>
          </a:p>
          <a:p>
            <a:endParaRPr lang="en-US" sz="2000" b="1" dirty="0">
              <a:cs typeface="Comic Sans MS"/>
            </a:endParaRPr>
          </a:p>
          <a:p>
            <a:endParaRPr lang="en-US" sz="2000" b="1" dirty="0" smtClean="0">
              <a:cs typeface="Comic Sans MS"/>
            </a:endParaRPr>
          </a:p>
          <a:p>
            <a:r>
              <a:rPr lang="en-US" sz="2000" b="1" dirty="0" smtClean="0">
                <a:cs typeface="Comic Sans MS"/>
              </a:rPr>
              <a:t>Amber helping the Council Chair on Action Items and other Council activities. This quarter she took on </a:t>
            </a:r>
            <a:endParaRPr lang="en-US" sz="2000" b="1" dirty="0">
              <a:cs typeface="Comic Sans MS"/>
            </a:endParaRPr>
          </a:p>
          <a:p>
            <a:endParaRPr lang="en-US" sz="2000" b="1" dirty="0" smtClean="0">
              <a:cs typeface="Comic Sans MS"/>
            </a:endParaRPr>
          </a:p>
          <a:p>
            <a:r>
              <a:rPr lang="en-US" sz="2000" b="1" dirty="0" smtClean="0">
                <a:cs typeface="Comic Sans MS"/>
              </a:rPr>
              <a:t>132</a:t>
            </a:r>
            <a:r>
              <a:rPr lang="en-US" sz="2000" b="1" dirty="0" smtClean="0">
                <a:cs typeface="Comic Sans MS"/>
              </a:rPr>
              <a:t>.</a:t>
            </a:r>
            <a:r>
              <a:rPr lang="en-US" sz="2000" b="1" dirty="0">
                <a:cs typeface="Comic Sans MS"/>
              </a:rPr>
              <a:t> </a:t>
            </a:r>
            <a:r>
              <a:rPr lang="en-US" sz="2000" dirty="0" smtClean="0">
                <a:cs typeface="Comic Sans MS"/>
              </a:rPr>
              <a:t>Phone </a:t>
            </a:r>
            <a:r>
              <a:rPr lang="en-US" sz="2000" dirty="0">
                <a:cs typeface="Comic Sans MS"/>
              </a:rPr>
              <a:t>meeting between ESNET council member, Technical Director, </a:t>
            </a:r>
            <a:r>
              <a:rPr lang="en-US" sz="2000" dirty="0" err="1">
                <a:cs typeface="Comic Sans MS"/>
              </a:rPr>
              <a:t>Perfsonar</a:t>
            </a:r>
            <a:r>
              <a:rPr lang="en-US" sz="2000" dirty="0">
                <a:cs typeface="Comic Sans MS"/>
              </a:rPr>
              <a:t> lead, Michael Ernst (ESNET liaison), and IU contact to discuss OSG involvement in ESNET governance/planning. – Amber (On behalf of the Council) 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cs typeface="Comic Sans MS"/>
              </a:rPr>
              <a:t>Report later </a:t>
            </a:r>
            <a:r>
              <a:rPr lang="en-US" sz="2000" dirty="0">
                <a:cs typeface="Comic Sans MS"/>
              </a:rPr>
              <a:t>this meeting</a:t>
            </a:r>
          </a:p>
          <a:p>
            <a:endParaRPr lang="en-US" sz="2400" b="1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34081" y="857170"/>
            <a:ext cx="5390237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lang="en-US" spc="-20" dirty="0" smtClean="0"/>
              <a:t>Action Item Status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75693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" y="914400"/>
            <a:ext cx="9601200" cy="6647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 smtClean="0"/>
              <a:t>139</a:t>
            </a:r>
            <a:r>
              <a:rPr lang="en-US" b="1" dirty="0"/>
              <a:t>. </a:t>
            </a:r>
            <a:r>
              <a:rPr lang="en-US" dirty="0"/>
              <a:t>Council and project to investigate possible synergies and collaborative activities between OSG and ACI REF. Can find a mutual community to work with OSG-Connect? - </a:t>
            </a:r>
            <a:r>
              <a:rPr lang="en-US" dirty="0" err="1"/>
              <a:t>Miron</a:t>
            </a:r>
            <a:r>
              <a:rPr lang="en-US" dirty="0"/>
              <a:t>, </a:t>
            </a:r>
            <a:r>
              <a:rPr lang="en-US" dirty="0" err="1"/>
              <a:t>Chander</a:t>
            </a:r>
            <a:r>
              <a:rPr lang="en-US" dirty="0"/>
              <a:t>, </a:t>
            </a:r>
            <a:r>
              <a:rPr lang="en-US" dirty="0" err="1"/>
              <a:t>Lothar</a:t>
            </a:r>
            <a:r>
              <a:rPr lang="en-US" dirty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Report from </a:t>
            </a:r>
            <a:r>
              <a:rPr lang="en-US" dirty="0" err="1"/>
              <a:t>Chander</a:t>
            </a:r>
            <a:r>
              <a:rPr lang="en-US" dirty="0"/>
              <a:t> at next council </a:t>
            </a:r>
            <a:r>
              <a:rPr lang="en-US" dirty="0" smtClean="0"/>
              <a:t>meeting</a:t>
            </a:r>
          </a:p>
          <a:p>
            <a:pPr lvl="1"/>
            <a:endParaRPr lang="en-US" dirty="0"/>
          </a:p>
          <a:p>
            <a:r>
              <a:rPr lang="en-US" b="1" dirty="0"/>
              <a:t>136. </a:t>
            </a:r>
            <a:r>
              <a:rPr lang="en-US" dirty="0"/>
              <a:t>Request project to identify the scalability limits for the various OSG services in preparation for LHC Run2 (X2 in computing/data throughput needed) - </a:t>
            </a:r>
            <a:r>
              <a:rPr lang="en-US" dirty="0" err="1"/>
              <a:t>Lothar</a:t>
            </a:r>
            <a:r>
              <a:rPr lang="en-US" dirty="0"/>
              <a:t>/Technology Area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Project Request </a:t>
            </a:r>
            <a:r>
              <a:rPr lang="en-US" dirty="0" smtClean="0"/>
              <a:t>(</a:t>
            </a:r>
            <a:r>
              <a:rPr lang="en-US" dirty="0" err="1" smtClean="0"/>
              <a:t>Jira</a:t>
            </a:r>
            <a:r>
              <a:rPr lang="en-US" dirty="0" smtClean="0"/>
              <a:t>) 66  - accepted by the Technology Area Coordinator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b="1" dirty="0"/>
              <a:t>135. </a:t>
            </a:r>
            <a:r>
              <a:rPr lang="en-US" dirty="0"/>
              <a:t>Request project list the software components and prioritize the needs – </a:t>
            </a:r>
            <a:r>
              <a:rPr lang="en-US" dirty="0" err="1"/>
              <a:t>Lothar</a:t>
            </a:r>
            <a:r>
              <a:rPr lang="en-US" dirty="0"/>
              <a:t>/Technology Area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Project </a:t>
            </a:r>
            <a:r>
              <a:rPr lang="en-US" dirty="0" smtClean="0"/>
              <a:t>Request (</a:t>
            </a:r>
            <a:r>
              <a:rPr lang="en-US" dirty="0" err="1" smtClean="0"/>
              <a:t>Jira</a:t>
            </a:r>
            <a:r>
              <a:rPr lang="en-US" dirty="0"/>
              <a:t>) </a:t>
            </a:r>
            <a:r>
              <a:rPr lang="en-US" dirty="0" smtClean="0"/>
              <a:t>67- </a:t>
            </a:r>
            <a:r>
              <a:rPr lang="en-US" dirty="0"/>
              <a:t>accepted by the Technology Area Coordinator</a:t>
            </a:r>
          </a:p>
          <a:p>
            <a:pPr lvl="1"/>
            <a:endParaRPr lang="en-US" dirty="0"/>
          </a:p>
          <a:p>
            <a:r>
              <a:rPr lang="en-US" b="1" dirty="0"/>
              <a:t>134</a:t>
            </a:r>
            <a:r>
              <a:rPr lang="en-US" dirty="0"/>
              <a:t>. What are concrete actions Consortium stakeholders would ask OSG to take on </a:t>
            </a:r>
            <a:r>
              <a:rPr lang="en-US" dirty="0" err="1"/>
              <a:t>wrt</a:t>
            </a:r>
            <a:r>
              <a:rPr lang="en-US" dirty="0"/>
              <a:t> clouds, cloud federations. - Ruth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Discussion about resources </a:t>
            </a:r>
            <a:r>
              <a:rPr lang="en-US" dirty="0" smtClean="0"/>
              <a:t>today</a:t>
            </a:r>
          </a:p>
          <a:p>
            <a:pPr lvl="1"/>
            <a:endParaRPr lang="en-US" dirty="0"/>
          </a:p>
          <a:p>
            <a:r>
              <a:rPr lang="en-US" b="1" dirty="0"/>
              <a:t>133</a:t>
            </a:r>
            <a:r>
              <a:rPr lang="en-US" dirty="0"/>
              <a:t>. Estimate the impact of supporting the Intensity Frontier experiments at a production level of service. - </a:t>
            </a:r>
            <a:r>
              <a:rPr lang="en-US" dirty="0" err="1"/>
              <a:t>Chander</a:t>
            </a:r>
            <a:r>
              <a:rPr lang="en-US" dirty="0"/>
              <a:t>, Ruth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Identify the work needed to make IF a full partner in OSG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Project identifying both small funded and non-funded efforts </a:t>
            </a:r>
            <a:r>
              <a:rPr lang="en-US" dirty="0" smtClean="0"/>
              <a:t>here</a:t>
            </a:r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r>
              <a:rPr lang="en-US" b="1" dirty="0"/>
              <a:t>130</a:t>
            </a:r>
            <a:r>
              <a:rPr lang="en-US" dirty="0"/>
              <a:t>. Request information from the project to plan a date by when the decision on the next renewal of theX509 Certificate CAs is planned. Who will lead this project? - </a:t>
            </a:r>
            <a:r>
              <a:rPr lang="en-US" dirty="0" err="1"/>
              <a:t>Lothar</a:t>
            </a:r>
            <a:r>
              <a:rPr lang="en-US" dirty="0"/>
              <a:t> 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86868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lang="en-US" spc="-20" dirty="0" smtClean="0"/>
              <a:t>Action Item </a:t>
            </a:r>
            <a:r>
              <a:rPr lang="en-US" spc="-20" dirty="0" smtClean="0"/>
              <a:t>Status – in Progress or Pending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61090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4800" y="838200"/>
            <a:ext cx="9525000" cy="6370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 smtClean="0"/>
              <a:t>129</a:t>
            </a:r>
            <a:r>
              <a:rPr lang="en-US" dirty="0" smtClean="0"/>
              <a:t>. Council to help with focus meeting on request for access to Cloud interface provisioned resources - Ruth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delayed to after this Council meeting. Can we fix on a date </a:t>
            </a:r>
            <a:r>
              <a:rPr lang="en-US" dirty="0"/>
              <a:t>?</a:t>
            </a:r>
            <a:r>
              <a:rPr lang="en-US" dirty="0" smtClean="0"/>
              <a:t>Oct Council face to face ?</a:t>
            </a:r>
          </a:p>
          <a:p>
            <a:pPr marL="285750" lvl="0" indent="-285750">
              <a:buFont typeface="Arial"/>
              <a:buChar char="•"/>
            </a:pPr>
            <a:endParaRPr lang="en-US" dirty="0" smtClean="0"/>
          </a:p>
          <a:p>
            <a:r>
              <a:rPr lang="en-US" b="1" dirty="0" smtClean="0"/>
              <a:t>128. </a:t>
            </a:r>
            <a:r>
              <a:rPr lang="en-US" dirty="0" smtClean="0"/>
              <a:t>Will organize venue for report from </a:t>
            </a:r>
            <a:r>
              <a:rPr lang="en-US" dirty="0" err="1" smtClean="0"/>
              <a:t>AtlasConnect</a:t>
            </a:r>
            <a:r>
              <a:rPr lang="en-US" dirty="0" smtClean="0">
                <a:hlinkClick r:id="rId3" tooltip="AtlasConnect (this topic does not yet exist; you can create it)"/>
              </a:rPr>
              <a:t>?</a:t>
            </a:r>
            <a:r>
              <a:rPr lang="en-US" dirty="0" smtClean="0"/>
              <a:t> to give OSG information on what they have learned, difficulties in using other XD resources - Michael, Rob G, </a:t>
            </a:r>
          </a:p>
          <a:p>
            <a:endParaRPr lang="en-US" dirty="0" smtClean="0"/>
          </a:p>
          <a:p>
            <a:r>
              <a:rPr lang="en-US" b="1" dirty="0" smtClean="0"/>
              <a:t>127. </a:t>
            </a:r>
            <a:r>
              <a:rPr lang="en-US" dirty="0" smtClean="0"/>
              <a:t>Expect user focus meeting with 2 communities with different pilot implementations. - </a:t>
            </a:r>
            <a:r>
              <a:rPr lang="en-US" dirty="0" err="1" smtClean="0"/>
              <a:t>Lothar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126. </a:t>
            </a:r>
            <a:r>
              <a:rPr lang="en-US" dirty="0" smtClean="0"/>
              <a:t>Clarify the operations model between </a:t>
            </a:r>
            <a:r>
              <a:rPr lang="en-US" dirty="0" err="1" smtClean="0"/>
              <a:t>GlideinWMS</a:t>
            </a:r>
            <a:r>
              <a:rPr lang="en-US" dirty="0" smtClean="0">
                <a:hlinkClick r:id="rId4" tooltip="GlideinWMS (this topic does not yet exist; you can create it)"/>
              </a:rPr>
              <a:t>?</a:t>
            </a:r>
            <a:r>
              <a:rPr lang="en-US" dirty="0" smtClean="0"/>
              <a:t> and the OSG. - </a:t>
            </a:r>
            <a:r>
              <a:rPr lang="en-US" dirty="0" err="1" smtClean="0"/>
              <a:t>Lothar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125</a:t>
            </a:r>
            <a:r>
              <a:rPr lang="en-US" dirty="0" smtClean="0"/>
              <a:t>. Discuss with regional resource providers what they need for ammunition for discussion with the sponsors in incentivizing their contributions. Write down a paragraph of what investment buys one. – Ruth </a:t>
            </a:r>
          </a:p>
          <a:p>
            <a:endParaRPr lang="en-US" dirty="0" smtClean="0"/>
          </a:p>
          <a:p>
            <a:r>
              <a:rPr lang="en-US" b="1" dirty="0" smtClean="0"/>
              <a:t>123. </a:t>
            </a:r>
            <a:r>
              <a:rPr lang="en-US" dirty="0" smtClean="0"/>
              <a:t>Request report back from </a:t>
            </a:r>
            <a:r>
              <a:rPr lang="en-US" dirty="0" err="1" smtClean="0"/>
              <a:t>Miron</a:t>
            </a:r>
            <a:r>
              <a:rPr lang="en-US" dirty="0" smtClean="0"/>
              <a:t> as leader of the outreach on how we are being viewed and what is happening at the NSF- </a:t>
            </a:r>
            <a:r>
              <a:rPr lang="en-US" dirty="0" err="1" smtClean="0"/>
              <a:t>Miron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122. </a:t>
            </a:r>
            <a:r>
              <a:rPr lang="en-US" dirty="0" smtClean="0"/>
              <a:t>Have a blueprint and/or a focus meeting on data delivery in conjunction with jobs - </a:t>
            </a:r>
            <a:r>
              <a:rPr lang="en-US" dirty="0" err="1" smtClean="0"/>
              <a:t>Lothar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119. </a:t>
            </a:r>
            <a:r>
              <a:rPr lang="en-US" dirty="0" smtClean="0"/>
              <a:t>Recommend project have some focus on "brain research applications". - </a:t>
            </a:r>
            <a:r>
              <a:rPr lang="en-US" dirty="0" err="1" smtClean="0"/>
              <a:t>Lothar</a:t>
            </a:r>
            <a:r>
              <a:rPr lang="en-US" dirty="0" smtClean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Some activity through XD and Campus work</a:t>
            </a:r>
          </a:p>
          <a:p>
            <a:endParaRPr lang="en-US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62200" y="152400"/>
            <a:ext cx="5390237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lang="en-US" spc="-20" dirty="0" smtClean="0"/>
              <a:t>Action Item Status</a:t>
            </a:r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123811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88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1A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822</Words>
  <Application>Microsoft Macintosh PowerPoint</Application>
  <PresentationFormat>Custom</PresentationFormat>
  <Paragraphs>91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Agenda</vt:lpstr>
      <vt:lpstr>2015 All Hands Meeting Update</vt:lpstr>
      <vt:lpstr>New Resources During the Past Quarter</vt:lpstr>
      <vt:lpstr>Action Item Status</vt:lpstr>
      <vt:lpstr>Action Item Status – in Progress or Pending</vt:lpstr>
      <vt:lpstr>Action Item Status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Ruth Pordes</cp:lastModifiedBy>
  <cp:revision>13</cp:revision>
  <dcterms:created xsi:type="dcterms:W3CDTF">2014-07-07T12:34:54Z</dcterms:created>
  <dcterms:modified xsi:type="dcterms:W3CDTF">2014-07-14T20:58:51Z</dcterms:modified>
</cp:coreProperties>
</file>