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48"/>
  </p:notesMasterIdLst>
  <p:handoutMasterIdLst>
    <p:handoutMasterId r:id="rId49"/>
  </p:handoutMasterIdLst>
  <p:sldIdLst>
    <p:sldId id="256" r:id="rId3"/>
    <p:sldId id="258" r:id="rId4"/>
    <p:sldId id="259" r:id="rId5"/>
    <p:sldId id="260" r:id="rId6"/>
    <p:sldId id="261" r:id="rId7"/>
    <p:sldId id="262" r:id="rId8"/>
    <p:sldId id="263" r:id="rId9"/>
    <p:sldId id="265" r:id="rId10"/>
    <p:sldId id="266" r:id="rId11"/>
    <p:sldId id="267" r:id="rId12"/>
    <p:sldId id="268"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2" r:id="rId35"/>
    <p:sldId id="294" r:id="rId36"/>
    <p:sldId id="295" r:id="rId37"/>
    <p:sldId id="296" r:id="rId38"/>
    <p:sldId id="297" r:id="rId39"/>
    <p:sldId id="303" r:id="rId40"/>
    <p:sldId id="308" r:id="rId41"/>
    <p:sldId id="309" r:id="rId42"/>
    <p:sldId id="311" r:id="rId43"/>
    <p:sldId id="312" r:id="rId44"/>
    <p:sldId id="313" r:id="rId45"/>
    <p:sldId id="314" r:id="rId46"/>
    <p:sldId id="315" r:id="rId4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54D81"/>
    <a:srgbClr val="FC14E0"/>
    <a:srgbClr val="DF6424"/>
    <a:srgbClr val="1C6B11"/>
    <a:srgbClr val="BD1F24"/>
    <a:srgbClr val="DA592A"/>
    <a:srgbClr val="808080"/>
    <a:srgbClr val="DF652C"/>
    <a:srgbClr val="E0692D"/>
    <a:srgbClr val="D35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snapToGrid="0" snapToObjects="1">
      <p:cViewPr varScale="1">
        <p:scale>
          <a:sx n="65" d="100"/>
          <a:sy n="65" d="100"/>
        </p:scale>
        <p:origin x="-12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4" d="100"/>
          <a:sy n="94" d="100"/>
        </p:scale>
        <p:origin x="290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5/11/2015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5/11/2015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a:t>
            </a:fld>
            <a:endParaRPr lang="en-US" dirty="0"/>
          </a:p>
        </p:txBody>
      </p:sp>
    </p:spTree>
    <p:extLst>
      <p:ext uri="{BB962C8B-B14F-4D97-AF65-F5344CB8AC3E}">
        <p14:creationId xmlns:p14="http://schemas.microsoft.com/office/powerpoint/2010/main" val="251278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2194190-86FA-43CB-AA03-77BC0BE96F64}" type="slidenum">
              <a:rPr lang="en-US" smtClean="0"/>
              <a:pPr>
                <a:defRPr/>
              </a:pPr>
              <a:t>2</a:t>
            </a:fld>
            <a:endParaRPr lang="en-US"/>
          </a:p>
        </p:txBody>
      </p:sp>
    </p:spTree>
    <p:extLst>
      <p:ext uri="{BB962C8B-B14F-4D97-AF65-F5344CB8AC3E}">
        <p14:creationId xmlns:p14="http://schemas.microsoft.com/office/powerpoint/2010/main" val="192346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194190-86FA-43CB-AA03-77BC0BE96F64}" type="slidenum">
              <a:rPr lang="en-US" smtClean="0"/>
              <a:pPr>
                <a:defRPr/>
              </a:pPr>
              <a:t>8</a:t>
            </a:fld>
            <a:endParaRPr lang="en-US"/>
          </a:p>
        </p:txBody>
      </p:sp>
    </p:spTree>
    <p:extLst>
      <p:ext uri="{BB962C8B-B14F-4D97-AF65-F5344CB8AC3E}">
        <p14:creationId xmlns:p14="http://schemas.microsoft.com/office/powerpoint/2010/main" val="3376605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11</a:t>
            </a:fld>
            <a:endParaRPr lang="en-US" dirty="0"/>
          </a:p>
        </p:txBody>
      </p:sp>
    </p:spTree>
    <p:extLst>
      <p:ext uri="{BB962C8B-B14F-4D97-AF65-F5344CB8AC3E}">
        <p14:creationId xmlns:p14="http://schemas.microsoft.com/office/powerpoint/2010/main" val="285724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194190-86FA-43CB-AA03-77BC0BE96F64}" type="slidenum">
              <a:rPr lang="en-US" smtClean="0"/>
              <a:pPr>
                <a:defRPr/>
              </a:pPr>
              <a:t>18</a:t>
            </a:fld>
            <a:endParaRPr lang="en-US"/>
          </a:p>
        </p:txBody>
      </p:sp>
    </p:spTree>
    <p:extLst>
      <p:ext uri="{BB962C8B-B14F-4D97-AF65-F5344CB8AC3E}">
        <p14:creationId xmlns:p14="http://schemas.microsoft.com/office/powerpoint/2010/main" val="180692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2194190-86FA-43CB-AA03-77BC0BE96F64}" type="slidenum">
              <a:rPr lang="en-US" smtClean="0"/>
              <a:pPr>
                <a:defRPr/>
              </a:pPr>
              <a:t>19</a:t>
            </a:fld>
            <a:endParaRPr lang="en-US"/>
          </a:p>
        </p:txBody>
      </p:sp>
    </p:spTree>
    <p:extLst>
      <p:ext uri="{BB962C8B-B14F-4D97-AF65-F5344CB8AC3E}">
        <p14:creationId xmlns:p14="http://schemas.microsoft.com/office/powerpoint/2010/main" val="390471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23</a:t>
            </a:fld>
            <a:endParaRPr lang="en-US" dirty="0"/>
          </a:p>
        </p:txBody>
      </p:sp>
    </p:spTree>
    <p:extLst>
      <p:ext uri="{BB962C8B-B14F-4D97-AF65-F5344CB8AC3E}">
        <p14:creationId xmlns:p14="http://schemas.microsoft.com/office/powerpoint/2010/main" val="1020169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39</a:t>
            </a:fld>
            <a:endParaRPr lang="en-US" dirty="0"/>
          </a:p>
        </p:txBody>
      </p:sp>
    </p:spTree>
    <p:extLst>
      <p:ext uri="{BB962C8B-B14F-4D97-AF65-F5344CB8AC3E}">
        <p14:creationId xmlns:p14="http://schemas.microsoft.com/office/powerpoint/2010/main" val="3463667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5" descr="FermilabLogo_100c56m0y23k.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V.V. Kashikhin - RESMM15</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V.V. Kashikhin - RESMM15</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11-May-2015</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V.V. Kashikhin - RESMM15</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11-May-2015</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V.V. Kashikhin - RESMM15</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11-May-2015</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V.V. Kashikhin - RESMM15</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952500"/>
            <a:ext cx="7772400" cy="1362075"/>
          </a:xfrm>
          <a:prstGeom prst="rect">
            <a:avLst/>
          </a:prstGeo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a:prstGeom prst="rect">
            <a:avLst/>
          </a:prstGeo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13"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11-May-2015</a:t>
            </a:r>
            <a:endParaRPr lang="en-US" dirty="0"/>
          </a:p>
        </p:txBody>
      </p:sp>
      <p:sp>
        <p:nvSpPr>
          <p:cNvPr id="14" name="Footer Placeholder 4"/>
          <p:cNvSpPr>
            <a:spLocks noGrp="1"/>
          </p:cNvSpPr>
          <p:nvPr>
            <p:ph type="ftr" sz="quarter" idx="11"/>
          </p:nvPr>
        </p:nvSpPr>
        <p:spPr>
          <a:xfrm>
            <a:off x="806450" y="6515100"/>
            <a:ext cx="5373688" cy="241300"/>
          </a:xfrm>
        </p:spPr>
        <p:txBody>
          <a:bodyPr/>
          <a:lstStyle>
            <a:lvl1pPr>
              <a:defRPr sz="900">
                <a:solidFill>
                  <a:srgbClr val="154D81"/>
                </a:solidFill>
              </a:defRPr>
            </a:lvl1pPr>
          </a:lstStyle>
          <a:p>
            <a:r>
              <a:rPr lang="en-US" smtClean="0"/>
              <a:t>V.V. Kashikhin - RESMM15</a:t>
            </a:r>
            <a:endParaRPr lang="en-US" dirty="0"/>
          </a:p>
        </p:txBody>
      </p:sp>
      <p:sp>
        <p:nvSpPr>
          <p:cNvPr id="15" name="Slide Number Placeholder 5"/>
          <p:cNvSpPr>
            <a:spLocks noGrp="1"/>
          </p:cNvSpPr>
          <p:nvPr>
            <p:ph type="sldNum" sz="quarter" idx="12"/>
          </p:nvPr>
        </p:nvSpPr>
        <p:spPr>
          <a:xfrm>
            <a:off x="228600" y="6515100"/>
            <a:ext cx="447675" cy="241300"/>
          </a:xfrm>
        </p:spPr>
        <p:txBody>
          <a:bodyPr/>
          <a:lstStyle>
            <a:lvl1pPr>
              <a:defRPr sz="900">
                <a:solidFill>
                  <a:srgbClr val="154D81"/>
                </a:solidFill>
              </a:defRPr>
            </a:lvl1pPr>
          </a:lstStyle>
          <a:p>
            <a:pPr>
              <a:defRPr/>
            </a:pPr>
            <a:fld id="{F54CDE38-FFAF-492C-9B07-8E8E92DB54C3}" type="slidenum">
              <a:rPr lang="en-US" smtClean="0"/>
              <a:pPr>
                <a:defRPr/>
              </a:pPr>
              <a:t>‹#›</a:t>
            </a:fld>
            <a:endParaRPr lang="en-US" dirty="0"/>
          </a:p>
        </p:txBody>
      </p:sp>
    </p:spTree>
    <p:extLst>
      <p:ext uri="{BB962C8B-B14F-4D97-AF65-F5344CB8AC3E}">
        <p14:creationId xmlns:p14="http://schemas.microsoft.com/office/powerpoint/2010/main" val="2564245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11-May-2015</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V.V. Kashikhin - RESMM15</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11-May-2015</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V.V. Kashikhin - RESMM15</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11-May-2015</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V.V. Kashikhin - RESMM15</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11-May-2015</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t>V.V. Kashikhin - RESMM15</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i="0" dirty="0" smtClean="0">
                <a:solidFill>
                  <a:schemeClr val="tx2"/>
                </a:solidFill>
                <a:latin typeface="Helvetica"/>
                <a:cs typeface="Helvetica"/>
              </a:rPr>
              <a:t>Mu2e</a:t>
            </a:r>
            <a:endParaRPr lang="en-US" sz="2000" b="1" i="0" dirty="0">
              <a:solidFill>
                <a:schemeClr val="tx2"/>
              </a:solidFill>
              <a:latin typeface="Helvetica"/>
              <a:cs typeface="Helvetica"/>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 id="2147484005"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11-May-2015</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V.V. Kashikhin - RESMM15</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205489"/>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a:t>Reference Design of the Mu2e Production Solenoid</a:t>
            </a:r>
            <a:endParaRPr lang="en-US" dirty="0">
              <a:solidFill>
                <a:schemeClr val="tx2"/>
              </a:solidFill>
              <a:latin typeface="Helvetica" charset="0"/>
            </a:endParaRP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solidFill>
                  <a:schemeClr val="tx2"/>
                </a:solidFill>
                <a:latin typeface="Helvetica" charset="0"/>
              </a:rPr>
              <a:t>Vadim Kashikhin</a:t>
            </a:r>
            <a:endParaRPr lang="en-US" dirty="0">
              <a:solidFill>
                <a:schemeClr val="tx2"/>
              </a:solidFill>
              <a:latin typeface="Helvetica" charset="0"/>
            </a:endParaRPr>
          </a:p>
          <a:p>
            <a:r>
              <a:rPr lang="en-US" dirty="0" smtClean="0">
                <a:solidFill>
                  <a:schemeClr val="tx2"/>
                </a:solidFill>
                <a:latin typeface="Helvetica" charset="0"/>
              </a:rPr>
              <a:t>11-MAY-2015</a:t>
            </a:r>
            <a:endParaRPr lang="en-US" dirty="0">
              <a:solidFill>
                <a:schemeClr val="tx2"/>
              </a:solidFill>
              <a:latin typeface="Helvetica" charset="0"/>
            </a:endParaRPr>
          </a:p>
        </p:txBody>
      </p:sp>
      <p:pic>
        <p:nvPicPr>
          <p:cNvPr id="4" name="Picture 6"/>
          <p:cNvPicPr>
            <a:picLocks noChangeAspect="1" noChangeArrowheads="1"/>
          </p:cNvPicPr>
          <p:nvPr/>
        </p:nvPicPr>
        <p:blipFill>
          <a:blip r:embed="rId3"/>
          <a:srcRect/>
          <a:stretch>
            <a:fillRect/>
          </a:stretch>
        </p:blipFill>
        <p:spPr bwMode="auto">
          <a:xfrm>
            <a:off x="7472810" y="4348956"/>
            <a:ext cx="1219200" cy="700088"/>
          </a:xfrm>
          <a:prstGeom prst="rect">
            <a:avLst/>
          </a:prstGeom>
          <a:noFill/>
          <a:ln w="25400">
            <a:noFill/>
            <a:miter lim="800000"/>
            <a:headEnd/>
            <a:tailEnd/>
          </a:ln>
        </p:spPr>
      </p:pic>
      <p:sp>
        <p:nvSpPr>
          <p:cNvPr id="3" name="Rectangle 2"/>
          <p:cNvSpPr/>
          <p:nvPr/>
        </p:nvSpPr>
        <p:spPr>
          <a:xfrm>
            <a:off x="84666" y="5873750"/>
            <a:ext cx="8923861"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Screen Shot 2015-02-03 at 10.51.56 AM   Feb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27766"/>
            <a:ext cx="9144000" cy="770085"/>
          </a:xfrm>
          <a:prstGeom prst="rect">
            <a:avLst/>
          </a:prstGeom>
        </p:spPr>
      </p:pic>
      <p:sp>
        <p:nvSpPr>
          <p:cNvPr id="7" name="Rectangle 6"/>
          <p:cNvSpPr/>
          <p:nvPr/>
        </p:nvSpPr>
        <p:spPr>
          <a:xfrm>
            <a:off x="84665" y="288660"/>
            <a:ext cx="8923861"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bridges</a:t>
            </a:r>
            <a:endParaRPr lang="en-US" dirty="0"/>
          </a:p>
        </p:txBody>
      </p:sp>
      <p:sp>
        <p:nvSpPr>
          <p:cNvPr id="3" name="Content Placeholder 2"/>
          <p:cNvSpPr>
            <a:spLocks noGrp="1"/>
          </p:cNvSpPr>
          <p:nvPr>
            <p:ph idx="1"/>
          </p:nvPr>
        </p:nvSpPr>
        <p:spPr>
          <a:xfrm>
            <a:off x="5638800" y="1143000"/>
            <a:ext cx="3352800" cy="4876800"/>
          </a:xfrm>
        </p:spPr>
        <p:txBody>
          <a:bodyPr>
            <a:normAutofit/>
          </a:bodyPr>
          <a:lstStyle/>
          <a:p>
            <a:r>
              <a:rPr lang="en-US" sz="1800" dirty="0" smtClean="0"/>
              <a:t>The cold mass is to be cooled via the heat conduction to the thermosiphon system. </a:t>
            </a:r>
          </a:p>
          <a:p>
            <a:r>
              <a:rPr lang="en-US" sz="1800" dirty="0" smtClean="0"/>
              <a:t>In order to facilitate the static and dynamic heat extraction and reduce the temperature increment in the coil, the cold mass is equipped with thermal bridges bonded to the inner and outer coil surfaces.</a:t>
            </a:r>
          </a:p>
          <a:p>
            <a:r>
              <a:rPr lang="en-US" sz="1800" dirty="0" smtClean="0"/>
              <a:t>The thermal bridges are strips of </a:t>
            </a:r>
            <a:r>
              <a:rPr lang="en-US" sz="1800" dirty="0" smtClean="0">
                <a:solidFill>
                  <a:srgbClr val="C00000"/>
                </a:solidFill>
              </a:rPr>
              <a:t>5N</a:t>
            </a:r>
            <a:r>
              <a:rPr lang="en-US" sz="1800" dirty="0" smtClean="0"/>
              <a:t> high purity Al with a minimum residual resistivity ratio (</a:t>
            </a:r>
            <a:r>
              <a:rPr lang="en-US" sz="1800" dirty="0" err="1" smtClean="0"/>
              <a:t>RRR</a:t>
            </a:r>
            <a:r>
              <a:rPr lang="en-US" sz="1800" dirty="0" smtClean="0"/>
              <a:t>) of </a:t>
            </a:r>
            <a:r>
              <a:rPr lang="en-US" sz="1800" dirty="0" smtClean="0">
                <a:solidFill>
                  <a:srgbClr val="C00000"/>
                </a:solidFill>
              </a:rPr>
              <a:t>1500</a:t>
            </a:r>
            <a:r>
              <a:rPr lang="en-US" sz="1800" dirty="0" smtClean="0"/>
              <a:t> and </a:t>
            </a:r>
            <a:r>
              <a:rPr lang="en-US" sz="1800" dirty="0" smtClean="0">
                <a:solidFill>
                  <a:srgbClr val="C00000"/>
                </a:solidFill>
              </a:rPr>
              <a:t>1.5±0.1</a:t>
            </a:r>
            <a:r>
              <a:rPr lang="en-US" sz="1800" dirty="0" smtClean="0"/>
              <a:t> </a:t>
            </a:r>
            <a:r>
              <a:rPr lang="en-US" sz="1800" dirty="0" smtClean="0">
                <a:solidFill>
                  <a:srgbClr val="C00000"/>
                </a:solidFill>
              </a:rPr>
              <a:t>mm</a:t>
            </a:r>
            <a:r>
              <a:rPr lang="en-US" sz="1800" dirty="0" smtClean="0"/>
              <a:t> thickness.</a:t>
            </a:r>
            <a:endParaRPr lang="en-US" sz="1800"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10</a:t>
            </a:fld>
            <a:endParaRPr lang="en-US" dirty="0"/>
          </a:p>
        </p:txBody>
      </p:sp>
      <p:pic>
        <p:nvPicPr>
          <p:cNvPr id="7" name="Picture 6" descr="B:\Project\Mu2e\Alternative\PS0\May2013 design\Shell_TB_3D_4.png"/>
          <p:cNvPicPr>
            <a:picLocks noChangeAspect="1"/>
          </p:cNvPicPr>
          <p:nvPr/>
        </p:nvPicPr>
        <p:blipFill>
          <a:blip r:embed="rId2"/>
          <a:srcRect l="3947" t="1848" r="6505"/>
          <a:stretch>
            <a:fillRect/>
          </a:stretch>
        </p:blipFill>
        <p:spPr bwMode="auto">
          <a:xfrm>
            <a:off x="152400" y="1447800"/>
            <a:ext cx="5343734" cy="4385662"/>
          </a:xfrm>
          <a:prstGeom prst="rect">
            <a:avLst/>
          </a:prstGeom>
          <a:noFill/>
          <a:ln w="9525">
            <a:noFill/>
            <a:miter lim="800000"/>
            <a:headEnd/>
            <a:tailEnd/>
          </a:ln>
        </p:spPr>
      </p:pic>
      <p:sp>
        <p:nvSpPr>
          <p:cNvPr id="8" name="TextBox 7"/>
          <p:cNvSpPr txBox="1"/>
          <p:nvPr/>
        </p:nvSpPr>
        <p:spPr>
          <a:xfrm>
            <a:off x="152400" y="5331767"/>
            <a:ext cx="2354580" cy="369332"/>
          </a:xfrm>
          <a:prstGeom prst="rect">
            <a:avLst/>
          </a:prstGeom>
          <a:noFill/>
        </p:spPr>
        <p:txBody>
          <a:bodyPr wrap="square" rtlCol="0">
            <a:spAutoFit/>
          </a:bodyPr>
          <a:lstStyle/>
          <a:p>
            <a:r>
              <a:rPr lang="en-US" sz="1800" dirty="0" smtClean="0">
                <a:solidFill>
                  <a:srgbClr val="DF6424"/>
                </a:solidFill>
              </a:rPr>
              <a:t>The coil is not shown</a:t>
            </a:r>
            <a:endParaRPr lang="en-US" sz="1800" dirty="0">
              <a:solidFill>
                <a:srgbClr val="DF6424"/>
              </a:solidFill>
            </a:endParaRPr>
          </a:p>
        </p:txBody>
      </p:sp>
    </p:spTree>
    <p:extLst>
      <p:ext uri="{BB962C8B-B14F-4D97-AF65-F5344CB8AC3E}">
        <p14:creationId xmlns:p14="http://schemas.microsoft.com/office/powerpoint/2010/main" val="2737780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28600" y="1071218"/>
            <a:ext cx="8686800" cy="833114"/>
            <a:chOff x="228600" y="1071218"/>
            <a:chExt cx="8686800" cy="833114"/>
          </a:xfrm>
        </p:grpSpPr>
        <p:pic>
          <p:nvPicPr>
            <p:cNvPr id="7" name="Picture 6" descr="B:\Project\Mu2e\Alternative\PS0\Dec2011 design\PS_Dec2011_electrical2.png"/>
            <p:cNvPicPr>
              <a:picLocks noChangeAspect="1"/>
            </p:cNvPicPr>
            <p:nvPr/>
          </p:nvPicPr>
          <p:blipFill>
            <a:blip r:embed="rId3" cstate="print"/>
            <a:srcRect/>
            <a:stretch>
              <a:fillRect/>
            </a:stretch>
          </p:blipFill>
          <p:spPr bwMode="auto">
            <a:xfrm>
              <a:off x="228600" y="1071218"/>
              <a:ext cx="8610600" cy="833114"/>
            </a:xfrm>
            <a:prstGeom prst="rect">
              <a:avLst/>
            </a:prstGeom>
            <a:noFill/>
            <a:ln w="9525">
              <a:noFill/>
              <a:miter lim="800000"/>
              <a:headEnd/>
              <a:tailEnd/>
            </a:ln>
          </p:spPr>
        </p:pic>
        <p:sp>
          <p:nvSpPr>
            <p:cNvPr id="20" name="Rectangle 19"/>
            <p:cNvSpPr/>
            <p:nvPr/>
          </p:nvSpPr>
          <p:spPr>
            <a:xfrm>
              <a:off x="7665720" y="1150620"/>
              <a:ext cx="1249680" cy="114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Electrical joints</a:t>
            </a:r>
            <a:endParaRPr lang="en-US" dirty="0"/>
          </a:p>
        </p:txBody>
      </p:sp>
      <p:sp>
        <p:nvSpPr>
          <p:cNvPr id="3" name="Content Placeholder 2"/>
          <p:cNvSpPr>
            <a:spLocks noGrp="1"/>
          </p:cNvSpPr>
          <p:nvPr>
            <p:ph idx="1"/>
          </p:nvPr>
        </p:nvSpPr>
        <p:spPr>
          <a:xfrm>
            <a:off x="4983479" y="2309548"/>
            <a:ext cx="4114800" cy="3710251"/>
          </a:xfrm>
        </p:spPr>
        <p:txBody>
          <a:bodyPr>
            <a:normAutofit fontScale="77500" lnSpcReduction="20000"/>
          </a:bodyPr>
          <a:lstStyle/>
          <a:p>
            <a:r>
              <a:rPr lang="en-US" dirty="0" smtClean="0">
                <a:solidFill>
                  <a:schemeClr val="tx2"/>
                </a:solidFill>
              </a:rPr>
              <a:t>Ongoing splice R&amp;D at FNAL</a:t>
            </a:r>
            <a:r>
              <a:rPr lang="en-US" dirty="0" smtClean="0">
                <a:solidFill>
                  <a:schemeClr val="tx1"/>
                </a:solidFill>
              </a:rPr>
              <a:t>:</a:t>
            </a:r>
          </a:p>
          <a:p>
            <a:pPr lvl="1"/>
            <a:r>
              <a:rPr lang="en-US" dirty="0" smtClean="0">
                <a:solidFill>
                  <a:schemeClr val="tx1"/>
                </a:solidFill>
              </a:rPr>
              <a:t>Several splices of both designs were TIG welded using 1199 filler;</a:t>
            </a:r>
          </a:p>
          <a:p>
            <a:pPr lvl="1"/>
            <a:r>
              <a:rPr lang="en-US" dirty="0" smtClean="0">
                <a:solidFill>
                  <a:schemeClr val="tx1"/>
                </a:solidFill>
              </a:rPr>
              <a:t>The cables are being etched to extract and test strand </a:t>
            </a:r>
            <a:r>
              <a:rPr lang="en-US" dirty="0" err="1" smtClean="0">
                <a:solidFill>
                  <a:schemeClr val="tx1"/>
                </a:solidFill>
              </a:rPr>
              <a:t>Ic</a:t>
            </a:r>
            <a:r>
              <a:rPr lang="en-US" dirty="0" smtClean="0">
                <a:solidFill>
                  <a:schemeClr val="tx1"/>
                </a:solidFill>
              </a:rPr>
              <a:t>;</a:t>
            </a:r>
          </a:p>
          <a:p>
            <a:pPr lvl="1"/>
            <a:r>
              <a:rPr lang="en-US" dirty="0" smtClean="0">
                <a:solidFill>
                  <a:schemeClr val="tx1"/>
                </a:solidFill>
              </a:rPr>
              <a:t>Next steps will include more samples for </a:t>
            </a:r>
            <a:r>
              <a:rPr lang="en-US" dirty="0" err="1" smtClean="0">
                <a:solidFill>
                  <a:schemeClr val="tx1"/>
                </a:solidFill>
              </a:rPr>
              <a:t>I</a:t>
            </a:r>
            <a:r>
              <a:rPr lang="en-US" baseline="-25000" dirty="0" err="1" smtClean="0">
                <a:solidFill>
                  <a:schemeClr val="tx1"/>
                </a:solidFill>
              </a:rPr>
              <a:t>c</a:t>
            </a:r>
            <a:r>
              <a:rPr lang="en-US" dirty="0" smtClean="0">
                <a:solidFill>
                  <a:schemeClr val="tx1"/>
                </a:solidFill>
              </a:rPr>
              <a:t> measurements (different weld prep) and for RRR measurements.</a:t>
            </a:r>
          </a:p>
          <a:p>
            <a:r>
              <a:rPr lang="en-US" dirty="0" smtClean="0">
                <a:solidFill>
                  <a:schemeClr val="tx2"/>
                </a:solidFill>
              </a:rPr>
              <a:t>Target parameters</a:t>
            </a:r>
            <a:r>
              <a:rPr lang="en-US" dirty="0" smtClean="0">
                <a:solidFill>
                  <a:schemeClr val="tx1"/>
                </a:solidFill>
              </a:rPr>
              <a:t>: &lt;20% degradation in </a:t>
            </a:r>
            <a:r>
              <a:rPr lang="en-US" dirty="0" err="1" smtClean="0">
                <a:solidFill>
                  <a:schemeClr val="tx1"/>
                </a:solidFill>
              </a:rPr>
              <a:t>I</a:t>
            </a:r>
            <a:r>
              <a:rPr lang="en-US" baseline="-25000" dirty="0" err="1" smtClean="0">
                <a:solidFill>
                  <a:schemeClr val="tx1"/>
                </a:solidFill>
              </a:rPr>
              <a:t>c</a:t>
            </a:r>
            <a:r>
              <a:rPr lang="en-US" dirty="0" smtClean="0">
                <a:solidFill>
                  <a:schemeClr val="tx1"/>
                </a:solidFill>
              </a:rPr>
              <a:t> and &lt;1nΩ resistance at </a:t>
            </a:r>
            <a:r>
              <a:rPr lang="en-US" dirty="0">
                <a:solidFill>
                  <a:schemeClr val="tx1"/>
                </a:solidFill>
              </a:rPr>
              <a:t>4.2 </a:t>
            </a:r>
            <a:r>
              <a:rPr lang="en-US" dirty="0" smtClean="0">
                <a:solidFill>
                  <a:schemeClr val="tx1"/>
                </a:solidFill>
              </a:rPr>
              <a:t>K.</a:t>
            </a:r>
          </a:p>
          <a:p>
            <a:r>
              <a:rPr lang="en-US" dirty="0" smtClean="0">
                <a:solidFill>
                  <a:schemeClr val="tx1"/>
                </a:solidFill>
              </a:rPr>
              <a:t>A detailed splicing procedure will be provided by FNAL.</a:t>
            </a:r>
          </a:p>
          <a:p>
            <a:r>
              <a:rPr lang="en-US" dirty="0" smtClean="0">
                <a:solidFill>
                  <a:srgbClr val="00B0F0"/>
                </a:solidFill>
              </a:rPr>
              <a:t>No extra trim lead.</a:t>
            </a:r>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11</a:t>
            </a:fld>
            <a:endParaRPr lang="en-US" dirty="0"/>
          </a:p>
        </p:txBody>
      </p:sp>
      <p:sp>
        <p:nvSpPr>
          <p:cNvPr id="103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027" name="Group 3"/>
          <p:cNvGrpSpPr>
            <a:grpSpLocks noChangeAspect="1"/>
          </p:cNvGrpSpPr>
          <p:nvPr/>
        </p:nvGrpSpPr>
        <p:grpSpPr bwMode="auto">
          <a:xfrm>
            <a:off x="76199" y="2670614"/>
            <a:ext cx="4800600" cy="3491106"/>
            <a:chOff x="2525" y="10069"/>
            <a:chExt cx="6603" cy="4801"/>
          </a:xfrm>
        </p:grpSpPr>
        <p:sp>
          <p:nvSpPr>
            <p:cNvPr id="1030" name="AutoShape 6"/>
            <p:cNvSpPr>
              <a:spLocks noChangeAspect="1" noChangeArrowheads="1" noTextEdit="1"/>
            </p:cNvSpPr>
            <p:nvPr/>
          </p:nvSpPr>
          <p:spPr bwMode="auto">
            <a:xfrm>
              <a:off x="2525" y="10069"/>
              <a:ext cx="6603" cy="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9" name="Picture 5" descr="CM_May2013_splice1"/>
            <p:cNvPicPr>
              <a:picLocks noChangeAspect="1" noChangeArrowheads="1"/>
            </p:cNvPicPr>
            <p:nvPr/>
          </p:nvPicPr>
          <p:blipFill>
            <a:blip r:embed="rId4"/>
            <a:srcRect t="19820" b="17766"/>
            <a:stretch>
              <a:fillRect/>
            </a:stretch>
          </p:blipFill>
          <p:spPr bwMode="auto">
            <a:xfrm rot="16200000">
              <a:off x="1321" y="11273"/>
              <a:ext cx="4801" cy="2393"/>
            </a:xfrm>
            <a:prstGeom prst="rect">
              <a:avLst/>
            </a:prstGeom>
            <a:noFill/>
          </p:spPr>
        </p:pic>
        <p:pic>
          <p:nvPicPr>
            <p:cNvPr id="1028" name="Picture 4" descr="CM_May2013_splice2"/>
            <p:cNvPicPr>
              <a:picLocks noChangeAspect="1" noChangeArrowheads="1"/>
            </p:cNvPicPr>
            <p:nvPr/>
          </p:nvPicPr>
          <p:blipFill>
            <a:blip r:embed="rId5"/>
            <a:srcRect t="36414" r="1508" b="33980"/>
            <a:stretch>
              <a:fillRect/>
            </a:stretch>
          </p:blipFill>
          <p:spPr bwMode="auto">
            <a:xfrm>
              <a:off x="4831" y="10080"/>
              <a:ext cx="4297" cy="1034"/>
            </a:xfrm>
            <a:prstGeom prst="rect">
              <a:avLst/>
            </a:prstGeom>
            <a:noFill/>
          </p:spPr>
        </p:pic>
      </p:grpSp>
      <p:sp>
        <p:nvSpPr>
          <p:cNvPr id="9" name="TextBox 8"/>
          <p:cNvSpPr txBox="1"/>
          <p:nvPr/>
        </p:nvSpPr>
        <p:spPr>
          <a:xfrm>
            <a:off x="76198" y="2322774"/>
            <a:ext cx="2133600" cy="369332"/>
          </a:xfrm>
          <a:prstGeom prst="rect">
            <a:avLst/>
          </a:prstGeom>
          <a:noFill/>
        </p:spPr>
        <p:txBody>
          <a:bodyPr wrap="square" rtlCol="0">
            <a:spAutoFit/>
          </a:bodyPr>
          <a:lstStyle/>
          <a:p>
            <a:r>
              <a:rPr lang="en-US" sz="1800" dirty="0" smtClean="0"/>
              <a:t>Layer-to-layer joint</a:t>
            </a:r>
            <a:endParaRPr lang="en-US" sz="1800" dirty="0"/>
          </a:p>
        </p:txBody>
      </p:sp>
      <p:sp>
        <p:nvSpPr>
          <p:cNvPr id="15" name="TextBox 14"/>
          <p:cNvSpPr txBox="1"/>
          <p:nvPr/>
        </p:nvSpPr>
        <p:spPr>
          <a:xfrm>
            <a:off x="2552699" y="2303224"/>
            <a:ext cx="2133600" cy="369332"/>
          </a:xfrm>
          <a:prstGeom prst="rect">
            <a:avLst/>
          </a:prstGeom>
          <a:noFill/>
        </p:spPr>
        <p:txBody>
          <a:bodyPr wrap="square" rtlCol="0">
            <a:spAutoFit/>
          </a:bodyPr>
          <a:lstStyle/>
          <a:p>
            <a:r>
              <a:rPr lang="en-US" sz="1800" dirty="0" smtClean="0"/>
              <a:t>Coil-to-coil joint</a:t>
            </a:r>
            <a:endParaRPr lang="en-US" sz="1800" dirty="0"/>
          </a:p>
        </p:txBody>
      </p:sp>
      <p:cxnSp>
        <p:nvCxnSpPr>
          <p:cNvPr id="11" name="Straight Arrow Connector 10"/>
          <p:cNvCxnSpPr>
            <a:stCxn id="9" idx="0"/>
          </p:cNvCxnSpPr>
          <p:nvPr/>
        </p:nvCxnSpPr>
        <p:spPr>
          <a:xfrm flipH="1" flipV="1">
            <a:off x="358140" y="1821180"/>
            <a:ext cx="784858" cy="501594"/>
          </a:xfrm>
          <a:prstGeom prst="straightConnector1">
            <a:avLst/>
          </a:prstGeom>
          <a:ln w="9525">
            <a:solidFill>
              <a:schemeClr val="tx1"/>
            </a:solidFill>
            <a:headEnd type="none"/>
            <a:tailEnd type="stealth"/>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9" idx="0"/>
          </p:cNvCxnSpPr>
          <p:nvPr/>
        </p:nvCxnSpPr>
        <p:spPr>
          <a:xfrm flipV="1">
            <a:off x="1142998" y="1760220"/>
            <a:ext cx="2796542" cy="562554"/>
          </a:xfrm>
          <a:prstGeom prst="straightConnector1">
            <a:avLst/>
          </a:prstGeom>
          <a:ln w="9525">
            <a:solidFill>
              <a:schemeClr val="tx1"/>
            </a:solidFill>
            <a:headEnd type="none"/>
            <a:tailEnd type="stealth"/>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0"/>
          </p:cNvCxnSpPr>
          <p:nvPr/>
        </p:nvCxnSpPr>
        <p:spPr>
          <a:xfrm flipV="1">
            <a:off x="3619499" y="1207551"/>
            <a:ext cx="2933701" cy="1095673"/>
          </a:xfrm>
          <a:prstGeom prst="straightConnector1">
            <a:avLst/>
          </a:prstGeom>
          <a:ln w="9525">
            <a:solidFill>
              <a:schemeClr val="tx1"/>
            </a:solidFill>
            <a:headEnd type="none"/>
            <a:tailEnd type="stealt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96200" y="1167306"/>
            <a:ext cx="1219200" cy="369332"/>
          </a:xfrm>
          <a:prstGeom prst="rect">
            <a:avLst/>
          </a:prstGeom>
          <a:noFill/>
        </p:spPr>
        <p:txBody>
          <a:bodyPr wrap="square" rtlCol="0">
            <a:spAutoFit/>
          </a:bodyPr>
          <a:lstStyle/>
          <a:p>
            <a:endParaRPr lang="en-US" dirty="0"/>
          </a:p>
        </p:txBody>
      </p:sp>
      <p:cxnSp>
        <p:nvCxnSpPr>
          <p:cNvPr id="28" name="Straight Arrow Connector 27"/>
          <p:cNvCxnSpPr>
            <a:stCxn id="15" idx="0"/>
          </p:cNvCxnSpPr>
          <p:nvPr/>
        </p:nvCxnSpPr>
        <p:spPr>
          <a:xfrm flipV="1">
            <a:off x="3619499" y="1217168"/>
            <a:ext cx="3809999" cy="1086056"/>
          </a:xfrm>
          <a:prstGeom prst="straightConnector1">
            <a:avLst/>
          </a:prstGeom>
          <a:ln w="9525">
            <a:solidFill>
              <a:schemeClr val="tx1"/>
            </a:solidFill>
            <a:headEnd type="none"/>
            <a:tailEnd type="stealth"/>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333" y="3562013"/>
            <a:ext cx="2000870" cy="2667827"/>
          </a:xfrm>
          <a:prstGeom prst="rect">
            <a:avLst/>
          </a:prstGeom>
        </p:spPr>
      </p:pic>
    </p:spTree>
    <p:extLst>
      <p:ext uri="{BB962C8B-B14F-4D97-AF65-F5344CB8AC3E}">
        <p14:creationId xmlns:p14="http://schemas.microsoft.com/office/powerpoint/2010/main" val="2962840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Cryostat</a:t>
            </a:r>
            <a:endParaRPr lang="en-US" dirty="0"/>
          </a:p>
        </p:txBody>
      </p:sp>
      <p:sp>
        <p:nvSpPr>
          <p:cNvPr id="11" name="Text Placeholder 10"/>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11-May-2015</a:t>
            </a:r>
            <a:endParaRPr lang="en-US"/>
          </a:p>
        </p:txBody>
      </p:sp>
      <p:sp>
        <p:nvSpPr>
          <p:cNvPr id="6" name="Footer Placeholder 5"/>
          <p:cNvSpPr>
            <a:spLocks noGrp="1"/>
          </p:cNvSpPr>
          <p:nvPr>
            <p:ph type="ftr" sz="quarter" idx="11"/>
          </p:nvPr>
        </p:nvSpPr>
        <p:spPr/>
        <p:txBody>
          <a:bodyPr/>
          <a:lstStyle/>
          <a:p>
            <a:r>
              <a:rPr lang="en-US" smtClean="0"/>
              <a:t>V.V. Kashikhin - RESMM15</a:t>
            </a:r>
            <a:endParaRPr lang="en-US" dirty="0"/>
          </a:p>
        </p:txBody>
      </p:sp>
      <p:sp>
        <p:nvSpPr>
          <p:cNvPr id="5" name="Slide Number Placeholder 4"/>
          <p:cNvSpPr>
            <a:spLocks noGrp="1"/>
          </p:cNvSpPr>
          <p:nvPr>
            <p:ph type="sldNum" sz="quarter" idx="12"/>
          </p:nvPr>
        </p:nvSpPr>
        <p:spPr/>
        <p:txBody>
          <a:bodyPr/>
          <a:lstStyle/>
          <a:p>
            <a:fld id="{36982F47-24E2-4A05-B199-64CA113224F8}" type="slidenum">
              <a:rPr lang="en-US" smtClean="0"/>
              <a:pPr/>
              <a:t>12</a:t>
            </a:fld>
            <a:endParaRPr lang="en-US"/>
          </a:p>
        </p:txBody>
      </p:sp>
    </p:spTree>
    <p:extLst>
      <p:ext uri="{BB962C8B-B14F-4D97-AF65-F5344CB8AC3E}">
        <p14:creationId xmlns:p14="http://schemas.microsoft.com/office/powerpoint/2010/main" val="3176747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Thermosiphon System</a:t>
            </a:r>
            <a:endParaRPr lang="en-US" dirty="0"/>
          </a:p>
        </p:txBody>
      </p:sp>
      <p:sp>
        <p:nvSpPr>
          <p:cNvPr id="3" name="Content Placeholder 2"/>
          <p:cNvSpPr>
            <a:spLocks noGrp="1"/>
          </p:cNvSpPr>
          <p:nvPr>
            <p:ph idx="1"/>
          </p:nvPr>
        </p:nvSpPr>
        <p:spPr>
          <a:xfrm>
            <a:off x="4572000" y="3010683"/>
            <a:ext cx="4419600" cy="3276600"/>
          </a:xfrm>
        </p:spPr>
        <p:txBody>
          <a:bodyPr>
            <a:normAutofit fontScale="62500" lnSpcReduction="20000"/>
          </a:bodyPr>
          <a:lstStyle/>
          <a:p>
            <a:r>
              <a:rPr lang="en-US" dirty="0" smtClean="0">
                <a:solidFill>
                  <a:schemeClr val="tx1"/>
                </a:solidFill>
              </a:rPr>
              <a:t>Thermal bridges are the main elements of the coil heat extraction. </a:t>
            </a:r>
            <a:r>
              <a:rPr lang="en-US" dirty="0" smtClean="0">
                <a:solidFill>
                  <a:srgbClr val="00B050"/>
                </a:solidFill>
              </a:rPr>
              <a:t>The bridge connection to the cooling system is an important design detail;</a:t>
            </a:r>
          </a:p>
          <a:p>
            <a:r>
              <a:rPr lang="en-US" dirty="0" smtClean="0"/>
              <a:t>The D-shaped cooling tubes are </a:t>
            </a:r>
            <a:r>
              <a:rPr lang="en-US" dirty="0" err="1" smtClean="0">
                <a:solidFill>
                  <a:srgbClr val="C00000"/>
                </a:solidFill>
              </a:rPr>
              <a:t>EB</a:t>
            </a:r>
            <a:r>
              <a:rPr lang="en-US" dirty="0" smtClean="0">
                <a:solidFill>
                  <a:srgbClr val="C00000"/>
                </a:solidFill>
              </a:rPr>
              <a:t>-welded to the base plates made of 5N Al;</a:t>
            </a:r>
          </a:p>
          <a:p>
            <a:r>
              <a:rPr lang="en-US" dirty="0" smtClean="0">
                <a:solidFill>
                  <a:srgbClr val="00B050"/>
                </a:solidFill>
              </a:rPr>
              <a:t>The baseplate connection to the shells is being analyzed:</a:t>
            </a:r>
          </a:p>
          <a:p>
            <a:pPr lvl="1"/>
            <a:r>
              <a:rPr lang="en-US" dirty="0" smtClean="0"/>
              <a:t>~0.1% strain from Lorentz forces adds to the tube stress;</a:t>
            </a:r>
          </a:p>
          <a:p>
            <a:pPr lvl="1"/>
            <a:r>
              <a:rPr lang="en-US" dirty="0" smtClean="0"/>
              <a:t>For </a:t>
            </a:r>
            <a:r>
              <a:rPr lang="en-US" dirty="0"/>
              <a:t>seamless </a:t>
            </a:r>
            <a:r>
              <a:rPr lang="en-US" dirty="0" smtClean="0"/>
              <a:t>extrusions, Al 6061-T6 has a sufficient allowable stress (87 MPa) to handle the extra load (Process </a:t>
            </a:r>
            <a:r>
              <a:rPr lang="en-US" dirty="0"/>
              <a:t>Piping code </a:t>
            </a:r>
            <a:r>
              <a:rPr lang="en-US" dirty="0" smtClean="0"/>
              <a:t>B31.3-2014) and Al 6063-T6 has insufficient allowable stress (69 MPa);</a:t>
            </a:r>
          </a:p>
          <a:p>
            <a:pPr lvl="1"/>
            <a:r>
              <a:rPr lang="en-US" dirty="0" smtClean="0"/>
              <a:t>For welded constructions, neither alloy has a sufficient allowable strength (55 MPa and 39 MPa). </a:t>
            </a:r>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13</a:t>
            </a:fld>
            <a:endParaRPr lang="en-US" dirty="0"/>
          </a:p>
        </p:txBody>
      </p:sp>
      <p:pic>
        <p:nvPicPr>
          <p:cNvPr id="8" name="Рисунок 6" descr="G:\CM_May2013_RT_tube-Model.png"/>
          <p:cNvPicPr>
            <a:picLocks noChangeAspect="1"/>
          </p:cNvPicPr>
          <p:nvPr/>
        </p:nvPicPr>
        <p:blipFill>
          <a:blip r:embed="rId2"/>
          <a:srcRect t="28988" b="27947"/>
          <a:stretch>
            <a:fillRect/>
          </a:stretch>
        </p:blipFill>
        <p:spPr bwMode="auto">
          <a:xfrm>
            <a:off x="4343400" y="1295400"/>
            <a:ext cx="4642685" cy="1600200"/>
          </a:xfrm>
          <a:prstGeom prst="rect">
            <a:avLst/>
          </a:prstGeom>
          <a:noFill/>
          <a:ln w="9525">
            <a:noFill/>
            <a:miter lim="800000"/>
            <a:headEnd/>
            <a:tailEnd/>
          </a:ln>
        </p:spPr>
      </p:pic>
      <p:pic>
        <p:nvPicPr>
          <p:cNvPr id="69634" name="Picture 2"/>
          <p:cNvPicPr>
            <a:picLocks noChangeAspect="1" noChangeArrowheads="1"/>
          </p:cNvPicPr>
          <p:nvPr/>
        </p:nvPicPr>
        <p:blipFill>
          <a:blip r:embed="rId3"/>
          <a:srcRect l="6021" r="6071"/>
          <a:stretch>
            <a:fillRect/>
          </a:stretch>
        </p:blipFill>
        <p:spPr bwMode="auto">
          <a:xfrm>
            <a:off x="228600" y="4572000"/>
            <a:ext cx="4343400" cy="1487465"/>
          </a:xfrm>
          <a:prstGeom prst="rect">
            <a:avLst/>
          </a:prstGeom>
          <a:noFill/>
          <a:ln w="9525">
            <a:noFill/>
            <a:miter lim="800000"/>
            <a:headEnd/>
            <a:tailEnd/>
          </a:ln>
          <a:effectLst/>
        </p:spPr>
      </p:pic>
      <p:grpSp>
        <p:nvGrpSpPr>
          <p:cNvPr id="10" name="Group 9"/>
          <p:cNvGrpSpPr/>
          <p:nvPr/>
        </p:nvGrpSpPr>
        <p:grpSpPr>
          <a:xfrm>
            <a:off x="373706" y="857473"/>
            <a:ext cx="4693594" cy="3644032"/>
            <a:chOff x="0" y="971227"/>
            <a:chExt cx="6869629" cy="5333471"/>
          </a:xfrm>
        </p:grpSpPr>
        <p:pic>
          <p:nvPicPr>
            <p:cNvPr id="11" name="Picture 2" descr="C:\Users\vadim\AppData\Local\Temp\F10007088_1\F10006281_4.png"/>
            <p:cNvPicPr>
              <a:picLocks noChangeAspect="1" noChangeArrowheads="1"/>
            </p:cNvPicPr>
            <p:nvPr/>
          </p:nvPicPr>
          <p:blipFill rotWithShape="1">
            <a:blip r:embed="rId4">
              <a:extLst>
                <a:ext uri="{28A0092B-C50C-407E-A947-70E740481C1C}">
                  <a14:useLocalDpi xmlns:a14="http://schemas.microsoft.com/office/drawing/2010/main" val="0"/>
                </a:ext>
              </a:extLst>
            </a:blip>
            <a:srcRect l="1601" t="1164" r="3471" b="1336"/>
            <a:stretch/>
          </p:blipFill>
          <p:spPr bwMode="auto">
            <a:xfrm>
              <a:off x="0" y="1507211"/>
              <a:ext cx="5503829" cy="459813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a:stCxn id="13" idx="3"/>
            </p:cNvCxnSpPr>
            <p:nvPr/>
          </p:nvCxnSpPr>
          <p:spPr>
            <a:xfrm flipV="1">
              <a:off x="5075072" y="2783226"/>
              <a:ext cx="1794557" cy="268305"/>
            </a:xfrm>
            <a:prstGeom prst="straightConnector1">
              <a:avLst/>
            </a:prstGeom>
            <a:ln>
              <a:solidFill>
                <a:schemeClr val="accent4"/>
              </a:solidFill>
              <a:tailEnd type="triangle" w="med" len="lg"/>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4818132" y="2940497"/>
              <a:ext cx="256939" cy="222066"/>
            </a:xfrm>
            <a:prstGeom prst="roundRect">
              <a:avLst/>
            </a:prstGeom>
            <a:no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27322" y="971227"/>
              <a:ext cx="1547246" cy="337850"/>
            </a:xfrm>
            <a:prstGeom prst="rect">
              <a:avLst/>
            </a:prstGeom>
            <a:noFill/>
            <a:ln w="3175">
              <a:solidFill>
                <a:schemeClr val="tx1"/>
              </a:solidFill>
            </a:ln>
          </p:spPr>
          <p:txBody>
            <a:bodyPr wrap="square" rtlCol="0">
              <a:spAutoFit/>
            </a:bodyPr>
            <a:lstStyle/>
            <a:p>
              <a:r>
                <a:rPr lang="en-US" sz="900" b="1" dirty="0" smtClean="0"/>
                <a:t>2-phase He return</a:t>
              </a:r>
              <a:endParaRPr lang="en-US" sz="900" b="1" dirty="0"/>
            </a:p>
          </p:txBody>
        </p:sp>
        <p:cxnSp>
          <p:nvCxnSpPr>
            <p:cNvPr id="15" name="Straight Arrow Connector 14"/>
            <p:cNvCxnSpPr>
              <a:stCxn id="14" idx="2"/>
            </p:cNvCxnSpPr>
            <p:nvPr/>
          </p:nvCxnSpPr>
          <p:spPr>
            <a:xfrm flipH="1">
              <a:off x="1682496" y="1309077"/>
              <a:ext cx="718449" cy="709253"/>
            </a:xfrm>
            <a:prstGeom prst="straightConnector1">
              <a:avLst/>
            </a:prstGeom>
            <a:ln w="19050">
              <a:solidFill>
                <a:schemeClr val="accent4"/>
              </a:solidFill>
              <a:tailEnd type="triangle" w="med" len="lg"/>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8450" y="1393956"/>
              <a:ext cx="1090961" cy="337850"/>
            </a:xfrm>
            <a:prstGeom prst="rect">
              <a:avLst/>
            </a:prstGeom>
            <a:noFill/>
            <a:ln w="3175">
              <a:solidFill>
                <a:schemeClr val="tx1"/>
              </a:solidFill>
            </a:ln>
          </p:spPr>
          <p:txBody>
            <a:bodyPr wrap="square" rtlCol="0">
              <a:spAutoFit/>
            </a:bodyPr>
            <a:lstStyle/>
            <a:p>
              <a:r>
                <a:rPr lang="en-US" sz="900" b="1" dirty="0" err="1" smtClean="0"/>
                <a:t>LHe</a:t>
              </a:r>
              <a:r>
                <a:rPr lang="en-US" sz="900" b="1" dirty="0" smtClean="0"/>
                <a:t> supply</a:t>
              </a:r>
              <a:endParaRPr lang="en-US" sz="900" b="1" dirty="0"/>
            </a:p>
          </p:txBody>
        </p:sp>
        <p:cxnSp>
          <p:nvCxnSpPr>
            <p:cNvPr id="17" name="Straight Arrow Connector 16"/>
            <p:cNvCxnSpPr>
              <a:stCxn id="16" idx="2"/>
            </p:cNvCxnSpPr>
            <p:nvPr/>
          </p:nvCxnSpPr>
          <p:spPr>
            <a:xfrm>
              <a:off x="613931" y="1731806"/>
              <a:ext cx="873783" cy="1254508"/>
            </a:xfrm>
            <a:prstGeom prst="straightConnector1">
              <a:avLst/>
            </a:prstGeom>
            <a:ln w="19050">
              <a:solidFill>
                <a:schemeClr val="accent4"/>
              </a:solidFill>
              <a:tailEnd type="triangle" w="med" len="lg"/>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20652" y="5153187"/>
              <a:ext cx="1506672" cy="337850"/>
            </a:xfrm>
            <a:prstGeom prst="rect">
              <a:avLst/>
            </a:prstGeom>
            <a:noFill/>
            <a:ln w="3175">
              <a:solidFill>
                <a:schemeClr val="tx1"/>
              </a:solidFill>
            </a:ln>
          </p:spPr>
          <p:txBody>
            <a:bodyPr wrap="square" rtlCol="0">
              <a:spAutoFit/>
            </a:bodyPr>
            <a:lstStyle/>
            <a:p>
              <a:r>
                <a:rPr lang="en-US" sz="900" b="1" dirty="0" smtClean="0"/>
                <a:t>Transition tubes</a:t>
              </a:r>
              <a:endParaRPr lang="en-US" sz="900" b="1" dirty="0"/>
            </a:p>
          </p:txBody>
        </p:sp>
        <p:cxnSp>
          <p:nvCxnSpPr>
            <p:cNvPr id="19" name="Straight Arrow Connector 18"/>
            <p:cNvCxnSpPr/>
            <p:nvPr/>
          </p:nvCxnSpPr>
          <p:spPr>
            <a:xfrm flipV="1">
              <a:off x="746125" y="4191000"/>
              <a:ext cx="168275" cy="962186"/>
            </a:xfrm>
            <a:prstGeom prst="straightConnector1">
              <a:avLst/>
            </a:prstGeom>
            <a:ln w="19050">
              <a:solidFill>
                <a:schemeClr val="accent4"/>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746125" y="4626246"/>
              <a:ext cx="1160167" cy="526940"/>
            </a:xfrm>
            <a:prstGeom prst="straightConnector1">
              <a:avLst/>
            </a:prstGeom>
            <a:ln w="19050">
              <a:solidFill>
                <a:schemeClr val="accent4"/>
              </a:solidFill>
              <a:tailEnd type="triangle" w="med" len="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682498" y="5966848"/>
              <a:ext cx="1494656" cy="337850"/>
            </a:xfrm>
            <a:prstGeom prst="rect">
              <a:avLst/>
            </a:prstGeom>
            <a:noFill/>
            <a:ln w="3175">
              <a:solidFill>
                <a:schemeClr val="tx1"/>
              </a:solidFill>
            </a:ln>
          </p:spPr>
          <p:txBody>
            <a:bodyPr wrap="square" rtlCol="0">
              <a:spAutoFit/>
            </a:bodyPr>
            <a:lstStyle/>
            <a:p>
              <a:r>
                <a:rPr lang="en-US" sz="900" b="1" dirty="0" smtClean="0"/>
                <a:t>Supply manifold</a:t>
              </a:r>
              <a:endParaRPr lang="en-US" sz="900" b="1" dirty="0"/>
            </a:p>
          </p:txBody>
        </p:sp>
        <p:cxnSp>
          <p:nvCxnSpPr>
            <p:cNvPr id="22" name="Straight Arrow Connector 21"/>
            <p:cNvCxnSpPr/>
            <p:nvPr/>
          </p:nvCxnSpPr>
          <p:spPr>
            <a:xfrm flipV="1">
              <a:off x="3174569" y="6044339"/>
              <a:ext cx="1033221" cy="73924"/>
            </a:xfrm>
            <a:prstGeom prst="straightConnector1">
              <a:avLst/>
            </a:prstGeom>
            <a:ln w="19050">
              <a:solidFill>
                <a:schemeClr val="accent4"/>
              </a:solidFill>
              <a:tailEnd type="triangle" w="med"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827201" y="1537212"/>
              <a:ext cx="1466139" cy="337850"/>
            </a:xfrm>
            <a:prstGeom prst="rect">
              <a:avLst/>
            </a:prstGeom>
            <a:noFill/>
            <a:ln w="3175">
              <a:solidFill>
                <a:schemeClr val="tx1"/>
              </a:solidFill>
            </a:ln>
          </p:spPr>
          <p:txBody>
            <a:bodyPr wrap="square" rtlCol="0">
              <a:spAutoFit/>
            </a:bodyPr>
            <a:lstStyle/>
            <a:p>
              <a:r>
                <a:rPr lang="en-US" sz="900" b="1" dirty="0" smtClean="0"/>
                <a:t>Return manifold</a:t>
              </a:r>
              <a:endParaRPr lang="en-US" sz="900" b="1" dirty="0"/>
            </a:p>
          </p:txBody>
        </p:sp>
        <p:cxnSp>
          <p:nvCxnSpPr>
            <p:cNvPr id="24" name="Straight Arrow Connector 23"/>
            <p:cNvCxnSpPr>
              <a:stCxn id="23" idx="2"/>
            </p:cNvCxnSpPr>
            <p:nvPr/>
          </p:nvCxnSpPr>
          <p:spPr>
            <a:xfrm>
              <a:off x="3560270" y="1875062"/>
              <a:ext cx="64079" cy="592155"/>
            </a:xfrm>
            <a:prstGeom prst="straightConnector1">
              <a:avLst/>
            </a:prstGeom>
            <a:ln w="19050">
              <a:solidFill>
                <a:schemeClr val="accent4"/>
              </a:solidFill>
              <a:tailEnd type="triangle" w="med"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20693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Cold mass suspension system</a:t>
            </a:r>
            <a:endParaRPr lang="en-US" dirty="0"/>
          </a:p>
        </p:txBody>
      </p:sp>
      <p:sp>
        <p:nvSpPr>
          <p:cNvPr id="3" name="Content Placeholder 2"/>
          <p:cNvSpPr>
            <a:spLocks noGrp="1"/>
          </p:cNvSpPr>
          <p:nvPr>
            <p:ph idx="1"/>
          </p:nvPr>
        </p:nvSpPr>
        <p:spPr>
          <a:xfrm>
            <a:off x="6271260" y="1356359"/>
            <a:ext cx="2799912" cy="4810445"/>
          </a:xfrm>
        </p:spPr>
        <p:txBody>
          <a:bodyPr>
            <a:normAutofit fontScale="70000" lnSpcReduction="20000"/>
          </a:bodyPr>
          <a:lstStyle/>
          <a:p>
            <a:r>
              <a:rPr lang="en-US" dirty="0" smtClean="0"/>
              <a:t>Axial anchor system consists of </a:t>
            </a:r>
            <a:r>
              <a:rPr lang="en-US" dirty="0" smtClean="0">
                <a:solidFill>
                  <a:srgbClr val="C00000"/>
                </a:solidFill>
              </a:rPr>
              <a:t>12 Inconel-718 rods </a:t>
            </a:r>
            <a:r>
              <a:rPr lang="en-US" dirty="0" smtClean="0"/>
              <a:t>- 6 running from each end of the vacuum vessel and attaching to the spacer ring between the coils.</a:t>
            </a:r>
          </a:p>
          <a:p>
            <a:pPr lvl="1"/>
            <a:r>
              <a:rPr lang="en-US" dirty="0" smtClean="0"/>
              <a:t>Each rod connects to the vacuum vessel through the Belleville springs to compensate the thermal contraction.</a:t>
            </a:r>
          </a:p>
          <a:p>
            <a:r>
              <a:rPr lang="en-US" dirty="0" smtClean="0"/>
              <a:t>Radial suspension system consists of </a:t>
            </a:r>
            <a:r>
              <a:rPr lang="en-US" dirty="0" smtClean="0">
                <a:solidFill>
                  <a:srgbClr val="C00000"/>
                </a:solidFill>
              </a:rPr>
              <a:t>4 pairs of Inconel-718 rods </a:t>
            </a:r>
            <a:r>
              <a:rPr lang="en-US" dirty="0" smtClean="0"/>
              <a:t>connecting each end flange to the outer shell of the vacuum vessel.</a:t>
            </a:r>
          </a:p>
          <a:p>
            <a:pPr lvl="1"/>
            <a:r>
              <a:rPr lang="en-US" dirty="0" smtClean="0"/>
              <a:t>Half of the rods is loaded through the Belleville springs.</a:t>
            </a:r>
          </a:p>
          <a:p>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14</a:t>
            </a:fld>
            <a:endParaRPr lang="en-US" dirty="0"/>
          </a:p>
        </p:txBody>
      </p:sp>
      <p:pic>
        <p:nvPicPr>
          <p:cNvPr id="8" name="Picture 4" descr="C:\Users\vadim\AppData\Local\Temp\F10007088_1\F10006281_3.png"/>
          <p:cNvPicPr>
            <a:picLocks noChangeAspect="1" noChangeArrowheads="1"/>
          </p:cNvPicPr>
          <p:nvPr/>
        </p:nvPicPr>
        <p:blipFill rotWithShape="1">
          <a:blip r:embed="rId2">
            <a:extLst>
              <a:ext uri="{28A0092B-C50C-407E-A947-70E740481C1C}">
                <a14:useLocalDpi xmlns:a14="http://schemas.microsoft.com/office/drawing/2010/main" val="0"/>
              </a:ext>
            </a:extLst>
          </a:blip>
          <a:srcRect l="1579"/>
          <a:stretch/>
        </p:blipFill>
        <p:spPr bwMode="auto">
          <a:xfrm>
            <a:off x="10467" y="1032738"/>
            <a:ext cx="6138496" cy="5073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191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shield</a:t>
            </a:r>
            <a:endParaRPr lang="en-US" dirty="0"/>
          </a:p>
        </p:txBody>
      </p:sp>
      <p:sp>
        <p:nvSpPr>
          <p:cNvPr id="3" name="Content Placeholder 2"/>
          <p:cNvSpPr>
            <a:spLocks noGrp="1"/>
          </p:cNvSpPr>
          <p:nvPr>
            <p:ph idx="1"/>
          </p:nvPr>
        </p:nvSpPr>
        <p:spPr>
          <a:xfrm>
            <a:off x="6598920" y="1920240"/>
            <a:ext cx="2316480" cy="3741420"/>
          </a:xfrm>
        </p:spPr>
        <p:txBody>
          <a:bodyPr>
            <a:noAutofit/>
          </a:bodyPr>
          <a:lstStyle/>
          <a:p>
            <a:r>
              <a:rPr lang="en-US" sz="1700" dirty="0" smtClean="0"/>
              <a:t>Inner and outer shells are made of </a:t>
            </a:r>
            <a:r>
              <a:rPr lang="en-US" sz="1700" dirty="0" smtClean="0">
                <a:solidFill>
                  <a:srgbClr val="C00000"/>
                </a:solidFill>
              </a:rPr>
              <a:t>Al 6061-T6;</a:t>
            </a:r>
          </a:p>
          <a:p>
            <a:r>
              <a:rPr lang="en-US" sz="1700" dirty="0" smtClean="0"/>
              <a:t>The LN</a:t>
            </a:r>
            <a:r>
              <a:rPr lang="en-US" sz="1700" baseline="-25000" dirty="0" smtClean="0"/>
              <a:t>2</a:t>
            </a:r>
            <a:r>
              <a:rPr lang="en-US" sz="1700" dirty="0" smtClean="0"/>
              <a:t> cooling tubes are attached to the cold mass side of the shield;</a:t>
            </a:r>
          </a:p>
          <a:p>
            <a:r>
              <a:rPr lang="en-US" sz="1700" dirty="0" smtClean="0">
                <a:solidFill>
                  <a:srgbClr val="00B0F0"/>
                </a:solidFill>
              </a:rPr>
              <a:t>Two LN</a:t>
            </a:r>
            <a:r>
              <a:rPr lang="en-US" sz="1700" baseline="-25000" dirty="0" smtClean="0">
                <a:solidFill>
                  <a:srgbClr val="00B0F0"/>
                </a:solidFill>
              </a:rPr>
              <a:t>2</a:t>
            </a:r>
            <a:r>
              <a:rPr lang="en-US" sz="1700" dirty="0" smtClean="0">
                <a:solidFill>
                  <a:srgbClr val="00B0F0"/>
                </a:solidFill>
              </a:rPr>
              <a:t> circuits vs. one in the RDR;</a:t>
            </a:r>
          </a:p>
          <a:p>
            <a:r>
              <a:rPr lang="en-US" sz="1700" dirty="0" smtClean="0"/>
              <a:t>There are </a:t>
            </a:r>
            <a:r>
              <a:rPr lang="en-US" sz="1700" dirty="0" smtClean="0">
                <a:solidFill>
                  <a:srgbClr val="C00000"/>
                </a:solidFill>
              </a:rPr>
              <a:t>axial slits</a:t>
            </a:r>
            <a:r>
              <a:rPr lang="en-US" sz="1700" dirty="0" smtClean="0"/>
              <a:t> to cut eddy currents and forces during quench. </a:t>
            </a:r>
            <a:endParaRPr lang="en-US" sz="1700"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15</a:t>
            </a:fld>
            <a:endParaRPr lang="en-US" dirty="0"/>
          </a:p>
        </p:txBody>
      </p:sp>
      <p:pic>
        <p:nvPicPr>
          <p:cNvPr id="9" name="Picture 2" descr="C:\Users\vadim\AppData\Local\Temp\F10006281_2\F10006281.png"/>
          <p:cNvPicPr>
            <a:picLocks noChangeAspect="1" noChangeArrowheads="1"/>
          </p:cNvPicPr>
          <p:nvPr/>
        </p:nvPicPr>
        <p:blipFill rotWithShape="1">
          <a:blip r:embed="rId2">
            <a:extLst>
              <a:ext uri="{28A0092B-C50C-407E-A947-70E740481C1C}">
                <a14:useLocalDpi xmlns:a14="http://schemas.microsoft.com/office/drawing/2010/main" val="0"/>
              </a:ext>
            </a:extLst>
          </a:blip>
          <a:srcRect l="1414" t="2382" b="2279"/>
          <a:stretch/>
        </p:blipFill>
        <p:spPr bwMode="auto">
          <a:xfrm>
            <a:off x="89115" y="1162303"/>
            <a:ext cx="6151665" cy="483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735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Vacuum vessel</a:t>
            </a:r>
            <a:endParaRPr lang="en-US" dirty="0"/>
          </a:p>
        </p:txBody>
      </p:sp>
      <p:sp>
        <p:nvSpPr>
          <p:cNvPr id="3" name="Content Placeholder 2"/>
          <p:cNvSpPr>
            <a:spLocks noGrp="1"/>
          </p:cNvSpPr>
          <p:nvPr>
            <p:ph idx="1"/>
          </p:nvPr>
        </p:nvSpPr>
        <p:spPr>
          <a:xfrm>
            <a:off x="6096000" y="1440180"/>
            <a:ext cx="2895600" cy="4594860"/>
          </a:xfrm>
        </p:spPr>
        <p:txBody>
          <a:bodyPr>
            <a:normAutofit fontScale="77500" lnSpcReduction="20000"/>
          </a:bodyPr>
          <a:lstStyle/>
          <a:p>
            <a:r>
              <a:rPr lang="en-US" dirty="0" smtClean="0"/>
              <a:t>Operating conditions:</a:t>
            </a:r>
          </a:p>
          <a:p>
            <a:pPr lvl="1"/>
            <a:r>
              <a:rPr lang="en-US" dirty="0" smtClean="0">
                <a:solidFill>
                  <a:srgbClr val="C00000"/>
                </a:solidFill>
              </a:rPr>
              <a:t>Up </a:t>
            </a:r>
            <a:r>
              <a:rPr lang="en-US" dirty="0">
                <a:solidFill>
                  <a:srgbClr val="C00000"/>
                </a:solidFill>
              </a:rPr>
              <a:t>to 1 </a:t>
            </a:r>
            <a:r>
              <a:rPr lang="en-US" dirty="0" err="1">
                <a:solidFill>
                  <a:srgbClr val="C00000"/>
                </a:solidFill>
              </a:rPr>
              <a:t>atm</a:t>
            </a:r>
            <a:r>
              <a:rPr lang="en-US" dirty="0">
                <a:solidFill>
                  <a:srgbClr val="C00000"/>
                </a:solidFill>
              </a:rPr>
              <a:t> pressure </a:t>
            </a:r>
            <a:r>
              <a:rPr lang="en-US" dirty="0"/>
              <a:t>in the magnet vacuum space while the inner bore is evacuated</a:t>
            </a:r>
            <a:r>
              <a:rPr lang="en-US" dirty="0" smtClean="0"/>
              <a:t>;</a:t>
            </a:r>
          </a:p>
          <a:p>
            <a:pPr lvl="1"/>
            <a:r>
              <a:rPr lang="en-US" dirty="0">
                <a:solidFill>
                  <a:srgbClr val="C00000"/>
                </a:solidFill>
              </a:rPr>
              <a:t>Up to </a:t>
            </a:r>
            <a:r>
              <a:rPr lang="en-US" dirty="0">
                <a:solidFill>
                  <a:srgbClr val="00B0F0"/>
                </a:solidFill>
              </a:rPr>
              <a:t>1.34 </a:t>
            </a:r>
            <a:r>
              <a:rPr lang="en-US" dirty="0" err="1">
                <a:solidFill>
                  <a:srgbClr val="00B0F0"/>
                </a:solidFill>
              </a:rPr>
              <a:t>atm</a:t>
            </a:r>
            <a:r>
              <a:rPr lang="en-US" dirty="0">
                <a:solidFill>
                  <a:srgbClr val="00B0F0"/>
                </a:solidFill>
              </a:rPr>
              <a:t> </a:t>
            </a:r>
            <a:r>
              <a:rPr lang="en-US" dirty="0" smtClean="0">
                <a:solidFill>
                  <a:srgbClr val="C00000"/>
                </a:solidFill>
              </a:rPr>
              <a:t>pressure </a:t>
            </a:r>
            <a:r>
              <a:rPr lang="en-US" dirty="0" smtClean="0"/>
              <a:t>in the inner bore while the magnet vacuum space is evacuated;</a:t>
            </a:r>
          </a:p>
          <a:p>
            <a:pPr lvl="1"/>
            <a:r>
              <a:rPr lang="en-US" dirty="0" smtClean="0"/>
              <a:t>The magnet vacuum space and the inner bore </a:t>
            </a:r>
            <a:r>
              <a:rPr lang="en-US" dirty="0" smtClean="0">
                <a:solidFill>
                  <a:srgbClr val="C00000"/>
                </a:solidFill>
              </a:rPr>
              <a:t>evacuated at the same time</a:t>
            </a:r>
            <a:r>
              <a:rPr lang="en-US" dirty="0" smtClean="0"/>
              <a:t>;</a:t>
            </a:r>
          </a:p>
          <a:p>
            <a:pPr lvl="1"/>
            <a:r>
              <a:rPr lang="en-US" dirty="0" smtClean="0">
                <a:solidFill>
                  <a:srgbClr val="C00000"/>
                </a:solidFill>
              </a:rPr>
              <a:t>Up to 55 </a:t>
            </a:r>
            <a:r>
              <a:rPr lang="en-US" dirty="0" err="1" smtClean="0">
                <a:solidFill>
                  <a:srgbClr val="C00000"/>
                </a:solidFill>
              </a:rPr>
              <a:t>tonnes</a:t>
            </a:r>
            <a:r>
              <a:rPr lang="en-US" dirty="0" smtClean="0">
                <a:solidFill>
                  <a:srgbClr val="C00000"/>
                </a:solidFill>
              </a:rPr>
              <a:t> </a:t>
            </a:r>
            <a:r>
              <a:rPr lang="en-US" dirty="0" smtClean="0">
                <a:solidFill>
                  <a:schemeClr val="tx1"/>
                </a:solidFill>
              </a:rPr>
              <a:t>of the </a:t>
            </a:r>
            <a:r>
              <a:rPr lang="en-US" dirty="0" smtClean="0"/>
              <a:t>gravity load from the HRS on the inner shell.</a:t>
            </a:r>
          </a:p>
          <a:p>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16</a:t>
            </a:fld>
            <a:endParaRPr lang="en-US" dirty="0"/>
          </a:p>
        </p:txBody>
      </p:sp>
      <p:pic>
        <p:nvPicPr>
          <p:cNvPr id="8" name="Picture 2" descr="C:\Users\vadim\AppData\Local\Temp\F10006281_2\F10006281_2.png"/>
          <p:cNvPicPr>
            <a:picLocks noChangeAspect="1" noChangeArrowheads="1"/>
          </p:cNvPicPr>
          <p:nvPr/>
        </p:nvPicPr>
        <p:blipFill rotWithShape="1">
          <a:blip r:embed="rId2">
            <a:extLst>
              <a:ext uri="{28A0092B-C50C-407E-A947-70E740481C1C}">
                <a14:useLocalDpi xmlns:a14="http://schemas.microsoft.com/office/drawing/2010/main" val="0"/>
              </a:ext>
            </a:extLst>
          </a:blip>
          <a:srcRect l="4402" t="1317" r="9223" b="1151"/>
          <a:stretch/>
        </p:blipFill>
        <p:spPr bwMode="auto">
          <a:xfrm>
            <a:off x="162731" y="914400"/>
            <a:ext cx="5720362" cy="525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244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Instrumentation</a:t>
            </a:r>
            <a:endParaRPr lang="en-US" dirty="0"/>
          </a:p>
        </p:txBody>
      </p:sp>
      <p:sp>
        <p:nvSpPr>
          <p:cNvPr id="11" name="Text Placeholder 10"/>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11-May-2015</a:t>
            </a:r>
            <a:endParaRPr lang="en-US"/>
          </a:p>
        </p:txBody>
      </p:sp>
      <p:sp>
        <p:nvSpPr>
          <p:cNvPr id="6" name="Footer Placeholder 5"/>
          <p:cNvSpPr>
            <a:spLocks noGrp="1"/>
          </p:cNvSpPr>
          <p:nvPr>
            <p:ph type="ftr" sz="quarter" idx="11"/>
          </p:nvPr>
        </p:nvSpPr>
        <p:spPr/>
        <p:txBody>
          <a:bodyPr/>
          <a:lstStyle/>
          <a:p>
            <a:r>
              <a:rPr lang="en-US" smtClean="0"/>
              <a:t>V.V. Kashikhin - RESMM15</a:t>
            </a:r>
            <a:endParaRPr lang="en-US" dirty="0"/>
          </a:p>
        </p:txBody>
      </p:sp>
      <p:sp>
        <p:nvSpPr>
          <p:cNvPr id="5" name="Slide Number Placeholder 4"/>
          <p:cNvSpPr>
            <a:spLocks noGrp="1"/>
          </p:cNvSpPr>
          <p:nvPr>
            <p:ph type="sldNum" sz="quarter" idx="12"/>
          </p:nvPr>
        </p:nvSpPr>
        <p:spPr/>
        <p:txBody>
          <a:bodyPr/>
          <a:lstStyle/>
          <a:p>
            <a:fld id="{36982F47-24E2-4A05-B199-64CA113224F8}" type="slidenum">
              <a:rPr lang="en-US" smtClean="0"/>
              <a:pPr/>
              <a:t>17</a:t>
            </a:fld>
            <a:endParaRPr lang="en-US"/>
          </a:p>
        </p:txBody>
      </p:sp>
    </p:spTree>
    <p:extLst>
      <p:ext uri="{BB962C8B-B14F-4D97-AF65-F5344CB8AC3E}">
        <p14:creationId xmlns:p14="http://schemas.microsoft.com/office/powerpoint/2010/main" val="1190393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summary</a:t>
            </a:r>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18</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64214" y="2022564"/>
            <a:ext cx="4993241" cy="2901066"/>
          </a:xfrm>
          <a:prstGeom prst="rect">
            <a:avLst/>
          </a:prstGeom>
        </p:spPr>
      </p:pic>
      <p:sp>
        <p:nvSpPr>
          <p:cNvPr id="7" name="TextBox 6"/>
          <p:cNvSpPr txBox="1"/>
          <p:nvPr/>
        </p:nvSpPr>
        <p:spPr>
          <a:xfrm>
            <a:off x="220980" y="5608871"/>
            <a:ext cx="5889322" cy="615553"/>
          </a:xfrm>
          <a:prstGeom prst="rect">
            <a:avLst/>
          </a:prstGeom>
          <a:noFill/>
        </p:spPr>
        <p:txBody>
          <a:bodyPr wrap="square" rtlCol="0">
            <a:spAutoFit/>
          </a:bodyPr>
          <a:lstStyle/>
          <a:p>
            <a:r>
              <a:rPr lang="en-US" sz="1700" dirty="0" smtClean="0">
                <a:solidFill>
                  <a:srgbClr val="00B0F0"/>
                </a:solidFill>
              </a:rPr>
              <a:t>No trim lead instrumentation</a:t>
            </a:r>
          </a:p>
          <a:p>
            <a:r>
              <a:rPr lang="en-US" sz="1700" dirty="0" smtClean="0"/>
              <a:t>All the gauges/wires will be provided by FNAL</a:t>
            </a:r>
            <a:endParaRPr lang="en-US" sz="1700" dirty="0"/>
          </a:p>
        </p:txBody>
      </p:sp>
      <p:pic>
        <p:nvPicPr>
          <p:cNvPr id="3" name="Picture 2"/>
          <p:cNvPicPr>
            <a:picLocks noChangeAspect="1"/>
          </p:cNvPicPr>
          <p:nvPr/>
        </p:nvPicPr>
        <p:blipFill rotWithShape="1">
          <a:blip r:embed="rId4"/>
          <a:srcRect l="7110" r="6792" b="4820"/>
          <a:stretch/>
        </p:blipFill>
        <p:spPr>
          <a:xfrm>
            <a:off x="160020" y="917006"/>
            <a:ext cx="5602205" cy="4751335"/>
          </a:xfrm>
          <a:prstGeom prst="rect">
            <a:avLst/>
          </a:prstGeom>
        </p:spPr>
      </p:pic>
    </p:spTree>
    <p:extLst>
      <p:ext uri="{BB962C8B-B14F-4D97-AF65-F5344CB8AC3E}">
        <p14:creationId xmlns:p14="http://schemas.microsoft.com/office/powerpoint/2010/main" val="3830838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Magnetic analysis</a:t>
            </a:r>
            <a:endParaRPr lang="en-US" dirty="0"/>
          </a:p>
        </p:txBody>
      </p:sp>
      <p:sp>
        <p:nvSpPr>
          <p:cNvPr id="13" name="Text Placeholder 12"/>
          <p:cNvSpPr>
            <a:spLocks noGrp="1"/>
          </p:cNvSpPr>
          <p:nvPr>
            <p:ph type="body" idx="1"/>
          </p:nvPr>
        </p:nvSpPr>
        <p:spPr/>
        <p:txBody>
          <a:bodyPr/>
          <a:lstStyle/>
          <a:p>
            <a:endParaRPr lang="en-US"/>
          </a:p>
        </p:txBody>
      </p:sp>
      <p:sp>
        <p:nvSpPr>
          <p:cNvPr id="8" name="Date Placeholder 7"/>
          <p:cNvSpPr>
            <a:spLocks noGrp="1"/>
          </p:cNvSpPr>
          <p:nvPr>
            <p:ph type="dt" sz="half" idx="10"/>
          </p:nvPr>
        </p:nvSpPr>
        <p:spPr/>
        <p:txBody>
          <a:bodyPr/>
          <a:lstStyle/>
          <a:p>
            <a:r>
              <a:rPr lang="en-US" smtClean="0"/>
              <a:t>11-May-2015</a:t>
            </a:r>
            <a:endParaRPr lang="en-US"/>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4" name="Slide Number Placeholder 3"/>
          <p:cNvSpPr>
            <a:spLocks noGrp="1"/>
          </p:cNvSpPr>
          <p:nvPr>
            <p:ph type="sldNum" sz="quarter" idx="12"/>
          </p:nvPr>
        </p:nvSpPr>
        <p:spPr/>
        <p:txBody>
          <a:bodyPr/>
          <a:lstStyle/>
          <a:p>
            <a:fld id="{36982F47-24E2-4A05-B199-64CA113224F8}" type="slidenum">
              <a:rPr lang="en-US" smtClean="0"/>
              <a:pPr/>
              <a:t>19</a:t>
            </a:fld>
            <a:endParaRPr lang="en-US"/>
          </a:p>
        </p:txBody>
      </p:sp>
    </p:spTree>
    <p:extLst>
      <p:ext uri="{BB962C8B-B14F-4D97-AF65-F5344CB8AC3E}">
        <p14:creationId xmlns:p14="http://schemas.microsoft.com/office/powerpoint/2010/main" val="233960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Production Solenoid</a:t>
            </a:r>
            <a:endParaRPr lang="en-US" dirty="0"/>
          </a:p>
        </p:txBody>
      </p:sp>
      <p:sp>
        <p:nvSpPr>
          <p:cNvPr id="3" name="Content Placeholder 2"/>
          <p:cNvSpPr>
            <a:spLocks noGrp="1"/>
          </p:cNvSpPr>
          <p:nvPr>
            <p:ph idx="1"/>
          </p:nvPr>
        </p:nvSpPr>
        <p:spPr>
          <a:xfrm>
            <a:off x="457200" y="1143000"/>
            <a:ext cx="8305800" cy="4876800"/>
          </a:xfrm>
        </p:spPr>
        <p:txBody>
          <a:bodyPr>
            <a:normAutofit fontScale="85000" lnSpcReduction="20000"/>
          </a:bodyPr>
          <a:lstStyle/>
          <a:p>
            <a:pPr marL="0" indent="0">
              <a:lnSpc>
                <a:spcPct val="120000"/>
              </a:lnSpc>
              <a:spcBef>
                <a:spcPts val="0"/>
              </a:spcBef>
              <a:spcAft>
                <a:spcPts val="1800"/>
              </a:spcAft>
              <a:buNone/>
              <a:defRPr/>
            </a:pPr>
            <a:r>
              <a:rPr lang="en-GB" dirty="0" smtClean="0"/>
              <a:t>The Mu2e magnet system consists of three large superconducting solenoids. Production Solenoid (PS) is the first magnet in the chain, which collects and focuses </a:t>
            </a:r>
            <a:r>
              <a:rPr lang="en-GB" dirty="0" err="1" smtClean="0"/>
              <a:t>pions</a:t>
            </a:r>
            <a:r>
              <a:rPr lang="en-GB" dirty="0" smtClean="0"/>
              <a:t> and </a:t>
            </a:r>
            <a:r>
              <a:rPr lang="en-GB" dirty="0" err="1" smtClean="0"/>
              <a:t>muons</a:t>
            </a:r>
            <a:r>
              <a:rPr lang="en-GB" dirty="0" smtClean="0"/>
              <a:t> generated in interactions of an 8-GeV proton beam with a tilted high-Z target and directs them towards Transport Solenoid (TS).</a:t>
            </a:r>
            <a:r>
              <a:rPr lang="en-US" dirty="0" smtClean="0"/>
              <a:t> </a:t>
            </a:r>
          </a:p>
          <a:p>
            <a:pPr marL="0" indent="0">
              <a:lnSpc>
                <a:spcPct val="120000"/>
              </a:lnSpc>
              <a:spcBef>
                <a:spcPts val="0"/>
              </a:spcBef>
              <a:spcAft>
                <a:spcPts val="1800"/>
              </a:spcAft>
              <a:buNone/>
              <a:defRPr/>
            </a:pPr>
            <a:r>
              <a:rPr lang="en-US" dirty="0" smtClean="0"/>
              <a:t>PS performs the following functions in the mu2e:</a:t>
            </a:r>
          </a:p>
          <a:p>
            <a:pPr lvl="0">
              <a:lnSpc>
                <a:spcPct val="120000"/>
              </a:lnSpc>
              <a:spcBef>
                <a:spcPts val="0"/>
              </a:spcBef>
              <a:defRPr/>
            </a:pPr>
            <a:r>
              <a:rPr lang="en-US" dirty="0" smtClean="0">
                <a:solidFill>
                  <a:schemeClr val="tx2"/>
                </a:solidFill>
              </a:rPr>
              <a:t>Maximizes </a:t>
            </a:r>
            <a:r>
              <a:rPr lang="en-US" dirty="0" err="1" smtClean="0">
                <a:solidFill>
                  <a:schemeClr val="tx2"/>
                </a:solidFill>
              </a:rPr>
              <a:t>muon</a:t>
            </a:r>
            <a:r>
              <a:rPr lang="en-US" dirty="0" smtClean="0">
                <a:solidFill>
                  <a:schemeClr val="tx2"/>
                </a:solidFill>
              </a:rPr>
              <a:t> yield by efficiently focusing secondary </a:t>
            </a:r>
            <a:r>
              <a:rPr lang="en-US" dirty="0" err="1" smtClean="0">
                <a:solidFill>
                  <a:schemeClr val="tx2"/>
                </a:solidFill>
              </a:rPr>
              <a:t>pions</a:t>
            </a:r>
            <a:r>
              <a:rPr lang="en-US" dirty="0" smtClean="0">
                <a:solidFill>
                  <a:schemeClr val="tx2"/>
                </a:solidFill>
              </a:rPr>
              <a:t> and subsequent secondary </a:t>
            </a:r>
            <a:r>
              <a:rPr lang="en-US" dirty="0" err="1" smtClean="0">
                <a:solidFill>
                  <a:schemeClr val="tx2"/>
                </a:solidFill>
              </a:rPr>
              <a:t>muons</a:t>
            </a:r>
            <a:r>
              <a:rPr lang="en-US" dirty="0" smtClean="0">
                <a:solidFill>
                  <a:schemeClr val="tx2"/>
                </a:solidFill>
              </a:rPr>
              <a:t> towards the Transport Solenoid (TS) system, in the momentum range to be stopped in the stopping target;</a:t>
            </a:r>
          </a:p>
          <a:p>
            <a:pPr lvl="0">
              <a:lnSpc>
                <a:spcPct val="120000"/>
              </a:lnSpc>
              <a:spcBef>
                <a:spcPts val="0"/>
              </a:spcBef>
              <a:defRPr/>
            </a:pPr>
            <a:r>
              <a:rPr lang="en-US" dirty="0" smtClean="0">
                <a:solidFill>
                  <a:schemeClr val="tx2"/>
                </a:solidFill>
              </a:rPr>
              <a:t>Provides a clear bore for beam line elements such as the primary production target and secondary particle Heat and Radiation Shield (HRS);</a:t>
            </a:r>
          </a:p>
          <a:p>
            <a:pPr lvl="0">
              <a:lnSpc>
                <a:spcPct val="120000"/>
              </a:lnSpc>
              <a:spcBef>
                <a:spcPts val="0"/>
              </a:spcBef>
              <a:defRPr/>
            </a:pPr>
            <a:r>
              <a:rPr lang="en-US" dirty="0" smtClean="0">
                <a:solidFill>
                  <a:schemeClr val="tx2"/>
                </a:solidFill>
              </a:rPr>
              <a:t>Allows the primary proton beam to be steered into primary target; allows outgoing proton beam to exit without striking PS magnet shield.</a:t>
            </a:r>
            <a:endParaRPr lang="en-US" dirty="0"/>
          </a:p>
        </p:txBody>
      </p:sp>
      <p:sp>
        <p:nvSpPr>
          <p:cNvPr id="8" name="Date Placeholder 7"/>
          <p:cNvSpPr>
            <a:spLocks noGrp="1"/>
          </p:cNvSpPr>
          <p:nvPr>
            <p:ph type="dt" sz="half" idx="10"/>
          </p:nvPr>
        </p:nvSpPr>
        <p:spPr/>
        <p:txBody>
          <a:bodyPr/>
          <a:lstStyle/>
          <a:p>
            <a:pPr>
              <a:defRPr/>
            </a:pPr>
            <a:r>
              <a:rPr lang="en-US" smtClean="0"/>
              <a:t>11-May-2015</a:t>
            </a:r>
            <a:endParaRPr lang="en-US" dirty="0"/>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4" name="Slide Number Placeholder 3"/>
          <p:cNvSpPr>
            <a:spLocks noGrp="1"/>
          </p:cNvSpPr>
          <p:nvPr>
            <p:ph type="sldNum" sz="quarter" idx="12"/>
          </p:nvPr>
        </p:nvSpPr>
        <p:spPr/>
        <p:txBody>
          <a:bodyPr/>
          <a:lstStyle/>
          <a:p>
            <a:pPr>
              <a:defRPr/>
            </a:pPr>
            <a:fld id="{F54CDE38-FFAF-492C-9B07-8E8E92DB54C3}" type="slidenum">
              <a:rPr lang="en-US" smtClean="0"/>
              <a:pPr>
                <a:defRPr/>
              </a:pPr>
              <a:t>2</a:t>
            </a:fld>
            <a:endParaRPr lang="en-US" dirty="0"/>
          </a:p>
        </p:txBody>
      </p:sp>
    </p:spTree>
    <p:extLst>
      <p:ext uri="{BB962C8B-B14F-4D97-AF65-F5344CB8AC3E}">
        <p14:creationId xmlns:p14="http://schemas.microsoft.com/office/powerpoint/2010/main" val="1302689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field</a:t>
            </a:r>
            <a:endParaRPr lang="en-US" dirty="0"/>
          </a:p>
        </p:txBody>
      </p:sp>
      <p:sp>
        <p:nvSpPr>
          <p:cNvPr id="12" name="Content Placeholder 2"/>
          <p:cNvSpPr>
            <a:spLocks noGrp="1"/>
          </p:cNvSpPr>
          <p:nvPr>
            <p:ph idx="1"/>
          </p:nvPr>
        </p:nvSpPr>
        <p:spPr>
          <a:xfrm>
            <a:off x="861060" y="5291378"/>
            <a:ext cx="7924800" cy="685800"/>
          </a:xfrm>
        </p:spPr>
        <p:txBody>
          <a:bodyPr>
            <a:normAutofit fontScale="92500" lnSpcReduction="20000"/>
          </a:bodyPr>
          <a:lstStyle/>
          <a:p>
            <a:pPr>
              <a:spcAft>
                <a:spcPts val="0"/>
              </a:spcAft>
              <a:defRPr/>
            </a:pPr>
            <a:r>
              <a:rPr lang="en-US" sz="1800" dirty="0" smtClean="0">
                <a:solidFill>
                  <a:srgbClr val="00B0F0"/>
                </a:solidFill>
              </a:rPr>
              <a:t>No trim current variation</a:t>
            </a:r>
            <a:r>
              <a:rPr lang="en-US" sz="1800" dirty="0" smtClean="0"/>
              <a:t>;</a:t>
            </a:r>
          </a:p>
          <a:p>
            <a:pPr>
              <a:spcAft>
                <a:spcPts val="0"/>
              </a:spcAft>
              <a:defRPr/>
            </a:pPr>
            <a:r>
              <a:rPr lang="en-US" sz="1800" dirty="0" smtClean="0"/>
              <a:t>Radiation shield (shown) is made of high-resistivity bronze (magnetic permeability of </a:t>
            </a:r>
            <a:r>
              <a:rPr lang="en-US" sz="1800" dirty="0" smtClean="0">
                <a:solidFill>
                  <a:srgbClr val="C00000"/>
                </a:solidFill>
              </a:rPr>
              <a:t>≤1.10</a:t>
            </a:r>
            <a:r>
              <a:rPr lang="en-US" sz="1800" dirty="0" smtClean="0"/>
              <a:t>).</a:t>
            </a:r>
          </a:p>
        </p:txBody>
      </p:sp>
      <p:sp>
        <p:nvSpPr>
          <p:cNvPr id="9" name="Date Placeholder 8"/>
          <p:cNvSpPr>
            <a:spLocks noGrp="1"/>
          </p:cNvSpPr>
          <p:nvPr>
            <p:ph type="dt" sz="half" idx="10"/>
          </p:nvPr>
        </p:nvSpPr>
        <p:spPr/>
        <p:txBody>
          <a:bodyPr/>
          <a:lstStyle/>
          <a:p>
            <a:pPr>
              <a:defRPr/>
            </a:pPr>
            <a:r>
              <a:rPr lang="en-US" smtClean="0"/>
              <a:t>11-May-2015</a:t>
            </a:r>
            <a:endParaRPr lang="en-US" dirty="0"/>
          </a:p>
        </p:txBody>
      </p:sp>
      <p:sp>
        <p:nvSpPr>
          <p:cNvPr id="8" name="Footer Placeholder 7"/>
          <p:cNvSpPr>
            <a:spLocks noGrp="1"/>
          </p:cNvSpPr>
          <p:nvPr>
            <p:ph type="ftr" sz="quarter" idx="11"/>
          </p:nvPr>
        </p:nvSpPr>
        <p:spPr/>
        <p:txBody>
          <a:bodyPr/>
          <a:lstStyle/>
          <a:p>
            <a:r>
              <a:rPr lang="en-US" smtClean="0"/>
              <a:t>V.V. Kashikhin - RESMM15</a:t>
            </a:r>
            <a:endParaRPr lang="en-US" dirty="0"/>
          </a:p>
        </p:txBody>
      </p:sp>
      <p:sp>
        <p:nvSpPr>
          <p:cNvPr id="5" name="Slide Number Placeholder 4"/>
          <p:cNvSpPr>
            <a:spLocks noGrp="1"/>
          </p:cNvSpPr>
          <p:nvPr>
            <p:ph type="sldNum" sz="quarter" idx="12"/>
          </p:nvPr>
        </p:nvSpPr>
        <p:spPr/>
        <p:txBody>
          <a:bodyPr/>
          <a:lstStyle/>
          <a:p>
            <a:pPr>
              <a:defRPr/>
            </a:pPr>
            <a:fld id="{F54CDE38-FFAF-492C-9B07-8E8E92DB54C3}" type="slidenum">
              <a:rPr lang="en-US" smtClean="0"/>
              <a:pPr>
                <a:defRPr/>
              </a:pPr>
              <a:t>20</a:t>
            </a:fld>
            <a:endParaRPr lang="en-US" dirty="0"/>
          </a:p>
        </p:txBody>
      </p:sp>
      <p:pic>
        <p:nvPicPr>
          <p:cNvPr id="13" name="Picture 12"/>
          <p:cNvPicPr/>
          <p:nvPr/>
        </p:nvPicPr>
        <p:blipFill>
          <a:blip r:embed="rId2"/>
          <a:srcRect t="4810" r="7478"/>
          <a:stretch>
            <a:fillRect/>
          </a:stretch>
        </p:blipFill>
        <p:spPr bwMode="auto">
          <a:xfrm>
            <a:off x="152400" y="1371600"/>
            <a:ext cx="4026477" cy="3636481"/>
          </a:xfrm>
          <a:prstGeom prst="rect">
            <a:avLst/>
          </a:prstGeom>
          <a:noFill/>
          <a:ln w="9525">
            <a:noFill/>
            <a:miter lim="800000"/>
            <a:headEnd/>
            <a:tailEnd/>
          </a:ln>
        </p:spPr>
      </p:pic>
      <p:pic>
        <p:nvPicPr>
          <p:cNvPr id="11" name="Picture 10" descr="B:\Project\Mu2e\Alternative\PS0\Dec2011 design\Magnetic\Bz(z)_2.png"/>
          <p:cNvPicPr/>
          <p:nvPr/>
        </p:nvPicPr>
        <p:blipFill>
          <a:blip r:embed="rId3" cstate="print"/>
          <a:srcRect b="1443"/>
          <a:stretch>
            <a:fillRect/>
          </a:stretch>
        </p:blipFill>
        <p:spPr bwMode="auto">
          <a:xfrm>
            <a:off x="4389120" y="1371600"/>
            <a:ext cx="4754880" cy="3636481"/>
          </a:xfrm>
          <a:prstGeom prst="rect">
            <a:avLst/>
          </a:prstGeom>
          <a:noFill/>
          <a:ln w="9525">
            <a:noFill/>
            <a:miter lim="800000"/>
            <a:headEnd/>
            <a:tailEnd/>
          </a:ln>
        </p:spPr>
      </p:pic>
    </p:spTree>
    <p:extLst>
      <p:ext uri="{BB962C8B-B14F-4D97-AF65-F5344CB8AC3E}">
        <p14:creationId xmlns:p14="http://schemas.microsoft.com/office/powerpoint/2010/main" val="4123331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 line</a:t>
            </a:r>
            <a:endParaRPr lang="en-US" dirty="0"/>
          </a:p>
        </p:txBody>
      </p:sp>
      <p:sp>
        <p:nvSpPr>
          <p:cNvPr id="17" name="Content Placeholder 2"/>
          <p:cNvSpPr>
            <a:spLocks noGrp="1"/>
          </p:cNvSpPr>
          <p:nvPr>
            <p:ph idx="1"/>
          </p:nvPr>
        </p:nvSpPr>
        <p:spPr>
          <a:xfrm>
            <a:off x="533400" y="5486400"/>
            <a:ext cx="8458200" cy="685799"/>
          </a:xfrm>
        </p:spPr>
        <p:txBody>
          <a:bodyPr>
            <a:normAutofit fontScale="70000" lnSpcReduction="20000"/>
          </a:bodyPr>
          <a:lstStyle/>
          <a:p>
            <a:r>
              <a:rPr lang="en-US" dirty="0" smtClean="0"/>
              <a:t>The </a:t>
            </a:r>
            <a:r>
              <a:rPr lang="en-US" dirty="0" smtClean="0">
                <a:solidFill>
                  <a:srgbClr val="C00000"/>
                </a:solidFill>
              </a:rPr>
              <a:t>1.50 K</a:t>
            </a:r>
            <a:r>
              <a:rPr lang="en-US" dirty="0" smtClean="0"/>
              <a:t> thermal margin must be maintained during the nominal operation per the magnet requirements;</a:t>
            </a:r>
          </a:p>
          <a:p>
            <a:r>
              <a:rPr lang="en-US" dirty="0" smtClean="0"/>
              <a:t>It defines the maximum allowed coil temperature of </a:t>
            </a:r>
            <a:r>
              <a:rPr lang="en-US" dirty="0" smtClean="0">
                <a:solidFill>
                  <a:srgbClr val="C00000"/>
                </a:solidFill>
              </a:rPr>
              <a:t>5.10 K</a:t>
            </a:r>
            <a:r>
              <a:rPr lang="en-US" dirty="0" smtClean="0"/>
              <a:t> (at the nominal current).</a:t>
            </a:r>
            <a:endParaRPr lang="en-US" dirty="0"/>
          </a:p>
        </p:txBody>
      </p:sp>
      <p:sp>
        <p:nvSpPr>
          <p:cNvPr id="8" name="Date Placeholder 7"/>
          <p:cNvSpPr>
            <a:spLocks noGrp="1"/>
          </p:cNvSpPr>
          <p:nvPr>
            <p:ph type="dt" sz="half" idx="10"/>
          </p:nvPr>
        </p:nvSpPr>
        <p:spPr/>
        <p:txBody>
          <a:bodyPr/>
          <a:lstStyle/>
          <a:p>
            <a:pPr>
              <a:defRPr/>
            </a:pPr>
            <a:r>
              <a:rPr lang="en-US" smtClean="0"/>
              <a:t>11-May-2015</a:t>
            </a:r>
            <a:endParaRPr lang="en-US" dirty="0"/>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4" name="Slide Number Placeholder 3"/>
          <p:cNvSpPr>
            <a:spLocks noGrp="1"/>
          </p:cNvSpPr>
          <p:nvPr>
            <p:ph type="sldNum" sz="quarter" idx="12"/>
          </p:nvPr>
        </p:nvSpPr>
        <p:spPr/>
        <p:txBody>
          <a:bodyPr/>
          <a:lstStyle/>
          <a:p>
            <a:pPr>
              <a:defRPr/>
            </a:pPr>
            <a:fld id="{F54CDE38-FFAF-492C-9B07-8E8E92DB54C3}" type="slidenum">
              <a:rPr lang="en-US" smtClean="0"/>
              <a:pPr>
                <a:defRPr/>
              </a:pPr>
              <a:t>21</a:t>
            </a:fld>
            <a:endParaRPr lang="en-US" dirty="0"/>
          </a:p>
        </p:txBody>
      </p:sp>
      <p:grpSp>
        <p:nvGrpSpPr>
          <p:cNvPr id="3" name="Group 10"/>
          <p:cNvGrpSpPr/>
          <p:nvPr/>
        </p:nvGrpSpPr>
        <p:grpSpPr>
          <a:xfrm>
            <a:off x="4953000" y="1371600"/>
            <a:ext cx="4114801" cy="3818218"/>
            <a:chOff x="4876799" y="2353982"/>
            <a:chExt cx="4114801" cy="3818218"/>
          </a:xfrm>
        </p:grpSpPr>
        <p:pic>
          <p:nvPicPr>
            <p:cNvPr id="12" name="Picture 6"/>
            <p:cNvPicPr>
              <a:picLocks noChangeAspect="1" noChangeArrowheads="1"/>
            </p:cNvPicPr>
            <p:nvPr/>
          </p:nvPicPr>
          <p:blipFill>
            <a:blip r:embed="rId2"/>
            <a:srcRect r="1818"/>
            <a:stretch>
              <a:fillRect/>
            </a:stretch>
          </p:blipFill>
          <p:spPr bwMode="auto">
            <a:xfrm>
              <a:off x="4876799" y="2353982"/>
              <a:ext cx="4114801" cy="3818218"/>
            </a:xfrm>
            <a:prstGeom prst="rect">
              <a:avLst/>
            </a:prstGeom>
            <a:noFill/>
            <a:ln w="9525">
              <a:noFill/>
              <a:miter lim="800000"/>
              <a:headEnd/>
              <a:tailEnd/>
            </a:ln>
          </p:spPr>
        </p:pic>
        <p:cxnSp>
          <p:nvCxnSpPr>
            <p:cNvPr id="13" name="Straight Connector 12"/>
            <p:cNvCxnSpPr/>
            <p:nvPr/>
          </p:nvCxnSpPr>
          <p:spPr>
            <a:xfrm rot="5400000" flipH="1" flipV="1">
              <a:off x="5386816" y="4140089"/>
              <a:ext cx="3323923" cy="2817"/>
            </a:xfrm>
            <a:prstGeom prst="line">
              <a:avLst/>
            </a:prstGeom>
            <a:ln w="22225">
              <a:solidFill>
                <a:srgbClr val="0070C0"/>
              </a:solidFill>
              <a:prstDash val="dash"/>
              <a:tailEnd type="none"/>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6893958" y="4148855"/>
              <a:ext cx="3323923" cy="2817"/>
            </a:xfrm>
            <a:prstGeom prst="line">
              <a:avLst/>
            </a:prstGeom>
            <a:ln w="22225">
              <a:solidFill>
                <a:srgbClr val="D000E6"/>
              </a:solidFill>
              <a:prstDash val="dash"/>
              <a:tailEnd type="none"/>
            </a:ln>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6146379" y="4790007"/>
              <a:ext cx="1447800" cy="307777"/>
            </a:xfrm>
            <a:prstGeom prst="rect">
              <a:avLst/>
            </a:prstGeom>
            <a:solidFill>
              <a:schemeClr val="bg1"/>
            </a:solidFill>
          </p:spPr>
          <p:txBody>
            <a:bodyPr wrap="square" rtlCol="0">
              <a:spAutoFit/>
            </a:bodyPr>
            <a:lstStyle/>
            <a:p>
              <a:r>
                <a:rPr lang="en-US" sz="1400" dirty="0" smtClean="0">
                  <a:solidFill>
                    <a:srgbClr val="0070C0"/>
                  </a:solidFill>
                </a:rPr>
                <a:t>Nominal current</a:t>
              </a:r>
              <a:endParaRPr lang="en-US" sz="1400" dirty="0">
                <a:solidFill>
                  <a:srgbClr val="0070C0"/>
                </a:solidFill>
              </a:endParaRPr>
            </a:p>
          </p:txBody>
        </p:sp>
        <p:sp>
          <p:nvSpPr>
            <p:cNvPr id="16" name="TextBox 15"/>
            <p:cNvSpPr txBox="1"/>
            <p:nvPr/>
          </p:nvSpPr>
          <p:spPr>
            <a:xfrm rot="16200000">
              <a:off x="7583388" y="3237011"/>
              <a:ext cx="1600201" cy="307777"/>
            </a:xfrm>
            <a:prstGeom prst="rect">
              <a:avLst/>
            </a:prstGeom>
            <a:solidFill>
              <a:schemeClr val="bg1"/>
            </a:solidFill>
          </p:spPr>
          <p:txBody>
            <a:bodyPr wrap="square" rtlCol="0">
              <a:spAutoFit/>
            </a:bodyPr>
            <a:lstStyle/>
            <a:p>
              <a:r>
                <a:rPr lang="en-US" sz="1400" dirty="0" smtClean="0">
                  <a:solidFill>
                    <a:srgbClr val="D000E6"/>
                  </a:solidFill>
                </a:rPr>
                <a:t>Maximum current</a:t>
              </a:r>
              <a:endParaRPr lang="en-US" sz="1400" dirty="0">
                <a:solidFill>
                  <a:srgbClr val="D000E6"/>
                </a:solidFill>
              </a:endParaRPr>
            </a:p>
          </p:txBody>
        </p:sp>
      </p:grpSp>
      <p:pic>
        <p:nvPicPr>
          <p:cNvPr id="18" name="Picture 4"/>
          <p:cNvPicPr>
            <a:picLocks noChangeAspect="1" noChangeArrowheads="1"/>
          </p:cNvPicPr>
          <p:nvPr/>
        </p:nvPicPr>
        <p:blipFill>
          <a:blip r:embed="rId3"/>
          <a:srcRect/>
          <a:stretch>
            <a:fillRect/>
          </a:stretch>
        </p:blipFill>
        <p:spPr bwMode="auto">
          <a:xfrm>
            <a:off x="152400" y="1143000"/>
            <a:ext cx="4808940" cy="4190999"/>
          </a:xfrm>
          <a:prstGeom prst="rect">
            <a:avLst/>
          </a:prstGeom>
          <a:noFill/>
          <a:ln w="9525">
            <a:noFill/>
            <a:miter lim="800000"/>
            <a:headEnd/>
            <a:tailEnd/>
          </a:ln>
        </p:spPr>
      </p:pic>
    </p:spTree>
    <p:extLst>
      <p:ext uri="{BB962C8B-B14F-4D97-AF65-F5344CB8AC3E}">
        <p14:creationId xmlns:p14="http://schemas.microsoft.com/office/powerpoint/2010/main" val="2919153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Forces</a:t>
            </a:r>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22</a:t>
            </a:fld>
            <a:endParaRPr lang="en-US" dirty="0"/>
          </a:p>
        </p:txBody>
      </p:sp>
      <p:pic>
        <p:nvPicPr>
          <p:cNvPr id="6146" name="Picture 2"/>
          <p:cNvPicPr>
            <a:picLocks noChangeAspect="1" noChangeArrowheads="1"/>
          </p:cNvPicPr>
          <p:nvPr/>
        </p:nvPicPr>
        <p:blipFill>
          <a:blip r:embed="rId2"/>
          <a:srcRect l="7699"/>
          <a:stretch>
            <a:fillRect/>
          </a:stretch>
        </p:blipFill>
        <p:spPr bwMode="auto">
          <a:xfrm>
            <a:off x="304800" y="1143000"/>
            <a:ext cx="8603226" cy="5009762"/>
          </a:xfrm>
          <a:prstGeom prst="rect">
            <a:avLst/>
          </a:prstGeom>
          <a:noFill/>
          <a:ln w="9525">
            <a:noFill/>
            <a:miter lim="800000"/>
            <a:headEnd/>
            <a:tailEnd/>
          </a:ln>
          <a:effectLst/>
        </p:spPr>
      </p:pic>
    </p:spTree>
    <p:extLst>
      <p:ext uri="{BB962C8B-B14F-4D97-AF65-F5344CB8AC3E}">
        <p14:creationId xmlns:p14="http://schemas.microsoft.com/office/powerpoint/2010/main" val="1387322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 parameters</a:t>
            </a:r>
            <a:endParaRPr lang="en-US" dirty="0"/>
          </a:p>
        </p:txBody>
      </p:sp>
      <p:sp>
        <p:nvSpPr>
          <p:cNvPr id="9" name="Content Placeholder 2"/>
          <p:cNvSpPr>
            <a:spLocks noGrp="1"/>
          </p:cNvSpPr>
          <p:nvPr>
            <p:ph idx="1"/>
          </p:nvPr>
        </p:nvSpPr>
        <p:spPr>
          <a:xfrm>
            <a:off x="6988175" y="2286000"/>
            <a:ext cx="2095500" cy="2895600"/>
          </a:xfrm>
        </p:spPr>
        <p:txBody>
          <a:bodyPr>
            <a:normAutofit/>
          </a:bodyPr>
          <a:lstStyle/>
          <a:p>
            <a:r>
              <a:rPr lang="en-US" sz="1800" dirty="0" smtClean="0">
                <a:solidFill>
                  <a:srgbClr val="C00000"/>
                </a:solidFill>
              </a:rPr>
              <a:t>The magnet shall be designed for 5.0 T on axis</a:t>
            </a:r>
            <a:r>
              <a:rPr lang="en-US" sz="1800" dirty="0" smtClean="0"/>
              <a:t>;</a:t>
            </a:r>
          </a:p>
          <a:p>
            <a:pPr lvl="1"/>
            <a:r>
              <a:rPr lang="en-US" sz="1800" dirty="0" smtClean="0">
                <a:solidFill>
                  <a:srgbClr val="00B050"/>
                </a:solidFill>
              </a:rPr>
              <a:t>May be tested up to this field.</a:t>
            </a:r>
          </a:p>
          <a:p>
            <a:r>
              <a:rPr lang="en-US" sz="1800" dirty="0" smtClean="0"/>
              <a:t>Will operate at </a:t>
            </a:r>
            <a:r>
              <a:rPr lang="en-US" sz="1800" dirty="0" smtClean="0">
                <a:solidFill>
                  <a:srgbClr val="C00000"/>
                </a:solidFill>
              </a:rPr>
              <a:t>4.6 T</a:t>
            </a:r>
            <a:r>
              <a:rPr lang="en-US" sz="1800" dirty="0" smtClean="0"/>
              <a:t> on axis.</a:t>
            </a:r>
            <a:endParaRPr lang="en-US" sz="1800" dirty="0"/>
          </a:p>
        </p:txBody>
      </p:sp>
      <p:sp>
        <p:nvSpPr>
          <p:cNvPr id="8" name="Date Placeholder 7"/>
          <p:cNvSpPr>
            <a:spLocks noGrp="1"/>
          </p:cNvSpPr>
          <p:nvPr>
            <p:ph type="dt" sz="half" idx="10"/>
          </p:nvPr>
        </p:nvSpPr>
        <p:spPr/>
        <p:txBody>
          <a:bodyPr/>
          <a:lstStyle/>
          <a:p>
            <a:pPr>
              <a:defRPr/>
            </a:pPr>
            <a:r>
              <a:rPr lang="en-US" smtClean="0"/>
              <a:t>11-May-2015</a:t>
            </a:r>
            <a:endParaRPr lang="en-US" dirty="0"/>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4" name="Slide Number Placeholder 3"/>
          <p:cNvSpPr>
            <a:spLocks noGrp="1"/>
          </p:cNvSpPr>
          <p:nvPr>
            <p:ph type="sldNum" sz="quarter" idx="12"/>
          </p:nvPr>
        </p:nvSpPr>
        <p:spPr/>
        <p:txBody>
          <a:bodyPr/>
          <a:lstStyle/>
          <a:p>
            <a:pPr>
              <a:defRPr/>
            </a:pPr>
            <a:fld id="{F54CDE38-FFAF-492C-9B07-8E8E92DB54C3}" type="slidenum">
              <a:rPr lang="en-US" smtClean="0"/>
              <a:pPr>
                <a:defRPr/>
              </a:pPr>
              <a:t>23</a:t>
            </a:fld>
            <a:endParaRPr lang="en-US" dirty="0"/>
          </a:p>
        </p:txBody>
      </p:sp>
      <p:pic>
        <p:nvPicPr>
          <p:cNvPr id="24577" name="Picture 1"/>
          <p:cNvPicPr>
            <a:picLocks noChangeAspect="1" noChangeArrowheads="1"/>
          </p:cNvPicPr>
          <p:nvPr/>
        </p:nvPicPr>
        <p:blipFill>
          <a:blip r:embed="rId3"/>
          <a:srcRect l="5319" r="5319" b="3097"/>
          <a:stretch>
            <a:fillRect/>
          </a:stretch>
        </p:blipFill>
        <p:spPr bwMode="auto">
          <a:xfrm>
            <a:off x="75917" y="1143000"/>
            <a:ext cx="6834753" cy="4800600"/>
          </a:xfrm>
          <a:prstGeom prst="rect">
            <a:avLst/>
          </a:prstGeom>
          <a:noFill/>
          <a:ln w="9525">
            <a:noFill/>
            <a:miter lim="800000"/>
            <a:headEnd/>
            <a:tailEnd/>
          </a:ln>
          <a:effectLst/>
        </p:spPr>
      </p:pic>
    </p:spTree>
    <p:extLst>
      <p:ext uri="{BB962C8B-B14F-4D97-AF65-F5344CB8AC3E}">
        <p14:creationId xmlns:p14="http://schemas.microsoft.com/office/powerpoint/2010/main" val="1569425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6982F47-24E2-4A05-B199-64CA113224F8}" type="slidenum">
              <a:rPr lang="en-US" smtClean="0"/>
              <a:pPr>
                <a:defRPr/>
              </a:pPr>
              <a:t>24</a:t>
            </a:fld>
            <a:endParaRPr lang="en-US"/>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8" name="Date Placeholder 7"/>
          <p:cNvSpPr>
            <a:spLocks noGrp="1"/>
          </p:cNvSpPr>
          <p:nvPr>
            <p:ph type="dt" sz="half" idx="10"/>
          </p:nvPr>
        </p:nvSpPr>
        <p:spPr/>
        <p:txBody>
          <a:bodyPr/>
          <a:lstStyle/>
          <a:p>
            <a:pPr>
              <a:defRPr/>
            </a:pPr>
            <a:r>
              <a:rPr lang="en-US" smtClean="0"/>
              <a:t>11-May-2015</a:t>
            </a:r>
            <a:endParaRPr lang="en-US" dirty="0"/>
          </a:p>
        </p:txBody>
      </p:sp>
    </p:spTree>
    <p:extLst>
      <p:ext uri="{BB962C8B-B14F-4D97-AF65-F5344CB8AC3E}">
        <p14:creationId xmlns:p14="http://schemas.microsoft.com/office/powerpoint/2010/main" val="1477965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 stability</a:t>
            </a:r>
            <a:endParaRPr lang="en-US" dirty="0"/>
          </a:p>
        </p:txBody>
      </p:sp>
      <p:sp>
        <p:nvSpPr>
          <p:cNvPr id="4" name="Slide Number Placeholder 3"/>
          <p:cNvSpPr>
            <a:spLocks noGrp="1"/>
          </p:cNvSpPr>
          <p:nvPr>
            <p:ph type="sldNum" sz="quarter" idx="12"/>
          </p:nvPr>
        </p:nvSpPr>
        <p:spPr/>
        <p:txBody>
          <a:bodyPr/>
          <a:lstStyle/>
          <a:p>
            <a:pPr>
              <a:defRPr/>
            </a:pPr>
            <a:fld id="{F54CDE38-FFAF-492C-9B07-8E8E92DB54C3}" type="slidenum">
              <a:rPr lang="en-US" smtClean="0"/>
              <a:pPr>
                <a:defRPr/>
              </a:pPr>
              <a:t>25</a:t>
            </a:fld>
            <a:endParaRPr lang="en-US" dirty="0"/>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8" name="Date Placeholder 7"/>
          <p:cNvSpPr>
            <a:spLocks noGrp="1"/>
          </p:cNvSpPr>
          <p:nvPr>
            <p:ph type="dt" sz="half" idx="10"/>
          </p:nvPr>
        </p:nvSpPr>
        <p:spPr/>
        <p:txBody>
          <a:bodyPr/>
          <a:lstStyle/>
          <a:p>
            <a:pPr>
              <a:defRPr/>
            </a:pPr>
            <a:r>
              <a:rPr lang="en-US" smtClean="0"/>
              <a:t>11-May-2015</a:t>
            </a:r>
            <a:endParaRPr lang="en-US" dirty="0"/>
          </a:p>
        </p:txBody>
      </p:sp>
      <p:sp>
        <p:nvSpPr>
          <p:cNvPr id="10" name="Content Placeholder 2"/>
          <p:cNvSpPr>
            <a:spLocks noGrp="1"/>
          </p:cNvSpPr>
          <p:nvPr>
            <p:ph sz="quarter" idx="1"/>
          </p:nvPr>
        </p:nvSpPr>
        <p:spPr>
          <a:xfrm>
            <a:off x="609600" y="1752600"/>
            <a:ext cx="7848600" cy="4030980"/>
          </a:xfrm>
        </p:spPr>
        <p:txBody>
          <a:bodyPr>
            <a:normAutofit fontScale="70000" lnSpcReduction="20000"/>
          </a:bodyPr>
          <a:lstStyle/>
          <a:p>
            <a:pPr>
              <a:lnSpc>
                <a:spcPct val="120000"/>
              </a:lnSpc>
              <a:spcAft>
                <a:spcPts val="0"/>
              </a:spcAft>
              <a:defRPr/>
            </a:pPr>
            <a:r>
              <a:rPr lang="en-US" dirty="0" smtClean="0"/>
              <a:t>Ability of the magnet to recover from a short-term transition from superconducting to normal state;</a:t>
            </a:r>
          </a:p>
          <a:p>
            <a:pPr>
              <a:lnSpc>
                <a:spcPct val="120000"/>
              </a:lnSpc>
              <a:spcAft>
                <a:spcPts val="0"/>
              </a:spcAft>
              <a:defRPr/>
            </a:pPr>
            <a:r>
              <a:rPr lang="en-US" dirty="0" smtClean="0"/>
              <a:t>Characterized by the minimum quench energy (</a:t>
            </a:r>
            <a:r>
              <a:rPr lang="en-US" dirty="0" err="1" smtClean="0"/>
              <a:t>MQE</a:t>
            </a:r>
            <a:r>
              <a:rPr lang="en-US" dirty="0" smtClean="0"/>
              <a:t>) – the minimum energy deposited in the coil causing the irreversible transition to normal state (quench); </a:t>
            </a:r>
          </a:p>
          <a:p>
            <a:pPr>
              <a:lnSpc>
                <a:spcPct val="120000"/>
              </a:lnSpc>
              <a:spcAft>
                <a:spcPts val="0"/>
              </a:spcAft>
              <a:defRPr/>
            </a:pPr>
            <a:r>
              <a:rPr lang="en-US" dirty="0" smtClean="0"/>
              <a:t>3D thermal model of the cable:</a:t>
            </a:r>
          </a:p>
          <a:p>
            <a:pPr lvl="2">
              <a:lnSpc>
                <a:spcPct val="120000"/>
              </a:lnSpc>
              <a:spcAft>
                <a:spcPts val="0"/>
              </a:spcAft>
              <a:defRPr/>
            </a:pPr>
            <a:r>
              <a:rPr lang="en-US" dirty="0" smtClean="0"/>
              <a:t>Actual cable geometry and all properties are taken into account;</a:t>
            </a:r>
          </a:p>
          <a:p>
            <a:pPr lvl="2">
              <a:lnSpc>
                <a:spcPct val="120000"/>
              </a:lnSpc>
              <a:spcAft>
                <a:spcPts val="0"/>
              </a:spcAft>
              <a:defRPr/>
            </a:pPr>
            <a:r>
              <a:rPr lang="en-US" dirty="0" smtClean="0"/>
              <a:t>Heat pulse is delivered to a short section of the cable within a small time frame;</a:t>
            </a:r>
          </a:p>
          <a:p>
            <a:pPr lvl="2">
              <a:lnSpc>
                <a:spcPct val="120000"/>
              </a:lnSpc>
              <a:spcAft>
                <a:spcPts val="0"/>
              </a:spcAft>
              <a:defRPr/>
            </a:pPr>
            <a:r>
              <a:rPr lang="en-US" dirty="0" err="1" smtClean="0"/>
              <a:t>MQE</a:t>
            </a:r>
            <a:r>
              <a:rPr lang="en-US" dirty="0" smtClean="0"/>
              <a:t> = minimum heat pulse energy that starts the quench;</a:t>
            </a:r>
          </a:p>
          <a:p>
            <a:pPr lvl="1">
              <a:lnSpc>
                <a:spcPct val="120000"/>
              </a:lnSpc>
              <a:spcAft>
                <a:spcPts val="0"/>
              </a:spcAft>
              <a:defRPr/>
            </a:pPr>
            <a:r>
              <a:rPr lang="en-US" dirty="0" smtClean="0"/>
              <a:t>Coupled to 2D current sharing model:</a:t>
            </a:r>
          </a:p>
          <a:p>
            <a:pPr lvl="2">
              <a:lnSpc>
                <a:spcPct val="120000"/>
              </a:lnSpc>
              <a:spcAft>
                <a:spcPts val="0"/>
              </a:spcAft>
              <a:defRPr/>
            </a:pPr>
            <a:r>
              <a:rPr lang="en-US" dirty="0" smtClean="0"/>
              <a:t>Simulates the current sharing between the Rutherford type cable and Al stabilizer;</a:t>
            </a:r>
          </a:p>
          <a:p>
            <a:pPr lvl="2">
              <a:lnSpc>
                <a:spcPct val="120000"/>
              </a:lnSpc>
              <a:spcAft>
                <a:spcPts val="0"/>
              </a:spcAft>
              <a:defRPr/>
            </a:pPr>
            <a:r>
              <a:rPr lang="en-US" dirty="0" smtClean="0"/>
              <a:t>3D is not feasible because of the element size restriction (~microns);</a:t>
            </a:r>
          </a:p>
          <a:p>
            <a:pPr lvl="1">
              <a:lnSpc>
                <a:spcPct val="120000"/>
              </a:lnSpc>
              <a:spcAft>
                <a:spcPts val="0"/>
              </a:spcAft>
              <a:defRPr/>
            </a:pPr>
            <a:r>
              <a:rPr lang="en-US" dirty="0" smtClean="0"/>
              <a:t>Fully parametric;</a:t>
            </a:r>
          </a:p>
          <a:p>
            <a:pPr lvl="1">
              <a:lnSpc>
                <a:spcPct val="120000"/>
              </a:lnSpc>
              <a:spcAft>
                <a:spcPts val="0"/>
              </a:spcAft>
              <a:defRPr/>
            </a:pPr>
            <a:r>
              <a:rPr lang="en-US" dirty="0" smtClean="0"/>
              <a:t>Benchmarked using the CMS cable tests.</a:t>
            </a:r>
          </a:p>
        </p:txBody>
      </p:sp>
    </p:spTree>
    <p:extLst>
      <p:ext uri="{BB962C8B-B14F-4D97-AF65-F5344CB8AC3E}">
        <p14:creationId xmlns:p14="http://schemas.microsoft.com/office/powerpoint/2010/main" val="1029066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VirtualDrive\Project\Mu2e\Alternative\PS0\Dec2011 design\MQE\Revised cable\Quench_not_develops_RRR600_80_MQE168.gif"/>
          <p:cNvPicPr>
            <a:picLocks noChangeAspect="1" noChangeArrowheads="1" noCrop="1"/>
          </p:cNvPicPr>
          <p:nvPr/>
        </p:nvPicPr>
        <p:blipFill>
          <a:blip r:embed="rId2"/>
          <a:srcRect/>
          <a:stretch>
            <a:fillRect/>
          </a:stretch>
        </p:blipFill>
        <p:spPr bwMode="auto">
          <a:xfrm>
            <a:off x="73152" y="1828800"/>
            <a:ext cx="4572000" cy="4571999"/>
          </a:xfrm>
          <a:prstGeom prst="rect">
            <a:avLst/>
          </a:prstGeom>
          <a:noFill/>
        </p:spPr>
      </p:pic>
      <p:sp>
        <p:nvSpPr>
          <p:cNvPr id="2" name="Title 1"/>
          <p:cNvSpPr>
            <a:spLocks noGrp="1"/>
          </p:cNvSpPr>
          <p:nvPr>
            <p:ph type="title"/>
          </p:nvPr>
        </p:nvSpPr>
        <p:spPr/>
        <p:txBody>
          <a:bodyPr/>
          <a:lstStyle/>
          <a:p>
            <a:r>
              <a:rPr lang="en-US" dirty="0" smtClean="0"/>
              <a:t>Magnet stability</a:t>
            </a:r>
            <a:endParaRPr lang="en-US" dirty="0"/>
          </a:p>
        </p:txBody>
      </p:sp>
      <p:sp>
        <p:nvSpPr>
          <p:cNvPr id="4" name="Slide Number Placeholder 3"/>
          <p:cNvSpPr>
            <a:spLocks noGrp="1"/>
          </p:cNvSpPr>
          <p:nvPr>
            <p:ph type="sldNum" sz="quarter" idx="12"/>
          </p:nvPr>
        </p:nvSpPr>
        <p:spPr/>
        <p:txBody>
          <a:bodyPr/>
          <a:lstStyle/>
          <a:p>
            <a:pPr>
              <a:defRPr/>
            </a:pPr>
            <a:fld id="{F54CDE38-FFAF-492C-9B07-8E8E92DB54C3}" type="slidenum">
              <a:rPr lang="en-US" smtClean="0"/>
              <a:pPr>
                <a:defRPr/>
              </a:pPr>
              <a:t>26</a:t>
            </a:fld>
            <a:endParaRPr lang="en-US" dirty="0"/>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8" name="Date Placeholder 7"/>
          <p:cNvSpPr>
            <a:spLocks noGrp="1"/>
          </p:cNvSpPr>
          <p:nvPr>
            <p:ph type="dt" sz="half" idx="10"/>
          </p:nvPr>
        </p:nvSpPr>
        <p:spPr/>
        <p:txBody>
          <a:bodyPr/>
          <a:lstStyle/>
          <a:p>
            <a:pPr>
              <a:defRPr/>
            </a:pPr>
            <a:r>
              <a:rPr lang="en-US" smtClean="0"/>
              <a:t>11-May-2015</a:t>
            </a:r>
            <a:endParaRPr lang="en-US" dirty="0"/>
          </a:p>
        </p:txBody>
      </p:sp>
      <p:sp>
        <p:nvSpPr>
          <p:cNvPr id="27" name="TextBox 26"/>
          <p:cNvSpPr txBox="1"/>
          <p:nvPr/>
        </p:nvSpPr>
        <p:spPr>
          <a:xfrm>
            <a:off x="1737360" y="1371600"/>
            <a:ext cx="5958840" cy="461665"/>
          </a:xfrm>
          <a:prstGeom prst="rect">
            <a:avLst/>
          </a:prstGeom>
          <a:noFill/>
        </p:spPr>
        <p:txBody>
          <a:bodyPr wrap="square" rtlCol="0">
            <a:spAutoFit/>
          </a:bodyPr>
          <a:lstStyle/>
          <a:p>
            <a:r>
              <a:rPr lang="en-US" dirty="0" smtClean="0">
                <a:solidFill>
                  <a:srgbClr val="00B050"/>
                </a:solidFill>
              </a:rPr>
              <a:t>T = 4.7 K, </a:t>
            </a:r>
            <a:r>
              <a:rPr lang="en-US" dirty="0" err="1" smtClean="0">
                <a:solidFill>
                  <a:srgbClr val="00B050"/>
                </a:solidFill>
              </a:rPr>
              <a:t>RRR</a:t>
            </a:r>
            <a:r>
              <a:rPr lang="en-US" baseline="-25000" dirty="0" err="1" smtClean="0">
                <a:solidFill>
                  <a:srgbClr val="00B050"/>
                </a:solidFill>
              </a:rPr>
              <a:t>Al</a:t>
            </a:r>
            <a:r>
              <a:rPr lang="en-US" dirty="0" smtClean="0">
                <a:solidFill>
                  <a:srgbClr val="00B050"/>
                </a:solidFill>
              </a:rPr>
              <a:t> = 600, </a:t>
            </a:r>
            <a:r>
              <a:rPr lang="en-US" dirty="0" err="1" smtClean="0">
                <a:solidFill>
                  <a:srgbClr val="00B050"/>
                </a:solidFill>
              </a:rPr>
              <a:t>RRR</a:t>
            </a:r>
            <a:r>
              <a:rPr lang="en-US" baseline="-25000" dirty="0" err="1" smtClean="0">
                <a:solidFill>
                  <a:srgbClr val="00B050"/>
                </a:solidFill>
              </a:rPr>
              <a:t>Cu</a:t>
            </a:r>
            <a:r>
              <a:rPr lang="en-US" dirty="0" smtClean="0">
                <a:solidFill>
                  <a:srgbClr val="00B050"/>
                </a:solidFill>
              </a:rPr>
              <a:t> = 80, Q = 168 </a:t>
            </a:r>
            <a:r>
              <a:rPr lang="en-US" dirty="0" err="1" smtClean="0">
                <a:solidFill>
                  <a:srgbClr val="00B050"/>
                </a:solidFill>
              </a:rPr>
              <a:t>mJ</a:t>
            </a:r>
            <a:endParaRPr lang="en-US" dirty="0">
              <a:solidFill>
                <a:srgbClr val="00B050"/>
              </a:solidFill>
            </a:endParaRPr>
          </a:p>
        </p:txBody>
      </p:sp>
      <p:pic>
        <p:nvPicPr>
          <p:cNvPr id="3074" name="Picture 2"/>
          <p:cNvPicPr>
            <a:picLocks noChangeAspect="1" noChangeArrowheads="1"/>
          </p:cNvPicPr>
          <p:nvPr/>
        </p:nvPicPr>
        <p:blipFill>
          <a:blip r:embed="rId3"/>
          <a:srcRect/>
          <a:stretch>
            <a:fillRect/>
          </a:stretch>
        </p:blipFill>
        <p:spPr bwMode="auto">
          <a:xfrm>
            <a:off x="4480560" y="1828800"/>
            <a:ext cx="4572000" cy="4572000"/>
          </a:xfrm>
          <a:prstGeom prst="rect">
            <a:avLst/>
          </a:prstGeom>
          <a:noFill/>
          <a:ln w="9525">
            <a:noFill/>
            <a:miter lim="800000"/>
            <a:headEnd/>
            <a:tailEnd/>
          </a:ln>
        </p:spPr>
      </p:pic>
    </p:spTree>
    <p:extLst>
      <p:ext uri="{BB962C8B-B14F-4D97-AF65-F5344CB8AC3E}">
        <p14:creationId xmlns:p14="http://schemas.microsoft.com/office/powerpoint/2010/main" val="3862897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C:\VirtualDrive\Project\Mu2e\Alternative\PS0\Dec2011 design\MQE\Revised cable\Quench_develops_RRR600_80_MQE172.gif"/>
          <p:cNvPicPr>
            <a:picLocks noChangeAspect="1" noChangeArrowheads="1" noCrop="1"/>
          </p:cNvPicPr>
          <p:nvPr/>
        </p:nvPicPr>
        <p:blipFill>
          <a:blip r:embed="rId2"/>
          <a:srcRect/>
          <a:stretch>
            <a:fillRect/>
          </a:stretch>
        </p:blipFill>
        <p:spPr bwMode="auto">
          <a:xfrm>
            <a:off x="76200" y="1828800"/>
            <a:ext cx="4572000" cy="4571999"/>
          </a:xfrm>
          <a:prstGeom prst="rect">
            <a:avLst/>
          </a:prstGeom>
          <a:noFill/>
        </p:spPr>
      </p:pic>
      <p:sp>
        <p:nvSpPr>
          <p:cNvPr id="2" name="Title 1"/>
          <p:cNvSpPr>
            <a:spLocks noGrp="1"/>
          </p:cNvSpPr>
          <p:nvPr>
            <p:ph type="title"/>
          </p:nvPr>
        </p:nvSpPr>
        <p:spPr/>
        <p:txBody>
          <a:bodyPr/>
          <a:lstStyle/>
          <a:p>
            <a:r>
              <a:rPr lang="en-US" dirty="0" smtClean="0"/>
              <a:t>Magnet stability</a:t>
            </a:r>
            <a:endParaRPr lang="en-US" dirty="0"/>
          </a:p>
        </p:txBody>
      </p:sp>
      <p:sp>
        <p:nvSpPr>
          <p:cNvPr id="4" name="Slide Number Placeholder 3"/>
          <p:cNvSpPr>
            <a:spLocks noGrp="1"/>
          </p:cNvSpPr>
          <p:nvPr>
            <p:ph type="sldNum" sz="quarter" idx="12"/>
          </p:nvPr>
        </p:nvSpPr>
        <p:spPr/>
        <p:txBody>
          <a:bodyPr/>
          <a:lstStyle/>
          <a:p>
            <a:pPr>
              <a:defRPr/>
            </a:pPr>
            <a:fld id="{F54CDE38-FFAF-492C-9B07-8E8E92DB54C3}" type="slidenum">
              <a:rPr lang="en-US" smtClean="0"/>
              <a:pPr>
                <a:defRPr/>
              </a:pPr>
              <a:t>27</a:t>
            </a:fld>
            <a:endParaRPr lang="en-US" dirty="0"/>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8" name="Date Placeholder 7"/>
          <p:cNvSpPr>
            <a:spLocks noGrp="1"/>
          </p:cNvSpPr>
          <p:nvPr>
            <p:ph type="dt" sz="half" idx="10"/>
          </p:nvPr>
        </p:nvSpPr>
        <p:spPr/>
        <p:txBody>
          <a:bodyPr/>
          <a:lstStyle/>
          <a:p>
            <a:pPr>
              <a:defRPr/>
            </a:pPr>
            <a:r>
              <a:rPr lang="en-US" smtClean="0"/>
              <a:t>11-May-2015</a:t>
            </a:r>
            <a:endParaRPr lang="en-US" dirty="0"/>
          </a:p>
        </p:txBody>
      </p:sp>
      <p:sp>
        <p:nvSpPr>
          <p:cNvPr id="27" name="TextBox 26"/>
          <p:cNvSpPr txBox="1"/>
          <p:nvPr/>
        </p:nvSpPr>
        <p:spPr>
          <a:xfrm>
            <a:off x="1714500" y="1371600"/>
            <a:ext cx="5981700" cy="461665"/>
          </a:xfrm>
          <a:prstGeom prst="rect">
            <a:avLst/>
          </a:prstGeom>
          <a:noFill/>
        </p:spPr>
        <p:txBody>
          <a:bodyPr wrap="square" rtlCol="0">
            <a:spAutoFit/>
          </a:bodyPr>
          <a:lstStyle/>
          <a:p>
            <a:r>
              <a:rPr lang="en-US" dirty="0" smtClean="0">
                <a:solidFill>
                  <a:srgbClr val="00B050"/>
                </a:solidFill>
              </a:rPr>
              <a:t>T = 4.7 K, </a:t>
            </a:r>
            <a:r>
              <a:rPr lang="en-US" dirty="0" err="1" smtClean="0">
                <a:solidFill>
                  <a:srgbClr val="00B050"/>
                </a:solidFill>
              </a:rPr>
              <a:t>RRR</a:t>
            </a:r>
            <a:r>
              <a:rPr lang="en-US" baseline="-25000" dirty="0" err="1" smtClean="0">
                <a:solidFill>
                  <a:srgbClr val="00B050"/>
                </a:solidFill>
              </a:rPr>
              <a:t>Al</a:t>
            </a:r>
            <a:r>
              <a:rPr lang="en-US" dirty="0" smtClean="0">
                <a:solidFill>
                  <a:srgbClr val="00B050"/>
                </a:solidFill>
              </a:rPr>
              <a:t> = 600, </a:t>
            </a:r>
            <a:r>
              <a:rPr lang="en-US" dirty="0" err="1" smtClean="0">
                <a:solidFill>
                  <a:srgbClr val="00B050"/>
                </a:solidFill>
              </a:rPr>
              <a:t>RRR</a:t>
            </a:r>
            <a:r>
              <a:rPr lang="en-US" baseline="-25000" dirty="0" err="1" smtClean="0">
                <a:solidFill>
                  <a:srgbClr val="00B050"/>
                </a:solidFill>
              </a:rPr>
              <a:t>Cu</a:t>
            </a:r>
            <a:r>
              <a:rPr lang="en-US" dirty="0" smtClean="0">
                <a:solidFill>
                  <a:srgbClr val="00B050"/>
                </a:solidFill>
              </a:rPr>
              <a:t> = 80, Q = 169 </a:t>
            </a:r>
            <a:r>
              <a:rPr lang="en-US" dirty="0" err="1" smtClean="0">
                <a:solidFill>
                  <a:srgbClr val="00B050"/>
                </a:solidFill>
              </a:rPr>
              <a:t>mJ</a:t>
            </a:r>
            <a:endParaRPr lang="en-US" dirty="0">
              <a:solidFill>
                <a:srgbClr val="00B050"/>
              </a:solidFill>
            </a:endParaRPr>
          </a:p>
        </p:txBody>
      </p:sp>
      <p:pic>
        <p:nvPicPr>
          <p:cNvPr id="1045" name="Picture 21"/>
          <p:cNvPicPr>
            <a:picLocks noChangeAspect="1" noChangeArrowheads="1"/>
          </p:cNvPicPr>
          <p:nvPr/>
        </p:nvPicPr>
        <p:blipFill>
          <a:blip r:embed="rId3"/>
          <a:srcRect/>
          <a:stretch>
            <a:fillRect/>
          </a:stretch>
        </p:blipFill>
        <p:spPr bwMode="auto">
          <a:xfrm>
            <a:off x="4480560" y="1828800"/>
            <a:ext cx="4572000" cy="4572000"/>
          </a:xfrm>
          <a:prstGeom prst="rect">
            <a:avLst/>
          </a:prstGeom>
          <a:noFill/>
          <a:ln w="9525">
            <a:noFill/>
            <a:miter lim="800000"/>
            <a:headEnd/>
            <a:tailEnd/>
          </a:ln>
        </p:spPr>
      </p:pic>
    </p:spTree>
    <p:extLst>
      <p:ext uri="{BB962C8B-B14F-4D97-AF65-F5344CB8AC3E}">
        <p14:creationId xmlns:p14="http://schemas.microsoft.com/office/powerpoint/2010/main" val="407042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MQE</a:t>
            </a:r>
            <a:r>
              <a:rPr lang="en-US" dirty="0" smtClean="0"/>
              <a:t> vs. </a:t>
            </a:r>
            <a:r>
              <a:rPr lang="en-US" dirty="0" err="1" smtClean="0"/>
              <a:t>RRR</a:t>
            </a:r>
            <a:r>
              <a:rPr lang="en-US" dirty="0" smtClean="0"/>
              <a:t> and T</a:t>
            </a:r>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28</a:t>
            </a:fld>
            <a:endParaRPr lang="en-US" dirty="0"/>
          </a:p>
        </p:txBody>
      </p:sp>
      <p:grpSp>
        <p:nvGrpSpPr>
          <p:cNvPr id="16" name="Group 15"/>
          <p:cNvGrpSpPr/>
          <p:nvPr/>
        </p:nvGrpSpPr>
        <p:grpSpPr>
          <a:xfrm>
            <a:off x="1295400" y="1600200"/>
            <a:ext cx="6498881" cy="4640262"/>
            <a:chOff x="1295400" y="1600200"/>
            <a:chExt cx="6498881" cy="4640262"/>
          </a:xfrm>
        </p:grpSpPr>
        <p:grpSp>
          <p:nvGrpSpPr>
            <p:cNvPr id="15" name="Group 14"/>
            <p:cNvGrpSpPr/>
            <p:nvPr/>
          </p:nvGrpSpPr>
          <p:grpSpPr>
            <a:xfrm>
              <a:off x="1295400" y="1600200"/>
              <a:ext cx="6498881" cy="4640262"/>
              <a:chOff x="1295400" y="1600200"/>
              <a:chExt cx="6498881" cy="4640262"/>
            </a:xfrm>
          </p:grpSpPr>
          <p:pic>
            <p:nvPicPr>
              <p:cNvPr id="3" name="Picture 2"/>
              <p:cNvPicPr>
                <a:picLocks noChangeAspect="1" noChangeArrowheads="1"/>
              </p:cNvPicPr>
              <p:nvPr/>
            </p:nvPicPr>
            <p:blipFill>
              <a:blip r:embed="rId2"/>
              <a:srcRect/>
              <a:stretch>
                <a:fillRect/>
              </a:stretch>
            </p:blipFill>
            <p:spPr bwMode="auto">
              <a:xfrm>
                <a:off x="1295400" y="1600200"/>
                <a:ext cx="6498881" cy="4640262"/>
              </a:xfrm>
              <a:prstGeom prst="rect">
                <a:avLst/>
              </a:prstGeom>
              <a:noFill/>
              <a:ln w="9525">
                <a:noFill/>
                <a:miter lim="800000"/>
                <a:headEnd/>
                <a:tailEnd/>
              </a:ln>
              <a:effectLst/>
            </p:spPr>
          </p:pic>
          <p:cxnSp>
            <p:nvCxnSpPr>
              <p:cNvPr id="10" name="Straight Arrow Connector 9"/>
              <p:cNvCxnSpPr/>
              <p:nvPr/>
            </p:nvCxnSpPr>
            <p:spPr>
              <a:xfrm rot="5400000">
                <a:off x="6667500" y="2628900"/>
                <a:ext cx="533400" cy="1588"/>
              </a:xfrm>
              <a:prstGeom prst="straightConnector1">
                <a:avLst/>
              </a:prstGeom>
              <a:ln w="19050">
                <a:solidFill>
                  <a:srgbClr val="D000E6"/>
                </a:solidFill>
                <a:prstDash val="lgDash"/>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505200" y="3352800"/>
                <a:ext cx="3048000" cy="1295400"/>
              </a:xfrm>
              <a:prstGeom prst="straightConnector1">
                <a:avLst/>
              </a:prstGeom>
              <a:ln w="19050">
                <a:solidFill>
                  <a:srgbClr val="D000E6"/>
                </a:solidFill>
                <a:prstDash val="lgDash"/>
                <a:tailEnd type="triangle" w="med" len="lg"/>
              </a:ln>
            </p:spPr>
            <p:style>
              <a:lnRef idx="1">
                <a:schemeClr val="accent1"/>
              </a:lnRef>
              <a:fillRef idx="0">
                <a:schemeClr val="accent1"/>
              </a:fillRef>
              <a:effectRef idx="0">
                <a:schemeClr val="accent1"/>
              </a:effectRef>
              <a:fontRef idx="minor">
                <a:schemeClr val="tx1"/>
              </a:fontRef>
            </p:style>
          </p:cxnSp>
        </p:grpSp>
        <p:sp>
          <p:nvSpPr>
            <p:cNvPr id="7" name="Oval 6"/>
            <p:cNvSpPr/>
            <p:nvPr/>
          </p:nvSpPr>
          <p:spPr>
            <a:xfrm>
              <a:off x="6705600" y="2209800"/>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561" y="4746653"/>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3184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Quench protection</a:t>
            </a:r>
            <a:endParaRPr lang="en-US" dirty="0"/>
          </a:p>
        </p:txBody>
      </p:sp>
      <p:sp>
        <p:nvSpPr>
          <p:cNvPr id="11" name="Text Placeholder 10"/>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11-May-2015</a:t>
            </a:r>
            <a:endParaRPr lang="en-US"/>
          </a:p>
        </p:txBody>
      </p:sp>
      <p:sp>
        <p:nvSpPr>
          <p:cNvPr id="6" name="Footer Placeholder 5"/>
          <p:cNvSpPr>
            <a:spLocks noGrp="1"/>
          </p:cNvSpPr>
          <p:nvPr>
            <p:ph type="ftr" sz="quarter" idx="11"/>
          </p:nvPr>
        </p:nvSpPr>
        <p:spPr/>
        <p:txBody>
          <a:bodyPr/>
          <a:lstStyle/>
          <a:p>
            <a:r>
              <a:rPr lang="en-US" smtClean="0"/>
              <a:t>V.V. Kashikhin - RESMM15</a:t>
            </a:r>
            <a:endParaRPr lang="en-US" dirty="0"/>
          </a:p>
        </p:txBody>
      </p:sp>
      <p:sp>
        <p:nvSpPr>
          <p:cNvPr id="5" name="Slide Number Placeholder 4"/>
          <p:cNvSpPr>
            <a:spLocks noGrp="1"/>
          </p:cNvSpPr>
          <p:nvPr>
            <p:ph type="sldNum" sz="quarter" idx="12"/>
          </p:nvPr>
        </p:nvSpPr>
        <p:spPr/>
        <p:txBody>
          <a:bodyPr/>
          <a:lstStyle/>
          <a:p>
            <a:fld id="{36982F47-24E2-4A05-B199-64CA113224F8}" type="slidenum">
              <a:rPr lang="en-US" smtClean="0"/>
              <a:pPr/>
              <a:t>29</a:t>
            </a:fld>
            <a:endParaRPr lang="en-US"/>
          </a:p>
        </p:txBody>
      </p:sp>
    </p:spTree>
    <p:extLst>
      <p:ext uri="{BB962C8B-B14F-4D97-AF65-F5344CB8AC3E}">
        <p14:creationId xmlns:p14="http://schemas.microsoft.com/office/powerpoint/2010/main" val="3944637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requirements</a:t>
            </a:r>
            <a:endParaRPr lang="en-US" dirty="0"/>
          </a:p>
        </p:txBody>
      </p:sp>
      <p:sp>
        <p:nvSpPr>
          <p:cNvPr id="7" name="Content Placeholder 2"/>
          <p:cNvSpPr>
            <a:spLocks noGrp="1"/>
          </p:cNvSpPr>
          <p:nvPr>
            <p:ph idx="1"/>
          </p:nvPr>
        </p:nvSpPr>
        <p:spPr>
          <a:xfrm>
            <a:off x="152400" y="1219200"/>
            <a:ext cx="5029200" cy="4953000"/>
          </a:xfrm>
        </p:spPr>
        <p:txBody>
          <a:bodyPr>
            <a:normAutofit fontScale="85000" lnSpcReduction="20000"/>
          </a:bodyPr>
          <a:lstStyle/>
          <a:p>
            <a:pPr lvl="0">
              <a:tabLst>
                <a:tab pos="169863" algn="l"/>
              </a:tabLst>
              <a:defRPr/>
            </a:pPr>
            <a:r>
              <a:rPr lang="en-US" dirty="0" smtClean="0">
                <a:solidFill>
                  <a:schemeClr val="tx2"/>
                </a:solidFill>
              </a:rPr>
              <a:t>Magnetic:</a:t>
            </a:r>
          </a:p>
          <a:p>
            <a:pPr lvl="1">
              <a:tabLst>
                <a:tab pos="169863" algn="l"/>
              </a:tabLst>
              <a:defRPr/>
            </a:pPr>
            <a:r>
              <a:rPr lang="en-US" dirty="0" smtClean="0"/>
              <a:t>Nominal peak field on the axis </a:t>
            </a:r>
            <a:r>
              <a:rPr lang="en-US" dirty="0" smtClean="0">
                <a:solidFill>
                  <a:srgbClr val="C00000"/>
                </a:solidFill>
              </a:rPr>
              <a:t>4.6 T</a:t>
            </a:r>
            <a:r>
              <a:rPr lang="en-US" dirty="0" smtClean="0"/>
              <a:t>;</a:t>
            </a:r>
          </a:p>
          <a:p>
            <a:pPr lvl="1">
              <a:tabLst>
                <a:tab pos="169863" algn="l"/>
              </a:tabLst>
              <a:defRPr/>
            </a:pPr>
            <a:r>
              <a:rPr lang="en-US" dirty="0" smtClean="0"/>
              <a:t>Maximum peak field on axis </a:t>
            </a:r>
            <a:r>
              <a:rPr lang="en-US" dirty="0" smtClean="0">
                <a:solidFill>
                  <a:srgbClr val="C00000"/>
                </a:solidFill>
              </a:rPr>
              <a:t>5.0 T</a:t>
            </a:r>
            <a:r>
              <a:rPr lang="en-US" dirty="0" smtClean="0"/>
              <a:t>; </a:t>
            </a:r>
          </a:p>
          <a:p>
            <a:pPr lvl="1">
              <a:tabLst>
                <a:tab pos="169863" algn="l"/>
              </a:tabLst>
              <a:defRPr/>
            </a:pPr>
            <a:r>
              <a:rPr lang="en-US" dirty="0" smtClean="0">
                <a:ea typeface="Calibri"/>
                <a:cs typeface="Times New Roman"/>
              </a:rPr>
              <a:t>Axial gradient </a:t>
            </a:r>
            <a:r>
              <a:rPr lang="en-US" dirty="0" smtClean="0">
                <a:solidFill>
                  <a:srgbClr val="C00000"/>
                </a:solidFill>
                <a:ea typeface="Calibri"/>
                <a:cs typeface="Times New Roman"/>
              </a:rPr>
              <a:t>-1 T/m</a:t>
            </a:r>
            <a:r>
              <a:rPr lang="en-US" dirty="0" smtClean="0">
                <a:ea typeface="Calibri"/>
                <a:cs typeface="Times New Roman"/>
              </a:rPr>
              <a:t>;</a:t>
            </a:r>
          </a:p>
          <a:p>
            <a:pPr lvl="1">
              <a:tabLst>
                <a:tab pos="169863" algn="l"/>
              </a:tabLst>
              <a:defRPr/>
            </a:pPr>
            <a:r>
              <a:rPr lang="en-US" dirty="0" smtClean="0">
                <a:ea typeface="Calibri"/>
                <a:cs typeface="Times New Roman"/>
              </a:rPr>
              <a:t>Gradient uniformity </a:t>
            </a:r>
            <a:r>
              <a:rPr lang="en-US" dirty="0" smtClean="0">
                <a:solidFill>
                  <a:srgbClr val="C00000"/>
                </a:solidFill>
                <a:ea typeface="Calibri"/>
              </a:rPr>
              <a:t>±</a:t>
            </a:r>
            <a:r>
              <a:rPr lang="en-US" dirty="0" smtClean="0">
                <a:solidFill>
                  <a:srgbClr val="C00000"/>
                </a:solidFill>
                <a:ea typeface="Calibri"/>
                <a:cs typeface="Times New Roman"/>
              </a:rPr>
              <a:t>5 %</a:t>
            </a:r>
            <a:r>
              <a:rPr lang="en-US" dirty="0" smtClean="0">
                <a:ea typeface="Calibri"/>
                <a:cs typeface="Times New Roman"/>
              </a:rPr>
              <a:t>.</a:t>
            </a:r>
            <a:endParaRPr lang="en-US" dirty="0" smtClean="0"/>
          </a:p>
          <a:p>
            <a:pPr lvl="0">
              <a:tabLst>
                <a:tab pos="169863" algn="l"/>
              </a:tabLst>
              <a:defRPr/>
            </a:pPr>
            <a:r>
              <a:rPr lang="en-US" dirty="0" smtClean="0">
                <a:solidFill>
                  <a:schemeClr val="tx2"/>
                </a:solidFill>
              </a:rPr>
              <a:t>Electrical:</a:t>
            </a:r>
          </a:p>
          <a:p>
            <a:pPr lvl="1">
              <a:tabLst>
                <a:tab pos="169863" algn="l"/>
              </a:tabLst>
              <a:defRPr/>
            </a:pPr>
            <a:r>
              <a:rPr lang="en-US" dirty="0" smtClean="0"/>
              <a:t>Operating margins: </a:t>
            </a:r>
            <a:r>
              <a:rPr lang="en-US" dirty="0" smtClean="0">
                <a:solidFill>
                  <a:srgbClr val="C00000"/>
                </a:solidFill>
              </a:rPr>
              <a:t>≥ 30 % </a:t>
            </a:r>
            <a:r>
              <a:rPr lang="en-US" dirty="0" smtClean="0"/>
              <a:t>in </a:t>
            </a:r>
            <a:r>
              <a:rPr lang="en-US" dirty="0" err="1" smtClean="0"/>
              <a:t>I</a:t>
            </a:r>
            <a:r>
              <a:rPr lang="en-US" baseline="-25000" dirty="0" err="1" smtClean="0"/>
              <a:t>c</a:t>
            </a:r>
            <a:r>
              <a:rPr lang="en-US" dirty="0" smtClean="0"/>
              <a:t>, </a:t>
            </a:r>
            <a:r>
              <a:rPr lang="en-US" dirty="0" smtClean="0">
                <a:solidFill>
                  <a:srgbClr val="C00000"/>
                </a:solidFill>
              </a:rPr>
              <a:t>≥ 1.5 K </a:t>
            </a:r>
            <a:r>
              <a:rPr lang="en-US" dirty="0" smtClean="0"/>
              <a:t>in </a:t>
            </a:r>
            <a:r>
              <a:rPr lang="en-US" dirty="0" err="1" smtClean="0"/>
              <a:t>T</a:t>
            </a:r>
            <a:r>
              <a:rPr lang="en-US" baseline="-25000" dirty="0" err="1" smtClean="0"/>
              <a:t>c</a:t>
            </a:r>
            <a:r>
              <a:rPr lang="en-US" dirty="0" smtClean="0"/>
              <a:t>;</a:t>
            </a:r>
          </a:p>
          <a:p>
            <a:pPr lvl="1">
              <a:tabLst>
                <a:tab pos="169863" algn="l"/>
              </a:tabLst>
              <a:defRPr/>
            </a:pPr>
            <a:r>
              <a:rPr lang="en-US" dirty="0" smtClean="0"/>
              <a:t>Operating current </a:t>
            </a:r>
            <a:r>
              <a:rPr lang="en-US" dirty="0" smtClean="0">
                <a:solidFill>
                  <a:srgbClr val="C00000"/>
                </a:solidFill>
              </a:rPr>
              <a:t>9÷10 kA</a:t>
            </a:r>
            <a:r>
              <a:rPr lang="en-US" dirty="0" smtClean="0"/>
              <a:t>;</a:t>
            </a:r>
          </a:p>
          <a:p>
            <a:pPr lvl="1">
              <a:tabLst>
                <a:tab pos="169863" algn="l"/>
              </a:tabLst>
              <a:defRPr/>
            </a:pPr>
            <a:r>
              <a:rPr lang="en-US" dirty="0" smtClean="0"/>
              <a:t>Peak quench temperature </a:t>
            </a:r>
            <a:r>
              <a:rPr lang="en-US" dirty="0" smtClean="0">
                <a:solidFill>
                  <a:srgbClr val="C00000"/>
                </a:solidFill>
              </a:rPr>
              <a:t>≤ 130 K</a:t>
            </a:r>
            <a:r>
              <a:rPr lang="en-US" dirty="0" smtClean="0"/>
              <a:t>;</a:t>
            </a:r>
            <a:endParaRPr lang="en-US" dirty="0" smtClean="0">
              <a:latin typeface="Calibri"/>
              <a:ea typeface="Calibri"/>
              <a:cs typeface="Times New Roman"/>
            </a:endParaRPr>
          </a:p>
          <a:p>
            <a:pPr lvl="1">
              <a:tabLst>
                <a:tab pos="169863" algn="l"/>
              </a:tabLst>
              <a:defRPr/>
            </a:pPr>
            <a:r>
              <a:rPr lang="en-US" dirty="0" smtClean="0"/>
              <a:t>Voltage across terminals </a:t>
            </a:r>
            <a:r>
              <a:rPr lang="en-US" dirty="0" smtClean="0">
                <a:solidFill>
                  <a:srgbClr val="C00000"/>
                </a:solidFill>
              </a:rPr>
              <a:t>≤ 600 V</a:t>
            </a:r>
            <a:r>
              <a:rPr lang="en-US" dirty="0" smtClean="0"/>
              <a:t>.</a:t>
            </a:r>
          </a:p>
          <a:p>
            <a:pPr lvl="0">
              <a:tabLst>
                <a:tab pos="169863" algn="l"/>
              </a:tabLst>
              <a:defRPr/>
            </a:pPr>
            <a:r>
              <a:rPr lang="en-US" dirty="0" smtClean="0">
                <a:solidFill>
                  <a:schemeClr val="tx2"/>
                </a:solidFill>
              </a:rPr>
              <a:t>Structural:</a:t>
            </a:r>
          </a:p>
          <a:p>
            <a:pPr lvl="1">
              <a:tabLst>
                <a:tab pos="169863" algn="l"/>
              </a:tabLst>
              <a:defRPr/>
            </a:pPr>
            <a:r>
              <a:rPr lang="en-US" dirty="0" smtClean="0"/>
              <a:t>Withstand forces at all conditions while part of the system or stand-alone;</a:t>
            </a:r>
          </a:p>
          <a:p>
            <a:pPr lvl="1">
              <a:tabLst>
                <a:tab pos="169863" algn="l"/>
              </a:tabLst>
              <a:defRPr/>
            </a:pPr>
            <a:r>
              <a:rPr lang="en-US" dirty="0" err="1" smtClean="0"/>
              <a:t>Cryostated</a:t>
            </a:r>
            <a:r>
              <a:rPr lang="en-US" dirty="0" smtClean="0"/>
              <a:t> magnet weight </a:t>
            </a:r>
            <a:r>
              <a:rPr lang="en-US" dirty="0" smtClean="0">
                <a:solidFill>
                  <a:srgbClr val="C00000"/>
                </a:solidFill>
              </a:rPr>
              <a:t>≤ 60 tons</a:t>
            </a:r>
            <a:r>
              <a:rPr lang="en-US" dirty="0" smtClean="0"/>
              <a:t>;</a:t>
            </a:r>
          </a:p>
          <a:p>
            <a:pPr lvl="1">
              <a:tabLst>
                <a:tab pos="169863" algn="l"/>
              </a:tabLst>
              <a:defRPr/>
            </a:pPr>
            <a:r>
              <a:rPr lang="en-US" dirty="0" smtClean="0"/>
              <a:t>Compliance with applicable structural codes.</a:t>
            </a:r>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3</a:t>
            </a:fld>
            <a:endParaRPr lang="en-US" dirty="0"/>
          </a:p>
        </p:txBody>
      </p:sp>
      <p:sp>
        <p:nvSpPr>
          <p:cNvPr id="8" name="Content Placeholder 2"/>
          <p:cNvSpPr txBox="1">
            <a:spLocks/>
          </p:cNvSpPr>
          <p:nvPr/>
        </p:nvSpPr>
        <p:spPr>
          <a:xfrm>
            <a:off x="5410200" y="1219200"/>
            <a:ext cx="3581400" cy="3505200"/>
          </a:xfrm>
          <a:prstGeom prst="rect">
            <a:avLst/>
          </a:prstGeom>
        </p:spPr>
        <p:txBody>
          <a:bodyPr lIns="0" tIns="0" rIns="0" bIns="0">
            <a:normAutofit fontScale="85000" lnSpcReduction="20000"/>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chemeClr val="tx2"/>
                </a:solidFill>
                <a:effectLst/>
                <a:uLnTx/>
                <a:uFillTx/>
                <a:latin typeface="Helvetica"/>
                <a:ea typeface="ＭＳ Ｐゴシック" charset="0"/>
                <a:cs typeface="ＭＳ Ｐゴシック" charset="0"/>
              </a:rPr>
              <a:t>Cryogenic:</a:t>
            </a:r>
          </a:p>
          <a:p>
            <a:pPr marL="742950" lvl="1" indent="-285750" defTabSz="457200">
              <a:spcBef>
                <a:spcPct val="20000"/>
              </a:spcBef>
              <a:buFont typeface="Arial" charset="0"/>
              <a:buChar char="–"/>
              <a:defRPr/>
            </a:pPr>
            <a:r>
              <a:rPr lang="en-US" sz="2200" dirty="0" smtClean="0">
                <a:latin typeface="Helvetica"/>
              </a:rPr>
              <a:t>Cooling agent: </a:t>
            </a:r>
            <a:r>
              <a:rPr lang="en-US" sz="2200" dirty="0" err="1" smtClean="0">
                <a:latin typeface="Helvetica"/>
              </a:rPr>
              <a:t>LHe</a:t>
            </a:r>
            <a:r>
              <a:rPr lang="en-US" sz="2200" dirty="0" smtClean="0">
                <a:latin typeface="Helvetica"/>
              </a:rPr>
              <a:t> at </a:t>
            </a:r>
            <a:r>
              <a:rPr lang="en-US" sz="2200" dirty="0" smtClean="0">
                <a:solidFill>
                  <a:srgbClr val="C00000"/>
                </a:solidFill>
                <a:latin typeface="Helvetica"/>
              </a:rPr>
              <a:t>4.7 K</a:t>
            </a:r>
            <a:r>
              <a:rPr lang="en-US" sz="2200" dirty="0" smtClean="0">
                <a:latin typeface="Helvetica"/>
              </a:rPr>
              <a:t>;</a:t>
            </a:r>
          </a:p>
          <a:p>
            <a:pPr marL="742950" lvl="1" indent="-285750" defTabSz="457200">
              <a:spcBef>
                <a:spcPct val="20000"/>
              </a:spcBef>
              <a:buFont typeface="Arial" charset="0"/>
              <a:buChar char="–"/>
              <a:defRPr/>
            </a:pPr>
            <a:r>
              <a:rPr lang="en-US" sz="2200" dirty="0" smtClean="0">
                <a:latin typeface="Helvetica"/>
              </a:rPr>
              <a:t>Total heat flow to </a:t>
            </a:r>
            <a:r>
              <a:rPr lang="en-US" sz="2200" dirty="0" err="1" smtClean="0">
                <a:latin typeface="Helvetica"/>
              </a:rPr>
              <a:t>LHe</a:t>
            </a:r>
            <a:r>
              <a:rPr lang="en-US" sz="2200" dirty="0" smtClean="0">
                <a:latin typeface="Helvetica"/>
              </a:rPr>
              <a:t>      </a:t>
            </a:r>
            <a:r>
              <a:rPr lang="en-US" sz="2200" dirty="0" smtClean="0">
                <a:solidFill>
                  <a:srgbClr val="C00000"/>
                </a:solidFill>
                <a:latin typeface="Helvetica"/>
              </a:rPr>
              <a:t>≤ 100 W</a:t>
            </a:r>
            <a:r>
              <a:rPr lang="en-US" sz="2200" dirty="0" smtClean="0">
                <a:latin typeface="Helvetica"/>
              </a:rPr>
              <a:t>; </a:t>
            </a:r>
          </a:p>
          <a:p>
            <a:pPr marL="742950" lvl="1" indent="-285750" defTabSz="457200">
              <a:spcBef>
                <a:spcPct val="20000"/>
              </a:spcBef>
              <a:buFont typeface="Arial" charset="0"/>
              <a:buChar char="–"/>
              <a:defRPr/>
            </a:pPr>
            <a:r>
              <a:rPr lang="en-US" sz="2200" dirty="0" smtClean="0">
                <a:latin typeface="Helvetica"/>
              </a:rPr>
              <a:t>Cryostat ID </a:t>
            </a:r>
            <a:r>
              <a:rPr lang="en-US" sz="2200" dirty="0" smtClean="0">
                <a:solidFill>
                  <a:srgbClr val="C00000"/>
                </a:solidFill>
                <a:latin typeface="Helvetica"/>
              </a:rPr>
              <a:t>1.5 m</a:t>
            </a:r>
            <a:r>
              <a:rPr lang="en-US" sz="2200" dirty="0" smtClean="0">
                <a:latin typeface="Helvetica"/>
              </a:rPr>
              <a:t>;</a:t>
            </a:r>
          </a:p>
          <a:p>
            <a:pPr marL="742950" lvl="1" indent="-285750" defTabSz="457200">
              <a:spcBef>
                <a:spcPct val="20000"/>
              </a:spcBef>
              <a:buFont typeface="Arial" charset="0"/>
              <a:buChar char="–"/>
              <a:defRPr/>
            </a:pPr>
            <a:r>
              <a:rPr lang="en-US" sz="2200" dirty="0" smtClean="0">
                <a:latin typeface="Helvetica"/>
              </a:rPr>
              <a:t>Conduction cooling.</a:t>
            </a:r>
          </a:p>
          <a:p>
            <a:pPr marL="342900" lvl="0" indent="-342900" defTabSz="457200">
              <a:spcBef>
                <a:spcPct val="20000"/>
              </a:spcBef>
              <a:buFont typeface="Arial" charset="0"/>
              <a:buChar char="•"/>
              <a:defRPr/>
            </a:pPr>
            <a:r>
              <a:rPr lang="en-US" sz="2400" dirty="0" smtClean="0">
                <a:solidFill>
                  <a:schemeClr val="tx2"/>
                </a:solidFill>
                <a:latin typeface="Helvetica"/>
                <a:ea typeface="ＭＳ Ｐゴシック" charset="0"/>
                <a:cs typeface="ＭＳ Ｐゴシック" charset="0"/>
              </a:rPr>
              <a:t>Radiation:</a:t>
            </a:r>
          </a:p>
          <a:p>
            <a:pPr marL="742950" lvl="1" indent="-285750" defTabSz="457200">
              <a:spcBef>
                <a:spcPct val="20000"/>
              </a:spcBef>
              <a:buFont typeface="Arial" charset="0"/>
              <a:buChar char="–"/>
              <a:defRPr/>
            </a:pPr>
            <a:r>
              <a:rPr lang="en-US" sz="2200" dirty="0" smtClean="0">
                <a:solidFill>
                  <a:srgbClr val="404040"/>
                </a:solidFill>
                <a:latin typeface="Helvetica"/>
                <a:ea typeface="ＭＳ Ｐゴシック" charset="0"/>
              </a:rPr>
              <a:t>Absorbed dose </a:t>
            </a:r>
            <a:r>
              <a:rPr lang="en-US" sz="2200" dirty="0" smtClean="0">
                <a:solidFill>
                  <a:srgbClr val="C00000"/>
                </a:solidFill>
                <a:latin typeface="Helvetica"/>
                <a:ea typeface="ＭＳ Ｐゴシック" charset="0"/>
              </a:rPr>
              <a:t>≤ 7 </a:t>
            </a:r>
            <a:r>
              <a:rPr lang="en-US" sz="2200" dirty="0" err="1" smtClean="0">
                <a:solidFill>
                  <a:srgbClr val="C00000"/>
                </a:solidFill>
                <a:latin typeface="Helvetica"/>
                <a:ea typeface="ＭＳ Ｐゴシック" charset="0"/>
              </a:rPr>
              <a:t>MGy</a:t>
            </a:r>
            <a:r>
              <a:rPr lang="en-US" sz="2200" dirty="0" smtClean="0">
                <a:solidFill>
                  <a:srgbClr val="C00000"/>
                </a:solidFill>
                <a:latin typeface="Helvetica"/>
                <a:ea typeface="ＭＳ Ｐゴシック" charset="0"/>
              </a:rPr>
              <a:t> </a:t>
            </a:r>
            <a:r>
              <a:rPr lang="en-US" sz="2200" dirty="0" smtClean="0">
                <a:solidFill>
                  <a:srgbClr val="404040"/>
                </a:solidFill>
                <a:latin typeface="Helvetica"/>
                <a:ea typeface="ＭＳ Ｐゴシック" charset="0"/>
              </a:rPr>
              <a:t>total;</a:t>
            </a:r>
          </a:p>
          <a:p>
            <a:pPr marL="742950" lvl="1" indent="-285750" defTabSz="457200">
              <a:spcBef>
                <a:spcPct val="20000"/>
              </a:spcBef>
              <a:buFont typeface="Arial" charset="0"/>
              <a:buChar char="–"/>
              <a:defRPr/>
            </a:pPr>
            <a:r>
              <a:rPr lang="en-US" sz="2200" dirty="0" smtClean="0">
                <a:solidFill>
                  <a:srgbClr val="404040"/>
                </a:solidFill>
                <a:latin typeface="Helvetica"/>
                <a:ea typeface="ＭＳ Ｐゴシック" charset="0"/>
              </a:rPr>
              <a:t>Minimum </a:t>
            </a:r>
            <a:r>
              <a:rPr lang="en-US" sz="2200" dirty="0" err="1" smtClean="0">
                <a:solidFill>
                  <a:srgbClr val="404040"/>
                </a:solidFill>
                <a:latin typeface="Helvetica"/>
                <a:ea typeface="ＭＳ Ｐゴシック" charset="0"/>
              </a:rPr>
              <a:t>RRR</a:t>
            </a:r>
            <a:r>
              <a:rPr lang="en-US" sz="2200" dirty="0" smtClean="0">
                <a:solidFill>
                  <a:srgbClr val="404040"/>
                </a:solidFill>
                <a:latin typeface="Helvetica"/>
                <a:ea typeface="ＭＳ Ｐゴシック" charset="0"/>
              </a:rPr>
              <a:t> of Al stabilizer in the operating cycle </a:t>
            </a:r>
            <a:r>
              <a:rPr lang="en-US" sz="2200" dirty="0" smtClean="0">
                <a:solidFill>
                  <a:srgbClr val="C00000"/>
                </a:solidFill>
                <a:latin typeface="Helvetica"/>
                <a:ea typeface="ＭＳ Ｐゴシック" charset="0"/>
              </a:rPr>
              <a:t>≥ 100</a:t>
            </a:r>
            <a:r>
              <a:rPr lang="en-US" sz="2200" dirty="0" smtClean="0">
                <a:solidFill>
                  <a:srgbClr val="404040"/>
                </a:solidFill>
                <a:latin typeface="Helvetica"/>
                <a:ea typeface="ＭＳ Ｐゴシック" charset="0"/>
              </a:rPr>
              <a:t>.</a:t>
            </a:r>
            <a:endParaRPr lang="en-US" sz="2000" dirty="0" smtClean="0">
              <a:latin typeface="Helvetica"/>
            </a:endParaRPr>
          </a:p>
        </p:txBody>
      </p:sp>
      <p:sp>
        <p:nvSpPr>
          <p:cNvPr id="9" name="TextBox 8"/>
          <p:cNvSpPr txBox="1"/>
          <p:nvPr/>
        </p:nvSpPr>
        <p:spPr>
          <a:xfrm>
            <a:off x="6450013" y="5067300"/>
            <a:ext cx="1988820" cy="923330"/>
          </a:xfrm>
          <a:prstGeom prst="rect">
            <a:avLst/>
          </a:prstGeom>
          <a:noFill/>
          <a:ln w="12700">
            <a:solidFill>
              <a:schemeClr val="tx1"/>
            </a:solidFill>
          </a:ln>
        </p:spPr>
        <p:txBody>
          <a:bodyPr wrap="square" rtlCol="0">
            <a:spAutoFit/>
          </a:bodyPr>
          <a:lstStyle/>
          <a:p>
            <a:r>
              <a:rPr lang="en-US" sz="1800" u="sng" dirty="0" smtClean="0">
                <a:solidFill>
                  <a:srgbClr val="154D81"/>
                </a:solidFill>
              </a:rPr>
              <a:t>Color coding:</a:t>
            </a:r>
          </a:p>
          <a:p>
            <a:r>
              <a:rPr lang="en-US" sz="1800" dirty="0" smtClean="0">
                <a:solidFill>
                  <a:srgbClr val="C00000"/>
                </a:solidFill>
              </a:rPr>
              <a:t>Hard requirements</a:t>
            </a:r>
          </a:p>
          <a:p>
            <a:r>
              <a:rPr lang="en-US" sz="1800" dirty="0" smtClean="0">
                <a:solidFill>
                  <a:srgbClr val="00B0F0"/>
                </a:solidFill>
              </a:rPr>
              <a:t>Changes vs. RDR</a:t>
            </a:r>
            <a:endParaRPr lang="en-US" sz="1800" dirty="0">
              <a:solidFill>
                <a:srgbClr val="00B0F0"/>
              </a:solidFill>
            </a:endParaRPr>
          </a:p>
        </p:txBody>
      </p:sp>
    </p:spTree>
    <p:extLst>
      <p:ext uri="{BB962C8B-B14F-4D97-AF65-F5344CB8AC3E}">
        <p14:creationId xmlns:p14="http://schemas.microsoft.com/office/powerpoint/2010/main" val="3118526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Quench protection system</a:t>
            </a:r>
            <a:endParaRPr lang="en-US" dirty="0"/>
          </a:p>
        </p:txBody>
      </p:sp>
      <p:sp>
        <p:nvSpPr>
          <p:cNvPr id="3" name="Content Placeholder 2"/>
          <p:cNvSpPr>
            <a:spLocks noGrp="1"/>
          </p:cNvSpPr>
          <p:nvPr>
            <p:ph idx="1"/>
          </p:nvPr>
        </p:nvSpPr>
        <p:spPr>
          <a:xfrm>
            <a:off x="4968875" y="1661160"/>
            <a:ext cx="4038600" cy="4206240"/>
          </a:xfrm>
        </p:spPr>
        <p:txBody>
          <a:bodyPr>
            <a:normAutofit/>
          </a:bodyPr>
          <a:lstStyle/>
          <a:p>
            <a:r>
              <a:rPr lang="en-US" sz="1800" dirty="0" smtClean="0"/>
              <a:t>The quench protection system continuously monitors the voltages during the magnet operation;</a:t>
            </a:r>
          </a:p>
          <a:p>
            <a:r>
              <a:rPr lang="en-US" sz="1800" dirty="0" smtClean="0"/>
              <a:t>The quench event occurs when the resistive voltage exceeds the detection threshold of </a:t>
            </a:r>
            <a:r>
              <a:rPr lang="en-US" sz="1800" dirty="0" smtClean="0">
                <a:solidFill>
                  <a:srgbClr val="C00000"/>
                </a:solidFill>
              </a:rPr>
              <a:t>0.5 V</a:t>
            </a:r>
            <a:r>
              <a:rPr lang="en-US" sz="1800" dirty="0" smtClean="0"/>
              <a:t>;</a:t>
            </a:r>
          </a:p>
          <a:p>
            <a:pPr lvl="1"/>
            <a:r>
              <a:rPr lang="en-US" sz="1800" dirty="0" smtClean="0"/>
              <a:t>the system waits for </a:t>
            </a:r>
            <a:r>
              <a:rPr lang="en-US" sz="1800" dirty="0" smtClean="0">
                <a:solidFill>
                  <a:srgbClr val="C00000"/>
                </a:solidFill>
              </a:rPr>
              <a:t>1 s</a:t>
            </a:r>
            <a:r>
              <a:rPr lang="en-US" sz="1800" dirty="0" smtClean="0"/>
              <a:t> to give the magnet a chance to recover;</a:t>
            </a:r>
          </a:p>
          <a:p>
            <a:r>
              <a:rPr lang="en-US" sz="1800" dirty="0" smtClean="0"/>
              <a:t>If the voltage does not drop below the detection threshold after the delay, the main breaker is disconnected and the magnet discharges through the fast dump resistor.</a:t>
            </a:r>
            <a:endParaRPr lang="en-US" sz="1800"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30</a:t>
            </a:fld>
            <a:endParaRPr lang="en-US" dirty="0"/>
          </a:p>
        </p:txBody>
      </p:sp>
      <p:grpSp>
        <p:nvGrpSpPr>
          <p:cNvPr id="8" name="Group 12"/>
          <p:cNvGrpSpPr>
            <a:grpSpLocks noChangeAspect="1"/>
          </p:cNvGrpSpPr>
          <p:nvPr/>
        </p:nvGrpSpPr>
        <p:grpSpPr>
          <a:xfrm>
            <a:off x="152400" y="922129"/>
            <a:ext cx="4724400" cy="5196095"/>
            <a:chOff x="457200" y="1676400"/>
            <a:chExt cx="4038600" cy="4441824"/>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676400"/>
              <a:ext cx="4038600" cy="4441824"/>
            </a:xfrm>
            <a:prstGeom prst="rect">
              <a:avLst/>
            </a:prstGeom>
          </p:spPr>
        </p:pic>
        <p:sp>
          <p:nvSpPr>
            <p:cNvPr id="12" name="TextBox 11"/>
            <p:cNvSpPr txBox="1"/>
            <p:nvPr/>
          </p:nvSpPr>
          <p:spPr>
            <a:xfrm>
              <a:off x="1676400" y="3276600"/>
              <a:ext cx="1752600" cy="646331"/>
            </a:xfrm>
            <a:prstGeom prst="rect">
              <a:avLst/>
            </a:prstGeom>
            <a:solidFill>
              <a:schemeClr val="bg1"/>
            </a:solidFill>
          </p:spPr>
          <p:txBody>
            <a:bodyPr wrap="square" rtlCol="0">
              <a:spAutoFit/>
            </a:bodyPr>
            <a:lstStyle/>
            <a:p>
              <a:r>
                <a:rPr lang="en-US" dirty="0" smtClean="0"/>
                <a:t>                                             </a:t>
              </a:r>
            </a:p>
            <a:p>
              <a:endParaRPr lang="en-US" dirty="0"/>
            </a:p>
          </p:txBody>
        </p:sp>
      </p:grpSp>
    </p:spTree>
    <p:extLst>
      <p:ext uri="{BB962C8B-B14F-4D97-AF65-F5344CB8AC3E}">
        <p14:creationId xmlns:p14="http://schemas.microsoft.com/office/powerpoint/2010/main" val="29977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 quench model</a:t>
            </a:r>
            <a:endParaRPr lang="en-US" dirty="0"/>
          </a:p>
        </p:txBody>
      </p:sp>
      <p:sp>
        <p:nvSpPr>
          <p:cNvPr id="3" name="Content Placeholder 2"/>
          <p:cNvSpPr>
            <a:spLocks noGrp="1"/>
          </p:cNvSpPr>
          <p:nvPr>
            <p:ph idx="1"/>
          </p:nvPr>
        </p:nvSpPr>
        <p:spPr>
          <a:xfrm>
            <a:off x="5105400" y="1493520"/>
            <a:ext cx="3886200" cy="4678680"/>
          </a:xfrm>
        </p:spPr>
        <p:txBody>
          <a:bodyPr>
            <a:normAutofit fontScale="77500" lnSpcReduction="20000"/>
          </a:bodyPr>
          <a:lstStyle/>
          <a:p>
            <a:r>
              <a:rPr lang="en-US" sz="2300" dirty="0" smtClean="0"/>
              <a:t>The goal of the quench analysis was to determine the peak temperatures and voltages in the magnet at different operating conditions;</a:t>
            </a:r>
          </a:p>
          <a:p>
            <a:r>
              <a:rPr lang="en-US" sz="2300" dirty="0" smtClean="0"/>
              <a:t>Primary tool - COMSOL Multiphysics code, benchmarked against </a:t>
            </a:r>
            <a:r>
              <a:rPr lang="en-US" sz="2300" dirty="0" err="1" smtClean="0"/>
              <a:t>QLASA</a:t>
            </a:r>
            <a:r>
              <a:rPr lang="en-US" sz="2300" dirty="0" smtClean="0"/>
              <a:t> code;</a:t>
            </a:r>
          </a:p>
          <a:p>
            <a:r>
              <a:rPr lang="en-US" sz="2300" dirty="0" smtClean="0"/>
              <a:t>Included all the relevant features, including the individual coil layers, interlayer and ground insulation, thermal bridges on the inner and outer surfaces of the coils, coil support structures and the HRS;</a:t>
            </a:r>
          </a:p>
          <a:p>
            <a:r>
              <a:rPr lang="en-US" sz="2300" dirty="0" smtClean="0"/>
              <a:t>Two strategic quench locations considered: high-field (HF) region in the inner layer of the 3-layer coil and the low-field (LF) region at the magnet end adjacent to the TS. </a:t>
            </a:r>
          </a:p>
          <a:p>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31</a:t>
            </a:fld>
            <a:endParaRPr lang="en-US" dirty="0"/>
          </a:p>
        </p:txBody>
      </p:sp>
      <p:grpSp>
        <p:nvGrpSpPr>
          <p:cNvPr id="7" name="Group 16"/>
          <p:cNvGrpSpPr>
            <a:grpSpLocks noChangeAspect="1"/>
          </p:cNvGrpSpPr>
          <p:nvPr/>
        </p:nvGrpSpPr>
        <p:grpSpPr>
          <a:xfrm>
            <a:off x="152400" y="1295400"/>
            <a:ext cx="4763725" cy="4396638"/>
            <a:chOff x="989448" y="1905000"/>
            <a:chExt cx="3331727" cy="3074988"/>
          </a:xfrm>
        </p:grpSpPr>
        <p:pic>
          <p:nvPicPr>
            <p:cNvPr id="3074" name="Picture 2"/>
            <p:cNvPicPr>
              <a:picLocks noChangeAspect="1" noChangeArrowheads="1"/>
            </p:cNvPicPr>
            <p:nvPr/>
          </p:nvPicPr>
          <p:blipFill>
            <a:blip r:embed="rId2"/>
            <a:srcRect l="6322" t="6882" r="10228" b="5586"/>
            <a:stretch>
              <a:fillRect/>
            </a:stretch>
          </p:blipFill>
          <p:spPr bwMode="auto">
            <a:xfrm>
              <a:off x="1371600" y="1905000"/>
              <a:ext cx="2949575" cy="3074988"/>
            </a:xfrm>
            <a:prstGeom prst="rect">
              <a:avLst/>
            </a:prstGeom>
            <a:noFill/>
            <a:ln w="9525">
              <a:noFill/>
              <a:miter lim="800000"/>
              <a:headEnd/>
              <a:tailEnd/>
            </a:ln>
          </p:spPr>
        </p:pic>
        <p:grpSp>
          <p:nvGrpSpPr>
            <p:cNvPr id="8" name="Group 3"/>
            <p:cNvGrpSpPr>
              <a:grpSpLocks/>
            </p:cNvGrpSpPr>
            <p:nvPr/>
          </p:nvGrpSpPr>
          <p:grpSpPr bwMode="auto">
            <a:xfrm>
              <a:off x="989448" y="3308912"/>
              <a:ext cx="1989138" cy="1636713"/>
              <a:chOff x="5516" y="3670"/>
              <a:chExt cx="3131" cy="2578"/>
            </a:xfrm>
          </p:grpSpPr>
          <p:sp>
            <p:nvSpPr>
              <p:cNvPr id="3076" name="Text Box 4"/>
              <p:cNvSpPr txBox="1">
                <a:spLocks noChangeArrowheads="1"/>
              </p:cNvSpPr>
              <p:nvPr/>
            </p:nvSpPr>
            <p:spPr bwMode="auto">
              <a:xfrm>
                <a:off x="6191" y="5536"/>
                <a:ext cx="691" cy="525"/>
              </a:xfrm>
              <a:prstGeom prst="rect">
                <a:avLst/>
              </a:prstGeom>
              <a:solidFill>
                <a:srgbClr val="FFFFFF"/>
              </a:solidFill>
              <a:ln w="3175">
                <a:solidFill>
                  <a:srgbClr val="000000"/>
                </a:solidFill>
                <a:miter lim="800000"/>
                <a:headEnd/>
                <a:tailEnd/>
              </a:ln>
            </p:spPr>
            <p:txBody>
              <a:bodyPr vert="horz" wrap="square" lIns="45720" tIns="45720" rIns="4572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Calibri" pitchFamily="34" charset="0"/>
                  </a:rPr>
                  <a:t>Thermal bridges</a:t>
                </a:r>
                <a:endParaRPr kumimoji="0" lang="en-US" sz="1800" b="0" i="0" u="none" strike="noStrike" cap="none" normalizeH="0" baseline="0" smtClean="0">
                  <a:ln>
                    <a:noFill/>
                  </a:ln>
                  <a:solidFill>
                    <a:schemeClr val="tx1"/>
                  </a:solidFill>
                  <a:effectLst/>
                  <a:latin typeface="Arial" pitchFamily="34" charset="0"/>
                </a:endParaRPr>
              </a:p>
            </p:txBody>
          </p:sp>
          <p:cxnSp>
            <p:nvCxnSpPr>
              <p:cNvPr id="3077" name="AutoShape 5"/>
              <p:cNvCxnSpPr>
                <a:cxnSpLocks noChangeShapeType="1"/>
              </p:cNvCxnSpPr>
              <p:nvPr/>
            </p:nvCxnSpPr>
            <p:spPr bwMode="auto">
              <a:xfrm flipV="1">
                <a:off x="6538" y="4248"/>
                <a:ext cx="1137" cy="1288"/>
              </a:xfrm>
              <a:prstGeom prst="straightConnector1">
                <a:avLst/>
              </a:prstGeom>
              <a:noFill/>
              <a:ln w="6350">
                <a:solidFill>
                  <a:srgbClr val="000000"/>
                </a:solidFill>
                <a:round/>
                <a:headEnd/>
                <a:tailEnd type="oval" w="sm" len="sm"/>
              </a:ln>
            </p:spPr>
          </p:cxnSp>
          <p:cxnSp>
            <p:nvCxnSpPr>
              <p:cNvPr id="3078" name="AutoShape 6"/>
              <p:cNvCxnSpPr>
                <a:cxnSpLocks noChangeShapeType="1"/>
              </p:cNvCxnSpPr>
              <p:nvPr/>
            </p:nvCxnSpPr>
            <p:spPr bwMode="auto">
              <a:xfrm flipV="1">
                <a:off x="6538" y="4796"/>
                <a:ext cx="2109" cy="740"/>
              </a:xfrm>
              <a:prstGeom prst="straightConnector1">
                <a:avLst/>
              </a:prstGeom>
              <a:noFill/>
              <a:ln w="6350">
                <a:solidFill>
                  <a:srgbClr val="000000"/>
                </a:solidFill>
                <a:round/>
                <a:headEnd/>
                <a:tailEnd type="oval" w="sm" len="sm"/>
              </a:ln>
            </p:spPr>
          </p:cxnSp>
          <p:cxnSp>
            <p:nvCxnSpPr>
              <p:cNvPr id="3079" name="AutoShape 7"/>
              <p:cNvCxnSpPr>
                <a:cxnSpLocks noChangeShapeType="1"/>
              </p:cNvCxnSpPr>
              <p:nvPr/>
            </p:nvCxnSpPr>
            <p:spPr bwMode="auto">
              <a:xfrm flipV="1">
                <a:off x="6538" y="3670"/>
                <a:ext cx="232" cy="1866"/>
              </a:xfrm>
              <a:prstGeom prst="straightConnector1">
                <a:avLst/>
              </a:prstGeom>
              <a:noFill/>
              <a:ln w="6350">
                <a:solidFill>
                  <a:srgbClr val="000000"/>
                </a:solidFill>
                <a:round/>
                <a:headEnd/>
                <a:tailEnd type="oval" w="sm" len="sm"/>
              </a:ln>
            </p:spPr>
          </p:cxnSp>
          <p:sp>
            <p:nvSpPr>
              <p:cNvPr id="3080" name="Text Box 8"/>
              <p:cNvSpPr txBox="1">
                <a:spLocks noChangeArrowheads="1"/>
              </p:cNvSpPr>
              <p:nvPr/>
            </p:nvSpPr>
            <p:spPr bwMode="auto">
              <a:xfrm>
                <a:off x="7498" y="5755"/>
                <a:ext cx="823" cy="493"/>
              </a:xfrm>
              <a:prstGeom prst="rect">
                <a:avLst/>
              </a:prstGeom>
              <a:solidFill>
                <a:srgbClr val="FFFFFF"/>
              </a:solidFill>
              <a:ln w="3175">
                <a:solidFill>
                  <a:srgbClr val="000000"/>
                </a:solidFill>
                <a:miter lim="800000"/>
                <a:headEnd/>
                <a:tailEnd/>
              </a:ln>
            </p:spPr>
            <p:txBody>
              <a:bodyPr vert="horz" wrap="square" lIns="45720" tIns="45720" rIns="4572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dirty="0" smtClean="0">
                    <a:ln>
                      <a:noFill/>
                    </a:ln>
                    <a:solidFill>
                      <a:schemeClr val="tx1"/>
                    </a:solidFill>
                    <a:effectLst/>
                    <a:latin typeface="Calibri" pitchFamily="34" charset="0"/>
                  </a:rPr>
                  <a:t>High field location</a:t>
                </a:r>
                <a:endParaRPr kumimoji="0" lang="en-US" sz="1800" b="0" i="0" u="none" strike="noStrike" cap="none" normalizeH="0" baseline="0" dirty="0" smtClean="0">
                  <a:ln>
                    <a:noFill/>
                  </a:ln>
                  <a:solidFill>
                    <a:schemeClr val="tx1"/>
                  </a:solidFill>
                  <a:effectLst/>
                  <a:latin typeface="Arial" pitchFamily="34" charset="0"/>
                </a:endParaRPr>
              </a:p>
            </p:txBody>
          </p:sp>
          <p:sp>
            <p:nvSpPr>
              <p:cNvPr id="3081" name="Text Box 9"/>
              <p:cNvSpPr txBox="1">
                <a:spLocks noChangeArrowheads="1"/>
              </p:cNvSpPr>
              <p:nvPr/>
            </p:nvSpPr>
            <p:spPr bwMode="auto">
              <a:xfrm>
                <a:off x="5516" y="4562"/>
                <a:ext cx="804" cy="503"/>
              </a:xfrm>
              <a:prstGeom prst="rect">
                <a:avLst/>
              </a:prstGeom>
              <a:solidFill>
                <a:srgbClr val="FFFFFF"/>
              </a:solidFill>
              <a:ln w="3175">
                <a:solidFill>
                  <a:srgbClr val="000000"/>
                </a:solidFill>
                <a:miter lim="800000"/>
                <a:headEnd/>
                <a:tailEnd/>
              </a:ln>
            </p:spPr>
            <p:txBody>
              <a:bodyPr vert="horz" wrap="square" lIns="45720" tIns="45720" rIns="4572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Calibri" pitchFamily="34" charset="0"/>
                  </a:rPr>
                  <a:t>Low field location</a:t>
                </a:r>
                <a:endParaRPr kumimoji="0" lang="en-US" sz="1800" b="0" i="0" u="none" strike="noStrike" cap="none" normalizeH="0" baseline="0" smtClean="0">
                  <a:ln>
                    <a:noFill/>
                  </a:ln>
                  <a:solidFill>
                    <a:schemeClr val="tx1"/>
                  </a:solidFill>
                  <a:effectLst/>
                  <a:latin typeface="Arial" pitchFamily="34" charset="0"/>
                </a:endParaRPr>
              </a:p>
            </p:txBody>
          </p:sp>
          <p:cxnSp>
            <p:nvCxnSpPr>
              <p:cNvPr id="3082" name="AutoShape 10"/>
              <p:cNvCxnSpPr>
                <a:cxnSpLocks noChangeShapeType="1"/>
              </p:cNvCxnSpPr>
              <p:nvPr/>
            </p:nvCxnSpPr>
            <p:spPr bwMode="auto">
              <a:xfrm flipV="1">
                <a:off x="7916" y="5263"/>
                <a:ext cx="508" cy="492"/>
              </a:xfrm>
              <a:prstGeom prst="straightConnector1">
                <a:avLst/>
              </a:prstGeom>
              <a:noFill/>
              <a:ln w="6350">
                <a:solidFill>
                  <a:srgbClr val="000000"/>
                </a:solidFill>
                <a:round/>
                <a:headEnd/>
                <a:tailEnd type="oval" w="sm" len="sm"/>
              </a:ln>
            </p:spPr>
          </p:cxnSp>
          <p:cxnSp>
            <p:nvCxnSpPr>
              <p:cNvPr id="3083" name="AutoShape 11"/>
              <p:cNvCxnSpPr>
                <a:cxnSpLocks noChangeShapeType="1"/>
              </p:cNvCxnSpPr>
              <p:nvPr/>
            </p:nvCxnSpPr>
            <p:spPr bwMode="auto">
              <a:xfrm flipV="1">
                <a:off x="5969" y="3789"/>
                <a:ext cx="288" cy="773"/>
              </a:xfrm>
              <a:prstGeom prst="straightConnector1">
                <a:avLst/>
              </a:prstGeom>
              <a:noFill/>
              <a:ln w="6350">
                <a:solidFill>
                  <a:srgbClr val="000000"/>
                </a:solidFill>
                <a:round/>
                <a:headEnd/>
                <a:tailEnd type="oval" w="sm" len="sm"/>
              </a:ln>
            </p:spPr>
          </p:cxnSp>
        </p:grpSp>
      </p:grpSp>
    </p:spTree>
    <p:extLst>
      <p:ext uri="{BB962C8B-B14F-4D97-AF65-F5344CB8AC3E}">
        <p14:creationId xmlns:p14="http://schemas.microsoft.com/office/powerpoint/2010/main" val="1009606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Beginning of the quench</a:t>
            </a:r>
            <a:endParaRPr lang="ru-RU" dirty="0"/>
          </a:p>
        </p:txBody>
      </p:sp>
      <p:sp>
        <p:nvSpPr>
          <p:cNvPr id="4" name="Дата 3"/>
          <p:cNvSpPr>
            <a:spLocks noGrp="1"/>
          </p:cNvSpPr>
          <p:nvPr>
            <p:ph type="dt" sz="half" idx="10"/>
          </p:nvPr>
        </p:nvSpPr>
        <p:spPr/>
        <p:txBody>
          <a:bodyPr/>
          <a:lstStyle/>
          <a:p>
            <a:pPr>
              <a:defRPr/>
            </a:pPr>
            <a:r>
              <a:rPr lang="en-US" smtClean="0"/>
              <a:t>11-May-2015</a:t>
            </a:r>
            <a:endParaRPr lang="en-US" dirty="0"/>
          </a:p>
        </p:txBody>
      </p:sp>
      <p:sp>
        <p:nvSpPr>
          <p:cNvPr id="5" name="Нижний колонтитул 4"/>
          <p:cNvSpPr>
            <a:spLocks noGrp="1"/>
          </p:cNvSpPr>
          <p:nvPr>
            <p:ph type="ftr" sz="quarter" idx="11"/>
          </p:nvPr>
        </p:nvSpPr>
        <p:spPr/>
        <p:txBody>
          <a:bodyPr/>
          <a:lstStyle/>
          <a:p>
            <a:r>
              <a:rPr lang="en-US" smtClean="0"/>
              <a:t>V.V. Kashikhin - RESMM15</a:t>
            </a:r>
            <a:endParaRPr lang="en-US" dirty="0"/>
          </a:p>
        </p:txBody>
      </p:sp>
      <p:sp>
        <p:nvSpPr>
          <p:cNvPr id="6" name="Номер слайда 5"/>
          <p:cNvSpPr>
            <a:spLocks noGrp="1"/>
          </p:cNvSpPr>
          <p:nvPr>
            <p:ph type="sldNum" sz="quarter" idx="12"/>
          </p:nvPr>
        </p:nvSpPr>
        <p:spPr/>
        <p:txBody>
          <a:bodyPr/>
          <a:lstStyle/>
          <a:p>
            <a:pPr>
              <a:defRPr/>
            </a:pPr>
            <a:fld id="{F54CDE38-FFAF-492C-9B07-8E8E92DB54C3}" type="slidenum">
              <a:rPr lang="en-US" smtClean="0"/>
              <a:pPr>
                <a:defRPr/>
              </a:pPr>
              <a:t>32</a:t>
            </a:fld>
            <a:endParaRPr lang="en-US" dirty="0"/>
          </a:p>
        </p:txBody>
      </p:sp>
      <p:pic>
        <p:nvPicPr>
          <p:cNvPr id="3074" name="Picture 2"/>
          <p:cNvPicPr>
            <a:picLocks noChangeAspect="1" noChangeArrowheads="1"/>
          </p:cNvPicPr>
          <p:nvPr/>
        </p:nvPicPr>
        <p:blipFill>
          <a:blip r:embed="rId2"/>
          <a:srcRect/>
          <a:stretch>
            <a:fillRect/>
          </a:stretch>
        </p:blipFill>
        <p:spPr bwMode="auto">
          <a:xfrm>
            <a:off x="4724400" y="1752600"/>
            <a:ext cx="4230247" cy="4038600"/>
          </a:xfrm>
          <a:prstGeom prst="rect">
            <a:avLst/>
          </a:prstGeom>
          <a:noFill/>
          <a:ln w="9525">
            <a:noFill/>
            <a:miter lim="800000"/>
            <a:headEnd/>
            <a:tailEnd/>
          </a:ln>
        </p:spPr>
      </p:pic>
      <p:grpSp>
        <p:nvGrpSpPr>
          <p:cNvPr id="3" name="Группа 20"/>
          <p:cNvGrpSpPr>
            <a:grpSpLocks noChangeAspect="1"/>
          </p:cNvGrpSpPr>
          <p:nvPr/>
        </p:nvGrpSpPr>
        <p:grpSpPr>
          <a:xfrm>
            <a:off x="228600" y="1505712"/>
            <a:ext cx="4114800" cy="4361688"/>
            <a:chOff x="457200" y="1828800"/>
            <a:chExt cx="3810000" cy="4038600"/>
          </a:xfrm>
        </p:grpSpPr>
        <p:pic>
          <p:nvPicPr>
            <p:cNvPr id="3075" name="Picture 3"/>
            <p:cNvPicPr>
              <a:picLocks noChangeAspect="1" noChangeArrowheads="1"/>
            </p:cNvPicPr>
            <p:nvPr/>
          </p:nvPicPr>
          <p:blipFill>
            <a:blip r:embed="rId3"/>
            <a:srcRect r="8966"/>
            <a:stretch>
              <a:fillRect/>
            </a:stretch>
          </p:blipFill>
          <p:spPr bwMode="auto">
            <a:xfrm>
              <a:off x="457200" y="1828800"/>
              <a:ext cx="3810000" cy="3953420"/>
            </a:xfrm>
            <a:prstGeom prst="rect">
              <a:avLst/>
            </a:prstGeom>
            <a:noFill/>
            <a:ln w="9525">
              <a:noFill/>
              <a:miter lim="800000"/>
              <a:headEnd/>
              <a:tailEnd/>
            </a:ln>
          </p:spPr>
        </p:pic>
        <p:sp>
          <p:nvSpPr>
            <p:cNvPr id="3077" name="Text Box 5"/>
            <p:cNvSpPr txBox="1">
              <a:spLocks noChangeArrowheads="1"/>
            </p:cNvSpPr>
            <p:nvPr/>
          </p:nvSpPr>
          <p:spPr bwMode="auto">
            <a:xfrm>
              <a:off x="533400" y="5334000"/>
              <a:ext cx="1143000" cy="533400"/>
            </a:xfrm>
            <a:prstGeom prst="rect">
              <a:avLst/>
            </a:prstGeom>
            <a:solidFill>
              <a:srgbClr val="FFFFFF"/>
            </a:solidFill>
            <a:ln w="3175">
              <a:solidFill>
                <a:srgbClr val="000000"/>
              </a:solidFill>
              <a:miter lim="800000"/>
              <a:headEnd/>
              <a:tailEnd/>
            </a:ln>
          </p:spPr>
          <p:txBody>
            <a:bodyPr vert="horz" wrap="square" lIns="45720" tIns="45720" rIns="4572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Initial quench location</a:t>
              </a:r>
              <a:endParaRPr kumimoji="0" lang="en-US" sz="1400" b="0" i="0" u="none" strike="noStrike" cap="none" normalizeH="0" baseline="0" dirty="0" smtClean="0">
                <a:ln>
                  <a:noFill/>
                </a:ln>
                <a:solidFill>
                  <a:schemeClr val="tx1"/>
                </a:solidFill>
                <a:effectLst/>
                <a:latin typeface="Arial" pitchFamily="34" charset="0"/>
              </a:endParaRPr>
            </a:p>
          </p:txBody>
        </p:sp>
        <p:cxnSp>
          <p:nvCxnSpPr>
            <p:cNvPr id="3078" name="AutoShape 6"/>
            <p:cNvCxnSpPr>
              <a:cxnSpLocks noChangeShapeType="1"/>
            </p:cNvCxnSpPr>
            <p:nvPr/>
          </p:nvCxnSpPr>
          <p:spPr bwMode="auto">
            <a:xfrm flipV="1">
              <a:off x="1676400" y="5038726"/>
              <a:ext cx="466725" cy="295274"/>
            </a:xfrm>
            <a:prstGeom prst="straightConnector1">
              <a:avLst/>
            </a:prstGeom>
            <a:noFill/>
            <a:ln w="3175">
              <a:solidFill>
                <a:srgbClr val="000000"/>
              </a:solidFill>
              <a:round/>
              <a:headEnd/>
              <a:tailEnd type="oval" w="sm" len="sm"/>
            </a:ln>
          </p:spPr>
        </p:cxnSp>
      </p:grpSp>
    </p:spTree>
    <p:extLst>
      <p:ext uri="{BB962C8B-B14F-4D97-AF65-F5344CB8AC3E}">
        <p14:creationId xmlns:p14="http://schemas.microsoft.com/office/powerpoint/2010/main" val="28410791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B:\Project\Mu2e\Alternative\PS0\May2013 design\Quench\Plots\RRR600_80_Temp.gif"/>
          <p:cNvPicPr>
            <a:picLocks noChangeAspect="1" noChangeArrowheads="1" noCrop="1"/>
          </p:cNvPicPr>
          <p:nvPr/>
        </p:nvPicPr>
        <p:blipFill>
          <a:blip r:embed="rId2"/>
          <a:srcRect/>
          <a:stretch>
            <a:fillRect/>
          </a:stretch>
        </p:blipFill>
        <p:spPr bwMode="auto">
          <a:xfrm>
            <a:off x="4495800" y="1676400"/>
            <a:ext cx="4526280" cy="4526280"/>
          </a:xfrm>
          <a:prstGeom prst="rect">
            <a:avLst/>
          </a:prstGeom>
          <a:noFill/>
        </p:spPr>
      </p:pic>
      <p:pic>
        <p:nvPicPr>
          <p:cNvPr id="3" name="Picture 2" descr="B:\Project\Mu2e\Alternative\PS0\May2013 design\Quench\Plots\RRR600_80_Res.gif"/>
          <p:cNvPicPr>
            <a:picLocks noChangeAspect="1" noChangeArrowheads="1" noCrop="1"/>
          </p:cNvPicPr>
          <p:nvPr/>
        </p:nvPicPr>
        <p:blipFill>
          <a:blip r:embed="rId3"/>
          <a:srcRect/>
          <a:stretch>
            <a:fillRect/>
          </a:stretch>
        </p:blipFill>
        <p:spPr bwMode="auto">
          <a:xfrm>
            <a:off x="76200" y="1676400"/>
            <a:ext cx="4526280" cy="4526280"/>
          </a:xfrm>
          <a:prstGeom prst="rect">
            <a:avLst/>
          </a:prstGeom>
          <a:noFill/>
        </p:spPr>
      </p:pic>
      <p:sp>
        <p:nvSpPr>
          <p:cNvPr id="2" name="Title 1"/>
          <p:cNvSpPr>
            <a:spLocks noGrp="1"/>
          </p:cNvSpPr>
          <p:nvPr>
            <p:ph type="title"/>
          </p:nvPr>
        </p:nvSpPr>
        <p:spPr/>
        <p:txBody>
          <a:bodyPr>
            <a:normAutofit/>
          </a:bodyPr>
          <a:lstStyle/>
          <a:p>
            <a:r>
              <a:rPr lang="en-US" dirty="0" smtClean="0"/>
              <a:t>Resistive zone and temperature</a:t>
            </a:r>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33</a:t>
            </a:fld>
            <a:endParaRPr lang="en-US" dirty="0"/>
          </a:p>
        </p:txBody>
      </p:sp>
      <p:sp>
        <p:nvSpPr>
          <p:cNvPr id="8" name="TextBox 7"/>
          <p:cNvSpPr txBox="1"/>
          <p:nvPr/>
        </p:nvSpPr>
        <p:spPr>
          <a:xfrm>
            <a:off x="0" y="1143000"/>
            <a:ext cx="9144000" cy="461665"/>
          </a:xfrm>
          <a:prstGeom prst="rect">
            <a:avLst/>
          </a:prstGeom>
          <a:noFill/>
        </p:spPr>
        <p:txBody>
          <a:bodyPr wrap="square" rtlCol="0">
            <a:spAutoFit/>
          </a:bodyPr>
          <a:lstStyle/>
          <a:p>
            <a:pPr algn="ctr"/>
            <a:r>
              <a:rPr lang="en-US" dirty="0" err="1" smtClean="0">
                <a:solidFill>
                  <a:srgbClr val="00B050"/>
                </a:solidFill>
              </a:rPr>
              <a:t>RRR</a:t>
            </a:r>
            <a:r>
              <a:rPr lang="en-US" baseline="-25000" dirty="0" err="1" smtClean="0">
                <a:solidFill>
                  <a:srgbClr val="00B050"/>
                </a:solidFill>
              </a:rPr>
              <a:t>Al</a:t>
            </a:r>
            <a:r>
              <a:rPr lang="en-US" dirty="0" smtClean="0">
                <a:solidFill>
                  <a:srgbClr val="00B050"/>
                </a:solidFill>
              </a:rPr>
              <a:t> = 600, with TB and EC, no HRS</a:t>
            </a:r>
            <a:endParaRPr lang="en-US" dirty="0">
              <a:solidFill>
                <a:srgbClr val="00B050"/>
              </a:solidFill>
            </a:endParaRPr>
          </a:p>
        </p:txBody>
      </p:sp>
    </p:spTree>
    <p:extLst>
      <p:ext uri="{BB962C8B-B14F-4D97-AF65-F5344CB8AC3E}">
        <p14:creationId xmlns:p14="http://schemas.microsoft.com/office/powerpoint/2010/main" val="38348270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Normal operation</a:t>
            </a:r>
            <a:endParaRPr lang="en-US" dirty="0"/>
          </a:p>
        </p:txBody>
      </p:sp>
      <p:sp>
        <p:nvSpPr>
          <p:cNvPr id="9" name="Content Placeholder 2"/>
          <p:cNvSpPr>
            <a:spLocks noGrp="1"/>
          </p:cNvSpPr>
          <p:nvPr>
            <p:ph idx="1"/>
          </p:nvPr>
        </p:nvSpPr>
        <p:spPr>
          <a:xfrm>
            <a:off x="533400" y="5410200"/>
            <a:ext cx="8305800" cy="838200"/>
          </a:xfrm>
        </p:spPr>
        <p:txBody>
          <a:bodyPr>
            <a:noAutofit/>
          </a:bodyPr>
          <a:lstStyle/>
          <a:p>
            <a:r>
              <a:rPr lang="en-US" sz="1800" dirty="0" smtClean="0"/>
              <a:t>The RRR of Al degrades from </a:t>
            </a:r>
            <a:r>
              <a:rPr lang="en-US" sz="1800" dirty="0" smtClean="0">
                <a:solidFill>
                  <a:srgbClr val="00B0F0"/>
                </a:solidFill>
              </a:rPr>
              <a:t>500</a:t>
            </a:r>
            <a:r>
              <a:rPr lang="en-US" sz="1800" dirty="0" smtClean="0"/>
              <a:t> to </a:t>
            </a:r>
            <a:r>
              <a:rPr lang="en-US" sz="1800" dirty="0" smtClean="0">
                <a:solidFill>
                  <a:srgbClr val="C00000"/>
                </a:solidFill>
              </a:rPr>
              <a:t>100</a:t>
            </a:r>
            <a:r>
              <a:rPr lang="en-US" sz="1800" dirty="0" smtClean="0"/>
              <a:t> in </a:t>
            </a:r>
            <a:r>
              <a:rPr lang="en-US" sz="1800" dirty="0" smtClean="0">
                <a:solidFill>
                  <a:schemeClr val="tx1"/>
                </a:solidFill>
              </a:rPr>
              <a:t>~1 year </a:t>
            </a:r>
            <a:r>
              <a:rPr lang="en-US" sz="1800" dirty="0" smtClean="0"/>
              <a:t>of operation.</a:t>
            </a:r>
          </a:p>
          <a:p>
            <a:r>
              <a:rPr lang="en-US" sz="1800" dirty="0" smtClean="0">
                <a:solidFill>
                  <a:schemeClr val="tx1"/>
                </a:solidFill>
              </a:rPr>
              <a:t>The peak temperature goes up to only ~80 K, but the peak resistive voltage goes up to 300 V.</a:t>
            </a:r>
          </a:p>
        </p:txBody>
      </p:sp>
      <p:sp>
        <p:nvSpPr>
          <p:cNvPr id="4" name="Дата 3"/>
          <p:cNvSpPr>
            <a:spLocks noGrp="1"/>
          </p:cNvSpPr>
          <p:nvPr>
            <p:ph type="dt" sz="half" idx="10"/>
          </p:nvPr>
        </p:nvSpPr>
        <p:spPr/>
        <p:txBody>
          <a:bodyPr/>
          <a:lstStyle/>
          <a:p>
            <a:pPr>
              <a:defRPr/>
            </a:pPr>
            <a:r>
              <a:rPr lang="en-US" smtClean="0"/>
              <a:t>11-May-2015</a:t>
            </a:r>
            <a:endParaRPr lang="en-US" dirty="0"/>
          </a:p>
        </p:txBody>
      </p:sp>
      <p:sp>
        <p:nvSpPr>
          <p:cNvPr id="5" name="Нижний колонтитул 4"/>
          <p:cNvSpPr>
            <a:spLocks noGrp="1"/>
          </p:cNvSpPr>
          <p:nvPr>
            <p:ph type="ftr" sz="quarter" idx="11"/>
          </p:nvPr>
        </p:nvSpPr>
        <p:spPr/>
        <p:txBody>
          <a:bodyPr/>
          <a:lstStyle/>
          <a:p>
            <a:r>
              <a:rPr lang="en-US" smtClean="0"/>
              <a:t>V.V. Kashikhin - RESMM15</a:t>
            </a:r>
            <a:endParaRPr lang="en-US" dirty="0"/>
          </a:p>
        </p:txBody>
      </p:sp>
      <p:sp>
        <p:nvSpPr>
          <p:cNvPr id="6" name="Номер слайда 5"/>
          <p:cNvSpPr>
            <a:spLocks noGrp="1"/>
          </p:cNvSpPr>
          <p:nvPr>
            <p:ph type="sldNum" sz="quarter" idx="12"/>
          </p:nvPr>
        </p:nvSpPr>
        <p:spPr/>
        <p:txBody>
          <a:bodyPr/>
          <a:lstStyle/>
          <a:p>
            <a:pPr>
              <a:defRPr/>
            </a:pPr>
            <a:fld id="{F54CDE38-FFAF-492C-9B07-8E8E92DB54C3}" type="slidenum">
              <a:rPr lang="en-US" smtClean="0"/>
              <a:pPr>
                <a:defRPr/>
              </a:pPr>
              <a:t>34</a:t>
            </a:fld>
            <a:endParaRPr lang="en-US" dirty="0"/>
          </a:p>
        </p:txBody>
      </p:sp>
      <p:sp>
        <p:nvSpPr>
          <p:cNvPr id="7" name="TextBox 6"/>
          <p:cNvSpPr txBox="1"/>
          <p:nvPr/>
        </p:nvSpPr>
        <p:spPr>
          <a:xfrm>
            <a:off x="0" y="990600"/>
            <a:ext cx="9144000" cy="461665"/>
          </a:xfrm>
          <a:prstGeom prst="rect">
            <a:avLst/>
          </a:prstGeom>
          <a:noFill/>
        </p:spPr>
        <p:txBody>
          <a:bodyPr wrap="square" rtlCol="0">
            <a:spAutoFit/>
          </a:bodyPr>
          <a:lstStyle/>
          <a:p>
            <a:pPr algn="ctr"/>
            <a:r>
              <a:rPr lang="en-US" dirty="0" err="1" smtClean="0">
                <a:solidFill>
                  <a:srgbClr val="00B050"/>
                </a:solidFill>
              </a:rPr>
              <a:t>RRR</a:t>
            </a:r>
            <a:r>
              <a:rPr lang="en-US" baseline="-25000" dirty="0" err="1" smtClean="0">
                <a:solidFill>
                  <a:srgbClr val="00B050"/>
                </a:solidFill>
              </a:rPr>
              <a:t>Al</a:t>
            </a:r>
            <a:r>
              <a:rPr lang="en-US" dirty="0" smtClean="0">
                <a:solidFill>
                  <a:srgbClr val="00B050"/>
                </a:solidFill>
              </a:rPr>
              <a:t> = 100, with the HRS</a:t>
            </a:r>
            <a:endParaRPr lang="en-US" dirty="0">
              <a:solidFill>
                <a:srgbClr val="00B050"/>
              </a:solidFill>
            </a:endParaRPr>
          </a:p>
        </p:txBody>
      </p:sp>
      <p:pic>
        <p:nvPicPr>
          <p:cNvPr id="2050" name="Picture 2"/>
          <p:cNvPicPr>
            <a:picLocks noChangeAspect="1" noChangeArrowheads="1"/>
          </p:cNvPicPr>
          <p:nvPr/>
        </p:nvPicPr>
        <p:blipFill>
          <a:blip r:embed="rId2"/>
          <a:srcRect/>
          <a:stretch>
            <a:fillRect/>
          </a:stretch>
        </p:blipFill>
        <p:spPr bwMode="auto">
          <a:xfrm>
            <a:off x="304800" y="1447800"/>
            <a:ext cx="4114800" cy="3855952"/>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4648200" y="1447800"/>
            <a:ext cx="4114800" cy="3818676"/>
          </a:xfrm>
          <a:prstGeom prst="rect">
            <a:avLst/>
          </a:prstGeom>
          <a:noFill/>
          <a:ln w="9525">
            <a:noFill/>
            <a:miter lim="800000"/>
            <a:headEnd/>
            <a:tailEnd/>
          </a:ln>
        </p:spPr>
      </p:pic>
    </p:spTree>
    <p:extLst>
      <p:ext uri="{BB962C8B-B14F-4D97-AF65-F5344CB8AC3E}">
        <p14:creationId xmlns:p14="http://schemas.microsoft.com/office/powerpoint/2010/main" val="19753293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Quench protection failure</a:t>
            </a:r>
            <a:endParaRPr lang="en-US" dirty="0"/>
          </a:p>
        </p:txBody>
      </p:sp>
      <p:sp>
        <p:nvSpPr>
          <p:cNvPr id="3" name="Content Placeholder 2"/>
          <p:cNvSpPr>
            <a:spLocks noGrp="1"/>
          </p:cNvSpPr>
          <p:nvPr>
            <p:ph idx="1"/>
          </p:nvPr>
        </p:nvSpPr>
        <p:spPr>
          <a:xfrm>
            <a:off x="381000" y="4876800"/>
            <a:ext cx="8610600" cy="1371600"/>
          </a:xfrm>
        </p:spPr>
        <p:txBody>
          <a:bodyPr>
            <a:normAutofit fontScale="70000" lnSpcReduction="20000"/>
          </a:bodyPr>
          <a:lstStyle/>
          <a:p>
            <a:r>
              <a:rPr lang="en-US" dirty="0" smtClean="0"/>
              <a:t>A catastrophic failure of QPS was considered as part of the risk assessment:</a:t>
            </a:r>
          </a:p>
          <a:p>
            <a:pPr lvl="1"/>
            <a:r>
              <a:rPr lang="en-US" dirty="0" smtClean="0">
                <a:solidFill>
                  <a:srgbClr val="00B050"/>
                </a:solidFill>
              </a:rPr>
              <a:t>The extraction circuit fails (both dump switches or a bus-bus short), all stored energy dissipates in the cold mass.</a:t>
            </a:r>
          </a:p>
          <a:p>
            <a:r>
              <a:rPr lang="en-US" dirty="0" smtClean="0"/>
              <a:t>The highest temperature is for the LF quench at the maximum RRR. </a:t>
            </a:r>
            <a:r>
              <a:rPr lang="en-US" dirty="0" smtClean="0">
                <a:solidFill>
                  <a:srgbClr val="00B050"/>
                </a:solidFill>
              </a:rPr>
              <a:t>Still well below the room temperature. </a:t>
            </a:r>
          </a:p>
          <a:p>
            <a:r>
              <a:rPr lang="en-US" dirty="0" smtClean="0"/>
              <a:t>The highest resistive voltage is </a:t>
            </a:r>
            <a:r>
              <a:rPr lang="en-US" dirty="0" smtClean="0">
                <a:solidFill>
                  <a:srgbClr val="00B050"/>
                </a:solidFill>
              </a:rPr>
              <a:t>800 V</a:t>
            </a:r>
            <a:r>
              <a:rPr lang="en-US" dirty="0" smtClean="0"/>
              <a:t> at the HF quench and the minimum RRR. </a:t>
            </a:r>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35</a:t>
            </a:fld>
            <a:endParaRPr lang="en-US" dirty="0"/>
          </a:p>
        </p:txBody>
      </p:sp>
      <p:pic>
        <p:nvPicPr>
          <p:cNvPr id="5122" name="Picture 2"/>
          <p:cNvPicPr>
            <a:picLocks noChangeAspect="1" noChangeArrowheads="1"/>
          </p:cNvPicPr>
          <p:nvPr/>
        </p:nvPicPr>
        <p:blipFill>
          <a:blip r:embed="rId2"/>
          <a:srcRect/>
          <a:stretch>
            <a:fillRect/>
          </a:stretch>
        </p:blipFill>
        <p:spPr bwMode="auto">
          <a:xfrm>
            <a:off x="304800" y="990600"/>
            <a:ext cx="4114800" cy="3843446"/>
          </a:xfrm>
          <a:prstGeom prst="rect">
            <a:avLst/>
          </a:prstGeom>
          <a:noFill/>
          <a:ln w="9525">
            <a:noFill/>
            <a:miter lim="800000"/>
            <a:headEnd/>
            <a:tailEnd/>
          </a:ln>
        </p:spPr>
      </p:pic>
      <p:pic>
        <p:nvPicPr>
          <p:cNvPr id="5123" name="Picture 3"/>
          <p:cNvPicPr>
            <a:picLocks noChangeAspect="1" noChangeArrowheads="1"/>
          </p:cNvPicPr>
          <p:nvPr/>
        </p:nvPicPr>
        <p:blipFill>
          <a:blip r:embed="rId3"/>
          <a:srcRect/>
          <a:stretch>
            <a:fillRect/>
          </a:stretch>
        </p:blipFill>
        <p:spPr bwMode="auto">
          <a:xfrm>
            <a:off x="4800600" y="990600"/>
            <a:ext cx="4114800" cy="3831021"/>
          </a:xfrm>
          <a:prstGeom prst="rect">
            <a:avLst/>
          </a:prstGeom>
          <a:noFill/>
          <a:ln w="9525">
            <a:noFill/>
            <a:miter lim="800000"/>
            <a:headEnd/>
            <a:tailEnd/>
          </a:ln>
        </p:spPr>
      </p:pic>
    </p:spTree>
    <p:extLst>
      <p:ext uri="{BB962C8B-B14F-4D97-AF65-F5344CB8AC3E}">
        <p14:creationId xmlns:p14="http://schemas.microsoft.com/office/powerpoint/2010/main" val="1773083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Quench forces</a:t>
            </a:r>
            <a:endParaRPr lang="en-US" dirty="0"/>
          </a:p>
        </p:txBody>
      </p:sp>
      <p:sp>
        <p:nvSpPr>
          <p:cNvPr id="10" name="Content Placeholder 2"/>
          <p:cNvSpPr>
            <a:spLocks noGrp="1"/>
          </p:cNvSpPr>
          <p:nvPr>
            <p:ph idx="1"/>
          </p:nvPr>
        </p:nvSpPr>
        <p:spPr>
          <a:xfrm>
            <a:off x="137160" y="5257800"/>
            <a:ext cx="8778240" cy="990600"/>
          </a:xfrm>
        </p:spPr>
        <p:txBody>
          <a:bodyPr>
            <a:normAutofit fontScale="70000" lnSpcReduction="20000"/>
          </a:bodyPr>
          <a:lstStyle/>
          <a:p>
            <a:r>
              <a:rPr lang="en-US" dirty="0" smtClean="0"/>
              <a:t>The HRS is made of a high-resistivity bronze to minimize quench eddy currents;</a:t>
            </a:r>
          </a:p>
          <a:p>
            <a:r>
              <a:rPr lang="en-US" dirty="0" smtClean="0"/>
              <a:t>The peak dynamic axial force on the cold mass due to interaction with the HRS is </a:t>
            </a:r>
            <a:r>
              <a:rPr lang="en-US" dirty="0" smtClean="0">
                <a:solidFill>
                  <a:srgbClr val="C00000"/>
                </a:solidFill>
              </a:rPr>
              <a:t>115kN</a:t>
            </a:r>
            <a:r>
              <a:rPr lang="en-US" dirty="0" smtClean="0">
                <a:solidFill>
                  <a:srgbClr val="C00000"/>
                </a:solidFill>
              </a:rPr>
              <a:t>, in the direction opposite to the static PS-TS force;</a:t>
            </a:r>
          </a:p>
          <a:p>
            <a:r>
              <a:rPr lang="en-US" dirty="0" smtClean="0"/>
              <a:t>The 2-way axial support system </a:t>
            </a:r>
            <a:r>
              <a:rPr lang="en-US" dirty="0" smtClean="0">
                <a:solidFill>
                  <a:srgbClr val="C00000"/>
                </a:solidFill>
              </a:rPr>
              <a:t>shall be designed to intercept forces in both directions</a:t>
            </a:r>
            <a:r>
              <a:rPr lang="en-US" dirty="0" smtClean="0"/>
              <a:t>.</a:t>
            </a:r>
          </a:p>
        </p:txBody>
      </p:sp>
      <p:sp>
        <p:nvSpPr>
          <p:cNvPr id="4" name="Дата 3"/>
          <p:cNvSpPr>
            <a:spLocks noGrp="1"/>
          </p:cNvSpPr>
          <p:nvPr>
            <p:ph type="dt" sz="half" idx="10"/>
          </p:nvPr>
        </p:nvSpPr>
        <p:spPr/>
        <p:txBody>
          <a:bodyPr/>
          <a:lstStyle/>
          <a:p>
            <a:pPr>
              <a:defRPr/>
            </a:pPr>
            <a:r>
              <a:rPr lang="en-US" smtClean="0"/>
              <a:t>11-May-2015</a:t>
            </a:r>
            <a:endParaRPr lang="en-US" dirty="0"/>
          </a:p>
        </p:txBody>
      </p:sp>
      <p:sp>
        <p:nvSpPr>
          <p:cNvPr id="5" name="Нижний колонтитул 4"/>
          <p:cNvSpPr>
            <a:spLocks noGrp="1"/>
          </p:cNvSpPr>
          <p:nvPr>
            <p:ph type="ftr" sz="quarter" idx="11"/>
          </p:nvPr>
        </p:nvSpPr>
        <p:spPr/>
        <p:txBody>
          <a:bodyPr/>
          <a:lstStyle/>
          <a:p>
            <a:r>
              <a:rPr lang="en-US" smtClean="0"/>
              <a:t>V.V. Kashikhin - RESMM15</a:t>
            </a:r>
            <a:endParaRPr lang="en-US" dirty="0"/>
          </a:p>
        </p:txBody>
      </p:sp>
      <p:sp>
        <p:nvSpPr>
          <p:cNvPr id="6" name="Номер слайда 5"/>
          <p:cNvSpPr>
            <a:spLocks noGrp="1"/>
          </p:cNvSpPr>
          <p:nvPr>
            <p:ph type="sldNum" sz="quarter" idx="12"/>
          </p:nvPr>
        </p:nvSpPr>
        <p:spPr/>
        <p:txBody>
          <a:bodyPr/>
          <a:lstStyle/>
          <a:p>
            <a:pPr>
              <a:defRPr/>
            </a:pPr>
            <a:fld id="{F54CDE38-FFAF-492C-9B07-8E8E92DB54C3}" type="slidenum">
              <a:rPr lang="en-US" smtClean="0"/>
              <a:pPr>
                <a:defRPr/>
              </a:pPr>
              <a:t>36</a:t>
            </a:fld>
            <a:endParaRPr lang="en-US" dirty="0"/>
          </a:p>
        </p:txBody>
      </p:sp>
      <p:pic>
        <p:nvPicPr>
          <p:cNvPr id="4098" name="Picture 2"/>
          <p:cNvPicPr>
            <a:picLocks noChangeAspect="1" noChangeArrowheads="1"/>
          </p:cNvPicPr>
          <p:nvPr/>
        </p:nvPicPr>
        <p:blipFill>
          <a:blip r:embed="rId2"/>
          <a:srcRect r="2067"/>
          <a:stretch>
            <a:fillRect/>
          </a:stretch>
        </p:blipFill>
        <p:spPr bwMode="auto">
          <a:xfrm>
            <a:off x="4953000" y="1219200"/>
            <a:ext cx="4114800" cy="3950208"/>
          </a:xfrm>
          <a:prstGeom prst="rect">
            <a:avLst/>
          </a:prstGeom>
          <a:noFill/>
          <a:ln w="9525">
            <a:noFill/>
            <a:miter lim="800000"/>
            <a:headEnd/>
            <a:tailEnd/>
          </a:ln>
        </p:spPr>
      </p:pic>
      <p:pic>
        <p:nvPicPr>
          <p:cNvPr id="4099" name="Picture 3"/>
          <p:cNvPicPr>
            <a:picLocks noChangeAspect="1" noChangeArrowheads="1"/>
          </p:cNvPicPr>
          <p:nvPr/>
        </p:nvPicPr>
        <p:blipFill>
          <a:blip r:embed="rId3"/>
          <a:srcRect l="5482" r="3144" b="1176"/>
          <a:stretch>
            <a:fillRect/>
          </a:stretch>
        </p:blipFill>
        <p:spPr bwMode="auto">
          <a:xfrm>
            <a:off x="76200" y="1066800"/>
            <a:ext cx="4862286" cy="4084320"/>
          </a:xfrm>
          <a:prstGeom prst="rect">
            <a:avLst/>
          </a:prstGeom>
          <a:noFill/>
          <a:ln w="9525">
            <a:noFill/>
            <a:miter lim="800000"/>
            <a:headEnd/>
            <a:tailEnd/>
          </a:ln>
        </p:spPr>
      </p:pic>
    </p:spTree>
    <p:extLst>
      <p:ext uri="{BB962C8B-B14F-4D97-AF65-F5344CB8AC3E}">
        <p14:creationId xmlns:p14="http://schemas.microsoft.com/office/powerpoint/2010/main" val="832628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Structural design</a:t>
            </a:r>
            <a:endParaRPr lang="en-US" dirty="0"/>
          </a:p>
        </p:txBody>
      </p:sp>
      <p:sp>
        <p:nvSpPr>
          <p:cNvPr id="13" name="Text Placeholder 12"/>
          <p:cNvSpPr>
            <a:spLocks noGrp="1"/>
          </p:cNvSpPr>
          <p:nvPr>
            <p:ph type="body" idx="1"/>
          </p:nvPr>
        </p:nvSpPr>
        <p:spPr/>
        <p:txBody>
          <a:bodyPr/>
          <a:lstStyle/>
          <a:p>
            <a:endParaRPr lang="en-US" dirty="0"/>
          </a:p>
        </p:txBody>
      </p:sp>
      <p:sp>
        <p:nvSpPr>
          <p:cNvPr id="8" name="Date Placeholder 7"/>
          <p:cNvSpPr>
            <a:spLocks noGrp="1"/>
          </p:cNvSpPr>
          <p:nvPr>
            <p:ph type="dt" sz="half" idx="10"/>
          </p:nvPr>
        </p:nvSpPr>
        <p:spPr/>
        <p:txBody>
          <a:bodyPr/>
          <a:lstStyle/>
          <a:p>
            <a:r>
              <a:rPr lang="en-US" smtClean="0"/>
              <a:t>11-May-2015</a:t>
            </a:r>
            <a:endParaRPr lang="en-US"/>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4" name="Slide Number Placeholder 3"/>
          <p:cNvSpPr>
            <a:spLocks noGrp="1"/>
          </p:cNvSpPr>
          <p:nvPr>
            <p:ph type="sldNum" sz="quarter" idx="12"/>
          </p:nvPr>
        </p:nvSpPr>
        <p:spPr/>
        <p:txBody>
          <a:bodyPr/>
          <a:lstStyle/>
          <a:p>
            <a:fld id="{36982F47-24E2-4A05-B199-64CA113224F8}" type="slidenum">
              <a:rPr lang="en-US" smtClean="0"/>
              <a:pPr/>
              <a:t>37</a:t>
            </a:fld>
            <a:endParaRPr lang="en-US"/>
          </a:p>
        </p:txBody>
      </p:sp>
    </p:spTree>
    <p:extLst>
      <p:ext uri="{BB962C8B-B14F-4D97-AF65-F5344CB8AC3E}">
        <p14:creationId xmlns:p14="http://schemas.microsoft.com/office/powerpoint/2010/main" val="2904167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Elasto</a:t>
            </a:r>
            <a:r>
              <a:rPr lang="en-US" dirty="0" smtClean="0"/>
              <a:t>-plastic analysis</a:t>
            </a:r>
            <a:endParaRPr lang="en-US" dirty="0"/>
          </a:p>
        </p:txBody>
      </p:sp>
      <p:sp>
        <p:nvSpPr>
          <p:cNvPr id="7" name="Date Placeholder 6"/>
          <p:cNvSpPr>
            <a:spLocks noGrp="1"/>
          </p:cNvSpPr>
          <p:nvPr>
            <p:ph type="dt" sz="half" idx="10"/>
          </p:nvPr>
        </p:nvSpPr>
        <p:spPr/>
        <p:txBody>
          <a:bodyPr/>
          <a:lstStyle/>
          <a:p>
            <a:pPr>
              <a:defRPr/>
            </a:pPr>
            <a:r>
              <a:rPr lang="en-US" smtClean="0"/>
              <a:t>11-May-2015</a:t>
            </a:r>
            <a:endParaRPr lang="en-US" dirty="0"/>
          </a:p>
        </p:txBody>
      </p:sp>
      <p:sp>
        <p:nvSpPr>
          <p:cNvPr id="9" name="Footer Placeholder 8"/>
          <p:cNvSpPr>
            <a:spLocks noGrp="1"/>
          </p:cNvSpPr>
          <p:nvPr>
            <p:ph type="ftr" sz="quarter" idx="11"/>
          </p:nvPr>
        </p:nvSpPr>
        <p:spPr/>
        <p:txBody>
          <a:bodyPr/>
          <a:lstStyle/>
          <a:p>
            <a:r>
              <a:rPr lang="en-US" smtClean="0"/>
              <a:t>V.V. Kashikhin - RESMM15</a:t>
            </a:r>
            <a:endParaRPr lang="en-US" dirty="0"/>
          </a:p>
        </p:txBody>
      </p:sp>
      <p:sp>
        <p:nvSpPr>
          <p:cNvPr id="8" name="Slide Number Placeholder 7"/>
          <p:cNvSpPr>
            <a:spLocks noGrp="1"/>
          </p:cNvSpPr>
          <p:nvPr>
            <p:ph type="sldNum" sz="quarter" idx="12"/>
          </p:nvPr>
        </p:nvSpPr>
        <p:spPr/>
        <p:txBody>
          <a:bodyPr/>
          <a:lstStyle/>
          <a:p>
            <a:pPr>
              <a:defRPr/>
            </a:pPr>
            <a:fld id="{F54CDE38-FFAF-492C-9B07-8E8E92DB54C3}" type="slidenum">
              <a:rPr lang="en-US" smtClean="0"/>
              <a:pPr>
                <a:defRPr/>
              </a:pPr>
              <a:t>38</a:t>
            </a:fld>
            <a:endParaRPr lang="en-US" dirty="0"/>
          </a:p>
        </p:txBody>
      </p:sp>
      <p:pic>
        <p:nvPicPr>
          <p:cNvPr id="2050" name="Picture 2"/>
          <p:cNvPicPr>
            <a:picLocks noChangeAspect="1" noChangeArrowheads="1"/>
          </p:cNvPicPr>
          <p:nvPr/>
        </p:nvPicPr>
        <p:blipFill>
          <a:blip r:embed="rId2"/>
          <a:srcRect r="2723"/>
          <a:stretch>
            <a:fillRect/>
          </a:stretch>
        </p:blipFill>
        <p:spPr bwMode="auto">
          <a:xfrm>
            <a:off x="76200" y="1295400"/>
            <a:ext cx="5531243" cy="3616377"/>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228600" y="5181600"/>
            <a:ext cx="4876800" cy="601428"/>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228600" y="5791200"/>
            <a:ext cx="6781800" cy="308708"/>
          </a:xfrm>
          <a:prstGeom prst="rect">
            <a:avLst/>
          </a:prstGeom>
          <a:noFill/>
          <a:ln w="9525">
            <a:noFill/>
            <a:miter lim="800000"/>
            <a:headEnd/>
            <a:tailEnd/>
          </a:ln>
        </p:spPr>
      </p:pic>
      <p:sp>
        <p:nvSpPr>
          <p:cNvPr id="10" name="Content Placeholder 2"/>
          <p:cNvSpPr>
            <a:spLocks noGrp="1"/>
          </p:cNvSpPr>
          <p:nvPr>
            <p:ph idx="1"/>
          </p:nvPr>
        </p:nvSpPr>
        <p:spPr>
          <a:xfrm>
            <a:off x="5791200" y="1706880"/>
            <a:ext cx="3299460" cy="3879473"/>
          </a:xfrm>
        </p:spPr>
        <p:txBody>
          <a:bodyPr>
            <a:noAutofit/>
          </a:bodyPr>
          <a:lstStyle/>
          <a:p>
            <a:pPr marL="282575" indent="-282575">
              <a:buFont typeface="Arial" pitchFamily="34" charset="0"/>
              <a:buChar char="•"/>
            </a:pPr>
            <a:r>
              <a:rPr lang="en-US" sz="1800" dirty="0" smtClean="0"/>
              <a:t>Stress-strain curves were measured on </a:t>
            </a:r>
            <a:r>
              <a:rPr lang="en-US" sz="1800" dirty="0" err="1" smtClean="0"/>
              <a:t>NbTi</a:t>
            </a:r>
            <a:r>
              <a:rPr lang="en-US" sz="1800" dirty="0" smtClean="0"/>
              <a:t>/Cu strands and Al stabilizer;</a:t>
            </a:r>
          </a:p>
          <a:p>
            <a:pPr marL="282575" indent="-282575">
              <a:buFont typeface="Arial" pitchFamily="34" charset="0"/>
              <a:buChar char="•"/>
            </a:pPr>
            <a:r>
              <a:rPr lang="en-US" sz="1800" dirty="0" smtClean="0"/>
              <a:t>The </a:t>
            </a:r>
            <a:r>
              <a:rPr lang="en-US" sz="1800" dirty="0" err="1" smtClean="0"/>
              <a:t>Ramberg</a:t>
            </a:r>
            <a:r>
              <a:rPr lang="en-US" sz="1800" dirty="0" smtClean="0"/>
              <a:t>–Osgood equation was fitted on the experimental data to extrapolate for larger strains;</a:t>
            </a:r>
          </a:p>
          <a:p>
            <a:pPr marL="282575" indent="-282575">
              <a:buFont typeface="Arial" pitchFamily="34" charset="0"/>
              <a:buChar char="•"/>
            </a:pPr>
            <a:r>
              <a:rPr lang="en-US" sz="1800" dirty="0" smtClean="0"/>
              <a:t>Each </a:t>
            </a:r>
            <a:r>
              <a:rPr lang="en-US" sz="1800" dirty="0"/>
              <a:t>cable </a:t>
            </a:r>
            <a:r>
              <a:rPr lang="en-US" sz="1800" dirty="0" smtClean="0"/>
              <a:t>(1549 total) </a:t>
            </a:r>
            <a:r>
              <a:rPr lang="en-US" sz="1800" dirty="0"/>
              <a:t>was individually </a:t>
            </a:r>
            <a:r>
              <a:rPr lang="en-US" sz="1800" dirty="0" smtClean="0"/>
              <a:t>modeled with the Rutherford cable, stabilizer and insulation.</a:t>
            </a:r>
          </a:p>
          <a:p>
            <a:endParaRPr lang="en-US" sz="1800" dirty="0"/>
          </a:p>
        </p:txBody>
      </p:sp>
    </p:spTree>
    <p:extLst>
      <p:ext uri="{BB962C8B-B14F-4D97-AF65-F5344CB8AC3E}">
        <p14:creationId xmlns:p14="http://schemas.microsoft.com/office/powerpoint/2010/main" val="41010759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Shell thicknesses: Al Y.S. = 80MPa (cold)</a:t>
            </a:r>
            <a:endParaRPr lang="en-US" dirty="0"/>
          </a:p>
        </p:txBody>
      </p:sp>
      <p:sp>
        <p:nvSpPr>
          <p:cNvPr id="3" name="Content Placeholder 2"/>
          <p:cNvSpPr>
            <a:spLocks noGrp="1"/>
          </p:cNvSpPr>
          <p:nvPr>
            <p:ph idx="1"/>
          </p:nvPr>
        </p:nvSpPr>
        <p:spPr>
          <a:xfrm>
            <a:off x="5417819" y="3902500"/>
            <a:ext cx="3497580" cy="2164080"/>
          </a:xfrm>
        </p:spPr>
        <p:txBody>
          <a:bodyPr>
            <a:normAutofit fontScale="92500" lnSpcReduction="10000"/>
          </a:bodyPr>
          <a:lstStyle/>
          <a:p>
            <a:r>
              <a:rPr lang="en-US" sz="1800" dirty="0" smtClean="0"/>
              <a:t>Shell thicknesses (elastic</a:t>
            </a:r>
            <a:r>
              <a:rPr lang="en-US" sz="1800" dirty="0" smtClean="0">
                <a:latin typeface="Arial"/>
                <a:cs typeface="Arial"/>
              </a:rPr>
              <a:t> → </a:t>
            </a:r>
            <a:r>
              <a:rPr lang="en-US" sz="1800" dirty="0" err="1" smtClean="0"/>
              <a:t>elastoplastic</a:t>
            </a:r>
            <a:r>
              <a:rPr lang="en-US" sz="1800" dirty="0" smtClean="0"/>
              <a:t>):</a:t>
            </a:r>
          </a:p>
          <a:p>
            <a:pPr lvl="1"/>
            <a:r>
              <a:rPr lang="en-US" sz="1800" dirty="0" smtClean="0">
                <a:solidFill>
                  <a:schemeClr val="tx1"/>
                </a:solidFill>
              </a:rPr>
              <a:t>Non-TS end: </a:t>
            </a:r>
            <a:r>
              <a:rPr lang="en-US" sz="1800" dirty="0" smtClean="0">
                <a:solidFill>
                  <a:srgbClr val="00B050"/>
                </a:solidFill>
              </a:rPr>
              <a:t>83 mm </a:t>
            </a:r>
            <a:r>
              <a:rPr lang="en-US" sz="1800" dirty="0" smtClean="0">
                <a:solidFill>
                  <a:srgbClr val="00B050"/>
                </a:solidFill>
                <a:latin typeface="Arial"/>
                <a:cs typeface="Arial"/>
              </a:rPr>
              <a:t>→ </a:t>
            </a:r>
            <a:r>
              <a:rPr lang="en-US" sz="1800" dirty="0" smtClean="0">
                <a:solidFill>
                  <a:srgbClr val="00B050"/>
                </a:solidFill>
              </a:rPr>
              <a:t>125 mm;</a:t>
            </a:r>
          </a:p>
          <a:p>
            <a:pPr lvl="1"/>
            <a:r>
              <a:rPr lang="en-US" sz="1800" dirty="0" smtClean="0">
                <a:solidFill>
                  <a:schemeClr val="tx1"/>
                </a:solidFill>
              </a:rPr>
              <a:t>Middle: </a:t>
            </a:r>
            <a:r>
              <a:rPr lang="en-US" sz="1800" dirty="0" smtClean="0">
                <a:solidFill>
                  <a:srgbClr val="00B050"/>
                </a:solidFill>
              </a:rPr>
              <a:t>50 mm </a:t>
            </a:r>
            <a:r>
              <a:rPr lang="en-US" sz="1800" dirty="0" smtClean="0">
                <a:solidFill>
                  <a:srgbClr val="00B050"/>
                </a:solidFill>
                <a:latin typeface="Arial"/>
                <a:cs typeface="Arial"/>
              </a:rPr>
              <a:t>→ </a:t>
            </a:r>
            <a:r>
              <a:rPr lang="en-US" sz="1800" dirty="0" smtClean="0">
                <a:solidFill>
                  <a:srgbClr val="00B050"/>
                </a:solidFill>
              </a:rPr>
              <a:t>70 mm; </a:t>
            </a:r>
          </a:p>
          <a:p>
            <a:pPr lvl="1"/>
            <a:r>
              <a:rPr lang="en-US" sz="1800" dirty="0" smtClean="0">
                <a:solidFill>
                  <a:schemeClr val="tx1"/>
                </a:solidFill>
              </a:rPr>
              <a:t>TS-end: </a:t>
            </a:r>
            <a:r>
              <a:rPr lang="en-US" sz="1800" dirty="0" smtClean="0">
                <a:solidFill>
                  <a:srgbClr val="00B050"/>
                </a:solidFill>
              </a:rPr>
              <a:t>50 mm </a:t>
            </a:r>
            <a:r>
              <a:rPr lang="en-US" sz="1800" dirty="0" smtClean="0">
                <a:solidFill>
                  <a:srgbClr val="00B050"/>
                </a:solidFill>
                <a:latin typeface="Arial"/>
                <a:cs typeface="Arial"/>
              </a:rPr>
              <a:t>→ </a:t>
            </a:r>
            <a:r>
              <a:rPr lang="en-US" sz="1800" dirty="0" smtClean="0">
                <a:solidFill>
                  <a:srgbClr val="00B050"/>
                </a:solidFill>
              </a:rPr>
              <a:t>70 mm;</a:t>
            </a:r>
          </a:p>
          <a:p>
            <a:r>
              <a:rPr lang="en-US" sz="1800" dirty="0" smtClean="0"/>
              <a:t>Shell stresses are within the maximum allowable values.</a:t>
            </a:r>
            <a:endParaRPr lang="en-US" sz="1800" dirty="0"/>
          </a:p>
        </p:txBody>
      </p:sp>
      <p:sp>
        <p:nvSpPr>
          <p:cNvPr id="13" name="Date Placeholder 12"/>
          <p:cNvSpPr>
            <a:spLocks noGrp="1"/>
          </p:cNvSpPr>
          <p:nvPr>
            <p:ph type="dt" sz="half" idx="10"/>
          </p:nvPr>
        </p:nvSpPr>
        <p:spPr/>
        <p:txBody>
          <a:bodyPr/>
          <a:lstStyle/>
          <a:p>
            <a:pPr>
              <a:defRPr/>
            </a:pPr>
            <a:r>
              <a:rPr lang="en-US" smtClean="0"/>
              <a:t>11-May-2015</a:t>
            </a:r>
            <a:endParaRPr lang="en-US" dirty="0"/>
          </a:p>
        </p:txBody>
      </p:sp>
      <p:sp>
        <p:nvSpPr>
          <p:cNvPr id="14" name="Footer Placeholder 13"/>
          <p:cNvSpPr>
            <a:spLocks noGrp="1"/>
          </p:cNvSpPr>
          <p:nvPr>
            <p:ph type="ftr" sz="quarter" idx="11"/>
          </p:nvPr>
        </p:nvSpPr>
        <p:spPr/>
        <p:txBody>
          <a:bodyPr/>
          <a:lstStyle/>
          <a:p>
            <a:r>
              <a:rPr lang="en-US" smtClean="0"/>
              <a:t>V.V. Kashikhin - RESMM15</a:t>
            </a:r>
            <a:endParaRPr lang="en-US" dirty="0"/>
          </a:p>
        </p:txBody>
      </p:sp>
      <p:sp>
        <p:nvSpPr>
          <p:cNvPr id="4" name="Slide Number Placeholder 3"/>
          <p:cNvSpPr>
            <a:spLocks noGrp="1"/>
          </p:cNvSpPr>
          <p:nvPr>
            <p:ph type="sldNum" sz="quarter" idx="12"/>
          </p:nvPr>
        </p:nvSpPr>
        <p:spPr/>
        <p:txBody>
          <a:bodyPr/>
          <a:lstStyle/>
          <a:p>
            <a:pPr>
              <a:defRPr/>
            </a:pPr>
            <a:fld id="{F54CDE38-FFAF-492C-9B07-8E8E92DB54C3}" type="slidenum">
              <a:rPr lang="en-US" smtClean="0"/>
              <a:pPr>
                <a:defRPr/>
              </a:pPr>
              <a:t>39</a:t>
            </a:fld>
            <a:endParaRPr lang="en-US" dirty="0"/>
          </a:p>
        </p:txBody>
      </p:sp>
      <p:grpSp>
        <p:nvGrpSpPr>
          <p:cNvPr id="15" name="Group 14"/>
          <p:cNvGrpSpPr/>
          <p:nvPr/>
        </p:nvGrpSpPr>
        <p:grpSpPr>
          <a:xfrm>
            <a:off x="339191" y="898060"/>
            <a:ext cx="726116" cy="5078141"/>
            <a:chOff x="339191" y="898060"/>
            <a:chExt cx="768798" cy="5376639"/>
          </a:xfrm>
        </p:grpSpPr>
        <p:pic>
          <p:nvPicPr>
            <p:cNvPr id="1028" name="Picture 4"/>
            <p:cNvPicPr>
              <a:picLocks noChangeAspect="1" noChangeArrowheads="1"/>
            </p:cNvPicPr>
            <p:nvPr/>
          </p:nvPicPr>
          <p:blipFill>
            <a:blip r:embed="rId3"/>
            <a:srcRect l="21600" t="8400" r="56800" b="4000"/>
            <a:stretch>
              <a:fillRect/>
            </a:stretch>
          </p:blipFill>
          <p:spPr bwMode="auto">
            <a:xfrm>
              <a:off x="339191" y="898060"/>
              <a:ext cx="662873" cy="5376639"/>
            </a:xfrm>
            <a:prstGeom prst="rect">
              <a:avLst/>
            </a:prstGeom>
            <a:noFill/>
            <a:ln w="9525">
              <a:noFill/>
              <a:miter lim="800000"/>
              <a:headEnd/>
              <a:tailEnd/>
            </a:ln>
          </p:spPr>
        </p:pic>
        <p:grpSp>
          <p:nvGrpSpPr>
            <p:cNvPr id="5" name="Group 7"/>
            <p:cNvGrpSpPr/>
            <p:nvPr/>
          </p:nvGrpSpPr>
          <p:grpSpPr>
            <a:xfrm>
              <a:off x="468664" y="4581441"/>
              <a:ext cx="639325" cy="533400"/>
              <a:chOff x="4816110" y="4629885"/>
              <a:chExt cx="486925" cy="442473"/>
            </a:xfrm>
          </p:grpSpPr>
          <p:sp>
            <p:nvSpPr>
              <p:cNvPr id="9" name="Rectangle 8"/>
              <p:cNvSpPr/>
              <p:nvPr/>
            </p:nvSpPr>
            <p:spPr>
              <a:xfrm>
                <a:off x="4816110" y="4767558"/>
                <a:ext cx="304800" cy="304800"/>
              </a:xfrm>
              <a:prstGeom prst="rect">
                <a:avLst/>
              </a:prstGeom>
              <a:noFill/>
              <a:ln w="22225">
                <a:solidFill>
                  <a:srgbClr val="D000E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8974893">
                <a:off x="5074435" y="4629885"/>
                <a:ext cx="228600" cy="152400"/>
              </a:xfrm>
              <a:prstGeom prst="rightArrow">
                <a:avLst/>
              </a:prstGeom>
              <a:solidFill>
                <a:srgbClr val="D00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Прямоугольник 4"/>
          <p:cNvSpPr/>
          <p:nvPr/>
        </p:nvSpPr>
        <p:spPr>
          <a:xfrm>
            <a:off x="1828800" y="990600"/>
            <a:ext cx="2895599" cy="461665"/>
          </a:xfrm>
          <a:prstGeom prst="rect">
            <a:avLst/>
          </a:prstGeom>
        </p:spPr>
        <p:txBody>
          <a:bodyPr wrap="square">
            <a:spAutoFit/>
          </a:bodyPr>
          <a:lstStyle/>
          <a:p>
            <a:r>
              <a:rPr lang="en-US" dirty="0" smtClean="0">
                <a:solidFill>
                  <a:srgbClr val="00B050"/>
                </a:solidFill>
              </a:rPr>
              <a:t>T = 5 K, I = I</a:t>
            </a:r>
            <a:r>
              <a:rPr lang="en-US" baseline="-25000" dirty="0" smtClean="0">
                <a:solidFill>
                  <a:srgbClr val="00B050"/>
                </a:solidFill>
              </a:rPr>
              <a:t>max</a:t>
            </a:r>
            <a:endParaRPr lang="ru-RU" baseline="-25000" dirty="0">
              <a:solidFill>
                <a:srgbClr val="00B050"/>
              </a:solidFill>
            </a:endParaRPr>
          </a:p>
        </p:txBody>
      </p:sp>
      <p:grpSp>
        <p:nvGrpSpPr>
          <p:cNvPr id="16" name="Group 15"/>
          <p:cNvGrpSpPr/>
          <p:nvPr/>
        </p:nvGrpSpPr>
        <p:grpSpPr>
          <a:xfrm>
            <a:off x="1219200" y="1524000"/>
            <a:ext cx="3794490" cy="4452201"/>
            <a:chOff x="1219200" y="1524000"/>
            <a:chExt cx="3794490" cy="4452201"/>
          </a:xfrm>
        </p:grpSpPr>
        <p:pic>
          <p:nvPicPr>
            <p:cNvPr id="1027" name="Picture 3"/>
            <p:cNvPicPr>
              <a:picLocks noChangeAspect="1" noChangeArrowheads="1"/>
            </p:cNvPicPr>
            <p:nvPr/>
          </p:nvPicPr>
          <p:blipFill>
            <a:blip r:embed="rId4"/>
            <a:srcRect l="6818" r="7955"/>
            <a:stretch>
              <a:fillRect/>
            </a:stretch>
          </p:blipFill>
          <p:spPr bwMode="auto">
            <a:xfrm>
              <a:off x="1219200" y="1524000"/>
              <a:ext cx="3794490" cy="4452201"/>
            </a:xfrm>
            <a:prstGeom prst="rect">
              <a:avLst/>
            </a:prstGeom>
            <a:noFill/>
            <a:ln w="9525">
              <a:noFill/>
              <a:miter lim="800000"/>
              <a:headEnd/>
              <a:tailEnd/>
            </a:ln>
          </p:spPr>
        </p:pic>
        <p:sp>
          <p:nvSpPr>
            <p:cNvPr id="12" name="TextBox 11"/>
            <p:cNvSpPr txBox="1"/>
            <p:nvPr/>
          </p:nvSpPr>
          <p:spPr>
            <a:xfrm>
              <a:off x="2667000" y="3886200"/>
              <a:ext cx="1066800" cy="369332"/>
            </a:xfrm>
            <a:prstGeom prst="rect">
              <a:avLst/>
            </a:prstGeom>
            <a:noFill/>
          </p:spPr>
          <p:txBody>
            <a:bodyPr wrap="square" rtlCol="0">
              <a:spAutoFit/>
            </a:bodyPr>
            <a:lstStyle/>
            <a:p>
              <a:r>
                <a:rPr lang="en-US" dirty="0" smtClean="0"/>
                <a:t>96 </a:t>
              </a:r>
              <a:r>
                <a:rPr lang="en-US" dirty="0" err="1" smtClean="0"/>
                <a:t>MPa</a:t>
              </a:r>
              <a:endParaRPr lang="en-US" dirty="0"/>
            </a:p>
          </p:txBody>
        </p:sp>
      </p:grpSp>
      <p:pic>
        <p:nvPicPr>
          <p:cNvPr id="17" name="Picture 16"/>
          <p:cNvPicPr>
            <a:picLocks noChangeAspect="1"/>
          </p:cNvPicPr>
          <p:nvPr/>
        </p:nvPicPr>
        <p:blipFill>
          <a:blip r:embed="rId5"/>
          <a:srcRect r="5746"/>
          <a:stretch>
            <a:fillRect/>
          </a:stretch>
        </p:blipFill>
        <p:spPr bwMode="auto">
          <a:xfrm>
            <a:off x="5691275" y="990600"/>
            <a:ext cx="3068612" cy="2735580"/>
          </a:xfrm>
          <a:prstGeom prst="rect">
            <a:avLst/>
          </a:prstGeom>
          <a:noFill/>
          <a:ln w="9525">
            <a:noFill/>
            <a:miter lim="800000"/>
            <a:headEnd/>
            <a:tailEnd/>
          </a:ln>
        </p:spPr>
      </p:pic>
    </p:spTree>
    <p:extLst>
      <p:ext uri="{BB962C8B-B14F-4D97-AF65-F5344CB8AC3E}">
        <p14:creationId xmlns:p14="http://schemas.microsoft.com/office/powerpoint/2010/main" val="42942922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Unique feature: radiation environment</a:t>
            </a:r>
            <a:endParaRPr lang="en-US" dirty="0"/>
          </a:p>
        </p:txBody>
      </p:sp>
      <p:sp>
        <p:nvSpPr>
          <p:cNvPr id="7" name="Содержимое 2"/>
          <p:cNvSpPr>
            <a:spLocks noGrp="1"/>
          </p:cNvSpPr>
          <p:nvPr>
            <p:ph idx="1"/>
          </p:nvPr>
        </p:nvSpPr>
        <p:spPr>
          <a:xfrm>
            <a:off x="5029200" y="4343400"/>
            <a:ext cx="3962400" cy="1905000"/>
          </a:xfrm>
        </p:spPr>
        <p:txBody>
          <a:bodyPr>
            <a:normAutofit fontScale="70000" lnSpcReduction="20000"/>
          </a:bodyPr>
          <a:lstStyle/>
          <a:p>
            <a:pPr>
              <a:lnSpc>
                <a:spcPct val="120000"/>
              </a:lnSpc>
            </a:pPr>
            <a:r>
              <a:rPr lang="en-US" dirty="0" smtClean="0"/>
              <a:t>It is expected that </a:t>
            </a:r>
            <a:r>
              <a:rPr lang="en-US" dirty="0" err="1" smtClean="0"/>
              <a:t>RRR</a:t>
            </a:r>
            <a:r>
              <a:rPr lang="en-US" dirty="0" smtClean="0"/>
              <a:t> will degrade after one year of operation as follows:</a:t>
            </a:r>
          </a:p>
          <a:p>
            <a:pPr lvl="1">
              <a:lnSpc>
                <a:spcPct val="120000"/>
              </a:lnSpc>
            </a:pPr>
            <a:r>
              <a:rPr lang="en-US" dirty="0" smtClean="0"/>
              <a:t>Al RRR </a:t>
            </a:r>
            <a:r>
              <a:rPr lang="en-US" dirty="0" smtClean="0">
                <a:solidFill>
                  <a:srgbClr val="00B0F0"/>
                </a:solidFill>
              </a:rPr>
              <a:t>500</a:t>
            </a:r>
            <a:r>
              <a:rPr lang="en-US" dirty="0" smtClean="0">
                <a:solidFill>
                  <a:srgbClr val="C00000"/>
                </a:solidFill>
              </a:rPr>
              <a:t> </a:t>
            </a:r>
            <a:r>
              <a:rPr lang="en-US" dirty="0" smtClean="0">
                <a:solidFill>
                  <a:srgbClr val="C00000"/>
                </a:solidFill>
                <a:sym typeface="Symbol"/>
              </a:rPr>
              <a:t> </a:t>
            </a:r>
            <a:r>
              <a:rPr lang="en-US" dirty="0" smtClean="0">
                <a:solidFill>
                  <a:srgbClr val="C00000"/>
                </a:solidFill>
              </a:rPr>
              <a:t>100</a:t>
            </a:r>
            <a:r>
              <a:rPr lang="en-US" dirty="0" smtClean="0"/>
              <a:t>;</a:t>
            </a:r>
          </a:p>
          <a:p>
            <a:pPr lvl="1">
              <a:lnSpc>
                <a:spcPct val="120000"/>
              </a:lnSpc>
            </a:pPr>
            <a:r>
              <a:rPr lang="en-US" dirty="0" smtClean="0"/>
              <a:t>Cu </a:t>
            </a:r>
            <a:r>
              <a:rPr lang="en-US" dirty="0" err="1" smtClean="0"/>
              <a:t>RRR</a:t>
            </a:r>
            <a:r>
              <a:rPr lang="en-US" dirty="0" smtClean="0"/>
              <a:t> </a:t>
            </a:r>
            <a:r>
              <a:rPr lang="en-US" dirty="0" smtClean="0">
                <a:solidFill>
                  <a:srgbClr val="C00000"/>
                </a:solidFill>
              </a:rPr>
              <a:t>100 </a:t>
            </a:r>
            <a:r>
              <a:rPr lang="en-US" dirty="0" smtClean="0">
                <a:solidFill>
                  <a:srgbClr val="C00000"/>
                </a:solidFill>
                <a:sym typeface="Symbol"/>
              </a:rPr>
              <a:t> 5</a:t>
            </a:r>
            <a:r>
              <a:rPr lang="en-US" dirty="0" smtClean="0">
                <a:solidFill>
                  <a:srgbClr val="C00000"/>
                </a:solidFill>
              </a:rPr>
              <a:t>0</a:t>
            </a:r>
            <a:r>
              <a:rPr lang="en-US" dirty="0" smtClean="0"/>
              <a:t>;</a:t>
            </a:r>
          </a:p>
          <a:p>
            <a:pPr>
              <a:lnSpc>
                <a:spcPct val="120000"/>
              </a:lnSpc>
            </a:pPr>
            <a:r>
              <a:rPr lang="en-US" dirty="0" smtClean="0"/>
              <a:t>Once the critical degradation is detected, the magnet will be thermo-cycled to recover the resistivity.</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4</a:t>
            </a:fld>
            <a:endParaRPr lang="en-US" dirty="0"/>
          </a:p>
        </p:txBody>
      </p:sp>
      <p:pic>
        <p:nvPicPr>
          <p:cNvPr id="13" name="Picture 12" descr="D:\Project\Papers\NAPAC\2013\Radiation impact\hrsca.png"/>
          <p:cNvPicPr>
            <a:picLocks noChangeAspect="1"/>
          </p:cNvPicPr>
          <p:nvPr/>
        </p:nvPicPr>
        <p:blipFill>
          <a:blip r:embed="rId2"/>
          <a:srcRect l="1980" r="-83" b="1669"/>
          <a:stretch>
            <a:fillRect/>
          </a:stretch>
        </p:blipFill>
        <p:spPr bwMode="auto">
          <a:xfrm>
            <a:off x="82943" y="1386435"/>
            <a:ext cx="4628029" cy="2667000"/>
          </a:xfrm>
          <a:prstGeom prst="rect">
            <a:avLst/>
          </a:prstGeom>
          <a:noFill/>
          <a:ln w="9525">
            <a:noFill/>
            <a:miter lim="800000"/>
            <a:headEnd/>
            <a:tailEnd/>
          </a:ln>
        </p:spPr>
      </p:pic>
      <p:pic>
        <p:nvPicPr>
          <p:cNvPr id="1026" name="Picture 2"/>
          <p:cNvPicPr>
            <a:picLocks noChangeAspect="1" noChangeArrowheads="1"/>
          </p:cNvPicPr>
          <p:nvPr/>
        </p:nvPicPr>
        <p:blipFill>
          <a:blip r:embed="rId3"/>
          <a:srcRect l="24191" r="24402" b="7336"/>
          <a:stretch>
            <a:fillRect/>
          </a:stretch>
        </p:blipFill>
        <p:spPr bwMode="auto">
          <a:xfrm>
            <a:off x="304800" y="4648200"/>
            <a:ext cx="4663440" cy="13716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a:stretch>
            <a:fillRect/>
          </a:stretch>
        </p:blipFill>
        <p:spPr bwMode="auto">
          <a:xfrm>
            <a:off x="4648874" y="1235384"/>
            <a:ext cx="4343399" cy="2978085"/>
          </a:xfrm>
          <a:prstGeom prst="rect">
            <a:avLst/>
          </a:prstGeom>
          <a:noFill/>
          <a:ln w="9525">
            <a:noFill/>
            <a:miter lim="800000"/>
            <a:headEnd/>
            <a:tailEnd/>
          </a:ln>
        </p:spPr>
      </p:pic>
    </p:spTree>
    <p:extLst>
      <p:ext uri="{BB962C8B-B14F-4D97-AF65-F5344CB8AC3E}">
        <p14:creationId xmlns:p14="http://schemas.microsoft.com/office/powerpoint/2010/main" val="34310936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Thermal analysis</a:t>
            </a:r>
            <a:endParaRPr lang="en-US" dirty="0"/>
          </a:p>
        </p:txBody>
      </p:sp>
      <p:sp>
        <p:nvSpPr>
          <p:cNvPr id="13" name="Text Placeholder 12"/>
          <p:cNvSpPr>
            <a:spLocks noGrp="1"/>
          </p:cNvSpPr>
          <p:nvPr>
            <p:ph type="body" idx="1"/>
          </p:nvPr>
        </p:nvSpPr>
        <p:spPr/>
        <p:txBody>
          <a:bodyPr/>
          <a:lstStyle/>
          <a:p>
            <a:endParaRPr lang="en-US"/>
          </a:p>
        </p:txBody>
      </p:sp>
      <p:sp>
        <p:nvSpPr>
          <p:cNvPr id="8" name="Date Placeholder 7"/>
          <p:cNvSpPr>
            <a:spLocks noGrp="1"/>
          </p:cNvSpPr>
          <p:nvPr>
            <p:ph type="dt" sz="half" idx="10"/>
          </p:nvPr>
        </p:nvSpPr>
        <p:spPr/>
        <p:txBody>
          <a:bodyPr/>
          <a:lstStyle/>
          <a:p>
            <a:r>
              <a:rPr lang="en-US" smtClean="0"/>
              <a:t>11-May-2015</a:t>
            </a:r>
            <a:endParaRPr lang="en-US"/>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4" name="Slide Number Placeholder 3"/>
          <p:cNvSpPr>
            <a:spLocks noGrp="1"/>
          </p:cNvSpPr>
          <p:nvPr>
            <p:ph type="sldNum" sz="quarter" idx="12"/>
          </p:nvPr>
        </p:nvSpPr>
        <p:spPr/>
        <p:txBody>
          <a:bodyPr/>
          <a:lstStyle/>
          <a:p>
            <a:fld id="{36982F47-24E2-4A05-B199-64CA113224F8}" type="slidenum">
              <a:rPr lang="en-US" smtClean="0"/>
              <a:pPr/>
              <a:t>40</a:t>
            </a:fld>
            <a:endParaRPr lang="en-US"/>
          </a:p>
        </p:txBody>
      </p:sp>
    </p:spTree>
    <p:extLst>
      <p:ext uri="{BB962C8B-B14F-4D97-AF65-F5344CB8AC3E}">
        <p14:creationId xmlns:p14="http://schemas.microsoft.com/office/powerpoint/2010/main" val="796131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loads</a:t>
            </a:r>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41</a:t>
            </a:fld>
            <a:endParaRPr lang="en-US" dirty="0"/>
          </a:p>
        </p:txBody>
      </p:sp>
      <p:pic>
        <p:nvPicPr>
          <p:cNvPr id="7" name="Picture 6" descr="B:\Project\Mu2e\Alternative\PS0\May2013 design\Thermal\Q_HRSc.png"/>
          <p:cNvPicPr>
            <a:picLocks noChangeAspect="1"/>
          </p:cNvPicPr>
          <p:nvPr/>
        </p:nvPicPr>
        <p:blipFill>
          <a:blip r:embed="rId2" cstate="print"/>
          <a:srcRect r="7543"/>
          <a:stretch>
            <a:fillRect/>
          </a:stretch>
        </p:blipFill>
        <p:spPr bwMode="auto">
          <a:xfrm>
            <a:off x="76199" y="1828800"/>
            <a:ext cx="4422287" cy="3581400"/>
          </a:xfrm>
          <a:prstGeom prst="rect">
            <a:avLst/>
          </a:prstGeom>
          <a:noFill/>
          <a:ln w="9525">
            <a:noFill/>
            <a:miter lim="800000"/>
            <a:headEnd/>
            <a:tailEnd/>
          </a:ln>
        </p:spPr>
      </p:pic>
      <p:pic>
        <p:nvPicPr>
          <p:cNvPr id="1026" name="Picture 2"/>
          <p:cNvPicPr>
            <a:picLocks noChangeAspect="1" noChangeArrowheads="1"/>
          </p:cNvPicPr>
          <p:nvPr/>
        </p:nvPicPr>
        <p:blipFill>
          <a:blip r:embed="rId3"/>
          <a:srcRect l="6421" r="17817" b="1929"/>
          <a:stretch>
            <a:fillRect/>
          </a:stretch>
        </p:blipFill>
        <p:spPr bwMode="auto">
          <a:xfrm>
            <a:off x="4572000" y="1219200"/>
            <a:ext cx="4495800" cy="4876800"/>
          </a:xfrm>
          <a:prstGeom prst="rect">
            <a:avLst/>
          </a:prstGeom>
          <a:noFill/>
          <a:ln w="9525">
            <a:noFill/>
            <a:miter lim="800000"/>
            <a:headEnd/>
            <a:tailEnd/>
          </a:ln>
          <a:effectLst/>
        </p:spPr>
      </p:pic>
    </p:spTree>
    <p:extLst>
      <p:ext uri="{BB962C8B-B14F-4D97-AF65-F5344CB8AC3E}">
        <p14:creationId xmlns:p14="http://schemas.microsoft.com/office/powerpoint/2010/main" val="9106206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t>
            </a:r>
            <a:r>
              <a:rPr lang="en-US" baseline="-25000" dirty="0" smtClean="0"/>
              <a:t>0</a:t>
            </a:r>
            <a:r>
              <a:rPr lang="en-US" dirty="0" smtClean="0"/>
              <a:t>=4.7 K, </a:t>
            </a:r>
            <a:r>
              <a:rPr lang="en-US" dirty="0" err="1" smtClean="0"/>
              <a:t>static+dynamic</a:t>
            </a:r>
            <a:r>
              <a:rPr lang="en-US" dirty="0" smtClean="0"/>
              <a:t> heat load</a:t>
            </a:r>
            <a:endParaRPr lang="en-US" dirty="0"/>
          </a:p>
        </p:txBody>
      </p:sp>
      <p:sp>
        <p:nvSpPr>
          <p:cNvPr id="13" name="Date Placeholder 12"/>
          <p:cNvSpPr>
            <a:spLocks noGrp="1"/>
          </p:cNvSpPr>
          <p:nvPr>
            <p:ph type="dt" sz="half" idx="10"/>
          </p:nvPr>
        </p:nvSpPr>
        <p:spPr/>
        <p:txBody>
          <a:bodyPr/>
          <a:lstStyle/>
          <a:p>
            <a:pPr>
              <a:defRPr/>
            </a:pPr>
            <a:r>
              <a:rPr lang="en-US" smtClean="0"/>
              <a:t>11-May-2015</a:t>
            </a:r>
            <a:endParaRPr lang="en-US" dirty="0"/>
          </a:p>
        </p:txBody>
      </p:sp>
      <p:sp>
        <p:nvSpPr>
          <p:cNvPr id="12" name="Footer Placeholder 11"/>
          <p:cNvSpPr>
            <a:spLocks noGrp="1"/>
          </p:cNvSpPr>
          <p:nvPr>
            <p:ph type="ftr" sz="quarter" idx="11"/>
          </p:nvPr>
        </p:nvSpPr>
        <p:spPr/>
        <p:txBody>
          <a:bodyPr/>
          <a:lstStyle/>
          <a:p>
            <a:r>
              <a:rPr lang="en-US" smtClean="0"/>
              <a:t>V.V. Kashikhin - RESMM15</a:t>
            </a:r>
            <a:endParaRPr lang="en-US" dirty="0"/>
          </a:p>
        </p:txBody>
      </p:sp>
      <p:sp>
        <p:nvSpPr>
          <p:cNvPr id="9" name="Slide Number Placeholder 8"/>
          <p:cNvSpPr>
            <a:spLocks noGrp="1"/>
          </p:cNvSpPr>
          <p:nvPr>
            <p:ph type="sldNum" sz="quarter" idx="12"/>
          </p:nvPr>
        </p:nvSpPr>
        <p:spPr/>
        <p:txBody>
          <a:bodyPr/>
          <a:lstStyle/>
          <a:p>
            <a:pPr>
              <a:defRPr/>
            </a:pPr>
            <a:fld id="{F54CDE38-FFAF-492C-9B07-8E8E92DB54C3}" type="slidenum">
              <a:rPr lang="en-US" smtClean="0"/>
              <a:pPr>
                <a:defRPr/>
              </a:pPr>
              <a:t>42</a:t>
            </a:fld>
            <a:endParaRPr lang="en-US" dirty="0"/>
          </a:p>
        </p:txBody>
      </p:sp>
      <p:pic>
        <p:nvPicPr>
          <p:cNvPr id="10" name="Picture 9"/>
          <p:cNvPicPr>
            <a:picLocks noChangeAspect="1"/>
          </p:cNvPicPr>
          <p:nvPr/>
        </p:nvPicPr>
        <p:blipFill>
          <a:blip r:embed="rId2" cstate="print">
            <a:lum bright="20000" contrast="20000"/>
          </a:blip>
          <a:srcRect t="-803" r="10633" b="11884"/>
          <a:stretch>
            <a:fillRect/>
          </a:stretch>
        </p:blipFill>
        <p:spPr>
          <a:xfrm>
            <a:off x="76200" y="1524000"/>
            <a:ext cx="4676401" cy="3733800"/>
          </a:xfrm>
          <a:prstGeom prst="rect">
            <a:avLst/>
          </a:prstGeom>
        </p:spPr>
      </p:pic>
      <p:grpSp>
        <p:nvGrpSpPr>
          <p:cNvPr id="23" name="Group 22"/>
          <p:cNvGrpSpPr>
            <a:grpSpLocks noChangeAspect="1"/>
          </p:cNvGrpSpPr>
          <p:nvPr/>
        </p:nvGrpSpPr>
        <p:grpSpPr>
          <a:xfrm>
            <a:off x="4800600" y="2133600"/>
            <a:ext cx="4191000" cy="3276600"/>
            <a:chOff x="4724400" y="2438400"/>
            <a:chExt cx="4191000" cy="3276600"/>
          </a:xfrm>
        </p:grpSpPr>
        <p:pic>
          <p:nvPicPr>
            <p:cNvPr id="11" name="Picture 10"/>
            <p:cNvPicPr>
              <a:picLocks noChangeAspect="1"/>
            </p:cNvPicPr>
            <p:nvPr/>
          </p:nvPicPr>
          <p:blipFill>
            <a:blip r:embed="rId3"/>
            <a:srcRect r="2010"/>
            <a:stretch>
              <a:fillRect/>
            </a:stretch>
          </p:blipFill>
          <p:spPr bwMode="auto">
            <a:xfrm>
              <a:off x="4724400" y="2438400"/>
              <a:ext cx="4191000" cy="3276600"/>
            </a:xfrm>
            <a:prstGeom prst="rect">
              <a:avLst/>
            </a:prstGeom>
            <a:noFill/>
            <a:ln w="9525">
              <a:noFill/>
              <a:miter lim="800000"/>
              <a:headEnd/>
              <a:tailEnd/>
            </a:ln>
          </p:spPr>
        </p:pic>
        <p:cxnSp>
          <p:nvCxnSpPr>
            <p:cNvPr id="8" name="Straight Arrow Connector 7"/>
            <p:cNvCxnSpPr/>
            <p:nvPr/>
          </p:nvCxnSpPr>
          <p:spPr>
            <a:xfrm rot="5400000" flipH="1" flipV="1">
              <a:off x="7735094" y="4075906"/>
              <a:ext cx="1143000" cy="1588"/>
            </a:xfrm>
            <a:prstGeom prst="straightConnector1">
              <a:avLst/>
            </a:prstGeom>
            <a:ln w="19050">
              <a:solidFill>
                <a:srgbClr val="D000E6"/>
              </a:solidFill>
              <a:prstDash val="lgDash"/>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6172200" y="3200400"/>
              <a:ext cx="1828800" cy="304800"/>
            </a:xfrm>
            <a:prstGeom prst="straightConnector1">
              <a:avLst/>
            </a:prstGeom>
            <a:ln w="19050">
              <a:solidFill>
                <a:srgbClr val="D000E6"/>
              </a:solidFill>
              <a:prstDash val="lgDash"/>
              <a:tailEnd type="triangl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8229600" y="4800600"/>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825591" y="2746571"/>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02973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impact on RRR</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43</a:t>
            </a:fld>
            <a:endParaRPr lang="en-US" dirty="0"/>
          </a:p>
        </p:txBody>
      </p:sp>
    </p:spTree>
    <p:extLst>
      <p:ext uri="{BB962C8B-B14F-4D97-AF65-F5344CB8AC3E}">
        <p14:creationId xmlns:p14="http://schemas.microsoft.com/office/powerpoint/2010/main" val="7351804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Impact of radiation on stabilizer properties</a:t>
            </a:r>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44</a:t>
            </a:fld>
            <a:endParaRPr lang="en-US" dirty="0"/>
          </a:p>
        </p:txBody>
      </p:sp>
      <p:pic>
        <p:nvPicPr>
          <p:cNvPr id="14" name="Picture 2"/>
          <p:cNvPicPr>
            <a:picLocks noChangeAspect="1" noChangeArrowheads="1"/>
          </p:cNvPicPr>
          <p:nvPr/>
        </p:nvPicPr>
        <p:blipFill>
          <a:blip r:embed="rId2"/>
          <a:srcRect l="21639" r="15410" b="8339"/>
          <a:stretch>
            <a:fillRect/>
          </a:stretch>
        </p:blipFill>
        <p:spPr bwMode="auto">
          <a:xfrm>
            <a:off x="5029200" y="2438400"/>
            <a:ext cx="3657600" cy="3429000"/>
          </a:xfrm>
          <a:prstGeom prst="rect">
            <a:avLst/>
          </a:prstGeom>
          <a:noFill/>
          <a:ln w="9525">
            <a:noFill/>
            <a:miter lim="800000"/>
            <a:headEnd/>
            <a:tailEnd/>
          </a:ln>
        </p:spPr>
      </p:pic>
      <p:pic>
        <p:nvPicPr>
          <p:cNvPr id="15" name="Picture 3"/>
          <p:cNvPicPr>
            <a:picLocks noChangeAspect="1" noChangeArrowheads="1"/>
          </p:cNvPicPr>
          <p:nvPr/>
        </p:nvPicPr>
        <p:blipFill>
          <a:blip r:embed="rId3"/>
          <a:srcRect/>
          <a:stretch>
            <a:fillRect/>
          </a:stretch>
        </p:blipFill>
        <p:spPr bwMode="auto">
          <a:xfrm rot="5400000">
            <a:off x="6363912" y="-191712"/>
            <a:ext cx="971550" cy="4098175"/>
          </a:xfrm>
          <a:prstGeom prst="rect">
            <a:avLst/>
          </a:prstGeom>
          <a:noFill/>
          <a:ln w="9525">
            <a:noFill/>
            <a:miter lim="800000"/>
            <a:headEnd/>
            <a:tailEnd/>
          </a:ln>
        </p:spPr>
      </p:pic>
      <p:grpSp>
        <p:nvGrpSpPr>
          <p:cNvPr id="13" name="Group 12"/>
          <p:cNvGrpSpPr/>
          <p:nvPr/>
        </p:nvGrpSpPr>
        <p:grpSpPr>
          <a:xfrm>
            <a:off x="0" y="1258489"/>
            <a:ext cx="5187898" cy="4885371"/>
            <a:chOff x="0" y="1258489"/>
            <a:chExt cx="5187898" cy="4885371"/>
          </a:xfrm>
        </p:grpSpPr>
        <p:grpSp>
          <p:nvGrpSpPr>
            <p:cNvPr id="16" name="Group 15"/>
            <p:cNvGrpSpPr/>
            <p:nvPr/>
          </p:nvGrpSpPr>
          <p:grpSpPr>
            <a:xfrm>
              <a:off x="0" y="1258489"/>
              <a:ext cx="5187898" cy="4885371"/>
              <a:chOff x="1219200" y="1417189"/>
              <a:chExt cx="5965825" cy="5440811"/>
            </a:xfrm>
          </p:grpSpPr>
          <p:pic>
            <p:nvPicPr>
              <p:cNvPr id="19" name="Picture 5"/>
              <p:cNvPicPr>
                <a:picLocks noChangeAspect="1" noChangeArrowheads="1"/>
              </p:cNvPicPr>
              <p:nvPr/>
            </p:nvPicPr>
            <p:blipFill>
              <a:blip r:embed="rId4"/>
              <a:srcRect/>
              <a:stretch>
                <a:fillRect/>
              </a:stretch>
            </p:blipFill>
            <p:spPr bwMode="auto">
              <a:xfrm>
                <a:off x="1219200" y="1417189"/>
                <a:ext cx="5965825" cy="5440811"/>
              </a:xfrm>
              <a:prstGeom prst="rect">
                <a:avLst/>
              </a:prstGeom>
              <a:noFill/>
              <a:ln w="9525">
                <a:noFill/>
                <a:miter lim="800000"/>
                <a:headEnd/>
                <a:tailEnd/>
              </a:ln>
              <a:effectLst/>
            </p:spPr>
          </p:pic>
          <p:cxnSp>
            <p:nvCxnSpPr>
              <p:cNvPr id="20" name="Straight Connector 19"/>
              <p:cNvCxnSpPr/>
              <p:nvPr/>
            </p:nvCxnSpPr>
            <p:spPr>
              <a:xfrm flipV="1">
                <a:off x="2290046" y="5421664"/>
                <a:ext cx="4385883" cy="4720"/>
              </a:xfrm>
              <a:prstGeom prst="line">
                <a:avLst/>
              </a:prstGeom>
              <a:ln w="22225">
                <a:solidFill>
                  <a:srgbClr val="00B0F0"/>
                </a:solidFill>
                <a:prstDash val="dash"/>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4001812" y="2516488"/>
              <a:ext cx="366148" cy="2901079"/>
            </a:xfrm>
            <a:prstGeom prst="rect">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6200000">
              <a:off x="3270485" y="3360919"/>
              <a:ext cx="1828801" cy="430887"/>
            </a:xfrm>
            <a:prstGeom prst="rect">
              <a:avLst/>
            </a:prstGeom>
            <a:noFill/>
          </p:spPr>
          <p:txBody>
            <a:bodyPr wrap="square" rtlCol="0">
              <a:spAutoFit/>
            </a:bodyPr>
            <a:lstStyle/>
            <a:p>
              <a:r>
                <a:rPr lang="en-US" sz="1100" b="1" dirty="0" smtClean="0"/>
                <a:t>1 year of operation </a:t>
              </a:r>
            </a:p>
            <a:p>
              <a:r>
                <a:rPr lang="en-US" sz="1100" b="1" dirty="0" smtClean="0"/>
                <a:t>(factor of 2 uncertainty)</a:t>
              </a:r>
              <a:endParaRPr lang="en-US" sz="1100" b="1" dirty="0"/>
            </a:p>
          </p:txBody>
        </p:sp>
      </p:grpSp>
    </p:spTree>
    <p:extLst>
      <p:ext uri="{BB962C8B-B14F-4D97-AF65-F5344CB8AC3E}">
        <p14:creationId xmlns:p14="http://schemas.microsoft.com/office/powerpoint/2010/main" val="16201641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Irradiation time to degrade aluminum RRR to 100</a:t>
            </a:r>
            <a:endParaRPr lang="en-US" dirty="0"/>
          </a:p>
        </p:txBody>
      </p:sp>
      <p:sp>
        <p:nvSpPr>
          <p:cNvPr id="5" name="Date Placeholder 4"/>
          <p:cNvSpPr>
            <a:spLocks noGrp="1"/>
          </p:cNvSpPr>
          <p:nvPr>
            <p:ph type="dt" sz="half" idx="10"/>
          </p:nvPr>
        </p:nvSpPr>
        <p:spPr/>
        <p:txBody>
          <a:bodyPr/>
          <a:lstStyle/>
          <a:p>
            <a:pPr>
              <a:defRPr/>
            </a:pPr>
            <a:r>
              <a:rPr lang="en-US" smtClean="0"/>
              <a:t>11-May-2015</a:t>
            </a:r>
            <a:endParaRPr lang="en-US" dirty="0"/>
          </a:p>
        </p:txBody>
      </p:sp>
      <p:sp>
        <p:nvSpPr>
          <p:cNvPr id="6" name="Footer Placeholder 5"/>
          <p:cNvSpPr>
            <a:spLocks noGrp="1"/>
          </p:cNvSpPr>
          <p:nvPr>
            <p:ph type="ftr" sz="quarter" idx="11"/>
          </p:nvPr>
        </p:nvSpPr>
        <p:spPr/>
        <p:txBody>
          <a:bodyPr/>
          <a:lstStyle/>
          <a:p>
            <a:pPr>
              <a:defRPr/>
            </a:pPr>
            <a:r>
              <a:rPr lang="de-DE" smtClean="0"/>
              <a:t>V.V. Kashikhin - RESMM15</a:t>
            </a:r>
            <a:endParaRPr lang="en-US" b="1" dirty="0"/>
          </a:p>
        </p:txBody>
      </p:sp>
      <p:sp>
        <p:nvSpPr>
          <p:cNvPr id="9" name="Slide Number Placeholder 8"/>
          <p:cNvSpPr>
            <a:spLocks noGrp="1"/>
          </p:cNvSpPr>
          <p:nvPr>
            <p:ph type="sldNum" sz="quarter" idx="12"/>
          </p:nvPr>
        </p:nvSpPr>
        <p:spPr/>
        <p:txBody>
          <a:bodyPr/>
          <a:lstStyle/>
          <a:p>
            <a:pPr>
              <a:defRPr/>
            </a:pPr>
            <a:fld id="{2A0CCE80-3B22-F34E-81B2-E096627812DD}" type="slidenum">
              <a:rPr lang="en-US" smtClean="0"/>
              <a:pPr>
                <a:defRPr/>
              </a:pPr>
              <a:t>45</a:t>
            </a:fld>
            <a:endParaRPr lang="en-US" dirty="0"/>
          </a:p>
        </p:txBody>
      </p:sp>
      <p:grpSp>
        <p:nvGrpSpPr>
          <p:cNvPr id="12" name="Group 11"/>
          <p:cNvGrpSpPr/>
          <p:nvPr/>
        </p:nvGrpSpPr>
        <p:grpSpPr>
          <a:xfrm>
            <a:off x="762000" y="937071"/>
            <a:ext cx="7696200" cy="5375194"/>
            <a:chOff x="762000" y="1482806"/>
            <a:chExt cx="7696200" cy="5375194"/>
          </a:xfrm>
        </p:grpSpPr>
        <p:pic>
          <p:nvPicPr>
            <p:cNvPr id="3075" name="Picture 3"/>
            <p:cNvPicPr>
              <a:picLocks noChangeAspect="1" noChangeArrowheads="1"/>
            </p:cNvPicPr>
            <p:nvPr/>
          </p:nvPicPr>
          <p:blipFill rotWithShape="1">
            <a:blip r:embed="rId2"/>
            <a:srcRect t="2872"/>
            <a:stretch/>
          </p:blipFill>
          <p:spPr bwMode="auto">
            <a:xfrm>
              <a:off x="762000" y="1482806"/>
              <a:ext cx="7696200" cy="5375194"/>
            </a:xfrm>
            <a:prstGeom prst="rect">
              <a:avLst/>
            </a:prstGeom>
            <a:noFill/>
            <a:ln w="9525">
              <a:noFill/>
              <a:miter lim="800000"/>
              <a:headEnd/>
              <a:tailEnd/>
            </a:ln>
            <a:effectLst/>
          </p:spPr>
        </p:pic>
        <p:cxnSp>
          <p:nvCxnSpPr>
            <p:cNvPr id="7" name="Straight Connector 6"/>
            <p:cNvCxnSpPr/>
            <p:nvPr/>
          </p:nvCxnSpPr>
          <p:spPr>
            <a:xfrm>
              <a:off x="1722929" y="2082997"/>
              <a:ext cx="2774334" cy="0"/>
            </a:xfrm>
            <a:prstGeom prst="line">
              <a:avLst/>
            </a:prstGeom>
            <a:ln w="222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93614" y="2082999"/>
              <a:ext cx="7299" cy="3956236"/>
            </a:xfrm>
            <a:prstGeom prst="line">
              <a:avLst/>
            </a:prstGeom>
            <a:ln w="22225">
              <a:solidFill>
                <a:srgbClr val="00B0F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0984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mass design</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5</a:t>
            </a:fld>
            <a:endParaRPr lang="en-US" dirty="0"/>
          </a:p>
        </p:txBody>
      </p:sp>
    </p:spTree>
    <p:extLst>
      <p:ext uri="{BB962C8B-B14F-4D97-AF65-F5344CB8AC3E}">
        <p14:creationId xmlns:p14="http://schemas.microsoft.com/office/powerpoint/2010/main" val="3501855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features</a:t>
            </a:r>
            <a:endParaRPr lang="en-US"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6</a:t>
            </a:fld>
            <a:endParaRPr lang="en-US" dirty="0"/>
          </a:p>
        </p:txBody>
      </p:sp>
      <p:pic>
        <p:nvPicPr>
          <p:cNvPr id="9" name="Picture 2" descr="C:\Users\vadim\AppData\Local\Temp\F10007088_1\F100062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070594"/>
            <a:ext cx="6235891" cy="507220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bwMode="auto">
          <a:xfrm>
            <a:off x="6235888" y="1477728"/>
            <a:ext cx="2908111" cy="45367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227013" lvl="0" indent="-227013" eaLnBrk="0" hangingPunct="0">
              <a:spcBef>
                <a:spcPts val="575"/>
              </a:spcBef>
              <a:spcAft>
                <a:spcPts val="600"/>
              </a:spcAft>
              <a:buClr>
                <a:schemeClr val="tx2">
                  <a:lumMod val="75000"/>
                </a:schemeClr>
              </a:buClr>
              <a:buSzPct val="100000"/>
              <a:buFont typeface="Arial" pitchFamily="34" charset="0"/>
              <a:buChar char="•"/>
              <a:defRPr/>
            </a:pPr>
            <a:r>
              <a:rPr lang="en-US" sz="1700" dirty="0" smtClean="0">
                <a:latin typeface="Helvetica"/>
              </a:rPr>
              <a:t>PS consists of </a:t>
            </a:r>
            <a:r>
              <a:rPr lang="en-US" sz="1700" dirty="0" smtClean="0">
                <a:solidFill>
                  <a:srgbClr val="C00000"/>
                </a:solidFill>
                <a:latin typeface="Helvetica"/>
              </a:rPr>
              <a:t>three coil modules with 3-2-2 layers of the same Al-stabilized cable wound in the “hard way”</a:t>
            </a:r>
            <a:r>
              <a:rPr lang="en-US" sz="1700" dirty="0" smtClean="0">
                <a:latin typeface="Helvetica"/>
              </a:rPr>
              <a:t>;</a:t>
            </a:r>
          </a:p>
          <a:p>
            <a:pPr marL="227013" indent="-227013" eaLnBrk="0" hangingPunct="0">
              <a:spcBef>
                <a:spcPts val="575"/>
              </a:spcBef>
              <a:spcAft>
                <a:spcPts val="600"/>
              </a:spcAft>
              <a:buClr>
                <a:schemeClr val="tx2">
                  <a:lumMod val="75000"/>
                </a:schemeClr>
              </a:buClr>
              <a:buSzPct val="100000"/>
              <a:buFont typeface="Arial" pitchFamily="34" charset="0"/>
              <a:buChar char="•"/>
              <a:defRPr/>
            </a:pPr>
            <a:r>
              <a:rPr lang="en-US" sz="1700" dirty="0" smtClean="0">
                <a:latin typeface="Helvetica"/>
              </a:rPr>
              <a:t>Each module has an outer support structure made of </a:t>
            </a:r>
            <a:r>
              <a:rPr lang="en-US" sz="1700" dirty="0" smtClean="0">
                <a:solidFill>
                  <a:srgbClr val="C00000"/>
                </a:solidFill>
                <a:latin typeface="Helvetica"/>
              </a:rPr>
              <a:t>Al 5083-O</a:t>
            </a:r>
            <a:r>
              <a:rPr lang="en-US" sz="1700" dirty="0" smtClean="0">
                <a:latin typeface="Helvetica"/>
              </a:rPr>
              <a:t> to manage the forces; </a:t>
            </a:r>
          </a:p>
          <a:p>
            <a:pPr marL="227013" indent="-227013" eaLnBrk="0" hangingPunct="0">
              <a:spcBef>
                <a:spcPts val="575"/>
              </a:spcBef>
              <a:spcAft>
                <a:spcPts val="600"/>
              </a:spcAft>
              <a:buClr>
                <a:schemeClr val="tx2">
                  <a:lumMod val="75000"/>
                </a:schemeClr>
              </a:buClr>
              <a:buSzPct val="100000"/>
              <a:buFont typeface="Arial" pitchFamily="34" charset="0"/>
              <a:buChar char="•"/>
              <a:defRPr/>
            </a:pPr>
            <a:r>
              <a:rPr lang="en-US" sz="1700" dirty="0" smtClean="0">
                <a:latin typeface="Helvetica"/>
              </a:rPr>
              <a:t>The shells are </a:t>
            </a:r>
            <a:r>
              <a:rPr lang="en-US" sz="1700" dirty="0" smtClean="0">
                <a:solidFill>
                  <a:srgbClr val="C00000"/>
                </a:solidFill>
                <a:latin typeface="Helvetica"/>
              </a:rPr>
              <a:t>bolted together </a:t>
            </a:r>
            <a:r>
              <a:rPr lang="en-US" sz="1700" dirty="0" smtClean="0">
                <a:latin typeface="Helvetica"/>
              </a:rPr>
              <a:t>to form a single cold mass assembly.</a:t>
            </a:r>
          </a:p>
          <a:p>
            <a:pPr marL="227013" lvl="0" indent="-227013" eaLnBrk="0" hangingPunct="0">
              <a:spcBef>
                <a:spcPts val="575"/>
              </a:spcBef>
              <a:spcAft>
                <a:spcPts val="600"/>
              </a:spcAft>
              <a:buClr>
                <a:schemeClr val="tx2">
                  <a:lumMod val="75000"/>
                </a:schemeClr>
              </a:buClr>
              <a:buSzPct val="100000"/>
              <a:buFont typeface="Arial" pitchFamily="34" charset="0"/>
              <a:buChar char="•"/>
              <a:defRPr/>
            </a:pPr>
            <a:r>
              <a:rPr lang="en-US" sz="1700" dirty="0" smtClean="0">
                <a:latin typeface="Helvetica"/>
              </a:rPr>
              <a:t>The coil modules are installed inside of cryostat using axial and transverse supports.</a:t>
            </a:r>
          </a:p>
        </p:txBody>
      </p:sp>
    </p:spTree>
    <p:extLst>
      <p:ext uri="{BB962C8B-B14F-4D97-AF65-F5344CB8AC3E}">
        <p14:creationId xmlns:p14="http://schemas.microsoft.com/office/powerpoint/2010/main" val="1669963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a:t>
            </a:r>
            <a:endParaRPr lang="en-US" dirty="0"/>
          </a:p>
        </p:txBody>
      </p:sp>
      <p:sp>
        <p:nvSpPr>
          <p:cNvPr id="3" name="Content Placeholder 2"/>
          <p:cNvSpPr>
            <a:spLocks noGrp="1"/>
          </p:cNvSpPr>
          <p:nvPr>
            <p:ph idx="1"/>
          </p:nvPr>
        </p:nvSpPr>
        <p:spPr>
          <a:xfrm>
            <a:off x="6705600" y="1676400"/>
            <a:ext cx="2286000" cy="3962400"/>
          </a:xfrm>
        </p:spPr>
        <p:txBody>
          <a:bodyPr>
            <a:noAutofit/>
          </a:bodyPr>
          <a:lstStyle/>
          <a:p>
            <a:pPr>
              <a:buClr>
                <a:srgbClr val="0070C0"/>
              </a:buClr>
            </a:pPr>
            <a:r>
              <a:rPr lang="en-US" sz="2000" dirty="0" smtClean="0"/>
              <a:t>Cables;</a:t>
            </a:r>
          </a:p>
          <a:p>
            <a:pPr>
              <a:buClr>
                <a:srgbClr val="0070C0"/>
              </a:buClr>
            </a:pPr>
            <a:r>
              <a:rPr lang="en-US" sz="2000" dirty="0" smtClean="0"/>
              <a:t>Cable insulation;</a:t>
            </a:r>
          </a:p>
          <a:p>
            <a:pPr>
              <a:buClr>
                <a:srgbClr val="0070C0"/>
              </a:buClr>
            </a:pPr>
            <a:r>
              <a:rPr lang="en-US" sz="2000" dirty="0" smtClean="0"/>
              <a:t>Ground insulation;</a:t>
            </a:r>
          </a:p>
          <a:p>
            <a:pPr>
              <a:buClr>
                <a:srgbClr val="0070C0"/>
              </a:buClr>
            </a:pPr>
            <a:r>
              <a:rPr lang="en-US" sz="2000" dirty="0" smtClean="0"/>
              <a:t>Thermal bridges;</a:t>
            </a:r>
          </a:p>
          <a:p>
            <a:pPr>
              <a:buClr>
                <a:srgbClr val="0070C0"/>
              </a:buClr>
            </a:pPr>
            <a:r>
              <a:rPr lang="en-US" sz="2000" dirty="0" smtClean="0"/>
              <a:t>Coil-shell buffer;</a:t>
            </a:r>
          </a:p>
          <a:p>
            <a:pPr>
              <a:buClr>
                <a:srgbClr val="0070C0"/>
              </a:buClr>
            </a:pPr>
            <a:r>
              <a:rPr lang="en-US" sz="2000" dirty="0" smtClean="0"/>
              <a:t>Washer plates;</a:t>
            </a:r>
          </a:p>
          <a:p>
            <a:pPr>
              <a:buClr>
                <a:srgbClr val="0070C0"/>
              </a:buClr>
            </a:pPr>
            <a:r>
              <a:rPr lang="en-US" sz="2000" dirty="0" smtClean="0"/>
              <a:t>Support shells;</a:t>
            </a:r>
          </a:p>
          <a:p>
            <a:pPr>
              <a:buClr>
                <a:srgbClr val="0070C0"/>
              </a:buClr>
            </a:pPr>
            <a:r>
              <a:rPr lang="en-US" sz="2000" dirty="0" smtClean="0"/>
              <a:t>End flanges;</a:t>
            </a:r>
          </a:p>
          <a:p>
            <a:pPr>
              <a:buClr>
                <a:srgbClr val="0070C0"/>
              </a:buClr>
            </a:pPr>
            <a:r>
              <a:rPr lang="en-US" sz="2000" dirty="0" smtClean="0"/>
              <a:t>Sliding layers;</a:t>
            </a:r>
          </a:p>
          <a:p>
            <a:pPr>
              <a:buClr>
                <a:srgbClr val="0070C0"/>
              </a:buClr>
            </a:pPr>
            <a:r>
              <a:rPr lang="en-US" sz="2000" dirty="0" smtClean="0"/>
              <a:t>Cooling tubes.</a:t>
            </a:r>
            <a:endParaRPr lang="en-US" sz="2000"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7</a:t>
            </a:fld>
            <a:endParaRPr lang="en-US" dirty="0"/>
          </a:p>
        </p:txBody>
      </p:sp>
      <p:pic>
        <p:nvPicPr>
          <p:cNvPr id="7" name="Picture 6" descr="B:\Project\Mu2e\Alternative\PS0\May2013 design\CM_May2013_RT_7-Model.png"/>
          <p:cNvPicPr>
            <a:picLocks noChangeAspect="1"/>
          </p:cNvPicPr>
          <p:nvPr/>
        </p:nvPicPr>
        <p:blipFill>
          <a:blip r:embed="rId2"/>
          <a:srcRect/>
          <a:stretch>
            <a:fillRect/>
          </a:stretch>
        </p:blipFill>
        <p:spPr bwMode="auto">
          <a:xfrm>
            <a:off x="152400" y="1143000"/>
            <a:ext cx="6172200" cy="4932134"/>
          </a:xfrm>
          <a:prstGeom prst="rect">
            <a:avLst/>
          </a:prstGeom>
          <a:noFill/>
          <a:ln w="9525">
            <a:noFill/>
            <a:miter lim="800000"/>
            <a:headEnd/>
            <a:tailEnd/>
          </a:ln>
        </p:spPr>
      </p:pic>
    </p:spTree>
    <p:extLst>
      <p:ext uri="{BB962C8B-B14F-4D97-AF65-F5344CB8AC3E}">
        <p14:creationId xmlns:p14="http://schemas.microsoft.com/office/powerpoint/2010/main" val="2186658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Al-stabilized </a:t>
            </a:r>
            <a:r>
              <a:rPr lang="en-US" dirty="0" err="1" smtClean="0"/>
              <a:t>NbTi</a:t>
            </a:r>
            <a:r>
              <a:rPr lang="en-US" dirty="0" smtClean="0"/>
              <a:t> cable</a:t>
            </a:r>
            <a:endParaRPr lang="en-US" dirty="0"/>
          </a:p>
        </p:txBody>
      </p:sp>
      <p:sp>
        <p:nvSpPr>
          <p:cNvPr id="8" name="Date Placeholder 7"/>
          <p:cNvSpPr>
            <a:spLocks noGrp="1"/>
          </p:cNvSpPr>
          <p:nvPr>
            <p:ph type="dt" sz="half" idx="10"/>
          </p:nvPr>
        </p:nvSpPr>
        <p:spPr/>
        <p:txBody>
          <a:bodyPr/>
          <a:lstStyle/>
          <a:p>
            <a:pPr>
              <a:defRPr/>
            </a:pPr>
            <a:r>
              <a:rPr lang="en-US" smtClean="0"/>
              <a:t>11-May-2015</a:t>
            </a:r>
            <a:endParaRPr lang="en-US" dirty="0"/>
          </a:p>
        </p:txBody>
      </p:sp>
      <p:sp>
        <p:nvSpPr>
          <p:cNvPr id="7" name="Footer Placeholder 6"/>
          <p:cNvSpPr>
            <a:spLocks noGrp="1"/>
          </p:cNvSpPr>
          <p:nvPr>
            <p:ph type="ftr" sz="quarter" idx="11"/>
          </p:nvPr>
        </p:nvSpPr>
        <p:spPr/>
        <p:txBody>
          <a:bodyPr/>
          <a:lstStyle/>
          <a:p>
            <a:r>
              <a:rPr lang="en-US" smtClean="0"/>
              <a:t>V.V. Kashikhin - RESMM15</a:t>
            </a:r>
            <a:endParaRPr lang="en-US" dirty="0"/>
          </a:p>
        </p:txBody>
      </p:sp>
      <p:sp>
        <p:nvSpPr>
          <p:cNvPr id="4" name="Slide Number Placeholder 3"/>
          <p:cNvSpPr>
            <a:spLocks noGrp="1"/>
          </p:cNvSpPr>
          <p:nvPr>
            <p:ph type="sldNum" sz="quarter" idx="12"/>
          </p:nvPr>
        </p:nvSpPr>
        <p:spPr/>
        <p:txBody>
          <a:bodyPr/>
          <a:lstStyle/>
          <a:p>
            <a:pPr>
              <a:defRPr/>
            </a:pPr>
            <a:fld id="{F54CDE38-FFAF-492C-9B07-8E8E92DB54C3}" type="slidenum">
              <a:rPr lang="en-US" smtClean="0"/>
              <a:pPr>
                <a:defRPr/>
              </a:pPr>
              <a:t>8</a:t>
            </a:fld>
            <a:endParaRPr lang="en-US" dirty="0"/>
          </a:p>
        </p:txBody>
      </p:sp>
      <p:pic>
        <p:nvPicPr>
          <p:cNvPr id="5123" name="Picture 3" descr="Q:\mu2e\Weekly magnet meetings\MSD mu2e meetings\PS_WG_meetings\2013\October 23\FISA photos\IMG_0013.JPG"/>
          <p:cNvPicPr>
            <a:picLocks noChangeAspect="1" noChangeArrowheads="1"/>
          </p:cNvPicPr>
          <p:nvPr/>
        </p:nvPicPr>
        <p:blipFill>
          <a:blip r:embed="rId3" cstate="print"/>
          <a:srcRect/>
          <a:stretch>
            <a:fillRect/>
          </a:stretch>
        </p:blipFill>
        <p:spPr bwMode="auto">
          <a:xfrm>
            <a:off x="6096000" y="1295400"/>
            <a:ext cx="2844800" cy="2133600"/>
          </a:xfrm>
          <a:prstGeom prst="rect">
            <a:avLst/>
          </a:prstGeom>
          <a:noFill/>
        </p:spPr>
      </p:pic>
      <p:sp>
        <p:nvSpPr>
          <p:cNvPr id="18" name="Content Placeholder 2"/>
          <p:cNvSpPr>
            <a:spLocks noGrp="1"/>
          </p:cNvSpPr>
          <p:nvPr>
            <p:ph idx="1"/>
          </p:nvPr>
        </p:nvSpPr>
        <p:spPr>
          <a:xfrm>
            <a:off x="6530087" y="4806929"/>
            <a:ext cx="2133600" cy="1463040"/>
          </a:xfrm>
        </p:spPr>
        <p:txBody>
          <a:bodyPr>
            <a:normAutofit fontScale="62500" lnSpcReduction="20000"/>
          </a:bodyPr>
          <a:lstStyle/>
          <a:p>
            <a:r>
              <a:rPr lang="en-US" dirty="0" smtClean="0">
                <a:solidFill>
                  <a:srgbClr val="00B0F0"/>
                </a:solidFill>
              </a:rPr>
              <a:t>No </a:t>
            </a:r>
            <a:r>
              <a:rPr lang="en-US" dirty="0" err="1" smtClean="0">
                <a:solidFill>
                  <a:srgbClr val="00B0F0"/>
                </a:solidFill>
              </a:rPr>
              <a:t>keystoning</a:t>
            </a:r>
            <a:endParaRPr lang="en-US" dirty="0" smtClean="0">
              <a:solidFill>
                <a:srgbClr val="00B0F0"/>
              </a:solidFill>
            </a:endParaRPr>
          </a:p>
          <a:p>
            <a:r>
              <a:rPr lang="en-US" dirty="0" smtClean="0">
                <a:solidFill>
                  <a:srgbClr val="00B0F0"/>
                </a:solidFill>
              </a:rPr>
              <a:t>Smoother corners</a:t>
            </a:r>
          </a:p>
          <a:p>
            <a:r>
              <a:rPr lang="en-US" dirty="0" smtClean="0">
                <a:solidFill>
                  <a:srgbClr val="00B0F0"/>
                </a:solidFill>
              </a:rPr>
              <a:t>Lower Al RRR</a:t>
            </a:r>
          </a:p>
          <a:p>
            <a:r>
              <a:rPr lang="en-US" dirty="0" smtClean="0">
                <a:solidFill>
                  <a:srgbClr val="00B0F0"/>
                </a:solidFill>
              </a:rPr>
              <a:t>Higher </a:t>
            </a:r>
            <a:r>
              <a:rPr lang="en-US" dirty="0" err="1" smtClean="0">
                <a:solidFill>
                  <a:srgbClr val="00B0F0"/>
                </a:solidFill>
              </a:rPr>
              <a:t>I</a:t>
            </a:r>
            <a:r>
              <a:rPr lang="en-US" baseline="-25000" dirty="0" err="1" smtClean="0">
                <a:solidFill>
                  <a:srgbClr val="00B0F0"/>
                </a:solidFill>
              </a:rPr>
              <a:t>c</a:t>
            </a:r>
            <a:endParaRPr lang="en-US" baseline="-25000" dirty="0" smtClean="0">
              <a:solidFill>
                <a:srgbClr val="00B0F0"/>
              </a:solidFill>
            </a:endParaRPr>
          </a:p>
          <a:p>
            <a:r>
              <a:rPr lang="en-US" dirty="0" smtClean="0">
                <a:solidFill>
                  <a:srgbClr val="00B0F0"/>
                </a:solidFill>
              </a:rPr>
              <a:t>Increased unit length</a:t>
            </a:r>
          </a:p>
          <a:p>
            <a:r>
              <a:rPr lang="en-US" dirty="0" smtClean="0">
                <a:solidFill>
                  <a:srgbClr val="00B0F0"/>
                </a:solidFill>
              </a:rPr>
              <a:t>Extra spares</a:t>
            </a:r>
            <a:endParaRPr lang="en-US" dirty="0">
              <a:solidFill>
                <a:srgbClr val="00B0F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4444" b="34222"/>
          <a:stretch/>
        </p:blipFill>
        <p:spPr>
          <a:xfrm>
            <a:off x="178575" y="1252155"/>
            <a:ext cx="5631143" cy="1411540"/>
          </a:xfrm>
          <a:prstGeom prst="rect">
            <a:avLst/>
          </a:prstGeom>
        </p:spPr>
      </p:pic>
      <p:pic>
        <p:nvPicPr>
          <p:cNvPr id="10" name="Picture 9"/>
          <p:cNvPicPr>
            <a:picLocks noChangeAspect="1"/>
          </p:cNvPicPr>
          <p:nvPr/>
        </p:nvPicPr>
        <p:blipFill rotWithShape="1">
          <a:blip r:embed="rId5"/>
          <a:srcRect l="7435" r="8171" b="7125"/>
          <a:stretch/>
        </p:blipFill>
        <p:spPr>
          <a:xfrm>
            <a:off x="178575" y="2919416"/>
            <a:ext cx="5788617" cy="3225661"/>
          </a:xfrm>
          <a:prstGeom prst="rect">
            <a:avLst/>
          </a:prstGeom>
        </p:spPr>
      </p:pic>
      <p:pic>
        <p:nvPicPr>
          <p:cNvPr id="11" name="Picture 10"/>
          <p:cNvPicPr>
            <a:picLocks noChangeAspect="1"/>
          </p:cNvPicPr>
          <p:nvPr/>
        </p:nvPicPr>
        <p:blipFill rotWithShape="1">
          <a:blip r:embed="rId6"/>
          <a:srcRect l="33107" r="32887" b="17628"/>
          <a:stretch/>
        </p:blipFill>
        <p:spPr>
          <a:xfrm>
            <a:off x="6352152" y="3569867"/>
            <a:ext cx="2332495" cy="1096195"/>
          </a:xfrm>
          <a:prstGeom prst="rect">
            <a:avLst/>
          </a:prstGeom>
        </p:spPr>
      </p:pic>
    </p:spTree>
    <p:extLst>
      <p:ext uri="{BB962C8B-B14F-4D97-AF65-F5344CB8AC3E}">
        <p14:creationId xmlns:p14="http://schemas.microsoft.com/office/powerpoint/2010/main" val="946275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Insulation</a:t>
            </a:r>
            <a:endParaRPr lang="en-US" dirty="0"/>
          </a:p>
        </p:txBody>
      </p:sp>
      <p:sp>
        <p:nvSpPr>
          <p:cNvPr id="3" name="Content Placeholder 2"/>
          <p:cNvSpPr>
            <a:spLocks noGrp="1"/>
          </p:cNvSpPr>
          <p:nvPr>
            <p:ph idx="1"/>
          </p:nvPr>
        </p:nvSpPr>
        <p:spPr>
          <a:xfrm>
            <a:off x="228600" y="4343400"/>
            <a:ext cx="8763000" cy="1676400"/>
          </a:xfrm>
        </p:spPr>
        <p:txBody>
          <a:bodyPr>
            <a:noAutofit/>
          </a:bodyPr>
          <a:lstStyle/>
          <a:p>
            <a:r>
              <a:rPr lang="en-US" sz="1800" dirty="0" smtClean="0">
                <a:solidFill>
                  <a:srgbClr val="C00000"/>
                </a:solidFill>
              </a:rPr>
              <a:t>It is the requirement to include polyimide (</a:t>
            </a:r>
            <a:r>
              <a:rPr lang="en-US" sz="1800" dirty="0" err="1" smtClean="0">
                <a:solidFill>
                  <a:srgbClr val="C00000"/>
                </a:solidFill>
              </a:rPr>
              <a:t>Kapton</a:t>
            </a:r>
            <a:r>
              <a:rPr lang="en-US" sz="1800" dirty="0" smtClean="0">
                <a:solidFill>
                  <a:srgbClr val="C00000"/>
                </a:solidFill>
              </a:rPr>
              <a:t>) layers into the cable and ground insulation;</a:t>
            </a:r>
          </a:p>
          <a:p>
            <a:r>
              <a:rPr lang="en-US" sz="1800" dirty="0" smtClean="0">
                <a:solidFill>
                  <a:schemeClr val="tx2"/>
                </a:solidFill>
              </a:rPr>
              <a:t>Cable insulation</a:t>
            </a:r>
            <a:r>
              <a:rPr lang="en-US" sz="1800" dirty="0" smtClean="0"/>
              <a:t>: composite “</a:t>
            </a:r>
            <a:r>
              <a:rPr lang="en-US" sz="1800" dirty="0" err="1" smtClean="0"/>
              <a:t>UG</a:t>
            </a:r>
            <a:r>
              <a:rPr lang="en-US" sz="1800" dirty="0" smtClean="0"/>
              <a:t>” tape similar to the one used in ATLAS CS;</a:t>
            </a:r>
          </a:p>
          <a:p>
            <a:r>
              <a:rPr lang="en-US" sz="1800" dirty="0" smtClean="0">
                <a:solidFill>
                  <a:schemeClr val="tx2"/>
                </a:solidFill>
              </a:rPr>
              <a:t>Interlayer insulation</a:t>
            </a:r>
            <a:r>
              <a:rPr lang="en-US" sz="1800" dirty="0" smtClean="0"/>
              <a:t>: dry E-glass, creates channel for epoxy penetration;</a:t>
            </a:r>
          </a:p>
          <a:p>
            <a:r>
              <a:rPr lang="en-US" sz="1800" dirty="0" smtClean="0">
                <a:solidFill>
                  <a:schemeClr val="tx2"/>
                </a:solidFill>
              </a:rPr>
              <a:t>Ground insulation</a:t>
            </a:r>
            <a:r>
              <a:rPr lang="en-US" sz="1800" dirty="0" smtClean="0"/>
              <a:t>: dry E-glass and polyamide or “</a:t>
            </a:r>
            <a:r>
              <a:rPr lang="en-US" sz="1800" dirty="0" err="1" smtClean="0"/>
              <a:t>GUG</a:t>
            </a:r>
            <a:r>
              <a:rPr lang="en-US" sz="1800" dirty="0" smtClean="0"/>
              <a:t>” ATLAS CS type insulation.</a:t>
            </a:r>
            <a:endParaRPr lang="en-US" sz="1800" dirty="0"/>
          </a:p>
        </p:txBody>
      </p:sp>
      <p:sp>
        <p:nvSpPr>
          <p:cNvPr id="4" name="Date Placeholder 3"/>
          <p:cNvSpPr>
            <a:spLocks noGrp="1"/>
          </p:cNvSpPr>
          <p:nvPr>
            <p:ph type="dt" sz="half" idx="10"/>
          </p:nvPr>
        </p:nvSpPr>
        <p:spPr/>
        <p:txBody>
          <a:bodyPr/>
          <a:lstStyle/>
          <a:p>
            <a:pPr>
              <a:defRPr/>
            </a:pPr>
            <a:r>
              <a:rPr lang="en-US" smtClean="0"/>
              <a:t>11-May-2015</a:t>
            </a:r>
            <a:endParaRPr lang="en-US" dirty="0"/>
          </a:p>
        </p:txBody>
      </p:sp>
      <p:sp>
        <p:nvSpPr>
          <p:cNvPr id="5" name="Footer Placeholder 4"/>
          <p:cNvSpPr>
            <a:spLocks noGrp="1"/>
          </p:cNvSpPr>
          <p:nvPr>
            <p:ph type="ftr" sz="quarter" idx="11"/>
          </p:nvPr>
        </p:nvSpPr>
        <p:spPr/>
        <p:txBody>
          <a:bodyPr/>
          <a:lstStyle/>
          <a:p>
            <a:r>
              <a:rPr lang="en-US" smtClean="0"/>
              <a:t>V.V. Kashikhin - RESMM15</a:t>
            </a:r>
            <a:endParaRPr lang="en-US" dirty="0"/>
          </a:p>
        </p:txBody>
      </p:sp>
      <p:sp>
        <p:nvSpPr>
          <p:cNvPr id="6" name="Slide Number Placeholder 5"/>
          <p:cNvSpPr>
            <a:spLocks noGrp="1"/>
          </p:cNvSpPr>
          <p:nvPr>
            <p:ph type="sldNum" sz="quarter" idx="12"/>
          </p:nvPr>
        </p:nvSpPr>
        <p:spPr/>
        <p:txBody>
          <a:bodyPr/>
          <a:lstStyle/>
          <a:p>
            <a:pPr>
              <a:defRPr/>
            </a:pPr>
            <a:fld id="{F54CDE38-FFAF-492C-9B07-8E8E92DB54C3}" type="slidenum">
              <a:rPr lang="en-US" smtClean="0"/>
              <a:pPr>
                <a:defRPr/>
              </a:pPr>
              <a:t>9</a:t>
            </a:fld>
            <a:endParaRPr lang="en-US" dirty="0"/>
          </a:p>
        </p:txBody>
      </p:sp>
      <p:sp>
        <p:nvSpPr>
          <p:cNvPr id="2561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5615" name="Picture 15"/>
          <p:cNvPicPr>
            <a:picLocks noChangeAspect="1" noChangeArrowheads="1"/>
          </p:cNvPicPr>
          <p:nvPr/>
        </p:nvPicPr>
        <p:blipFill>
          <a:blip r:embed="rId2"/>
          <a:srcRect/>
          <a:stretch>
            <a:fillRect/>
          </a:stretch>
        </p:blipFill>
        <p:spPr bwMode="auto">
          <a:xfrm>
            <a:off x="1066800" y="1143000"/>
            <a:ext cx="7330984" cy="2682875"/>
          </a:xfrm>
          <a:prstGeom prst="rect">
            <a:avLst/>
          </a:prstGeom>
          <a:noFill/>
          <a:ln w="9525">
            <a:noFill/>
            <a:miter lim="800000"/>
            <a:headEnd/>
            <a:tailEnd/>
          </a:ln>
          <a:effectLst/>
        </p:spPr>
      </p:pic>
    </p:spTree>
    <p:extLst>
      <p:ext uri="{BB962C8B-B14F-4D97-AF65-F5344CB8AC3E}">
        <p14:creationId xmlns:p14="http://schemas.microsoft.com/office/powerpoint/2010/main" val="3288485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FermilabTemplate.potx</Template>
  <TotalTime>26156</TotalTime>
  <Words>2104</Words>
  <Application>Microsoft Office PowerPoint</Application>
  <PresentationFormat>On-screen Show (4:3)</PresentationFormat>
  <Paragraphs>342</Paragraphs>
  <Slides>45</Slides>
  <Notes>8</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FermilabTemplate</vt:lpstr>
      <vt:lpstr>Fermilab: Footer Only</vt:lpstr>
      <vt:lpstr>Reference Design of the Mu2e Production Solenoid</vt:lpstr>
      <vt:lpstr>Role of Production Solenoid</vt:lpstr>
      <vt:lpstr>General requirements</vt:lpstr>
      <vt:lpstr>Unique feature: radiation environment</vt:lpstr>
      <vt:lpstr>Cold mass design</vt:lpstr>
      <vt:lpstr>Main features</vt:lpstr>
      <vt:lpstr>Components</vt:lpstr>
      <vt:lpstr>Al-stabilized NbTi cable</vt:lpstr>
      <vt:lpstr>Insulation</vt:lpstr>
      <vt:lpstr>Thermal bridges</vt:lpstr>
      <vt:lpstr>Electrical joints</vt:lpstr>
      <vt:lpstr>Cryostat</vt:lpstr>
      <vt:lpstr>Thermosiphon System</vt:lpstr>
      <vt:lpstr>Cold mass suspension system</vt:lpstr>
      <vt:lpstr>Thermal shield</vt:lpstr>
      <vt:lpstr>Vacuum vessel</vt:lpstr>
      <vt:lpstr>Instrumentation</vt:lpstr>
      <vt:lpstr>Instrumentation summary</vt:lpstr>
      <vt:lpstr>Magnetic analysis</vt:lpstr>
      <vt:lpstr>Magnetic field</vt:lpstr>
      <vt:lpstr>Load line</vt:lpstr>
      <vt:lpstr>Forces</vt:lpstr>
      <vt:lpstr>Magnet parameters</vt:lpstr>
      <vt:lpstr>Stability</vt:lpstr>
      <vt:lpstr>Magnet stability</vt:lpstr>
      <vt:lpstr>Magnet stability</vt:lpstr>
      <vt:lpstr>Magnet stability</vt:lpstr>
      <vt:lpstr>MQE vs. RRR and T</vt:lpstr>
      <vt:lpstr>Quench protection</vt:lpstr>
      <vt:lpstr>Quench protection system</vt:lpstr>
      <vt:lpstr>FEM quench model</vt:lpstr>
      <vt:lpstr>Beginning of the quench</vt:lpstr>
      <vt:lpstr>Resistive zone and temperature</vt:lpstr>
      <vt:lpstr>Normal operation</vt:lpstr>
      <vt:lpstr>Quench protection failure</vt:lpstr>
      <vt:lpstr>Quench forces</vt:lpstr>
      <vt:lpstr>Structural design</vt:lpstr>
      <vt:lpstr>Elasto-plastic analysis</vt:lpstr>
      <vt:lpstr>Shell thicknesses: Al Y.S. = 80MPa (cold)</vt:lpstr>
      <vt:lpstr>Thermal analysis</vt:lpstr>
      <vt:lpstr>Heat loads</vt:lpstr>
      <vt:lpstr>T0=4.7 K, static+dynamic heat load</vt:lpstr>
      <vt:lpstr>Radiation impact on RRR</vt:lpstr>
      <vt:lpstr>Impact of radiation on stabilizer properties</vt:lpstr>
      <vt:lpstr>Irradiation time to degrade aluminum RRR to 100</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vadim</cp:lastModifiedBy>
  <cp:revision>1137</cp:revision>
  <cp:lastPrinted>2015-02-24T19:04:15Z</cp:lastPrinted>
  <dcterms:created xsi:type="dcterms:W3CDTF">2014-06-06T16:34:32Z</dcterms:created>
  <dcterms:modified xsi:type="dcterms:W3CDTF">2015-05-11T15:10:32Z</dcterms:modified>
</cp:coreProperties>
</file>