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37"/>
  </p:notesMasterIdLst>
  <p:handoutMasterIdLst>
    <p:handoutMasterId r:id="rId38"/>
  </p:handoutMasterIdLst>
  <p:sldIdLst>
    <p:sldId id="261" r:id="rId2"/>
    <p:sldId id="656" r:id="rId3"/>
    <p:sldId id="664" r:id="rId4"/>
    <p:sldId id="667" r:id="rId5"/>
    <p:sldId id="648" r:id="rId6"/>
    <p:sldId id="683" r:id="rId7"/>
    <p:sldId id="651" r:id="rId8"/>
    <p:sldId id="652" r:id="rId9"/>
    <p:sldId id="650" r:id="rId10"/>
    <p:sldId id="653" r:id="rId11"/>
    <p:sldId id="654" r:id="rId12"/>
    <p:sldId id="655" r:id="rId13"/>
    <p:sldId id="662" r:id="rId14"/>
    <p:sldId id="689" r:id="rId15"/>
    <p:sldId id="661" r:id="rId16"/>
    <p:sldId id="688" r:id="rId17"/>
    <p:sldId id="682" r:id="rId18"/>
    <p:sldId id="684" r:id="rId19"/>
    <p:sldId id="674" r:id="rId20"/>
    <p:sldId id="658" r:id="rId21"/>
    <p:sldId id="643" r:id="rId22"/>
    <p:sldId id="685" r:id="rId23"/>
    <p:sldId id="644" r:id="rId24"/>
    <p:sldId id="607" r:id="rId25"/>
    <p:sldId id="669" r:id="rId26"/>
    <p:sldId id="666" r:id="rId27"/>
    <p:sldId id="677" r:id="rId28"/>
    <p:sldId id="680" r:id="rId29"/>
    <p:sldId id="681" r:id="rId30"/>
    <p:sldId id="583" r:id="rId31"/>
    <p:sldId id="668" r:id="rId32"/>
    <p:sldId id="678" r:id="rId33"/>
    <p:sldId id="676" r:id="rId34"/>
    <p:sldId id="645" r:id="rId35"/>
    <p:sldId id="679" r:id="rId36"/>
  </p:sldIdLst>
  <p:sldSz cx="9144000" cy="6858000" type="screen4x3"/>
  <p:notesSz cx="7099300" cy="1023461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ginald M. Ronningen" initials="RMR"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CC0000"/>
    <a:srgbClr val="CCFFCC"/>
    <a:srgbClr val="CCFFFF"/>
    <a:srgbClr val="99FF99"/>
    <a:srgbClr val="009900"/>
    <a:srgbClr val="F85ED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2" autoAdjust="0"/>
    <p:restoredTop sz="73703" autoAdjust="0"/>
  </p:normalViewPr>
  <p:slideViewPr>
    <p:cSldViewPr>
      <p:cViewPr varScale="1">
        <p:scale>
          <a:sx n="53" d="100"/>
          <a:sy n="53" d="100"/>
        </p:scale>
        <p:origin x="-1860" y="-90"/>
      </p:cViewPr>
      <p:guideLst>
        <p:guide orient="horz" pos="2160"/>
        <p:guide pos="2880"/>
      </p:guideLst>
    </p:cSldViewPr>
  </p:slideViewPr>
  <p:outlineViewPr>
    <p:cViewPr>
      <p:scale>
        <a:sx n="33" d="100"/>
        <a:sy n="33" d="100"/>
      </p:scale>
      <p:origin x="0" y="-106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2"/>
            <a:ext cx="3076977" cy="511979"/>
          </a:xfrm>
          <a:prstGeom prst="rect">
            <a:avLst/>
          </a:prstGeom>
        </p:spPr>
        <p:txBody>
          <a:bodyPr vert="horz" lIns="91399" tIns="45699" rIns="91399" bIns="45699" rtlCol="0"/>
          <a:lstStyle>
            <a:lvl1pPr algn="l">
              <a:defRPr sz="1100" smtClean="0"/>
            </a:lvl1pPr>
          </a:lstStyle>
          <a:p>
            <a:pPr>
              <a:defRPr/>
            </a:pPr>
            <a:endParaRPr lang="ja-JP" altLang="en-US"/>
          </a:p>
        </p:txBody>
      </p:sp>
      <p:sp>
        <p:nvSpPr>
          <p:cNvPr id="3" name="日付プレースホルダ 2"/>
          <p:cNvSpPr>
            <a:spLocks noGrp="1"/>
          </p:cNvSpPr>
          <p:nvPr>
            <p:ph type="dt" sz="quarter" idx="1"/>
          </p:nvPr>
        </p:nvSpPr>
        <p:spPr>
          <a:xfrm>
            <a:off x="4020651" y="2"/>
            <a:ext cx="3076976" cy="511979"/>
          </a:xfrm>
          <a:prstGeom prst="rect">
            <a:avLst/>
          </a:prstGeom>
        </p:spPr>
        <p:txBody>
          <a:bodyPr vert="horz" lIns="91399" tIns="45699" rIns="91399" bIns="45699" rtlCol="0"/>
          <a:lstStyle>
            <a:lvl1pPr algn="r">
              <a:defRPr sz="1100" smtClean="0"/>
            </a:lvl1pPr>
          </a:lstStyle>
          <a:p>
            <a:pPr>
              <a:defRPr/>
            </a:pPr>
            <a:fld id="{A5BEA1C4-9179-457A-8DE4-6C62AD548662}" type="datetimeFigureOut">
              <a:rPr lang="ja-JP" altLang="en-US"/>
              <a:pPr>
                <a:defRPr/>
              </a:pPr>
              <a:t>2015/5/13</a:t>
            </a:fld>
            <a:endParaRPr lang="ja-JP" altLang="en-US"/>
          </a:p>
        </p:txBody>
      </p:sp>
      <p:sp>
        <p:nvSpPr>
          <p:cNvPr id="4" name="フッター プレースホルダ 3"/>
          <p:cNvSpPr>
            <a:spLocks noGrp="1"/>
          </p:cNvSpPr>
          <p:nvPr>
            <p:ph type="ftr" sz="quarter" idx="2"/>
          </p:nvPr>
        </p:nvSpPr>
        <p:spPr>
          <a:xfrm>
            <a:off x="3" y="9722637"/>
            <a:ext cx="3076977" cy="510332"/>
          </a:xfrm>
          <a:prstGeom prst="rect">
            <a:avLst/>
          </a:prstGeom>
        </p:spPr>
        <p:txBody>
          <a:bodyPr vert="horz" lIns="91399" tIns="45699" rIns="91399" bIns="45699" rtlCol="0" anchor="b"/>
          <a:lstStyle>
            <a:lvl1pPr algn="l">
              <a:defRPr sz="1100" smtClean="0"/>
            </a:lvl1pPr>
          </a:lstStyle>
          <a:p>
            <a:pPr>
              <a:defRPr/>
            </a:pPr>
            <a:endParaRPr lang="ja-JP" altLang="en-US"/>
          </a:p>
        </p:txBody>
      </p:sp>
      <p:sp>
        <p:nvSpPr>
          <p:cNvPr id="5" name="スライド番号プレースホルダ 4"/>
          <p:cNvSpPr>
            <a:spLocks noGrp="1"/>
          </p:cNvSpPr>
          <p:nvPr>
            <p:ph type="sldNum" sz="quarter" idx="3"/>
          </p:nvPr>
        </p:nvSpPr>
        <p:spPr>
          <a:xfrm>
            <a:off x="4020651" y="9722637"/>
            <a:ext cx="3076976" cy="510332"/>
          </a:xfrm>
          <a:prstGeom prst="rect">
            <a:avLst/>
          </a:prstGeom>
        </p:spPr>
        <p:txBody>
          <a:bodyPr vert="horz" lIns="91399" tIns="45699" rIns="91399" bIns="45699" rtlCol="0" anchor="b"/>
          <a:lstStyle>
            <a:lvl1pPr algn="r">
              <a:defRPr sz="1100" smtClean="0"/>
            </a:lvl1pPr>
          </a:lstStyle>
          <a:p>
            <a:pPr>
              <a:defRPr/>
            </a:pPr>
            <a:fld id="{9C22AC7C-DB47-4515-9C00-9B02522136D0}" type="slidenum">
              <a:rPr lang="ja-JP" altLang="en-US"/>
              <a:pPr>
                <a:defRPr/>
              </a:pPr>
              <a:t>&lt;#&gt;</a:t>
            </a:fld>
            <a:endParaRPr lang="ja-JP" altLang="en-US"/>
          </a:p>
        </p:txBody>
      </p:sp>
    </p:spTree>
    <p:extLst>
      <p:ext uri="{BB962C8B-B14F-4D97-AF65-F5344CB8AC3E}">
        <p14:creationId xmlns="" xmlns:p14="http://schemas.microsoft.com/office/powerpoint/2010/main" val="1355612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2"/>
            <a:ext cx="3076977" cy="511979"/>
          </a:xfrm>
          <a:prstGeom prst="rect">
            <a:avLst/>
          </a:prstGeom>
        </p:spPr>
        <p:txBody>
          <a:bodyPr vert="horz" lIns="91371" tIns="45684" rIns="91371" bIns="45684" rtlCol="0"/>
          <a:lstStyle>
            <a:lvl1pPr algn="l" fontAlgn="auto">
              <a:spcBef>
                <a:spcPts val="0"/>
              </a:spcBef>
              <a:spcAft>
                <a:spcPts val="0"/>
              </a:spcAft>
              <a:defRPr sz="11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4020651" y="2"/>
            <a:ext cx="3076976" cy="511979"/>
          </a:xfrm>
          <a:prstGeom prst="rect">
            <a:avLst/>
          </a:prstGeom>
        </p:spPr>
        <p:txBody>
          <a:bodyPr vert="horz" lIns="91371" tIns="45684" rIns="91371" bIns="45684" rtlCol="0"/>
          <a:lstStyle>
            <a:lvl1pPr algn="r" fontAlgn="auto">
              <a:spcBef>
                <a:spcPts val="0"/>
              </a:spcBef>
              <a:spcAft>
                <a:spcPts val="0"/>
              </a:spcAft>
              <a:defRPr sz="1100">
                <a:latin typeface="+mn-lt"/>
                <a:ea typeface="+mn-ea"/>
              </a:defRPr>
            </a:lvl1pPr>
          </a:lstStyle>
          <a:p>
            <a:pPr>
              <a:defRPr/>
            </a:pPr>
            <a:fld id="{30FC2403-5344-4F5F-BECB-2A14E32B51E7}" type="datetimeFigureOut">
              <a:rPr lang="ja-JP" altLang="en-US"/>
              <a:pPr>
                <a:defRPr/>
              </a:pPr>
              <a:t>2015/5/13</a:t>
            </a:fld>
            <a:endParaRPr lang="ja-JP" altLang="en-US"/>
          </a:p>
        </p:txBody>
      </p:sp>
      <p:sp>
        <p:nvSpPr>
          <p:cNvPr id="4" name="スライド イメージ プレースホルダ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1371" tIns="45684" rIns="91371" bIns="45684" rtlCol="0" anchor="ctr"/>
          <a:lstStyle/>
          <a:p>
            <a:pPr lvl="0"/>
            <a:endParaRPr lang="ja-JP" altLang="en-US" noProof="0"/>
          </a:p>
        </p:txBody>
      </p:sp>
      <p:sp>
        <p:nvSpPr>
          <p:cNvPr id="5" name="ノート プレースホルダ 4"/>
          <p:cNvSpPr>
            <a:spLocks noGrp="1"/>
          </p:cNvSpPr>
          <p:nvPr>
            <p:ph type="body" sz="quarter" idx="3"/>
          </p:nvPr>
        </p:nvSpPr>
        <p:spPr>
          <a:xfrm>
            <a:off x="709431" y="4861321"/>
            <a:ext cx="5680444" cy="4604505"/>
          </a:xfrm>
          <a:prstGeom prst="rect">
            <a:avLst/>
          </a:prstGeom>
        </p:spPr>
        <p:txBody>
          <a:bodyPr vert="horz" lIns="91371" tIns="45684" rIns="91371" bIns="45684"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3" y="9722637"/>
            <a:ext cx="3076977" cy="510332"/>
          </a:xfrm>
          <a:prstGeom prst="rect">
            <a:avLst/>
          </a:prstGeom>
        </p:spPr>
        <p:txBody>
          <a:bodyPr vert="horz" lIns="91371" tIns="45684" rIns="91371" bIns="45684" rtlCol="0" anchor="b"/>
          <a:lstStyle>
            <a:lvl1pPr algn="l" fontAlgn="auto">
              <a:spcBef>
                <a:spcPts val="0"/>
              </a:spcBef>
              <a:spcAft>
                <a:spcPts val="0"/>
              </a:spcAft>
              <a:defRPr sz="11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4020651" y="9722637"/>
            <a:ext cx="3076976" cy="510332"/>
          </a:xfrm>
          <a:prstGeom prst="rect">
            <a:avLst/>
          </a:prstGeom>
        </p:spPr>
        <p:txBody>
          <a:bodyPr vert="horz" lIns="91371" tIns="45684" rIns="91371" bIns="45684" rtlCol="0" anchor="b"/>
          <a:lstStyle>
            <a:lvl1pPr algn="r" fontAlgn="auto">
              <a:spcBef>
                <a:spcPts val="0"/>
              </a:spcBef>
              <a:spcAft>
                <a:spcPts val="0"/>
              </a:spcAft>
              <a:defRPr sz="1100">
                <a:latin typeface="+mn-lt"/>
                <a:ea typeface="+mn-ea"/>
              </a:defRPr>
            </a:lvl1pPr>
          </a:lstStyle>
          <a:p>
            <a:pPr>
              <a:defRPr/>
            </a:pPr>
            <a:fld id="{E104C7CF-063F-4070-9836-58C3DBABA54D}" type="slidenum">
              <a:rPr lang="ja-JP" altLang="en-US"/>
              <a:pPr>
                <a:defRPr/>
              </a:pPr>
              <a:t>&lt;#&gt;</a:t>
            </a:fld>
            <a:endParaRPr lang="ja-JP" altLang="en-US"/>
          </a:p>
        </p:txBody>
      </p:sp>
    </p:spTree>
    <p:extLst>
      <p:ext uri="{BB962C8B-B14F-4D97-AF65-F5344CB8AC3E}">
        <p14:creationId xmlns="" xmlns:p14="http://schemas.microsoft.com/office/powerpoint/2010/main" val="28978360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precision-ceramics.com/materials/aluminum-nitrid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37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ja-JP" dirty="0" smtClean="0"/>
          </a:p>
        </p:txBody>
      </p:sp>
      <p:sp>
        <p:nvSpPr>
          <p:cNvPr id="3379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FB5C9B-C6C1-4AB6-AD70-F5C5F23FBFE4}" type="slidenum">
              <a:rPr lang="ja-JP" altLang="en-US" smtClean="0"/>
              <a:pPr fontAlgn="base">
                <a:spcBef>
                  <a:spcPct val="0"/>
                </a:spcBef>
                <a:spcAft>
                  <a:spcPct val="0"/>
                </a:spcAft>
                <a:defRPr/>
              </a:pPr>
              <a:t>1</a:t>
            </a:fld>
            <a:endParaRPr lang="ja-JP" altLang="en-US" smtClean="0"/>
          </a:p>
        </p:txBody>
      </p:sp>
    </p:spTree>
    <p:extLst>
      <p:ext uri="{BB962C8B-B14F-4D97-AF65-F5344CB8AC3E}">
        <p14:creationId xmlns="" xmlns:p14="http://schemas.microsoft.com/office/powerpoint/2010/main" val="953471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en-US" altLang="ja-JP" dirty="0" smtClean="0"/>
              <a:t>A copper wire with a 250-μm</a:t>
            </a:r>
            <a:r>
              <a:rPr kumimoji="1" lang="en-US" altLang="ja-JP" baseline="0" dirty="0" smtClean="0"/>
              <a:t> </a:t>
            </a:r>
            <a:r>
              <a:rPr kumimoji="1" lang="en-US" altLang="ja-JP" dirty="0" smtClean="0"/>
              <a:t>diameter and 99.999% purity was set on the </a:t>
            </a:r>
            <a:r>
              <a:rPr kumimoji="1" lang="en-US" altLang="ja-JP" dirty="0" err="1" smtClean="0"/>
              <a:t>AlN</a:t>
            </a:r>
            <a:r>
              <a:rPr kumimoji="1" lang="en-US" altLang="ja-JP" dirty="0" smtClean="0"/>
              <a:t> sheet with a serpentine-shaped line. </a:t>
            </a:r>
          </a:p>
          <a:p>
            <a:endParaRPr kumimoji="1" lang="en-US" altLang="ja-JP" dirty="0" smtClean="0"/>
          </a:p>
          <a:p>
            <a:r>
              <a:rPr kumimoji="1" lang="en-US" altLang="ja-JP" dirty="0" smtClean="0"/>
              <a:t>The </a:t>
            </a:r>
            <a:r>
              <a:rPr kumimoji="1" lang="en-US" altLang="ja-JP" dirty="0" err="1" smtClean="0"/>
              <a:t>AlN</a:t>
            </a:r>
            <a:r>
              <a:rPr kumimoji="1" lang="en-US" altLang="ja-JP" dirty="0" smtClean="0"/>
              <a:t> </a:t>
            </a:r>
            <a:r>
              <a:rPr lang="en-US" altLang="ja-JP" sz="1300" dirty="0" err="1">
                <a:hlinkClick r:id="rId3"/>
              </a:rPr>
              <a:t>Aluminium</a:t>
            </a:r>
            <a:r>
              <a:rPr lang="en-US" altLang="ja-JP" sz="1300" dirty="0">
                <a:hlinkClick r:id="rId3"/>
              </a:rPr>
              <a:t> Nitride </a:t>
            </a:r>
            <a:r>
              <a:rPr kumimoji="1" lang="en-US" altLang="ja-JP" dirty="0" smtClean="0"/>
              <a:t>sheet was selected because of its</a:t>
            </a:r>
          </a:p>
          <a:p>
            <a:r>
              <a:rPr kumimoji="1" lang="en-US" altLang="ja-JP" dirty="0" smtClean="0"/>
              <a:t>electric insulation and high thermal conductivity (21 W/m K at</a:t>
            </a:r>
            <a:r>
              <a:rPr kumimoji="1" lang="en-US" altLang="ja-JP" baseline="0" dirty="0" smtClean="0"/>
              <a:t> </a:t>
            </a:r>
            <a:r>
              <a:rPr kumimoji="1" lang="en-US" altLang="ja-JP" dirty="0" smtClean="0"/>
              <a:t>4 K) [18]. </a:t>
            </a:r>
          </a:p>
          <a:p>
            <a:r>
              <a:rPr kumimoji="1" lang="en-US" altLang="ja-JP" dirty="0" smtClean="0"/>
              <a:t>The sample was annealed for 1 h at 1000 C before irradiation.</a:t>
            </a:r>
          </a:p>
          <a:p>
            <a:r>
              <a:rPr kumimoji="1" lang="en-US" altLang="ja-JP" dirty="0" smtClean="0"/>
              <a:t>Two copper potential leads were connected to the sample</a:t>
            </a:r>
          </a:p>
          <a:p>
            <a:r>
              <a:rPr kumimoji="1" lang="en-US" altLang="ja-JP" dirty="0" smtClean="0"/>
              <a:t>by spot welding. The length between the two potential points was</a:t>
            </a:r>
            <a:r>
              <a:rPr kumimoji="1" lang="en-US" altLang="ja-JP" baseline="0" dirty="0" smtClean="0"/>
              <a:t> </a:t>
            </a:r>
            <a:r>
              <a:rPr kumimoji="1" lang="en-US" altLang="ja-JP" dirty="0" smtClean="0"/>
              <a:t>152 mm.</a:t>
            </a:r>
          </a:p>
          <a:p>
            <a:r>
              <a:rPr kumimoji="1" lang="en-US" altLang="ja-JP" dirty="0" smtClean="0"/>
              <a:t> </a:t>
            </a:r>
          </a:p>
          <a:p>
            <a:r>
              <a:rPr kumimoji="1" lang="en-US" altLang="ja-JP" dirty="0" smtClean="0"/>
              <a:t>The wire was carefully sandwiched between two 1.5-</a:t>
            </a:r>
          </a:p>
          <a:p>
            <a:r>
              <a:rPr kumimoji="1" lang="en-US" altLang="ja-JP" dirty="0" smtClean="0"/>
              <a:t>mm-thick </a:t>
            </a:r>
            <a:r>
              <a:rPr kumimoji="1" lang="en-US" altLang="ja-JP" dirty="0" err="1" smtClean="0"/>
              <a:t>AlN</a:t>
            </a:r>
            <a:r>
              <a:rPr kumimoji="1" lang="en-US" altLang="ja-JP" dirty="0" smtClean="0"/>
              <a:t> sheets by bolts to provide good thermal contact,</a:t>
            </a:r>
          </a:p>
          <a:p>
            <a:r>
              <a:rPr kumimoji="1" lang="en-US" altLang="ja-JP" dirty="0" smtClean="0"/>
              <a:t>and precisely set within the irradiation area. </a:t>
            </a:r>
          </a:p>
          <a:p>
            <a:endParaRPr kumimoji="1" lang="en-US" altLang="ja-JP" dirty="0" smtClean="0"/>
          </a:p>
          <a:p>
            <a:r>
              <a:rPr kumimoji="1" lang="en-US" altLang="ja-JP" dirty="0" smtClean="0"/>
              <a:t>A glass-reinforced plastic (GFRP) beam was used</a:t>
            </a:r>
          </a:p>
          <a:p>
            <a:r>
              <a:rPr kumimoji="1" lang="en-US" altLang="ja-JP" dirty="0" smtClean="0"/>
              <a:t>to fix the CX1050-SD </a:t>
            </a:r>
            <a:r>
              <a:rPr kumimoji="1" lang="en-US" altLang="ja-JP" dirty="0" err="1" smtClean="0"/>
              <a:t>Cernox</a:t>
            </a:r>
            <a:r>
              <a:rPr kumimoji="1" lang="en-US" altLang="ja-JP" dirty="0" smtClean="0"/>
              <a:t> resistance thermometer .</a:t>
            </a:r>
          </a:p>
          <a:p>
            <a:endParaRPr kumimoji="1" lang="en-US" altLang="ja-JP" dirty="0" smtClean="0"/>
          </a:p>
          <a:p>
            <a:r>
              <a:rPr kumimoji="1" lang="en-US" altLang="ja-JP" dirty="0" smtClean="0"/>
              <a:t>It was selected because of </a:t>
            </a:r>
            <a:r>
              <a:rPr lang="en-US" altLang="ja-JP" dirty="0" smtClean="0">
                <a:solidFill>
                  <a:srgbClr val="0000FF"/>
                </a:solidFill>
              </a:rPr>
              <a:t>Excellent resistance to ionizing radiation.</a:t>
            </a:r>
            <a:endParaRPr lang="ja-JP" altLang="en-US" dirty="0" smtClean="0">
              <a:solidFill>
                <a:srgbClr val="0000FF"/>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104C7CF-063F-4070-9836-58C3DBABA54D}" type="slidenum">
              <a:rPr lang="ja-JP" altLang="en-US" smtClean="0"/>
              <a:pPr>
                <a:defRPr/>
              </a:pPr>
              <a:t>10</a:t>
            </a:fld>
            <a:endParaRPr lang="ja-JP" altLang="en-US"/>
          </a:p>
        </p:txBody>
      </p:sp>
    </p:spTree>
    <p:extLst>
      <p:ext uri="{BB962C8B-B14F-4D97-AF65-F5344CB8AC3E}">
        <p14:creationId xmlns="" xmlns:p14="http://schemas.microsoft.com/office/powerpoint/2010/main" val="3466208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en-US" altLang="ja-JP" dirty="0"/>
              <a:t>The electrical resistance of the copper wire was measured using</a:t>
            </a:r>
          </a:p>
          <a:p>
            <a:r>
              <a:rPr lang="en-US" altLang="ja-JP" dirty="0"/>
              <a:t>a combination of a current </a:t>
            </a:r>
            <a:r>
              <a:rPr lang="en-US" altLang="ja-JP" dirty="0" smtClean="0"/>
              <a:t>source </a:t>
            </a:r>
            <a:r>
              <a:rPr lang="en-US" altLang="ja-JP" dirty="0"/>
              <a:t>and a </a:t>
            </a:r>
            <a:r>
              <a:rPr lang="en-US" altLang="ja-JP" dirty="0" err="1"/>
              <a:t>nano</a:t>
            </a:r>
            <a:r>
              <a:rPr lang="en-US" altLang="ja-JP" dirty="0"/>
              <a:t>-voltmeter </a:t>
            </a:r>
            <a:r>
              <a:rPr lang="en-US" altLang="ja-JP" dirty="0" smtClean="0"/>
              <a:t>. </a:t>
            </a:r>
          </a:p>
          <a:p>
            <a:r>
              <a:rPr lang="en-US" altLang="ja-JP" dirty="0" smtClean="0"/>
              <a:t>A </a:t>
            </a:r>
            <a:r>
              <a:rPr lang="en-US" altLang="ja-JP" dirty="0"/>
              <a:t>current of ±100 mA was fed </a:t>
            </a:r>
            <a:r>
              <a:rPr lang="en-US" altLang="ja-JP" dirty="0" smtClean="0"/>
              <a:t>into the </a:t>
            </a:r>
            <a:r>
              <a:rPr lang="en-US" altLang="ja-JP" dirty="0"/>
              <a:t>copper wire with the polarity changing at a frequency </a:t>
            </a:r>
            <a:r>
              <a:rPr lang="en-US" altLang="ja-JP" dirty="0" smtClean="0"/>
              <a:t>of 10 </a:t>
            </a:r>
            <a:r>
              <a:rPr lang="en-US" altLang="ja-JP" dirty="0"/>
              <a:t>Hz. </a:t>
            </a:r>
            <a:endParaRPr lang="en-US" altLang="ja-JP" dirty="0" smtClean="0"/>
          </a:p>
          <a:p>
            <a:pPr defTabSz="954634">
              <a:defRPr/>
            </a:pPr>
            <a:r>
              <a:rPr lang="en-US" altLang="ja-JP" dirty="0" smtClean="0"/>
              <a:t>It is known that this method </a:t>
            </a:r>
            <a:r>
              <a:rPr lang="en-US" altLang="ja-JP" sz="1300" dirty="0"/>
              <a:t>Cancel effects of thermal electromotive force. </a:t>
            </a:r>
            <a:endParaRPr lang="ja-JP" altLang="en-US" sz="1300" dirty="0"/>
          </a:p>
          <a:p>
            <a:endParaRPr lang="en-US" altLang="ja-JP" dirty="0" smtClean="0"/>
          </a:p>
          <a:p>
            <a:endParaRPr lang="en-US" altLang="ja-JP" dirty="0" smtClean="0"/>
          </a:p>
          <a:p>
            <a:r>
              <a:rPr lang="en-US" altLang="ja-JP" dirty="0" smtClean="0"/>
              <a:t>The </a:t>
            </a:r>
            <a:r>
              <a:rPr lang="en-US" altLang="ja-JP" dirty="0"/>
              <a:t>precision of this resistance measurement was ±0.01 </a:t>
            </a:r>
            <a:r>
              <a:rPr lang="en-US" altLang="ja-JP" dirty="0" err="1"/>
              <a:t>lX</a:t>
            </a:r>
            <a:r>
              <a:rPr lang="en-US" altLang="ja-JP" dirty="0"/>
              <a:t>, </a:t>
            </a:r>
            <a:r>
              <a:rPr lang="en-US" altLang="ja-JP" dirty="0" smtClean="0"/>
              <a:t>corresponding to </a:t>
            </a:r>
            <a:r>
              <a:rPr lang="en-US" altLang="ja-JP" dirty="0"/>
              <a:t>a resistivity of ±3 </a:t>
            </a:r>
            <a:r>
              <a:rPr lang="en-US" altLang="ja-JP" dirty="0" err="1"/>
              <a:t>fX</a:t>
            </a:r>
            <a:r>
              <a:rPr lang="en-US" altLang="ja-JP" dirty="0"/>
              <a:t> m</a:t>
            </a:r>
            <a:r>
              <a:rPr lang="en-US" altLang="ja-JP" dirty="0" smtClean="0"/>
              <a:t>.</a:t>
            </a:r>
          </a:p>
          <a:p>
            <a:endParaRPr kumimoji="1" lang="en-US" altLang="ja-JP" dirty="0" smtClean="0"/>
          </a:p>
          <a:p>
            <a:r>
              <a:rPr kumimoji="1" lang="en-US" altLang="ja-JP" dirty="0" smtClean="0"/>
              <a:t>Electrical resistivity was defined as this equation using ….</a:t>
            </a:r>
          </a:p>
          <a:p>
            <a:r>
              <a:rPr kumimoji="1" lang="en-US" altLang="ja-JP" dirty="0" smtClean="0"/>
              <a:t>As Length and area of the sample were fixed, electrical resistivity was obtained by R, easily.</a:t>
            </a:r>
          </a:p>
          <a:p>
            <a:r>
              <a:rPr kumimoji="1" lang="en-US" altLang="ja-JP" dirty="0" smtClean="0"/>
              <a:t>Next slide shows cooling test.</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104C7CF-063F-4070-9836-58C3DBABA54D}" type="slidenum">
              <a:rPr lang="ja-JP" altLang="en-US" smtClean="0"/>
              <a:pPr>
                <a:defRPr/>
              </a:pPr>
              <a:t>11</a:t>
            </a:fld>
            <a:endParaRPr lang="ja-JP" altLang="en-US"/>
          </a:p>
        </p:txBody>
      </p:sp>
    </p:spTree>
    <p:extLst>
      <p:ext uri="{BB962C8B-B14F-4D97-AF65-F5344CB8AC3E}">
        <p14:creationId xmlns="" xmlns:p14="http://schemas.microsoft.com/office/powerpoint/2010/main" val="195933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This graph shows the results of cooling test for sample.</a:t>
            </a:r>
          </a:p>
          <a:p>
            <a:r>
              <a:rPr lang="en-US" altLang="ja-JP" dirty="0" smtClean="0"/>
              <a:t>X axis shows the temperature of thermometer at</a:t>
            </a:r>
            <a:r>
              <a:rPr lang="en-US" altLang="ja-JP" baseline="0" dirty="0" smtClean="0"/>
              <a:t> </a:t>
            </a:r>
            <a:r>
              <a:rPr lang="en-US" altLang="ja-JP" dirty="0" smtClean="0"/>
              <a:t>Ti and T2,</a:t>
            </a:r>
          </a:p>
          <a:p>
            <a:r>
              <a:rPr lang="en-US" altLang="ja-JP" dirty="0" smtClean="0"/>
              <a:t>And y axis shows the resistivity of copper.</a:t>
            </a:r>
          </a:p>
          <a:p>
            <a:r>
              <a:rPr lang="en-US" altLang="ja-JP" dirty="0" smtClean="0"/>
              <a:t>We can see that the </a:t>
            </a:r>
            <a:r>
              <a:rPr lang="en-US" altLang="ja-JP" dirty="0"/>
              <a:t>minimum temperature of T1 </a:t>
            </a:r>
            <a:r>
              <a:rPr lang="en-US" altLang="ja-JP" dirty="0" smtClean="0"/>
              <a:t>was </a:t>
            </a:r>
            <a:r>
              <a:rPr lang="en-US" altLang="ja-JP" dirty="0"/>
              <a:t>12.0 K, although the temperature of T2 near </a:t>
            </a:r>
            <a:r>
              <a:rPr lang="en-US" altLang="ja-JP" dirty="0" smtClean="0"/>
              <a:t>the cold </a:t>
            </a:r>
            <a:r>
              <a:rPr lang="en-US" altLang="ja-JP" dirty="0"/>
              <a:t>head was 4.6 K. </a:t>
            </a:r>
            <a:endParaRPr lang="en-US" altLang="ja-JP" dirty="0" smtClean="0"/>
          </a:p>
          <a:p>
            <a:endParaRPr lang="en-US" altLang="ja-JP" dirty="0" smtClean="0"/>
          </a:p>
          <a:p>
            <a:r>
              <a:rPr lang="en-US" altLang="ja-JP" dirty="0" smtClean="0"/>
              <a:t>The </a:t>
            </a:r>
            <a:r>
              <a:rPr lang="en-US" altLang="ja-JP" dirty="0"/>
              <a:t>estimated heat entering the target </a:t>
            </a:r>
            <a:r>
              <a:rPr lang="en-US" altLang="ja-JP" dirty="0" smtClean="0"/>
              <a:t>assembly</a:t>
            </a:r>
            <a:r>
              <a:rPr lang="en-US" altLang="ja-JP" baseline="0" dirty="0" smtClean="0"/>
              <a:t> </a:t>
            </a:r>
            <a:r>
              <a:rPr lang="en-US" altLang="ja-JP" dirty="0" smtClean="0"/>
              <a:t>was </a:t>
            </a:r>
            <a:r>
              <a:rPr lang="en-US" altLang="ja-JP" dirty="0"/>
              <a:t>14 </a:t>
            </a:r>
            <a:r>
              <a:rPr lang="en-US" altLang="ja-JP" dirty="0" err="1" smtClean="0"/>
              <a:t>mW</a:t>
            </a:r>
            <a:r>
              <a:rPr lang="en-US" altLang="ja-JP" baseline="0" dirty="0" smtClean="0"/>
              <a:t> which is much less than 500 </a:t>
            </a:r>
            <a:r>
              <a:rPr lang="en-US" altLang="ja-JP" baseline="0" dirty="0" err="1" smtClean="0"/>
              <a:t>mW</a:t>
            </a:r>
            <a:r>
              <a:rPr lang="en-US" altLang="ja-JP" baseline="0" dirty="0" smtClean="0"/>
              <a:t> cooling power.</a:t>
            </a:r>
            <a:endParaRPr lang="en-US" altLang="ja-JP" dirty="0" smtClean="0"/>
          </a:p>
          <a:p>
            <a:r>
              <a:rPr lang="en-US" altLang="ja-JP" dirty="0" smtClean="0"/>
              <a:t>The </a:t>
            </a:r>
            <a:r>
              <a:rPr lang="en-US" altLang="ja-JP" dirty="0"/>
              <a:t>main reason for the different </a:t>
            </a:r>
            <a:r>
              <a:rPr lang="en-US" altLang="ja-JP" dirty="0" smtClean="0"/>
              <a:t>may be insufficient </a:t>
            </a:r>
            <a:r>
              <a:rPr lang="en-US" altLang="ja-JP" dirty="0"/>
              <a:t>thermal contact </a:t>
            </a:r>
            <a:endParaRPr lang="en-US" altLang="ja-JP" dirty="0" smtClean="0"/>
          </a:p>
          <a:p>
            <a:r>
              <a:rPr lang="en-US" altLang="ja-JP" dirty="0" smtClean="0"/>
              <a:t>between </a:t>
            </a:r>
            <a:r>
              <a:rPr lang="en-US" altLang="ja-JP" dirty="0"/>
              <a:t>the aluminum columns </a:t>
            </a:r>
            <a:r>
              <a:rPr lang="en-US" altLang="ja-JP" dirty="0" smtClean="0"/>
              <a:t>and</a:t>
            </a:r>
            <a:r>
              <a:rPr lang="en-US" altLang="ja-JP" baseline="0" dirty="0" smtClean="0"/>
              <a:t> </a:t>
            </a:r>
            <a:r>
              <a:rPr lang="en-US" altLang="ja-JP" dirty="0" smtClean="0"/>
              <a:t>the </a:t>
            </a:r>
            <a:r>
              <a:rPr lang="en-US" altLang="ja-JP" dirty="0" err="1"/>
              <a:t>AlN</a:t>
            </a:r>
            <a:r>
              <a:rPr lang="en-US" altLang="ja-JP" dirty="0"/>
              <a:t> sheets</a:t>
            </a:r>
            <a:r>
              <a:rPr lang="en-US" altLang="ja-JP" dirty="0" smtClean="0"/>
              <a:t>.</a:t>
            </a:r>
          </a:p>
          <a:p>
            <a:endParaRPr kumimoji="1" lang="en-US" altLang="ja-JP" dirty="0" smtClean="0"/>
          </a:p>
          <a:p>
            <a:r>
              <a:rPr kumimoji="1" lang="en-US" altLang="ja-JP" dirty="0" smtClean="0"/>
              <a:t>This table</a:t>
            </a:r>
            <a:r>
              <a:rPr kumimoji="1" lang="en-US" altLang="ja-JP" baseline="0" dirty="0" smtClean="0"/>
              <a:t> summarizes and Residual resistivity ratio of room temperature to 12 K.</a:t>
            </a:r>
          </a:p>
          <a:p>
            <a:r>
              <a:rPr kumimoji="1" lang="en-US" altLang="ja-JP" baseline="0" dirty="0" smtClean="0"/>
              <a:t>In this work, 29.4 </a:t>
            </a:r>
            <a:r>
              <a:rPr kumimoji="1" lang="en-US" altLang="ja-JP" baseline="0" dirty="0" err="1" smtClean="0"/>
              <a:t>uW</a:t>
            </a:r>
            <a:r>
              <a:rPr kumimoji="1" lang="en-US" altLang="ja-JP" baseline="0" dirty="0" smtClean="0"/>
              <a:t> was measured at 12 K.</a:t>
            </a:r>
          </a:p>
          <a:p>
            <a:r>
              <a:rPr kumimoji="1" lang="en-US" altLang="ja-JP" baseline="0"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104C7CF-063F-4070-9836-58C3DBABA54D}" type="slidenum">
              <a:rPr lang="ja-JP" altLang="en-US" smtClean="0"/>
              <a:pPr>
                <a:defRPr/>
              </a:pPr>
              <a:t>12</a:t>
            </a:fld>
            <a:endParaRPr lang="ja-JP" altLang="en-US"/>
          </a:p>
        </p:txBody>
      </p:sp>
    </p:spTree>
    <p:extLst>
      <p:ext uri="{BB962C8B-B14F-4D97-AF65-F5344CB8AC3E}">
        <p14:creationId xmlns="" xmlns:p14="http://schemas.microsoft.com/office/powerpoint/2010/main" val="1451186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The number of protons on the sample during irradiation was measured in situ by the Faraday cup. </a:t>
            </a:r>
          </a:p>
          <a:p>
            <a:endParaRPr lang="en-US" altLang="ja-JP" dirty="0" smtClean="0"/>
          </a:p>
          <a:p>
            <a:r>
              <a:rPr lang="en-US" altLang="ja-JP" b="1" dirty="0" smtClean="0"/>
              <a:t>Once </a:t>
            </a:r>
            <a:r>
              <a:rPr lang="en-US" altLang="ja-JP" b="1" dirty="0"/>
              <a:t>the beam passed through the copper collimator </a:t>
            </a:r>
            <a:r>
              <a:rPr lang="en-US" altLang="ja-JP" dirty="0"/>
              <a:t>with a</a:t>
            </a:r>
          </a:p>
          <a:p>
            <a:r>
              <a:rPr lang="en-US" altLang="ja-JP" dirty="0"/>
              <a:t>2.0-cm diameter hole inside the irradiation chamber, </a:t>
            </a:r>
            <a:endParaRPr lang="en-US" altLang="ja-JP" dirty="0" smtClean="0"/>
          </a:p>
          <a:p>
            <a:r>
              <a:rPr lang="en-US" altLang="ja-JP" dirty="0" smtClean="0"/>
              <a:t>the beam</a:t>
            </a:r>
            <a:r>
              <a:rPr lang="en-US" altLang="ja-JP" baseline="0" dirty="0" smtClean="0"/>
              <a:t> </a:t>
            </a:r>
            <a:r>
              <a:rPr lang="en-US" altLang="ja-JP" dirty="0" smtClean="0"/>
              <a:t>entered </a:t>
            </a:r>
            <a:r>
              <a:rPr lang="en-US" altLang="ja-JP" dirty="0"/>
              <a:t>into the sample and the 3-cm-thick Faraday cup. </a:t>
            </a:r>
            <a:endParaRPr lang="en-US" altLang="ja-JP" dirty="0" smtClean="0"/>
          </a:p>
          <a:p>
            <a:r>
              <a:rPr lang="en-US" altLang="ja-JP" dirty="0" smtClean="0"/>
              <a:t>The collimator</a:t>
            </a:r>
            <a:r>
              <a:rPr lang="en-US" altLang="ja-JP" baseline="0" dirty="0" smtClean="0"/>
              <a:t> </a:t>
            </a:r>
            <a:r>
              <a:rPr lang="en-US" altLang="ja-JP" dirty="0" smtClean="0"/>
              <a:t>was </a:t>
            </a:r>
            <a:r>
              <a:rPr lang="en-US" altLang="ja-JP" dirty="0"/>
              <a:t>necessary to reduce the halo of protons striking </a:t>
            </a:r>
            <a:r>
              <a:rPr lang="en-US" altLang="ja-JP" dirty="0" smtClean="0"/>
              <a:t>the thermometer </a:t>
            </a:r>
            <a:r>
              <a:rPr lang="en-US" altLang="ja-JP" dirty="0"/>
              <a:t>on the </a:t>
            </a:r>
            <a:r>
              <a:rPr lang="en-US" altLang="ja-JP" dirty="0" smtClean="0"/>
              <a:t>sample.</a:t>
            </a:r>
            <a:endParaRPr lang="en-US" altLang="ja-JP" dirty="0"/>
          </a:p>
          <a:p>
            <a:r>
              <a:rPr lang="en-US" altLang="ja-JP" dirty="0" smtClean="0"/>
              <a:t>The </a:t>
            </a:r>
            <a:r>
              <a:rPr lang="en-US" altLang="ja-JP" dirty="0"/>
              <a:t>Faraday cup was designed so that 125 MeV protons</a:t>
            </a:r>
          </a:p>
          <a:p>
            <a:r>
              <a:rPr lang="en-US" altLang="ja-JP" dirty="0"/>
              <a:t>were completely stopped in the copper block insulated by</a:t>
            </a:r>
          </a:p>
          <a:p>
            <a:r>
              <a:rPr lang="en-US" altLang="ja-JP" dirty="0" err="1"/>
              <a:t>Kapton</a:t>
            </a:r>
            <a:r>
              <a:rPr lang="en-US" altLang="ja-JP" dirty="0"/>
              <a:t> polyimide tape to ensure that secondary electrons do not</a:t>
            </a:r>
          </a:p>
          <a:p>
            <a:r>
              <a:rPr lang="en-US" altLang="ja-JP" dirty="0"/>
              <a:t>escape from the copper block.</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C02CA0B-E948-4E3F-8DC3-623BF94980B6}" type="slidenum">
              <a:rPr kumimoji="1" lang="ja-JP" altLang="en-US" smtClean="0"/>
              <a:pPr/>
              <a:t>13</a:t>
            </a:fld>
            <a:endParaRPr kumimoji="1" lang="ja-JP" altLang="en-US"/>
          </a:p>
        </p:txBody>
      </p:sp>
    </p:spTree>
    <p:extLst>
      <p:ext uri="{BB962C8B-B14F-4D97-AF65-F5344CB8AC3E}">
        <p14:creationId xmlns="" xmlns:p14="http://schemas.microsoft.com/office/powerpoint/2010/main" val="900707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70000" lnSpcReduction="20000"/>
          </a:bodyPr>
          <a:lstStyle/>
          <a:p>
            <a:r>
              <a:rPr lang="en-US" altLang="ja-JP" dirty="0" smtClean="0"/>
              <a:t>For </a:t>
            </a:r>
            <a:r>
              <a:rPr lang="en-US" altLang="ja-JP" dirty="0"/>
              <a:t>calibration of the Faraday</a:t>
            </a:r>
          </a:p>
          <a:p>
            <a:r>
              <a:rPr lang="en-US" altLang="ja-JP" dirty="0"/>
              <a:t>cup, an activation measurement was carried out to quantify the</a:t>
            </a:r>
          </a:p>
          <a:p>
            <a:r>
              <a:rPr lang="en-US" altLang="ja-JP" dirty="0"/>
              <a:t>number of protons in the sample region (2.0-cm diameter) using</a:t>
            </a:r>
          </a:p>
          <a:p>
            <a:r>
              <a:rPr lang="en-US" altLang="ja-JP" dirty="0"/>
              <a:t>aluminum foil with 100-lm thickness and a 2.0-cm diameter</a:t>
            </a:r>
          </a:p>
          <a:p>
            <a:r>
              <a:rPr lang="en-US" altLang="ja-JP" dirty="0"/>
              <a:t>before cryogenic irradiation on the sample. The activation foil</a:t>
            </a:r>
          </a:p>
          <a:p>
            <a:r>
              <a:rPr lang="en-US" altLang="ja-JP" dirty="0"/>
              <a:t>was set in-between </a:t>
            </a:r>
            <a:r>
              <a:rPr lang="en-US" altLang="ja-JP" dirty="0" err="1"/>
              <a:t>AlN</a:t>
            </a:r>
            <a:r>
              <a:rPr lang="en-US" altLang="ja-JP" dirty="0"/>
              <a:t> sheets instead of the sample. A 125 MeV</a:t>
            </a:r>
          </a:p>
          <a:p>
            <a:r>
              <a:rPr lang="en-US" altLang="ja-JP" dirty="0"/>
              <a:t>proton beam with about 0.6 </a:t>
            </a:r>
            <a:r>
              <a:rPr lang="en-US" altLang="ja-JP" dirty="0" err="1"/>
              <a:t>nA</a:t>
            </a:r>
            <a:r>
              <a:rPr lang="en-US" altLang="ja-JP" dirty="0"/>
              <a:t> current irradiated the activation</a:t>
            </a:r>
          </a:p>
          <a:p>
            <a:r>
              <a:rPr lang="en-US" altLang="ja-JP" dirty="0"/>
              <a:t>foil for 5 h at room temperature. After irradiation, the activation</a:t>
            </a:r>
          </a:p>
          <a:p>
            <a:r>
              <a:rPr lang="en-US" altLang="ja-JP" dirty="0"/>
              <a:t>foil was analyzed for the 27Al(</a:t>
            </a:r>
            <a:r>
              <a:rPr lang="en-US" altLang="ja-JP" dirty="0" err="1"/>
              <a:t>p,x</a:t>
            </a:r>
            <a:r>
              <a:rPr lang="en-US" altLang="ja-JP" dirty="0"/>
              <a:t>)24Na reaction using a germanium</a:t>
            </a:r>
          </a:p>
          <a:p>
            <a:r>
              <a:rPr lang="en-US" altLang="ja-JP" dirty="0"/>
              <a:t>detector at KURRI. The image of the beam spot in the 2-cm diameter</a:t>
            </a:r>
          </a:p>
          <a:p>
            <a:r>
              <a:rPr lang="en-US" altLang="ja-JP" dirty="0"/>
              <a:t>on the </a:t>
            </a:r>
            <a:r>
              <a:rPr lang="en-US" altLang="ja-JP" dirty="0" err="1"/>
              <a:t>AlN</a:t>
            </a:r>
            <a:r>
              <a:rPr lang="en-US" altLang="ja-JP" dirty="0"/>
              <a:t> sheet was also observed after irradiation. Table 2</a:t>
            </a:r>
          </a:p>
          <a:p>
            <a:r>
              <a:rPr lang="en-US" altLang="ja-JP" dirty="0"/>
              <a:t>lists the number of protons measured by the activation measurement.</a:t>
            </a:r>
          </a:p>
          <a:p>
            <a:r>
              <a:rPr lang="en-US" altLang="ja-JP" dirty="0"/>
              <a:t>For comparison, the Faraday cup measurement is also</a:t>
            </a:r>
          </a:p>
          <a:p>
            <a:r>
              <a:rPr lang="en-US" altLang="ja-JP" dirty="0"/>
              <a:t>shown.</a:t>
            </a:r>
          </a:p>
          <a:p>
            <a:r>
              <a:rPr lang="en-US" altLang="ja-JP" dirty="0"/>
              <a:t>The total number of protons measured by activation analysis is</a:t>
            </a:r>
          </a:p>
          <a:p>
            <a:r>
              <a:rPr lang="en-US" altLang="ja-JP" dirty="0"/>
              <a:t>less than that measured by the Faraday cup, because the activation</a:t>
            </a:r>
          </a:p>
          <a:p>
            <a:r>
              <a:rPr lang="en-US" altLang="ja-JP" dirty="0"/>
              <a:t>foil only counts protons within a 2.0-cm diameter while the Faraday</a:t>
            </a:r>
          </a:p>
          <a:p>
            <a:r>
              <a:rPr lang="en-US" altLang="ja-JP" dirty="0"/>
              <a:t>cup covers all beam spot including particles scattered by materials.</a:t>
            </a:r>
          </a:p>
          <a:p>
            <a:r>
              <a:rPr lang="en-US" altLang="ja-JP" dirty="0"/>
              <a:t>We assumed that this relationship is preserved for cryogenic</a:t>
            </a:r>
          </a:p>
          <a:p>
            <a:r>
              <a:rPr lang="en-US" altLang="ja-JP" dirty="0"/>
              <a:t>irradiation. The beam </a:t>
            </a:r>
            <a:r>
              <a:rPr lang="en-US" altLang="ja-JP" dirty="0" err="1"/>
              <a:t>fluence</a:t>
            </a:r>
            <a:r>
              <a:rPr lang="en-US" altLang="ja-JP" dirty="0"/>
              <a:t> /F (protons/m2) on the copper wire</a:t>
            </a:r>
          </a:p>
          <a:p>
            <a:r>
              <a:rPr lang="en-US" altLang="ja-JP" dirty="0"/>
              <a:t>for cryogenic irradiation can be expressed by the following</a:t>
            </a:r>
          </a:p>
          <a:p>
            <a:r>
              <a:rPr lang="en-US" altLang="ja-JP" dirty="0"/>
              <a:t>expression:</a:t>
            </a:r>
          </a:p>
          <a:p>
            <a:r>
              <a:rPr lang="en-US" altLang="ja-JP" dirty="0"/>
              <a:t>/F . d1:45  1017  CF T=d5:34  1013T . 2:72  103  CF d2T</a:t>
            </a:r>
          </a:p>
          <a:p>
            <a:r>
              <a:rPr lang="en-US" altLang="ja-JP" dirty="0"/>
              <a:t>where CF is the number of protons measured by the Faraday cup for</a:t>
            </a:r>
          </a:p>
          <a:p>
            <a:r>
              <a:rPr lang="en-US" altLang="ja-JP" dirty="0"/>
              <a:t>cryogenic irradiation. Note that a 125 MeV proton beam has a</a:t>
            </a:r>
          </a:p>
          <a:p>
            <a:r>
              <a:rPr lang="en-US" altLang="ja-JP" dirty="0"/>
              <a:t>Gaussian-like intensity distribution. Because the beam distribution</a:t>
            </a:r>
          </a:p>
          <a:p>
            <a:r>
              <a:rPr lang="en-US" altLang="ja-JP" dirty="0"/>
              <a:t>was not uniform within the diameter of 2.0 cm, we calculated the</a:t>
            </a:r>
          </a:p>
          <a:p>
            <a:r>
              <a:rPr lang="en-US" altLang="ja-JP" dirty="0"/>
              <a:t>proton </a:t>
            </a:r>
            <a:r>
              <a:rPr lang="en-US" altLang="ja-JP" dirty="0" err="1"/>
              <a:t>fluence</a:t>
            </a:r>
            <a:r>
              <a:rPr lang="en-US" altLang="ja-JP" dirty="0"/>
              <a:t> integrated over the copper sample using the Monte</a:t>
            </a:r>
          </a:p>
          <a:p>
            <a:r>
              <a:rPr lang="en-US" altLang="ja-JP" dirty="0"/>
              <a:t>Carlo particle transport code PHITS. The difference of the beam </a:t>
            </a:r>
            <a:r>
              <a:rPr lang="en-US" altLang="ja-JP" dirty="0" err="1"/>
              <a:t>fluence</a:t>
            </a:r>
            <a:endParaRPr lang="en-US" altLang="ja-JP" dirty="0"/>
          </a:p>
          <a:p>
            <a:r>
              <a:rPr lang="en-US" altLang="ja-JP" dirty="0"/>
              <a:t>between the circle with the 2.0-cm diameter and the actual</a:t>
            </a:r>
          </a:p>
          <a:p>
            <a:r>
              <a:rPr lang="en-US" altLang="ja-JP" dirty="0"/>
              <a:t>serpentine shape was 6%.</a:t>
            </a:r>
            <a:endParaRPr kumimoji="1" lang="ja-JP" altLang="en-US" dirty="0"/>
          </a:p>
        </p:txBody>
      </p:sp>
      <p:sp>
        <p:nvSpPr>
          <p:cNvPr id="4" name="スライド番号プレースホルダー 3"/>
          <p:cNvSpPr>
            <a:spLocks noGrp="1"/>
          </p:cNvSpPr>
          <p:nvPr>
            <p:ph type="sldNum" sz="quarter" idx="10"/>
          </p:nvPr>
        </p:nvSpPr>
        <p:spPr/>
        <p:txBody>
          <a:bodyPr/>
          <a:lstStyle/>
          <a:p>
            <a:fld id="{EC02CA0B-E948-4E3F-8DC3-623BF94980B6}" type="slidenum">
              <a:rPr kumimoji="1" lang="ja-JP" altLang="en-US" smtClean="0"/>
              <a:pPr/>
              <a:t>14</a:t>
            </a:fld>
            <a:endParaRPr kumimoji="1" lang="ja-JP" altLang="en-US"/>
          </a:p>
        </p:txBody>
      </p:sp>
    </p:spTree>
    <p:extLst>
      <p:ext uri="{BB962C8B-B14F-4D97-AF65-F5344CB8AC3E}">
        <p14:creationId xmlns="" xmlns:p14="http://schemas.microsoft.com/office/powerpoint/2010/main" val="2965419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a:bodyPr>
          <a:lstStyle/>
          <a:p>
            <a:r>
              <a:rPr lang="en-US" altLang="ja-JP" dirty="0" smtClean="0"/>
              <a:t>For calibration of the Faraday cup, an activation measurement was carried out to quantify the</a:t>
            </a:r>
          </a:p>
          <a:p>
            <a:r>
              <a:rPr lang="en-US" altLang="ja-JP" dirty="0" smtClean="0"/>
              <a:t>number of protons in the sample region (2.0-cm diameter) using aluminum foil with 100-lm thickness and a 2.0-cm diameter</a:t>
            </a:r>
          </a:p>
          <a:p>
            <a:r>
              <a:rPr lang="en-US" altLang="ja-JP" dirty="0" smtClean="0"/>
              <a:t>before cryogenic irradiation on the sample. </a:t>
            </a:r>
            <a:endParaRPr lang="ja-JP" altLang="en-US" dirty="0" smtClean="0"/>
          </a:p>
          <a:p>
            <a:endParaRPr lang="en-US" altLang="ja-JP" dirty="0" smtClean="0"/>
          </a:p>
          <a:p>
            <a:r>
              <a:rPr lang="en-US" altLang="ja-JP" dirty="0" smtClean="0"/>
              <a:t>Table lists </a:t>
            </a:r>
            <a:r>
              <a:rPr lang="en-US" altLang="ja-JP" dirty="0"/>
              <a:t>the number of protons measured by the activation </a:t>
            </a:r>
            <a:r>
              <a:rPr lang="en-US" altLang="ja-JP" dirty="0" smtClean="0"/>
              <a:t>measurement and Faraday cup.</a:t>
            </a:r>
            <a:endParaRPr lang="en-US" altLang="ja-JP" dirty="0"/>
          </a:p>
          <a:p>
            <a:r>
              <a:rPr lang="en-US" altLang="ja-JP" dirty="0" smtClean="0"/>
              <a:t>The </a:t>
            </a:r>
            <a:r>
              <a:rPr lang="en-US" altLang="ja-JP" dirty="0"/>
              <a:t>total number of protons measured by activation analysis </a:t>
            </a:r>
            <a:r>
              <a:rPr lang="en-US" altLang="ja-JP" dirty="0" smtClean="0"/>
              <a:t>is less </a:t>
            </a:r>
            <a:r>
              <a:rPr lang="en-US" altLang="ja-JP" dirty="0"/>
              <a:t>than that measured by the Faraday cup, </a:t>
            </a:r>
            <a:endParaRPr lang="en-US" altLang="ja-JP" dirty="0" smtClean="0"/>
          </a:p>
          <a:p>
            <a:r>
              <a:rPr lang="en-US" altLang="ja-JP" dirty="0" smtClean="0"/>
              <a:t>because </a:t>
            </a:r>
            <a:r>
              <a:rPr lang="en-US" altLang="ja-JP" dirty="0"/>
              <a:t>the </a:t>
            </a:r>
            <a:r>
              <a:rPr lang="en-US" altLang="ja-JP" dirty="0" smtClean="0"/>
              <a:t>activation</a:t>
            </a:r>
            <a:r>
              <a:rPr lang="en-US" altLang="ja-JP" baseline="0" dirty="0" smtClean="0"/>
              <a:t> </a:t>
            </a:r>
            <a:r>
              <a:rPr lang="en-US" altLang="ja-JP" dirty="0" smtClean="0"/>
              <a:t>foil </a:t>
            </a:r>
            <a:r>
              <a:rPr lang="en-US" altLang="ja-JP" dirty="0"/>
              <a:t>only counts protons within a 2.0-cm diameter while the Faraday</a:t>
            </a:r>
          </a:p>
          <a:p>
            <a:r>
              <a:rPr lang="en-US" altLang="ja-JP" dirty="0"/>
              <a:t>cup covers all beam spot including particles scattered by materials</a:t>
            </a:r>
            <a:r>
              <a:rPr lang="en-US" altLang="ja-JP" dirty="0" smtClean="0"/>
              <a:t>.</a:t>
            </a:r>
          </a:p>
          <a:p>
            <a:endParaRPr lang="en-US" altLang="ja-JP" dirty="0"/>
          </a:p>
          <a:p>
            <a:r>
              <a:rPr lang="en-US" altLang="ja-JP" dirty="0"/>
              <a:t>We assumed that this relationship is preserved for </a:t>
            </a:r>
            <a:r>
              <a:rPr lang="en-US" altLang="ja-JP" dirty="0" smtClean="0"/>
              <a:t>cryogenic</a:t>
            </a:r>
            <a:r>
              <a:rPr lang="en-US" altLang="ja-JP" baseline="0" dirty="0" smtClean="0"/>
              <a:t> </a:t>
            </a:r>
            <a:r>
              <a:rPr lang="en-US" altLang="ja-JP" dirty="0" smtClean="0"/>
              <a:t>irradiation</a:t>
            </a:r>
            <a:r>
              <a:rPr lang="en-US" altLang="ja-JP" dirty="0"/>
              <a:t>. </a:t>
            </a:r>
            <a:endParaRPr lang="en-US" altLang="ja-JP" dirty="0" smtClean="0"/>
          </a:p>
          <a:p>
            <a:r>
              <a:rPr lang="en-US" altLang="ja-JP" dirty="0" smtClean="0"/>
              <a:t>The </a:t>
            </a:r>
            <a:r>
              <a:rPr lang="en-US" altLang="ja-JP" dirty="0"/>
              <a:t>beam </a:t>
            </a:r>
            <a:r>
              <a:rPr lang="en-US" altLang="ja-JP" dirty="0" err="1"/>
              <a:t>fluence</a:t>
            </a:r>
            <a:r>
              <a:rPr lang="en-US" altLang="ja-JP" dirty="0"/>
              <a:t> /F (protons/m2) on the copper wire</a:t>
            </a:r>
          </a:p>
          <a:p>
            <a:r>
              <a:rPr lang="en-US" altLang="ja-JP" dirty="0"/>
              <a:t>for cryogenic irradiation can be expressed by the following</a:t>
            </a:r>
          </a:p>
          <a:p>
            <a:r>
              <a:rPr lang="en-US" altLang="ja-JP" dirty="0"/>
              <a:t>expression:</a:t>
            </a:r>
          </a:p>
          <a:p>
            <a:r>
              <a:rPr lang="en-US" altLang="ja-JP" dirty="0"/>
              <a:t>/F . d1:45  1017  CF T=d5:34  1013T . 2:72  103  CF d2T</a:t>
            </a:r>
          </a:p>
          <a:p>
            <a:r>
              <a:rPr lang="en-US" altLang="ja-JP" dirty="0"/>
              <a:t>where CF is the number of protons measured by the Faraday </a:t>
            </a:r>
            <a:r>
              <a:rPr lang="en-US" altLang="ja-JP" dirty="0" smtClean="0"/>
              <a:t>cup.</a:t>
            </a:r>
          </a:p>
          <a:p>
            <a:endParaRPr lang="en-US" altLang="ja-JP" dirty="0" smtClean="0"/>
          </a:p>
          <a:p>
            <a:r>
              <a:rPr lang="en-US" altLang="ja-JP" sz="1200" dirty="0" smtClean="0">
                <a:solidFill>
                  <a:srgbClr val="FFFF00"/>
                </a:solidFill>
              </a:rPr>
              <a:t>During cryogenic irradiation on sample, </a:t>
            </a:r>
          </a:p>
          <a:p>
            <a:r>
              <a:rPr lang="en-US" altLang="ja-JP" sz="1200" dirty="0" smtClean="0">
                <a:solidFill>
                  <a:srgbClr val="FFFF00"/>
                </a:solidFill>
              </a:rPr>
              <a:t>beam </a:t>
            </a:r>
            <a:r>
              <a:rPr lang="en-US" altLang="ja-JP" sz="1200" dirty="0" err="1" smtClean="0">
                <a:solidFill>
                  <a:srgbClr val="FFFF00"/>
                </a:solidFill>
              </a:rPr>
              <a:t>fluence</a:t>
            </a:r>
            <a:r>
              <a:rPr lang="en-US" altLang="ja-JP" sz="1200" dirty="0" smtClean="0">
                <a:solidFill>
                  <a:srgbClr val="FFFF00"/>
                </a:solidFill>
              </a:rPr>
              <a:t> was obtained  by this relationship.</a:t>
            </a:r>
          </a:p>
        </p:txBody>
      </p:sp>
      <p:sp>
        <p:nvSpPr>
          <p:cNvPr id="4" name="スライド番号プレースホルダー 3"/>
          <p:cNvSpPr>
            <a:spLocks noGrp="1"/>
          </p:cNvSpPr>
          <p:nvPr>
            <p:ph type="sldNum" sz="quarter" idx="10"/>
          </p:nvPr>
        </p:nvSpPr>
        <p:spPr/>
        <p:txBody>
          <a:bodyPr/>
          <a:lstStyle/>
          <a:p>
            <a:fld id="{EC02CA0B-E948-4E3F-8DC3-623BF94980B6}" type="slidenum">
              <a:rPr kumimoji="1" lang="ja-JP" altLang="en-US" smtClean="0"/>
              <a:pPr/>
              <a:t>15</a:t>
            </a:fld>
            <a:endParaRPr kumimoji="1" lang="ja-JP" altLang="en-US"/>
          </a:p>
        </p:txBody>
      </p:sp>
    </p:spTree>
    <p:extLst>
      <p:ext uri="{BB962C8B-B14F-4D97-AF65-F5344CB8AC3E}">
        <p14:creationId xmlns="" xmlns:p14="http://schemas.microsoft.com/office/powerpoint/2010/main" val="1533042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pPr lvl="0"/>
            <a:r>
              <a:rPr kumimoji="1" lang="en-US" altLang="ja-JP" sz="1200" kern="1200" dirty="0" smtClean="0">
                <a:solidFill>
                  <a:schemeClr val="tx1"/>
                </a:solidFill>
                <a:effectLst/>
                <a:latin typeface="+mn-lt"/>
                <a:ea typeface="+mn-ea"/>
                <a:cs typeface="+mn-cs"/>
              </a:rPr>
              <a:t>This</a:t>
            </a:r>
            <a:r>
              <a:rPr kumimoji="1" lang="en-US" altLang="ja-JP" sz="1200" kern="1200" baseline="0" dirty="0" smtClean="0">
                <a:solidFill>
                  <a:schemeClr val="tx1"/>
                </a:solidFill>
                <a:effectLst/>
                <a:latin typeface="+mn-lt"/>
                <a:ea typeface="+mn-ea"/>
                <a:cs typeface="+mn-cs"/>
              </a:rPr>
              <a:t> slide shows estimation of beam shape.</a:t>
            </a:r>
          </a:p>
          <a:p>
            <a:pPr lvl="0"/>
            <a:r>
              <a:rPr kumimoji="1" lang="en-US" altLang="ja-JP" sz="1200" kern="1200" baseline="0" dirty="0" smtClean="0">
                <a:solidFill>
                  <a:schemeClr val="tx1"/>
                </a:solidFill>
                <a:effectLst/>
                <a:latin typeface="+mn-lt"/>
                <a:ea typeface="+mn-ea"/>
                <a:cs typeface="+mn-cs"/>
              </a:rPr>
              <a:t>Estimation procedure was as followings.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baseline="0" dirty="0" smtClean="0">
                <a:solidFill>
                  <a:schemeClr val="tx1"/>
                </a:solidFill>
                <a:effectLst/>
                <a:latin typeface="+mn-lt"/>
                <a:ea typeface="+mn-ea"/>
                <a:cs typeface="+mn-cs"/>
              </a:rPr>
              <a:t>First, </a:t>
            </a:r>
            <a:r>
              <a:rPr lang="en-US" altLang="ja-JP" dirty="0" smtClean="0"/>
              <a:t>Data of beam image on viewer 2 was sent to a PC and analyzed. </a:t>
            </a:r>
            <a:endParaRPr lang="ja-JP" altLang="en-US" dirty="0" smtClean="0"/>
          </a:p>
          <a:p>
            <a:r>
              <a:rPr kumimoji="1" lang="en-US" altLang="ja-JP" sz="1200" kern="1200" dirty="0" smtClean="0">
                <a:solidFill>
                  <a:schemeClr val="tx1"/>
                </a:solidFill>
                <a:effectLst/>
                <a:latin typeface="+mn-lt"/>
                <a:ea typeface="+mn-ea"/>
                <a:cs typeface="+mn-cs"/>
              </a:rPr>
              <a:t>Then, </a:t>
            </a:r>
            <a:r>
              <a:rPr lang="en-US" altLang="ja-JP" dirty="0" smtClean="0"/>
              <a:t>As the light output is saturated around peak area, </a:t>
            </a:r>
          </a:p>
          <a:p>
            <a:r>
              <a:rPr lang="en-US" altLang="ja-JP" dirty="0" smtClean="0"/>
              <a:t>data is fitted by Gaussian equation to estimate the shape at around peak. </a:t>
            </a:r>
            <a:endParaRPr lang="ja-JP"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smtClean="0">
                <a:solidFill>
                  <a:schemeClr val="tx1"/>
                </a:solidFill>
                <a:effectLst/>
                <a:latin typeface="+mn-lt"/>
                <a:ea typeface="+mn-ea"/>
                <a:cs typeface="+mn-cs"/>
              </a:rPr>
              <a:t>Finally, </a:t>
            </a:r>
            <a:r>
              <a:rPr lang="en-US" altLang="ja-JP" dirty="0" smtClean="0"/>
              <a:t>Beam transport simulation between the sample and the viewer 2 was carried out using PHITS</a:t>
            </a:r>
            <a:endParaRPr lang="ja-JP" altLang="en-US" dirty="0" smtClean="0"/>
          </a:p>
          <a:p>
            <a:pPr lvl="0"/>
            <a:endParaRPr kumimoji="1" lang="en-US" altLang="ja-JP"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smtClean="0">
                <a:solidFill>
                  <a:schemeClr val="tx1"/>
                </a:solidFill>
                <a:effectLst/>
                <a:latin typeface="+mn-lt"/>
                <a:ea typeface="+mn-ea"/>
                <a:cs typeface="+mn-cs"/>
              </a:rPr>
              <a:t>As a results, we estimated </a:t>
            </a:r>
            <a:r>
              <a:rPr lang="en-US" altLang="ja-JP" sz="1200" dirty="0" smtClean="0">
                <a:solidFill>
                  <a:srgbClr val="0000FF"/>
                </a:solidFill>
                <a:latin typeface="Arial" panose="020B0604020202020204" pitchFamily="34" charset="0"/>
                <a:cs typeface="Arial" panose="020B0604020202020204" pitchFamily="34" charset="0"/>
              </a:rPr>
              <a:t>Full width at half maximum of the beam to be 2.3 cm.</a:t>
            </a:r>
            <a:endParaRPr lang="ja-JP" altLang="en-US" sz="1200" dirty="0" smtClean="0">
              <a:solidFill>
                <a:srgbClr val="0000FF"/>
              </a:solidFill>
              <a:latin typeface="Arial" panose="020B0604020202020204" pitchFamily="34" charset="0"/>
              <a:cs typeface="Arial" panose="020B0604020202020204" pitchFamily="34" charset="0"/>
            </a:endParaRPr>
          </a:p>
          <a:p>
            <a:pPr lvl="0"/>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pPr>
              <a:defRPr/>
            </a:pPr>
            <a:fld id="{E104C7CF-063F-4070-9836-58C3DBABA54D}" type="slidenum">
              <a:rPr lang="ja-JP" altLang="en-US" smtClean="0"/>
              <a:pPr>
                <a:defRPr/>
              </a:pPr>
              <a:t>16</a:t>
            </a:fld>
            <a:endParaRPr lang="ja-JP" altLang="en-US"/>
          </a:p>
        </p:txBody>
      </p:sp>
    </p:spTree>
    <p:extLst>
      <p:ext uri="{BB962C8B-B14F-4D97-AF65-F5344CB8AC3E}">
        <p14:creationId xmlns="" xmlns:p14="http://schemas.microsoft.com/office/powerpoint/2010/main" val="1245432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lang="en-US" altLang="ja-JP" sz="1300" dirty="0">
                <a:latin typeface="Arial" panose="020B0604020202020204" pitchFamily="34" charset="0"/>
                <a:cs typeface="Arial" panose="020B0604020202020204" pitchFamily="34" charset="0"/>
              </a:rPr>
              <a:t>Estimation of background effects on the sample was performed using PHITS</a:t>
            </a:r>
            <a:endParaRPr lang="en-US" altLang="ja-JP" sz="1300" dirty="0"/>
          </a:p>
          <a:p>
            <a:r>
              <a:rPr lang="en-US" altLang="ja-JP" sz="1300" dirty="0"/>
              <a:t>This figure shows the two-dimensional distribution of protons and particle distribution on sample.</a:t>
            </a:r>
          </a:p>
          <a:p>
            <a:endParaRPr lang="en-US" altLang="ja-JP" sz="1300" dirty="0"/>
          </a:p>
          <a:p>
            <a:r>
              <a:rPr lang="en-US" altLang="ja-JP" sz="1300" dirty="0"/>
              <a:t>Because the ratio of the number of protons with energies &gt;120 </a:t>
            </a:r>
            <a:r>
              <a:rPr lang="en-US" altLang="ja-JP" sz="1300" dirty="0" err="1"/>
              <a:t>MeV</a:t>
            </a:r>
            <a:r>
              <a:rPr lang="en-US" altLang="ja-JP" sz="1300" dirty="0"/>
              <a:t> </a:t>
            </a:r>
          </a:p>
          <a:p>
            <a:r>
              <a:rPr lang="en-US" altLang="ja-JP" sz="1300" dirty="0"/>
              <a:t>to the total number of protons was 97%, we assumed that the structural materials did not introduce</a:t>
            </a:r>
          </a:p>
          <a:p>
            <a:r>
              <a:rPr lang="en-US" altLang="ja-JP" sz="1300" dirty="0"/>
              <a:t>an undesirable heat deposition as a background into the sample.</a:t>
            </a:r>
          </a:p>
          <a:p>
            <a:r>
              <a:rPr lang="en-US" altLang="ja-JP" sz="1300" dirty="0"/>
              <a:t>The calculation predicted heat generation of 5 </a:t>
            </a:r>
            <a:r>
              <a:rPr lang="en-US" altLang="ja-JP" sz="1300" dirty="0" err="1"/>
              <a:t>mW</a:t>
            </a:r>
            <a:r>
              <a:rPr lang="en-US" altLang="ja-JP" sz="1300" dirty="0"/>
              <a:t> in the sample produced by 125 MeV proton irradiation at 1 </a:t>
            </a:r>
            <a:r>
              <a:rPr lang="en-US" altLang="ja-JP" sz="1300" dirty="0" err="1"/>
              <a:t>nA</a:t>
            </a:r>
            <a:r>
              <a:rPr lang="en-US" altLang="ja-JP" sz="1300" dirty="0"/>
              <a:t> beam current.</a:t>
            </a:r>
          </a:p>
          <a:p>
            <a:endParaRPr lang="en-US" altLang="ja-JP" sz="1300" dirty="0"/>
          </a:p>
          <a:p>
            <a:pPr defTabSz="954634">
              <a:defRPr/>
            </a:pPr>
            <a:r>
              <a:rPr lang="en-US" altLang="ja-JP" sz="1300" dirty="0"/>
              <a:t>On the other hands, to investigate effects on </a:t>
            </a:r>
            <a:r>
              <a:rPr lang="en-US" altLang="ja-JP" sz="1300" dirty="0">
                <a:solidFill>
                  <a:srgbClr val="0000FF"/>
                </a:solidFill>
              </a:rPr>
              <a:t>resistivity change</a:t>
            </a:r>
            <a:r>
              <a:rPr lang="en-US" altLang="ja-JP" sz="1300" dirty="0"/>
              <a:t>, calculated displacement cross-sections were multiplied </a:t>
            </a:r>
          </a:p>
          <a:p>
            <a:pPr defTabSz="954634">
              <a:defRPr/>
            </a:pPr>
            <a:r>
              <a:rPr lang="en-US" altLang="ja-JP" sz="1300" dirty="0"/>
              <a:t>by </a:t>
            </a:r>
            <a:r>
              <a:rPr lang="en-US" altLang="ja-JP" sz="1300" dirty="0" err="1"/>
              <a:t>fluence</a:t>
            </a:r>
            <a:r>
              <a:rPr lang="en-US" altLang="ja-JP" sz="1300" dirty="0"/>
              <a:t> calculated by PHITS with E &lt;120 </a:t>
            </a:r>
            <a:r>
              <a:rPr lang="en-US" altLang="ja-JP" sz="1300" dirty="0" err="1"/>
              <a:t>MeV</a:t>
            </a:r>
            <a:r>
              <a:rPr lang="en-US" altLang="ja-JP" sz="1300" dirty="0"/>
              <a:t>.</a:t>
            </a:r>
            <a:endParaRPr lang="ja-JP" altLang="en-US" sz="1300" dirty="0"/>
          </a:p>
          <a:p>
            <a:endParaRPr lang="en-US" altLang="ja-JP" sz="1300" dirty="0"/>
          </a:p>
          <a:p>
            <a:r>
              <a:rPr lang="en-US" altLang="ja-JP" sz="1300" dirty="0"/>
              <a:t>As a results, the ratio of Resistivity changes &lt;120 </a:t>
            </a:r>
            <a:r>
              <a:rPr lang="en-US" altLang="ja-JP" sz="1300" dirty="0" err="1"/>
              <a:t>MeV</a:t>
            </a:r>
            <a:r>
              <a:rPr lang="en-US" altLang="ja-JP" sz="1300" dirty="0"/>
              <a:t> / Total resistivity changes</a:t>
            </a:r>
          </a:p>
          <a:p>
            <a:r>
              <a:rPr lang="en-US" altLang="ja-JP" sz="1300" dirty="0">
                <a:solidFill>
                  <a:srgbClr val="0000FF"/>
                </a:solidFill>
              </a:rPr>
              <a:t>was 6 % for proton and 0.5 % for neutron.</a:t>
            </a:r>
          </a:p>
          <a:p>
            <a:r>
              <a:rPr lang="en-US" altLang="ja-JP" sz="1300" dirty="0">
                <a:solidFill>
                  <a:srgbClr val="0000FF"/>
                </a:solidFill>
              </a:rPr>
              <a:t>In the case of </a:t>
            </a:r>
            <a:r>
              <a:rPr lang="en-US" altLang="ja-JP" sz="1300" dirty="0" err="1">
                <a:solidFill>
                  <a:srgbClr val="0000FF"/>
                </a:solidFill>
              </a:rPr>
              <a:t>resisitivity</a:t>
            </a:r>
            <a:r>
              <a:rPr lang="en-US" altLang="ja-JP" sz="1300" dirty="0">
                <a:solidFill>
                  <a:srgbClr val="0000FF"/>
                </a:solidFill>
              </a:rPr>
              <a:t> change, we can see that background effects are small.</a:t>
            </a:r>
            <a:endParaRPr lang="en-US" altLang="ja-JP" sz="1300" dirty="0"/>
          </a:p>
        </p:txBody>
      </p:sp>
      <p:sp>
        <p:nvSpPr>
          <p:cNvPr id="4" name="スライド番号プレースホルダー 3"/>
          <p:cNvSpPr>
            <a:spLocks noGrp="1"/>
          </p:cNvSpPr>
          <p:nvPr>
            <p:ph type="sldNum" sz="quarter" idx="10"/>
          </p:nvPr>
        </p:nvSpPr>
        <p:spPr/>
        <p:txBody>
          <a:bodyPr/>
          <a:lstStyle/>
          <a:p>
            <a:pPr>
              <a:defRPr/>
            </a:pPr>
            <a:fld id="{E104C7CF-063F-4070-9836-58C3DBABA54D}" type="slidenum">
              <a:rPr lang="ja-JP" altLang="en-US" smtClean="0"/>
              <a:pPr>
                <a:defRPr/>
              </a:pPr>
              <a:t>17</a:t>
            </a:fld>
            <a:endParaRPr lang="ja-JP" altLang="en-US"/>
          </a:p>
        </p:txBody>
      </p:sp>
    </p:spTree>
    <p:extLst>
      <p:ext uri="{BB962C8B-B14F-4D97-AF65-F5344CB8AC3E}">
        <p14:creationId xmlns="" xmlns:p14="http://schemas.microsoft.com/office/powerpoint/2010/main" val="1851661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EC02CA0B-E948-4E3F-8DC3-623BF94980B6}" type="slidenum">
              <a:rPr kumimoji="1" lang="ja-JP" altLang="en-US" smtClean="0"/>
              <a:pPr/>
              <a:t>18</a:t>
            </a:fld>
            <a:endParaRPr kumimoji="1" lang="ja-JP" altLang="en-US"/>
          </a:p>
        </p:txBody>
      </p:sp>
    </p:spTree>
    <p:extLst>
      <p:ext uri="{BB962C8B-B14F-4D97-AF65-F5344CB8AC3E}">
        <p14:creationId xmlns="" xmlns:p14="http://schemas.microsoft.com/office/powerpoint/2010/main" val="2820514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77500" lnSpcReduction="20000"/>
          </a:bodyPr>
          <a:lstStyle/>
          <a:p>
            <a:r>
              <a:rPr lang="en-US" altLang="ja-JP" sz="1300" dirty="0"/>
              <a:t>Figure shows copper resistance and temperature on sample </a:t>
            </a:r>
          </a:p>
          <a:p>
            <a:r>
              <a:rPr lang="en-US" altLang="ja-JP" sz="1300" dirty="0"/>
              <a:t>during proton irradiation for three beam runs with an 1 </a:t>
            </a:r>
            <a:r>
              <a:rPr lang="en-US" altLang="ja-JP" sz="1300" dirty="0" err="1"/>
              <a:t>nA.</a:t>
            </a:r>
            <a:r>
              <a:rPr lang="en-US" altLang="ja-JP" sz="1300" dirty="0"/>
              <a:t> </a:t>
            </a:r>
          </a:p>
          <a:p>
            <a:endParaRPr lang="en-US" altLang="ja-JP" sz="1300" dirty="0"/>
          </a:p>
          <a:p>
            <a:r>
              <a:rPr lang="en-US" altLang="ja-JP" sz="1300" dirty="0"/>
              <a:t>The jump in the resistance at the beam-on and beam-off times mainly resulted</a:t>
            </a:r>
          </a:p>
          <a:p>
            <a:r>
              <a:rPr lang="en-US" altLang="ja-JP" sz="1300" dirty="0"/>
              <a:t>from the temperature increase by beam heating.</a:t>
            </a:r>
          </a:p>
          <a:p>
            <a:endParaRPr lang="en-US" altLang="ja-JP" sz="1300" dirty="0"/>
          </a:p>
          <a:p>
            <a:r>
              <a:rPr lang="en-US" altLang="ja-JP" sz="1300" dirty="0"/>
              <a:t>Total electrical resistance increase:1.81 </a:t>
            </a:r>
            <a:r>
              <a:rPr lang="en-US" altLang="ja-JP" sz="1300" dirty="0" err="1">
                <a:latin typeface="Symbol" panose="05050102010706020507" pitchFamily="18" charset="2"/>
              </a:rPr>
              <a:t>mW</a:t>
            </a:r>
            <a:endParaRPr lang="en-US" altLang="ja-JP" sz="1300" dirty="0">
              <a:latin typeface="Symbol" panose="05050102010706020507" pitchFamily="18" charset="2"/>
            </a:endParaRPr>
          </a:p>
          <a:p>
            <a:pPr defTabSz="954634">
              <a:defRPr/>
            </a:pPr>
            <a:r>
              <a:rPr lang="en-US" altLang="ja-JP" sz="1300" dirty="0"/>
              <a:t>Electrical resistance increase due to 0.4 K increase: 0.28 </a:t>
            </a:r>
            <a:r>
              <a:rPr lang="en-US" altLang="ja-JP" sz="1300" dirty="0" err="1">
                <a:latin typeface="Symbol" panose="05050102010706020507" pitchFamily="18" charset="2"/>
              </a:rPr>
              <a:t>mW</a:t>
            </a:r>
            <a:endParaRPr lang="ja-JP" altLang="en-US" sz="1300" dirty="0">
              <a:latin typeface="Symbol" panose="05050102010706020507" pitchFamily="18" charset="2"/>
            </a:endParaRPr>
          </a:p>
          <a:p>
            <a:r>
              <a:rPr lang="en-US" altLang="ja-JP" sz="1300" dirty="0">
                <a:latin typeface="Symbol" panose="05050102010706020507" pitchFamily="18" charset="2"/>
              </a:rPr>
              <a:t>Therefore, </a:t>
            </a:r>
            <a:r>
              <a:rPr lang="en-US" altLang="ja-JP" sz="1300" b="1" dirty="0">
                <a:solidFill>
                  <a:srgbClr val="0000FF"/>
                </a:solidFill>
              </a:rPr>
              <a:t>Electrical resistance increase due to  irradiation: 1.53 </a:t>
            </a:r>
            <a:r>
              <a:rPr lang="en-US" altLang="ja-JP" sz="1300" b="1" dirty="0" err="1">
                <a:solidFill>
                  <a:srgbClr val="0000FF"/>
                </a:solidFill>
                <a:latin typeface="Symbol" panose="05050102010706020507" pitchFamily="18" charset="2"/>
              </a:rPr>
              <a:t>mW</a:t>
            </a:r>
            <a:endParaRPr lang="ja-JP" altLang="en-US" sz="1300" b="1" dirty="0">
              <a:solidFill>
                <a:srgbClr val="0000FF"/>
              </a:solidFill>
              <a:latin typeface="Symbol" panose="05050102010706020507" pitchFamily="18" charset="2"/>
            </a:endParaRPr>
          </a:p>
          <a:p>
            <a:endParaRPr lang="en-US" altLang="ja-JP" sz="1300" dirty="0">
              <a:latin typeface="Symbol" panose="05050102010706020507" pitchFamily="18" charset="2"/>
            </a:endParaRPr>
          </a:p>
          <a:p>
            <a:pPr defTabSz="954634">
              <a:defRPr/>
            </a:pPr>
            <a:r>
              <a:rPr lang="en-US" altLang="ja-JP" sz="1300" dirty="0" err="1">
                <a:latin typeface="Symbol" panose="05050102010706020507" pitchFamily="18" charset="2"/>
              </a:rPr>
              <a:t>Finaly</a:t>
            </a:r>
            <a:r>
              <a:rPr lang="en-US" altLang="ja-JP" sz="1300" dirty="0">
                <a:latin typeface="Symbol" panose="05050102010706020507" pitchFamily="18" charset="2"/>
              </a:rPr>
              <a:t> we obtained </a:t>
            </a:r>
            <a:r>
              <a:rPr lang="en-US" altLang="ja-JP" sz="1300" kern="0" dirty="0">
                <a:solidFill>
                  <a:srgbClr val="0000FF"/>
                </a:solidFill>
                <a:latin typeface="Arial" panose="020B0604020202020204" pitchFamily="34" charset="0"/>
                <a:cs typeface="Arial" panose="020B0604020202020204" pitchFamily="34" charset="0"/>
              </a:rPr>
              <a:t>3.41×10</a:t>
            </a:r>
            <a:r>
              <a:rPr lang="en-US" altLang="ja-JP" sz="1300" kern="0" baseline="30000" dirty="0">
                <a:solidFill>
                  <a:srgbClr val="0000FF"/>
                </a:solidFill>
                <a:latin typeface="Arial" panose="020B0604020202020204" pitchFamily="34" charset="0"/>
                <a:cs typeface="Arial" panose="020B0604020202020204" pitchFamily="34" charset="0"/>
              </a:rPr>
              <a:t>−31 </a:t>
            </a:r>
            <a:r>
              <a:rPr lang="en-US" altLang="ja-JP" sz="1300" kern="0" dirty="0">
                <a:latin typeface="Symbol" panose="05050102010706020507" pitchFamily="18" charset="2"/>
              </a:rPr>
              <a:t>W</a:t>
            </a:r>
            <a:r>
              <a:rPr lang="en-US" altLang="ja-JP" sz="1300" kern="0" dirty="0"/>
              <a:t> m</a:t>
            </a:r>
            <a:r>
              <a:rPr lang="en-US" altLang="ja-JP" sz="1300" kern="0" baseline="30000" dirty="0"/>
              <a:t>3</a:t>
            </a:r>
            <a:r>
              <a:rPr lang="en-US" altLang="ja-JP" sz="1300" kern="0" dirty="0"/>
              <a:t>/proton damage rate.</a:t>
            </a:r>
            <a:endParaRPr lang="ja-JP" altLang="ja-JP" sz="1300" kern="100" dirty="0">
              <a:latin typeface="Century" panose="02040604050505020304" pitchFamily="18" charset="0"/>
              <a:ea typeface="ＭＳ 明朝" panose="02020609040205080304" pitchFamily="17" charset="-128"/>
              <a:cs typeface="Times New Roman" panose="02020603050405020304" pitchFamily="18" charset="0"/>
            </a:endParaRPr>
          </a:p>
          <a:p>
            <a:pPr defTabSz="954634">
              <a:defRPr/>
            </a:pPr>
            <a:endParaRPr lang="ja-JP" altLang="ja-JP" sz="1300" kern="100" dirty="0">
              <a:solidFill>
                <a:srgbClr val="0000FF"/>
              </a:solidFill>
              <a:latin typeface="Arial" panose="020B0604020202020204" pitchFamily="34" charset="0"/>
              <a:ea typeface="ＭＳ 明朝" panose="02020609040205080304" pitchFamily="17" charset="-128"/>
              <a:cs typeface="Arial" panose="020B0604020202020204" pitchFamily="34" charset="0"/>
            </a:endParaRPr>
          </a:p>
          <a:p>
            <a:endParaRPr lang="ja-JP" altLang="en-US" sz="1300" dirty="0">
              <a:latin typeface="Symbol" panose="05050102010706020507" pitchFamily="18" charset="2"/>
            </a:endParaRPr>
          </a:p>
          <a:p>
            <a:endParaRPr lang="en-US" altLang="ja-JP" sz="1300" dirty="0"/>
          </a:p>
          <a:p>
            <a:r>
              <a:rPr lang="en-US" altLang="ja-JP" sz="1300" dirty="0"/>
              <a:t>Table 3 summarizes the obtained data of the integrated proton </a:t>
            </a:r>
            <a:r>
              <a:rPr lang="en-US" altLang="ja-JP" sz="1300" dirty="0" err="1"/>
              <a:t>fluence</a:t>
            </a:r>
            <a:r>
              <a:rPr lang="en-US" altLang="ja-JP" sz="1300" dirty="0"/>
              <a:t>,</a:t>
            </a:r>
          </a:p>
          <a:p>
            <a:r>
              <a:rPr lang="en-US" altLang="ja-JP" sz="1300" dirty="0"/>
              <a:t>electrical resistivity change of copper, and damage rate, which is</a:t>
            </a:r>
          </a:p>
          <a:p>
            <a:r>
              <a:rPr lang="en-US" altLang="ja-JP" sz="1300" dirty="0"/>
              <a:t>the ratio of resistivity change to proton </a:t>
            </a:r>
            <a:r>
              <a:rPr lang="en-US" altLang="ja-JP" sz="1300" dirty="0" err="1"/>
              <a:t>fluence</a:t>
            </a:r>
            <a:r>
              <a:rPr lang="en-US" altLang="ja-JP" sz="1300" dirty="0"/>
              <a:t>. The total beam </a:t>
            </a:r>
            <a:r>
              <a:rPr lang="en-US" altLang="ja-JP" sz="1300" dirty="0" err="1"/>
              <a:t>fluence</a:t>
            </a:r>
            <a:endParaRPr lang="en-US" altLang="ja-JP" sz="1300" dirty="0"/>
          </a:p>
          <a:p>
            <a:r>
              <a:rPr lang="en-US" altLang="ja-JP" sz="1300" dirty="0"/>
              <a:t>on the sample was 1.45  1018 protons/m2. </a:t>
            </a:r>
          </a:p>
          <a:p>
            <a:r>
              <a:rPr lang="en-US" altLang="ja-JP" sz="1300" dirty="0"/>
              <a:t>The jump in the resistance at the beam-on and beam-off times mainly resulted</a:t>
            </a:r>
          </a:p>
          <a:p>
            <a:r>
              <a:rPr lang="en-US" altLang="ja-JP" sz="1300" dirty="0"/>
              <a:t>from the temperature increase by beam heating. </a:t>
            </a:r>
          </a:p>
          <a:p>
            <a:r>
              <a:rPr lang="en-US" altLang="ja-JP" sz="1300" dirty="0"/>
              <a:t>The total resistance increase of copper was 1.81 </a:t>
            </a:r>
            <a:r>
              <a:rPr lang="en-US" altLang="ja-JP" sz="1300" dirty="0" err="1"/>
              <a:t>lX</a:t>
            </a:r>
            <a:r>
              <a:rPr lang="en-US" altLang="ja-JP" sz="1300" dirty="0"/>
              <a:t>. </a:t>
            </a:r>
          </a:p>
          <a:p>
            <a:r>
              <a:rPr lang="en-US" altLang="ja-JP" sz="1300" dirty="0"/>
              <a:t>The electrical resistance increase due to the 0.4 K temperature increase was estimated to be 0.28 </a:t>
            </a:r>
            <a:r>
              <a:rPr lang="en-US" altLang="ja-JP" sz="1300" dirty="0" err="1"/>
              <a:t>lX</a:t>
            </a:r>
            <a:r>
              <a:rPr lang="en-US" altLang="ja-JP" sz="1300" dirty="0"/>
              <a:t> </a:t>
            </a:r>
          </a:p>
          <a:p>
            <a:r>
              <a:rPr lang="en-US" altLang="ja-JP" sz="1300" dirty="0"/>
              <a:t>(using the RRR measurement data at sample temperatures from 11 to 13 K). </a:t>
            </a:r>
          </a:p>
          <a:p>
            <a:r>
              <a:rPr lang="en-US" altLang="ja-JP" sz="1300" dirty="0"/>
              <a:t>From this result, the electrical resistance increase by irradiation was determined to be 1.53 </a:t>
            </a:r>
            <a:r>
              <a:rPr lang="en-US" altLang="ja-JP" sz="1300" dirty="0" err="1"/>
              <a:t>lX</a:t>
            </a:r>
            <a:r>
              <a:rPr lang="en-US" altLang="ja-JP" sz="1300" dirty="0"/>
              <a:t>, that is,</a:t>
            </a:r>
          </a:p>
          <a:p>
            <a:r>
              <a:rPr lang="en-US" altLang="ja-JP" sz="1300" dirty="0"/>
              <a:t>4.94  1013 X m resistivity.</a:t>
            </a:r>
          </a:p>
          <a:p>
            <a:endParaRPr kumimoji="1" lang="en-US" altLang="ja-JP" dirty="0" smtClean="0"/>
          </a:p>
          <a:p>
            <a:r>
              <a:rPr kumimoji="1" lang="en-US" altLang="ja-JP" dirty="0" smtClean="0"/>
              <a:t>Finally we </a:t>
            </a:r>
            <a:r>
              <a:rPr kumimoji="1" lang="en-US" altLang="ja-JP" dirty="0" err="1" smtClean="0"/>
              <a:t>obtaine</a:t>
            </a:r>
            <a:r>
              <a:rPr kumimoji="1" lang="en-US" altLang="ja-JP" baseline="0" dirty="0" smtClean="0"/>
              <a:t> 3.41x10-32 Wm3/proton using proton </a:t>
            </a:r>
            <a:r>
              <a:rPr kumimoji="1" lang="en-US" altLang="ja-JP" baseline="0" dirty="0" err="1" smtClean="0"/>
              <a:t>fluence</a:t>
            </a:r>
            <a:r>
              <a:rPr kumimoji="1" lang="en-US" altLang="ja-JP" baseline="0" dirty="0" smtClean="0"/>
              <a:t>.</a:t>
            </a:r>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C02CA0B-E948-4E3F-8DC3-623BF94980B6}" type="slidenum">
              <a:rPr kumimoji="1" lang="ja-JP" altLang="en-US" smtClean="0"/>
              <a:pPr/>
              <a:t>19</a:t>
            </a:fld>
            <a:endParaRPr kumimoji="1" lang="ja-JP" altLang="en-US"/>
          </a:p>
        </p:txBody>
      </p:sp>
    </p:spTree>
    <p:extLst>
      <p:ext uri="{BB962C8B-B14F-4D97-AF65-F5344CB8AC3E}">
        <p14:creationId xmlns="" xmlns:p14="http://schemas.microsoft.com/office/powerpoint/2010/main" val="2828296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EC02CA0B-E948-4E3F-8DC3-623BF94980B6}" type="slidenum">
              <a:rPr kumimoji="1" lang="ja-JP" altLang="en-US" smtClean="0"/>
              <a:pPr/>
              <a:t>2</a:t>
            </a:fld>
            <a:endParaRPr kumimoji="1" lang="ja-JP" altLang="en-US"/>
          </a:p>
        </p:txBody>
      </p:sp>
    </p:spTree>
    <p:extLst>
      <p:ext uri="{BB962C8B-B14F-4D97-AF65-F5344CB8AC3E}">
        <p14:creationId xmlns="" xmlns:p14="http://schemas.microsoft.com/office/powerpoint/2010/main" val="504621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sv-SE" altLang="ja-JP" sz="1300" dirty="0"/>
              <a:t>This table indicates comparison with other experimental data for</a:t>
            </a:r>
          </a:p>
          <a:p>
            <a:r>
              <a:rPr lang="sv-SE" altLang="ja-JP" sz="1300" dirty="0"/>
              <a:t>fast neutrons [11], fusion neutrons [12], 125 MeV protons, and</a:t>
            </a:r>
          </a:p>
          <a:p>
            <a:r>
              <a:rPr lang="en-US" altLang="ja-JP" sz="1300" dirty="0"/>
              <a:t>1.94 GeV protons [9]. </a:t>
            </a:r>
          </a:p>
          <a:p>
            <a:endParaRPr lang="en-US" altLang="ja-JP" sz="1300" dirty="0"/>
          </a:p>
          <a:p>
            <a:r>
              <a:rPr lang="en-US" altLang="ja-JP" sz="1300" dirty="0"/>
              <a:t>We can see that the damage rates by neutrons increase with incident energies up to 14 MeV [11,12], and those by protons with</a:t>
            </a:r>
          </a:p>
          <a:p>
            <a:r>
              <a:rPr lang="en-US" altLang="ja-JP" sz="1300" dirty="0"/>
              <a:t>energies &gt;100 MeV are higher than the damage rate by 14 MeV</a:t>
            </a:r>
          </a:p>
          <a:p>
            <a:r>
              <a:rPr lang="en-US" altLang="ja-JP" sz="1300" dirty="0"/>
              <a:t>neutrons.</a:t>
            </a:r>
          </a:p>
          <a:p>
            <a:endParaRPr lang="en-US" altLang="ja-JP" sz="1300" dirty="0"/>
          </a:p>
          <a:p>
            <a:r>
              <a:rPr lang="en-US" altLang="ja-JP" sz="1300" dirty="0"/>
              <a:t>Next slide shows recovery of defects through annealing.</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C02CA0B-E948-4E3F-8DC3-623BF94980B6}" type="slidenum">
              <a:rPr kumimoji="1" lang="ja-JP" altLang="en-US" smtClean="0"/>
              <a:pPr/>
              <a:t>20</a:t>
            </a:fld>
            <a:endParaRPr kumimoji="1" lang="ja-JP" altLang="en-US"/>
          </a:p>
        </p:txBody>
      </p:sp>
    </p:spTree>
    <p:extLst>
      <p:ext uri="{BB962C8B-B14F-4D97-AF65-F5344CB8AC3E}">
        <p14:creationId xmlns="" xmlns:p14="http://schemas.microsoft.com/office/powerpoint/2010/main" val="3084295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en-US" altLang="ja-JP" sz="1300" dirty="0"/>
              <a:t>After irradiation, the annealing effects up to certain temperatures</a:t>
            </a:r>
          </a:p>
          <a:p>
            <a:r>
              <a:rPr lang="en-US" altLang="ja-JP" sz="1300" dirty="0"/>
              <a:t>were observed using the isochronal schedule [20] as follows:</a:t>
            </a:r>
          </a:p>
          <a:p>
            <a:r>
              <a:rPr lang="en-US" altLang="ja-JP" sz="1300" dirty="0"/>
              <a:t>(1) Warming the sample by the electric heater at the annealing</a:t>
            </a:r>
          </a:p>
          <a:p>
            <a:r>
              <a:rPr lang="en-US" altLang="ja-JP" sz="1300" dirty="0"/>
              <a:t>temperature.</a:t>
            </a:r>
          </a:p>
          <a:p>
            <a:r>
              <a:rPr lang="en-US" altLang="ja-JP" sz="1300" dirty="0"/>
              <a:t>(2) Holding the temperature of the sample constant for 10 min.</a:t>
            </a:r>
          </a:p>
          <a:p>
            <a:r>
              <a:rPr lang="en-US" altLang="ja-JP" sz="1300" dirty="0"/>
              <a:t>(3) Cooling the sample to 12 K.</a:t>
            </a:r>
          </a:p>
          <a:p>
            <a:r>
              <a:rPr lang="en-US" altLang="ja-JP" sz="1300" dirty="0"/>
              <a:t>(4) Measuring the electric resistivity of the sample at 12 K.</a:t>
            </a:r>
          </a:p>
          <a:p>
            <a:r>
              <a:rPr lang="en-US" altLang="ja-JP" sz="1300" dirty="0"/>
              <a:t>This figure shows t</a:t>
            </a:r>
            <a:r>
              <a:rPr lang="en-US" altLang="ja-JP" sz="1300" b="1" dirty="0"/>
              <a:t>he ratio of the remaining radiation-</a:t>
            </a:r>
          </a:p>
          <a:p>
            <a:r>
              <a:rPr lang="en-US" altLang="ja-JP" sz="1300" b="1" dirty="0"/>
              <a:t>induced resistivity (</a:t>
            </a:r>
            <a:r>
              <a:rPr lang="en-US" altLang="ja-JP" sz="1300" b="1" dirty="0" err="1"/>
              <a:t>Dq</a:t>
            </a:r>
            <a:r>
              <a:rPr lang="en-US" altLang="ja-JP" sz="1300" b="1" dirty="0"/>
              <a:t>) to the initial radiation-induced</a:t>
            </a:r>
          </a:p>
          <a:p>
            <a:r>
              <a:rPr lang="en-US" altLang="ja-JP" sz="1300" b="1" dirty="0"/>
              <a:t>resistivity (Dq0) plotted as a function of the annealing temperature.</a:t>
            </a:r>
          </a:p>
          <a:p>
            <a:r>
              <a:rPr lang="en-US" altLang="ja-JP" sz="1300" dirty="0"/>
              <a:t>The thermal recoveries for 1.3 MeV electron irradiation [20]</a:t>
            </a:r>
          </a:p>
          <a:p>
            <a:r>
              <a:rPr lang="en-US" altLang="ja-JP" sz="1300" dirty="0"/>
              <a:t>and 0.54 MeV proton irradiation [21] are also plotted in Fig. 6.</a:t>
            </a:r>
          </a:p>
          <a:p>
            <a:endParaRPr lang="en-US" altLang="ja-JP" sz="1300" dirty="0"/>
          </a:p>
          <a:p>
            <a:r>
              <a:rPr lang="en-US" altLang="ja-JP" sz="1300" dirty="0"/>
              <a:t>We find that the behavior of the resistivity recovery for 125 </a:t>
            </a:r>
            <a:r>
              <a:rPr lang="en-US" altLang="ja-JP" sz="1300" dirty="0" err="1"/>
              <a:t>MeV</a:t>
            </a:r>
            <a:endParaRPr lang="en-US" altLang="ja-JP" sz="1300" dirty="0"/>
          </a:p>
          <a:p>
            <a:r>
              <a:rPr lang="en-US" altLang="ja-JP" sz="1300" dirty="0"/>
              <a:t>protons is similar to that for 0.54 </a:t>
            </a:r>
            <a:r>
              <a:rPr lang="en-US" altLang="ja-JP" sz="1300" dirty="0" err="1"/>
              <a:t>MeV</a:t>
            </a:r>
            <a:r>
              <a:rPr lang="en-US" altLang="ja-JP" sz="1300" dirty="0"/>
              <a:t> protons.</a:t>
            </a:r>
          </a:p>
          <a:p>
            <a:pPr defTabSz="954634">
              <a:defRPr/>
            </a:pPr>
            <a:r>
              <a:rPr lang="en-US" altLang="ja-JP" sz="1300" dirty="0">
                <a:solidFill>
                  <a:srgbClr val="0000FF"/>
                </a:solidFill>
              </a:rPr>
              <a:t>Essentially no damage was recovered below 15 K, where </a:t>
            </a:r>
            <a:r>
              <a:rPr lang="en-US" altLang="ja-JP" sz="1300" dirty="0" err="1">
                <a:solidFill>
                  <a:srgbClr val="0000FF"/>
                </a:solidFill>
              </a:rPr>
              <a:t>Frenkel</a:t>
            </a:r>
            <a:r>
              <a:rPr lang="en-US" altLang="ja-JP" sz="1300" dirty="0">
                <a:solidFill>
                  <a:srgbClr val="0000FF"/>
                </a:solidFill>
              </a:rPr>
              <a:t> defects were almost immobile. </a:t>
            </a:r>
            <a:endParaRPr lang="en-US" altLang="ja-JP" sz="1300" dirty="0"/>
          </a:p>
          <a:p>
            <a:pPr defTabSz="954634">
              <a:defRPr/>
            </a:pPr>
            <a:endParaRPr lang="ja-JP" altLang="en-US" sz="1300" dirty="0">
              <a:solidFill>
                <a:srgbClr val="0000FF"/>
              </a:solidFill>
            </a:endParaRPr>
          </a:p>
        </p:txBody>
      </p:sp>
      <p:sp>
        <p:nvSpPr>
          <p:cNvPr id="4" name="スライド番号プレースホルダー 3"/>
          <p:cNvSpPr>
            <a:spLocks noGrp="1"/>
          </p:cNvSpPr>
          <p:nvPr>
            <p:ph type="sldNum" sz="quarter" idx="10"/>
          </p:nvPr>
        </p:nvSpPr>
        <p:spPr/>
        <p:txBody>
          <a:bodyPr/>
          <a:lstStyle/>
          <a:p>
            <a:fld id="{EC02CA0B-E948-4E3F-8DC3-623BF94980B6}" type="slidenum">
              <a:rPr kumimoji="1" lang="ja-JP" altLang="en-US" smtClean="0"/>
              <a:pPr/>
              <a:t>21</a:t>
            </a:fld>
            <a:endParaRPr kumimoji="1" lang="ja-JP" altLang="en-US"/>
          </a:p>
        </p:txBody>
      </p:sp>
    </p:spTree>
    <p:extLst>
      <p:ext uri="{BB962C8B-B14F-4D97-AF65-F5344CB8AC3E}">
        <p14:creationId xmlns="" xmlns:p14="http://schemas.microsoft.com/office/powerpoint/2010/main" val="3139258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EC02CA0B-E948-4E3F-8DC3-623BF94980B6}" type="slidenum">
              <a:rPr kumimoji="1" lang="ja-JP" altLang="en-US" smtClean="0"/>
              <a:pPr/>
              <a:t>22</a:t>
            </a:fld>
            <a:endParaRPr kumimoji="1" lang="ja-JP" altLang="en-US"/>
          </a:p>
        </p:txBody>
      </p:sp>
    </p:spTree>
    <p:extLst>
      <p:ext uri="{BB962C8B-B14F-4D97-AF65-F5344CB8AC3E}">
        <p14:creationId xmlns="" xmlns:p14="http://schemas.microsoft.com/office/powerpoint/2010/main" val="2724279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47500" lnSpcReduction="20000"/>
          </a:bodyPr>
          <a:lstStyle/>
          <a:p>
            <a:r>
              <a:rPr lang="en-US" altLang="ja-JP" sz="1300" dirty="0"/>
              <a:t>This graph shows experimental data and calculated results.</a:t>
            </a:r>
          </a:p>
          <a:p>
            <a:r>
              <a:rPr lang="en-US" altLang="ja-JP" sz="1300" dirty="0"/>
              <a:t>We can see The experimental data at 125 MeV is similar to the experimental data for 1.1 and 1.94 GeV. </a:t>
            </a:r>
          </a:p>
          <a:p>
            <a:endParaRPr lang="en-US" altLang="ja-JP" sz="1300" dirty="0"/>
          </a:p>
          <a:p>
            <a:r>
              <a:rPr lang="en-US" altLang="ja-JP" sz="1300" dirty="0"/>
              <a:t>Large differences can be seen between the measured data and </a:t>
            </a:r>
            <a:r>
              <a:rPr lang="en-US" altLang="ja-JP" sz="1300" dirty="0" err="1"/>
              <a:t>rNRT</a:t>
            </a:r>
            <a:r>
              <a:rPr lang="en-US" altLang="ja-JP" sz="1300" dirty="0"/>
              <a:t>. </a:t>
            </a:r>
          </a:p>
          <a:p>
            <a:r>
              <a:rPr lang="en-US" altLang="ja-JP" sz="1300" dirty="0"/>
              <a:t>The measured data agree better with </a:t>
            </a:r>
            <a:r>
              <a:rPr lang="en-US" altLang="ja-JP" sz="1300" dirty="0" err="1"/>
              <a:t>rBCA</a:t>
            </a:r>
            <a:r>
              <a:rPr lang="en-US" altLang="ja-JP" sz="1300" dirty="0"/>
              <a:t>-MD including defect production efficiency</a:t>
            </a:r>
            <a:r>
              <a:rPr lang="en-US" altLang="ja-JP" sz="1300" b="1" dirty="0"/>
              <a:t>, </a:t>
            </a:r>
          </a:p>
          <a:p>
            <a:r>
              <a:rPr lang="en-US" altLang="ja-JP" sz="1300" b="1" dirty="0"/>
              <a:t>but the cross-sections</a:t>
            </a:r>
          </a:p>
          <a:p>
            <a:r>
              <a:rPr lang="en-US" altLang="ja-JP" sz="1300" b="1" dirty="0"/>
              <a:t>for 125 </a:t>
            </a:r>
            <a:r>
              <a:rPr lang="en-US" altLang="ja-JP" sz="1300" b="1" dirty="0" err="1"/>
              <a:t>MeV</a:t>
            </a:r>
            <a:r>
              <a:rPr lang="en-US" altLang="ja-JP" sz="1300" b="1" dirty="0"/>
              <a:t> protons differ by 0.88 between the experimental and calculated results. </a:t>
            </a:r>
          </a:p>
          <a:p>
            <a:endParaRPr lang="en-US" altLang="ja-JP" sz="1300" dirty="0"/>
          </a:p>
          <a:p>
            <a:r>
              <a:rPr lang="en-US" altLang="ja-JP" sz="1300" dirty="0"/>
              <a:t>In this work, </a:t>
            </a:r>
            <a:r>
              <a:rPr lang="en-US" altLang="ja-JP" sz="1300" dirty="0">
                <a:solidFill>
                  <a:srgbClr val="0000FF"/>
                </a:solidFill>
              </a:rPr>
              <a:t>Main uncertainty of cross section comes from </a:t>
            </a:r>
            <a:r>
              <a:rPr lang="en-US" altLang="ja-JP" sz="1300" dirty="0" err="1">
                <a:solidFill>
                  <a:srgbClr val="0000FF"/>
                </a:solidFill>
              </a:rPr>
              <a:t>Frenkel</a:t>
            </a:r>
            <a:r>
              <a:rPr lang="en-US" altLang="ja-JP" sz="1300" dirty="0">
                <a:solidFill>
                  <a:srgbClr val="0000FF"/>
                </a:solidFill>
              </a:rPr>
              <a:t> pair resistivity </a:t>
            </a:r>
            <a:r>
              <a:rPr lang="en-US" altLang="ja-JP" sz="1700" dirty="0" err="1">
                <a:solidFill>
                  <a:srgbClr val="0000FF"/>
                </a:solidFill>
                <a:latin typeface="Symbol" pitchFamily="18" charset="2"/>
              </a:rPr>
              <a:t>r</a:t>
            </a:r>
            <a:r>
              <a:rPr lang="en-US" altLang="ja-JP" sz="1300" baseline="-25000" dirty="0" err="1">
                <a:solidFill>
                  <a:srgbClr val="0000FF"/>
                </a:solidFill>
              </a:rPr>
              <a:t>FP</a:t>
            </a:r>
            <a:endParaRPr lang="en-US" altLang="ja-JP" sz="1300" baseline="-25000" dirty="0">
              <a:solidFill>
                <a:srgbClr val="0000FF"/>
              </a:solidFill>
            </a:endParaRPr>
          </a:p>
          <a:p>
            <a:r>
              <a:rPr lang="en-US" altLang="ja-JP" sz="1300" dirty="0">
                <a:solidFill>
                  <a:srgbClr val="0000FF"/>
                </a:solidFill>
              </a:rPr>
              <a:t>Which is defined as ratio of resistivity change to </a:t>
            </a:r>
            <a:r>
              <a:rPr lang="en-US" altLang="ja-JP" sz="1300" dirty="0" err="1">
                <a:solidFill>
                  <a:srgbClr val="0000FF"/>
                </a:solidFill>
              </a:rPr>
              <a:t>Frenkel</a:t>
            </a:r>
            <a:r>
              <a:rPr lang="en-US" altLang="ja-JP" sz="1300" dirty="0">
                <a:solidFill>
                  <a:srgbClr val="0000FF"/>
                </a:solidFill>
              </a:rPr>
              <a:t> pair density.</a:t>
            </a:r>
            <a:endParaRPr lang="ja-JP" altLang="en-US" sz="1300" dirty="0">
              <a:solidFill>
                <a:srgbClr val="0000FF"/>
              </a:solidFill>
            </a:endParaRPr>
          </a:p>
          <a:p>
            <a:endParaRPr lang="en-US" altLang="ja-JP" sz="1300" dirty="0"/>
          </a:p>
          <a:p>
            <a:r>
              <a:rPr lang="en-US" altLang="ja-JP" sz="1300" dirty="0" err="1"/>
              <a:t>Frenkel</a:t>
            </a:r>
            <a:r>
              <a:rPr lang="en-US" altLang="ja-JP" sz="1300" dirty="0"/>
              <a:t> pair resistivity was 2 times 10-6 Wm </a:t>
            </a:r>
            <a:r>
              <a:rPr lang="en-US" altLang="ja-JP" sz="1300" dirty="0" err="1"/>
              <a:t>obtaind</a:t>
            </a:r>
            <a:r>
              <a:rPr lang="en-US" altLang="ja-JP" sz="1300" dirty="0"/>
              <a:t> from this literature and</a:t>
            </a:r>
          </a:p>
          <a:p>
            <a:r>
              <a:rPr lang="en-US" altLang="ja-JP" sz="1300" dirty="0"/>
              <a:t>Same values has been used in experiments by Greene.</a:t>
            </a:r>
          </a:p>
          <a:p>
            <a:endParaRPr lang="en-US" altLang="ja-JP" sz="1300" dirty="0"/>
          </a:p>
          <a:p>
            <a:r>
              <a:rPr lang="en-US" altLang="ja-JP" sz="1300" dirty="0"/>
              <a:t>According to the paper by </a:t>
            </a:r>
            <a:r>
              <a:rPr lang="en-US" altLang="ja-JP" sz="1300" dirty="0" err="1"/>
              <a:t>Ehrhart</a:t>
            </a:r>
            <a:r>
              <a:rPr lang="en-US" altLang="ja-JP" sz="1300" dirty="0"/>
              <a:t>, this value was obtained using scattering method of X-ray and have 50 % uncertainty.</a:t>
            </a:r>
          </a:p>
          <a:p>
            <a:r>
              <a:rPr lang="en-US" altLang="ja-JP" sz="1300" dirty="0"/>
              <a:t>it has not been studied for high-energy protons causing nuclear reactions. </a:t>
            </a:r>
          </a:p>
          <a:p>
            <a:r>
              <a:rPr lang="en-US" altLang="ja-JP" sz="1300" dirty="0"/>
              <a:t>Therefore, theoretical and experimental studies of </a:t>
            </a:r>
            <a:r>
              <a:rPr lang="en-US" altLang="ja-JP" sz="1300" dirty="0" err="1"/>
              <a:t>qFP</a:t>
            </a:r>
            <a:endParaRPr lang="en-US" altLang="ja-JP" sz="1300" dirty="0"/>
          </a:p>
          <a:p>
            <a:r>
              <a:rPr lang="en-US" altLang="ja-JP" sz="1300" dirty="0"/>
              <a:t>in the high-energy (&gt;100 </a:t>
            </a:r>
            <a:r>
              <a:rPr lang="en-US" altLang="ja-JP" sz="1300" dirty="0" err="1"/>
              <a:t>MeV</a:t>
            </a:r>
            <a:r>
              <a:rPr lang="en-US" altLang="ja-JP" sz="1300" dirty="0"/>
              <a:t>) region are desirable.</a:t>
            </a:r>
          </a:p>
          <a:p>
            <a:endParaRPr lang="en-US" altLang="ja-JP" sz="1300" dirty="0"/>
          </a:p>
          <a:p>
            <a:endParaRPr lang="en-US" altLang="ja-JP" sz="1300" dirty="0"/>
          </a:p>
          <a:p>
            <a:endParaRPr lang="en-US" altLang="ja-JP" sz="1300" dirty="0"/>
          </a:p>
          <a:p>
            <a:r>
              <a:rPr lang="en-US" altLang="ja-JP" sz="1300" dirty="0"/>
              <a:t>The ratio of the experimental cross-section to the calculated</a:t>
            </a:r>
          </a:p>
          <a:p>
            <a:r>
              <a:rPr lang="en-US" altLang="ja-JP" sz="1300" dirty="0"/>
              <a:t>cross-section gives the percentage of defects created in the initial</a:t>
            </a:r>
          </a:p>
          <a:p>
            <a:r>
              <a:rPr lang="en-US" altLang="ja-JP" sz="1300" dirty="0"/>
              <a:t>cascade that survive [9]. Large differences can be seen between</a:t>
            </a:r>
          </a:p>
          <a:p>
            <a:r>
              <a:rPr lang="en-US" altLang="ja-JP" sz="1300" dirty="0"/>
              <a:t>the measured data and </a:t>
            </a:r>
            <a:r>
              <a:rPr lang="en-US" altLang="ja-JP" sz="1300" dirty="0" err="1"/>
              <a:t>rNRT</a:t>
            </a:r>
            <a:r>
              <a:rPr lang="en-US" altLang="ja-JP" sz="1300" dirty="0"/>
              <a:t>. The measured data agree better with</a:t>
            </a:r>
          </a:p>
          <a:p>
            <a:r>
              <a:rPr lang="en-US" altLang="ja-JP" sz="1300" dirty="0" err="1"/>
              <a:t>rBCA</a:t>
            </a:r>
            <a:r>
              <a:rPr lang="en-US" altLang="ja-JP" sz="1300" dirty="0"/>
              <a:t>-MD including defect production efficiency, but the cross-sections</a:t>
            </a:r>
          </a:p>
          <a:p>
            <a:r>
              <a:rPr lang="en-US" altLang="ja-JP" sz="1300" dirty="0"/>
              <a:t>for 125 MeV protons differ by 0.88 between the experimental</a:t>
            </a:r>
          </a:p>
          <a:p>
            <a:r>
              <a:rPr lang="en-US" altLang="ja-JP" sz="1300" dirty="0"/>
              <a:t>and calculated results. From the results of the annealing tests</a:t>
            </a:r>
          </a:p>
          <a:p>
            <a:r>
              <a:rPr lang="en-US" altLang="ja-JP" sz="1300" dirty="0"/>
              <a:t>shown in Fig. 6, after annealing with irradiation below 15 K, the</a:t>
            </a:r>
          </a:p>
          <a:p>
            <a:r>
              <a:rPr lang="en-US" altLang="ja-JP" sz="1300" dirty="0"/>
              <a:t>resistance did not change. Therefore, the thermal motion of the</a:t>
            </a:r>
          </a:p>
          <a:p>
            <a:r>
              <a:rPr lang="en-US" altLang="ja-JP" sz="1300" dirty="0"/>
              <a:t>defects in the experiment would not be the main reason for the difference</a:t>
            </a:r>
          </a:p>
          <a:p>
            <a:r>
              <a:rPr lang="en-US" altLang="ja-JP" sz="1300" dirty="0"/>
              <a:t>between </a:t>
            </a:r>
            <a:r>
              <a:rPr lang="en-US" altLang="ja-JP" sz="1300" dirty="0" err="1"/>
              <a:t>rexp</a:t>
            </a:r>
            <a:r>
              <a:rPr lang="en-US" altLang="ja-JP" sz="1300" dirty="0"/>
              <a:t> and the calculated results.</a:t>
            </a:r>
          </a:p>
          <a:p>
            <a:r>
              <a:rPr lang="en-US" altLang="ja-JP" sz="1300" dirty="0"/>
              <a:t>The main reason for this discrepancy comes from </a:t>
            </a:r>
            <a:r>
              <a:rPr lang="en-US" altLang="ja-JP" sz="1300" dirty="0" err="1"/>
              <a:t>qFP</a:t>
            </a:r>
            <a:r>
              <a:rPr lang="en-US" altLang="ja-JP" sz="1300" dirty="0"/>
              <a:t> in Eq. (3).</a:t>
            </a:r>
          </a:p>
          <a:p>
            <a:r>
              <a:rPr lang="en-US" altLang="ja-JP" sz="1300" dirty="0"/>
              <a:t>As mentioned above, </a:t>
            </a:r>
            <a:r>
              <a:rPr lang="en-US" altLang="ja-JP" sz="1300" dirty="0" err="1"/>
              <a:t>qFP</a:t>
            </a:r>
            <a:r>
              <a:rPr lang="en-US" altLang="ja-JP" sz="1300" dirty="0"/>
              <a:t> changes from 1.15  106 </a:t>
            </a:r>
            <a:r>
              <a:rPr lang="en-US" altLang="ja-JP" sz="1300" dirty="0" err="1"/>
              <a:t>Xm</a:t>
            </a:r>
            <a:r>
              <a:rPr lang="en-US" altLang="ja-JP" sz="1300" dirty="0"/>
              <a:t> to</a:t>
            </a:r>
          </a:p>
          <a:p>
            <a:r>
              <a:rPr lang="en-US" altLang="ja-JP" sz="1300" dirty="0"/>
              <a:t>3  106 X m under different experimental conditions [24], and</a:t>
            </a:r>
          </a:p>
          <a:p>
            <a:r>
              <a:rPr lang="en-US" altLang="ja-JP" sz="1300" dirty="0"/>
              <a:t>it has not been studied for high-energy protons causing nuclear</a:t>
            </a:r>
          </a:p>
          <a:p>
            <a:r>
              <a:rPr lang="en-US" altLang="ja-JP" sz="1300" dirty="0"/>
              <a:t>reactions. Therefore, theoretical and experimental studies of </a:t>
            </a:r>
            <a:r>
              <a:rPr lang="en-US" altLang="ja-JP" sz="1300" dirty="0" err="1"/>
              <a:t>qFP</a:t>
            </a:r>
            <a:endParaRPr lang="en-US" altLang="ja-JP" sz="1300" dirty="0"/>
          </a:p>
          <a:p>
            <a:r>
              <a:rPr lang="en-US" altLang="ja-JP" sz="1300" dirty="0"/>
              <a:t>in the high-energy (&gt;100 MeV) region are desirable.</a:t>
            </a:r>
          </a:p>
          <a:p>
            <a:r>
              <a:rPr lang="en-US" altLang="ja-JP" sz="1300" dirty="0"/>
              <a:t>Because the temperature for the experiments (12 K) was near</a:t>
            </a:r>
          </a:p>
          <a:p>
            <a:r>
              <a:rPr lang="en-US" altLang="ja-JP" sz="1300" dirty="0"/>
              <a:t>that at the MD calculations (10 K), the defect production efficiency</a:t>
            </a:r>
          </a:p>
          <a:p>
            <a:r>
              <a:rPr lang="en-US" altLang="ja-JP" sz="1300" dirty="0"/>
              <a:t>in the experiment for the damage energy below 20 </a:t>
            </a:r>
            <a:r>
              <a:rPr lang="en-US" altLang="ja-JP" sz="1300" dirty="0" err="1"/>
              <a:t>keV</a:t>
            </a:r>
            <a:r>
              <a:rPr lang="en-US" altLang="ja-JP" sz="1300" dirty="0"/>
              <a:t> would be</a:t>
            </a:r>
          </a:p>
          <a:p>
            <a:r>
              <a:rPr lang="en-US" altLang="ja-JP" sz="1300" dirty="0"/>
              <a:t>almost the same as that in the MD calculation [30]. According to</a:t>
            </a:r>
          </a:p>
          <a:p>
            <a:r>
              <a:rPr lang="en-US" altLang="ja-JP" sz="1300" dirty="0" err="1"/>
              <a:t>Stoller</a:t>
            </a:r>
            <a:r>
              <a:rPr lang="en-US" altLang="ja-JP" sz="1300" dirty="0"/>
              <a:t> [31], the MD results did not exhibit a strong dependence</a:t>
            </a:r>
          </a:p>
          <a:p>
            <a:r>
              <a:rPr lang="en-US" altLang="ja-JP" sz="1300" dirty="0"/>
              <a:t>on irradiation temperature at 100, 600 and 900 K, and the results</a:t>
            </a:r>
          </a:p>
          <a:p>
            <a:endParaRPr lang="en-US" altLang="ja-JP" sz="1300"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104C7CF-063F-4070-9836-58C3DBABA54D}" type="slidenum">
              <a:rPr lang="ja-JP" altLang="en-US" smtClean="0"/>
              <a:pPr>
                <a:defRPr/>
              </a:pPr>
              <a:t>23</a:t>
            </a:fld>
            <a:endParaRPr lang="ja-JP" altLang="en-US"/>
          </a:p>
        </p:txBody>
      </p:sp>
    </p:spTree>
    <p:extLst>
      <p:ext uri="{BB962C8B-B14F-4D97-AF65-F5344CB8AC3E}">
        <p14:creationId xmlns="" xmlns:p14="http://schemas.microsoft.com/office/powerpoint/2010/main" val="842168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32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54168">
              <a:defRPr/>
            </a:pPr>
            <a:endParaRPr lang="en-US" altLang="ja-JP" b="1" baseline="0" dirty="0" smtClean="0"/>
          </a:p>
        </p:txBody>
      </p:sp>
      <p:sp>
        <p:nvSpPr>
          <p:cNvPr id="4" name="スライド番号プレースホルダ 3"/>
          <p:cNvSpPr>
            <a:spLocks noGrp="1"/>
          </p:cNvSpPr>
          <p:nvPr>
            <p:ph type="sldNum" sz="quarter" idx="5"/>
          </p:nvPr>
        </p:nvSpPr>
        <p:spPr/>
        <p:txBody>
          <a:bodyPr/>
          <a:lstStyle/>
          <a:p>
            <a:pPr>
              <a:defRPr/>
            </a:pPr>
            <a:fld id="{F90542B8-E767-47E1-B5F2-098E8A17E769}" type="slidenum">
              <a:rPr lang="ja-JP" altLang="en-US" smtClean="0"/>
              <a:pPr>
                <a:defRPr/>
              </a:pPr>
              <a:t>24</a:t>
            </a:fld>
            <a:endParaRPr lang="ja-JP" altLang="en-US"/>
          </a:p>
        </p:txBody>
      </p:sp>
    </p:spTree>
    <p:extLst>
      <p:ext uri="{BB962C8B-B14F-4D97-AF65-F5344CB8AC3E}">
        <p14:creationId xmlns="" xmlns:p14="http://schemas.microsoft.com/office/powerpoint/2010/main" val="3367927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32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en-US" altLang="ja-JP" dirty="0" smtClean="0">
              <a:cs typeface="Arial" charset="0"/>
            </a:endParaRPr>
          </a:p>
          <a:p>
            <a:r>
              <a:rPr lang="en-US" altLang="ja-JP" dirty="0" smtClean="0">
                <a:cs typeface="Arial" charset="0"/>
              </a:rPr>
              <a:t>In future plan, first</a:t>
            </a:r>
            <a:r>
              <a:rPr lang="en-US" altLang="ja-JP" baseline="0" dirty="0" smtClean="0">
                <a:cs typeface="Arial" charset="0"/>
              </a:rPr>
              <a:t>, we will improve cooling system and measure damage rate under 125 MeV proton irradiation on Al at KURRI.</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baseline="0" dirty="0" smtClean="0">
                <a:cs typeface="Arial" charset="0"/>
              </a:rPr>
              <a:t>After that, we will move the </a:t>
            </a:r>
            <a:r>
              <a:rPr lang="en-US" altLang="ja-JP" sz="1200" dirty="0" smtClean="0"/>
              <a:t>device to other facilities, such as RCNP, J-PARC and measure</a:t>
            </a:r>
            <a:r>
              <a:rPr lang="en-US" altLang="ja-JP" sz="1200" baseline="0" dirty="0" smtClean="0"/>
              <a:t> the data </a:t>
            </a:r>
            <a:r>
              <a:rPr lang="en-US" altLang="ja-JP" sz="1200" dirty="0" smtClean="0"/>
              <a:t>for 100 MeV - 10 GeV proton irradiation on metals.</a:t>
            </a:r>
            <a:endParaRPr lang="ja-JP" alt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sz="1200" dirty="0" smtClean="0">
                <a:latin typeface="Arial" panose="020B0604020202020204" pitchFamily="34" charset="0"/>
                <a:cs typeface="Arial" panose="020B0604020202020204" pitchFamily="34" charset="0"/>
              </a:rPr>
              <a:t>Details are in </a:t>
            </a:r>
            <a:r>
              <a:rPr lang="en-US" altLang="ja-JP" sz="1200" dirty="0" smtClean="0">
                <a:solidFill>
                  <a:srgbClr val="0000FF"/>
                </a:solidFill>
                <a:latin typeface="Arial" panose="020B0604020202020204" pitchFamily="34" charset="0"/>
                <a:cs typeface="Arial" panose="020B0604020202020204" pitchFamily="34" charset="0"/>
              </a:rPr>
              <a:t>Journal of Nuclear Materials 458 (2015) 369–375</a:t>
            </a:r>
            <a:r>
              <a:rPr lang="en-US" altLang="ja-JP" sz="1200" dirty="0" smtClean="0">
                <a:latin typeface="Arial" panose="020B0604020202020204" pitchFamily="34" charset="0"/>
                <a:cs typeface="Arial" panose="020B0604020202020204" pitchFamily="34" charset="0"/>
              </a:rPr>
              <a:t>. Please</a:t>
            </a:r>
            <a:r>
              <a:rPr lang="en-US" altLang="ja-JP" sz="1200" baseline="0" dirty="0" smtClean="0">
                <a:latin typeface="Arial" panose="020B0604020202020204" pitchFamily="34" charset="0"/>
                <a:cs typeface="Arial" panose="020B0604020202020204" pitchFamily="34" charset="0"/>
              </a:rPr>
              <a:t> see this paper, if you are interested in this work.</a:t>
            </a:r>
            <a:endParaRPr lang="ja-JP" altLang="en-US" sz="120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sz="1200" dirty="0" smtClean="0"/>
              <a:t>This work was supported by</a:t>
            </a:r>
            <a:r>
              <a:rPr lang="en-US" altLang="ja-JP" sz="1200" baseline="0" dirty="0" smtClean="0"/>
              <a:t> the Japanese financial supports.</a:t>
            </a:r>
            <a:endParaRPr lang="ja-JP" altLang="en-US" sz="1200" dirty="0" smtClean="0"/>
          </a:p>
          <a:p>
            <a:endParaRPr lang="ja-JP" altLang="en-US" dirty="0" smtClean="0">
              <a:cs typeface="Arial" charset="0"/>
            </a:endParaRPr>
          </a:p>
          <a:p>
            <a:pPr defTabSz="954168">
              <a:defRPr/>
            </a:pPr>
            <a:endParaRPr lang="en-US" altLang="ja-JP" dirty="0" smtClean="0"/>
          </a:p>
          <a:p>
            <a:pPr defTabSz="954168">
              <a:defRPr/>
            </a:pPr>
            <a:endParaRPr lang="ja-JP" altLang="en-US" dirty="0" smtClean="0"/>
          </a:p>
          <a:p>
            <a:endParaRPr lang="en-US" altLang="ja-JP" dirty="0" smtClean="0"/>
          </a:p>
          <a:p>
            <a:endParaRPr lang="ja-JP" altLang="en-US" dirty="0" smtClean="0"/>
          </a:p>
        </p:txBody>
      </p:sp>
      <p:sp>
        <p:nvSpPr>
          <p:cNvPr id="4" name="スライド番号プレースホルダ 3"/>
          <p:cNvSpPr>
            <a:spLocks noGrp="1"/>
          </p:cNvSpPr>
          <p:nvPr>
            <p:ph type="sldNum" sz="quarter" idx="5"/>
          </p:nvPr>
        </p:nvSpPr>
        <p:spPr/>
        <p:txBody>
          <a:bodyPr/>
          <a:lstStyle/>
          <a:p>
            <a:pPr>
              <a:defRPr/>
            </a:pPr>
            <a:fld id="{F90542B8-E767-47E1-B5F2-098E8A17E769}" type="slidenum">
              <a:rPr lang="ja-JP" altLang="en-US" smtClean="0"/>
              <a:pPr>
                <a:defRPr/>
              </a:pPr>
              <a:t>25</a:t>
            </a:fld>
            <a:endParaRPr lang="ja-JP" altLang="en-US"/>
          </a:p>
        </p:txBody>
      </p:sp>
    </p:spTree>
    <p:extLst>
      <p:ext uri="{BB962C8B-B14F-4D97-AF65-F5344CB8AC3E}">
        <p14:creationId xmlns="" xmlns:p14="http://schemas.microsoft.com/office/powerpoint/2010/main" val="3367927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This slide shows the scale of irradiation effects.</a:t>
            </a:r>
          </a:p>
          <a:p>
            <a:endParaRPr kumimoji="1" lang="en-US" altLang="ja-JP" dirty="0" smtClean="0"/>
          </a:p>
          <a:p>
            <a:r>
              <a:rPr kumimoji="1" lang="en-US" altLang="ja-JP" baseline="0" dirty="0" smtClean="0"/>
              <a:t>There are some modeling depending on time and size scale.</a:t>
            </a:r>
          </a:p>
          <a:p>
            <a:r>
              <a:rPr kumimoji="1" lang="en-US" altLang="ja-JP" baseline="0" dirty="0" smtClean="0"/>
              <a:t>At the beginning of irradiation </a:t>
            </a:r>
            <a:r>
              <a:rPr kumimoji="1" lang="en-US" altLang="ja-JP" baseline="0" dirty="0" err="1" smtClean="0"/>
              <a:t>effecs</a:t>
            </a:r>
            <a:r>
              <a:rPr kumimoji="1" lang="en-US" altLang="ja-JP" baseline="0" dirty="0" smtClean="0"/>
              <a:t>, nuclear reactions produce PKA and secondary particles.</a:t>
            </a:r>
          </a:p>
          <a:p>
            <a:r>
              <a:rPr kumimoji="1" lang="en-US" altLang="ja-JP" baseline="0" dirty="0" smtClean="0"/>
              <a:t>Then PKA creates vacancy and interstitial atom.</a:t>
            </a:r>
          </a:p>
          <a:p>
            <a:r>
              <a:rPr kumimoji="1" lang="en-US" altLang="ja-JP" baseline="0" dirty="0" err="1" smtClean="0"/>
              <a:t>Phits</a:t>
            </a:r>
            <a:r>
              <a:rPr kumimoji="1" lang="en-US" altLang="ja-JP" baseline="0" dirty="0" smtClean="0"/>
              <a:t> treats nuclear reaction and approximation of displacement damages and calculates DPA values.</a:t>
            </a:r>
          </a:p>
          <a:p>
            <a:r>
              <a:rPr kumimoji="1" lang="en-US" altLang="ja-JP" dirty="0" smtClean="0"/>
              <a:t>After the atomic collisions, diffusion and growth process and change of material</a:t>
            </a:r>
            <a:r>
              <a:rPr kumimoji="1" lang="en-US" altLang="ja-JP" baseline="0" dirty="0" smtClean="0"/>
              <a:t> property occur.</a:t>
            </a:r>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E104C7CF-063F-4070-9836-58C3DBABA54D}" type="slidenum">
              <a:rPr lang="ja-JP" altLang="en-US" smtClean="0"/>
              <a:pPr>
                <a:defRPr/>
              </a:pPr>
              <a:t>30</a:t>
            </a:fld>
            <a:endParaRPr lang="ja-JP" altLang="en-US"/>
          </a:p>
        </p:txBody>
      </p:sp>
    </p:spTree>
    <p:extLst>
      <p:ext uri="{BB962C8B-B14F-4D97-AF65-F5344CB8AC3E}">
        <p14:creationId xmlns="" xmlns:p14="http://schemas.microsoft.com/office/powerpoint/2010/main" val="492183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5843" name="ノート プレースホルダ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defTabSz="954168">
              <a:defRPr/>
            </a:pPr>
            <a:r>
              <a:rPr lang="en-US" altLang="ja-JP" dirty="0" smtClean="0"/>
              <a:t>DPA refers to </a:t>
            </a:r>
            <a:r>
              <a:rPr lang="en-US" altLang="ja-JP" dirty="0" smtClean="0">
                <a:solidFill>
                  <a:srgbClr val="0000FF"/>
                </a:solidFill>
              </a:rPr>
              <a:t>the average number of displaced atoms per atom of a material.</a:t>
            </a:r>
          </a:p>
          <a:p>
            <a:r>
              <a:rPr lang="en-US" altLang="ja-JP" b="1" dirty="0" smtClean="0"/>
              <a:t>DPA is defined by the integral of </a:t>
            </a:r>
            <a:r>
              <a:rPr lang="en-US" altLang="ja-JP" dirty="0" smtClean="0"/>
              <a:t>displacement cross section times irradiation </a:t>
            </a:r>
            <a:r>
              <a:rPr lang="en-US" altLang="ja-JP" dirty="0" err="1" smtClean="0"/>
              <a:t>fluence</a:t>
            </a:r>
            <a:r>
              <a:rPr lang="en-US" altLang="ja-JP" dirty="0" smtClean="0"/>
              <a:t>.</a:t>
            </a:r>
          </a:p>
          <a:p>
            <a:r>
              <a:rPr lang="en-US" altLang="ja-JP" dirty="0" smtClean="0"/>
              <a:t>It is also related the number of </a:t>
            </a:r>
            <a:r>
              <a:rPr lang="en-US" altLang="ja-JP" dirty="0" err="1" smtClean="0"/>
              <a:t>Frenkel</a:t>
            </a:r>
            <a:r>
              <a:rPr lang="en-US" altLang="ja-JP" dirty="0" smtClean="0"/>
              <a:t> pairs. </a:t>
            </a:r>
          </a:p>
          <a:p>
            <a:endParaRPr lang="en-US" altLang="ja-JP" dirty="0" smtClean="0"/>
          </a:p>
          <a:p>
            <a:r>
              <a:rPr lang="en-US" altLang="ja-JP" dirty="0" smtClean="0"/>
              <a:t>Displacement cross section is obtained</a:t>
            </a:r>
            <a:r>
              <a:rPr lang="en-US" altLang="ja-JP" baseline="0" dirty="0" smtClean="0"/>
              <a:t> by calculation and measurements as follows.</a:t>
            </a:r>
          </a:p>
          <a:p>
            <a:endParaRPr lang="en-US" altLang="ja-JP" baseline="0" dirty="0" smtClean="0"/>
          </a:p>
          <a:p>
            <a:r>
              <a:rPr lang="en-US" altLang="ja-JP" baseline="0" dirty="0" smtClean="0"/>
              <a:t>In calculation, displacement cross section is expressed by the integral of recoil atom energy distribution and number of defects.</a:t>
            </a:r>
          </a:p>
          <a:p>
            <a:r>
              <a:rPr lang="en-US" altLang="ja-JP" baseline="0" dirty="0" smtClean="0"/>
              <a:t>Number of defect is obtained by NRT model with damage energy to lattice atom and threshold displacement energy.</a:t>
            </a:r>
          </a:p>
          <a:p>
            <a:r>
              <a:rPr lang="en-US" altLang="ja-JP" baseline="0" dirty="0" smtClean="0"/>
              <a:t>Or number of defect is obtained with defect production efficiency by MD-BCA.</a:t>
            </a:r>
          </a:p>
          <a:p>
            <a:endParaRPr lang="en-US" altLang="ja-JP" baseline="0" dirty="0" smtClean="0"/>
          </a:p>
          <a:p>
            <a:r>
              <a:rPr lang="en-US" altLang="ja-JP" baseline="0" dirty="0" smtClean="0"/>
              <a:t>In experiments, we can not measure DPA directly.</a:t>
            </a:r>
          </a:p>
          <a:p>
            <a:r>
              <a:rPr lang="en-US" altLang="ja-JP" b="1" baseline="0" dirty="0" smtClean="0"/>
              <a:t>Displacement cross section </a:t>
            </a:r>
            <a:r>
              <a:rPr lang="en-US" altLang="ja-JP" sz="1300" b="1" dirty="0"/>
              <a:t>could be experimentally validated in </a:t>
            </a:r>
            <a:r>
              <a:rPr lang="en-US" altLang="ja-JP" sz="1300" b="1" dirty="0">
                <a:solidFill>
                  <a:srgbClr val="0000FF"/>
                </a:solidFill>
                <a:cs typeface="Arial" charset="0"/>
              </a:rPr>
              <a:t>Irradiation </a:t>
            </a:r>
            <a:r>
              <a:rPr lang="en-US" altLang="ja-JP" sz="1300" dirty="0">
                <a:solidFill>
                  <a:srgbClr val="0000FF"/>
                </a:solidFill>
                <a:cs typeface="Arial" charset="0"/>
              </a:rPr>
              <a:t>at cryogenic temperature</a:t>
            </a:r>
          </a:p>
          <a:p>
            <a:r>
              <a:rPr lang="en-US" altLang="ja-JP" sz="1300" dirty="0"/>
              <a:t>when created defects are frozen and </a:t>
            </a:r>
            <a:r>
              <a:rPr lang="en-US" altLang="ja-JP" dirty="0" smtClean="0">
                <a:latin typeface="Arial" panose="020B0604020202020204" pitchFamily="34" charset="0"/>
                <a:cs typeface="Arial" panose="020B0604020202020204" pitchFamily="34" charset="0"/>
              </a:rPr>
              <a:t>Recombination of </a:t>
            </a:r>
            <a:r>
              <a:rPr lang="en-US" altLang="ja-JP" dirty="0" err="1" smtClean="0">
                <a:latin typeface="Arial" panose="020B0604020202020204" pitchFamily="34" charset="0"/>
                <a:cs typeface="Arial" panose="020B0604020202020204" pitchFamily="34" charset="0"/>
              </a:rPr>
              <a:t>Frenkel</a:t>
            </a:r>
            <a:r>
              <a:rPr lang="en-US" altLang="ja-JP" dirty="0" smtClean="0">
                <a:latin typeface="Arial" panose="020B0604020202020204" pitchFamily="34" charset="0"/>
                <a:cs typeface="Arial" panose="020B0604020202020204" pitchFamily="34" charset="0"/>
              </a:rPr>
              <a:t> pairs </a:t>
            </a:r>
          </a:p>
          <a:p>
            <a:r>
              <a:rPr lang="en-US" altLang="ja-JP" dirty="0" smtClean="0">
                <a:latin typeface="Arial" panose="020B0604020202020204" pitchFamily="34" charset="0"/>
                <a:cs typeface="Arial" panose="020B0604020202020204" pitchFamily="34" charset="0"/>
              </a:rPr>
              <a:t>by thermal motion is well suppressed.</a:t>
            </a:r>
            <a:endParaRPr lang="en-US" altLang="ja-JP" sz="1300" dirty="0"/>
          </a:p>
          <a:p>
            <a:endParaRPr lang="en-US" altLang="ja-JP" sz="1300" dirty="0"/>
          </a:p>
          <a:p>
            <a:r>
              <a:rPr lang="en-US" altLang="ja-JP" sz="1300" dirty="0"/>
              <a:t>Experimental cross section is expressed by damage rate defined as the ratio of electrical resistivity change to beam </a:t>
            </a:r>
            <a:r>
              <a:rPr lang="en-US" altLang="ja-JP" sz="1300" dirty="0" err="1"/>
              <a:t>fluence</a:t>
            </a:r>
            <a:r>
              <a:rPr lang="en-US" altLang="ja-JP" sz="1300" dirty="0"/>
              <a:t>.</a:t>
            </a:r>
          </a:p>
          <a:p>
            <a:r>
              <a:rPr lang="en-US" altLang="ja-JP" sz="1300" dirty="0" err="1">
                <a:cs typeface="Arial" charset="0"/>
              </a:rPr>
              <a:t>Frenkel</a:t>
            </a:r>
            <a:r>
              <a:rPr lang="en-US" altLang="ja-JP" sz="1300" dirty="0">
                <a:cs typeface="Arial" charset="0"/>
              </a:rPr>
              <a:t>-pair resistivity is given by other researchers.</a:t>
            </a:r>
            <a:endParaRPr lang="en-US" altLang="ja-JP" sz="1300" dirty="0"/>
          </a:p>
          <a:p>
            <a:endParaRPr lang="en-US" altLang="ja-JP" sz="1300" dirty="0"/>
          </a:p>
          <a:p>
            <a:pPr defTabSz="954634">
              <a:defRPr/>
            </a:pPr>
            <a:r>
              <a:rPr lang="en-US" altLang="ja-JP" sz="1300" b="1" dirty="0"/>
              <a:t>U</a:t>
            </a:r>
            <a:r>
              <a:rPr lang="ja-JP" altLang="en-US" sz="1300" b="1" dirty="0"/>
              <a:t>seful information </a:t>
            </a:r>
            <a:r>
              <a:rPr lang="en-US" altLang="ja-JP" sz="1300" b="1" dirty="0"/>
              <a:t>for</a:t>
            </a:r>
            <a:r>
              <a:rPr lang="ja-JP" altLang="en-US" sz="1300" b="1" dirty="0"/>
              <a:t> degradation of the stabilizer of superconductor</a:t>
            </a:r>
            <a:endParaRPr lang="ja-JP" altLang="en-US" dirty="0" smtClean="0"/>
          </a:p>
          <a:p>
            <a:endParaRPr lang="en-US" altLang="ja-JP" dirty="0" smtClean="0"/>
          </a:p>
          <a:p>
            <a:r>
              <a:rPr lang="en-US" altLang="ja-JP" dirty="0" smtClean="0"/>
              <a:t>.</a:t>
            </a:r>
            <a:endParaRPr lang="ja-JP" altLang="en-US" dirty="0" smtClean="0"/>
          </a:p>
        </p:txBody>
      </p:sp>
      <p:sp>
        <p:nvSpPr>
          <p:cNvPr id="4" name="スライド番号プレースホルダ 3"/>
          <p:cNvSpPr>
            <a:spLocks noGrp="1"/>
          </p:cNvSpPr>
          <p:nvPr>
            <p:ph type="sldNum" sz="quarter" idx="5"/>
          </p:nvPr>
        </p:nvSpPr>
        <p:spPr/>
        <p:txBody>
          <a:bodyPr/>
          <a:lstStyle/>
          <a:p>
            <a:pPr>
              <a:defRPr/>
            </a:pPr>
            <a:fld id="{D4863A0D-50BC-4F90-A19C-F1CA2CC64CA7}" type="slidenum">
              <a:rPr lang="ja-JP" altLang="en-US" smtClean="0"/>
              <a:pPr>
                <a:defRPr/>
              </a:pPr>
              <a:t>31</a:t>
            </a:fld>
            <a:endParaRPr lang="ja-JP" altLang="en-US"/>
          </a:p>
        </p:txBody>
      </p:sp>
    </p:spTree>
    <p:extLst>
      <p:ext uri="{BB962C8B-B14F-4D97-AF65-F5344CB8AC3E}">
        <p14:creationId xmlns="" xmlns:p14="http://schemas.microsoft.com/office/powerpoint/2010/main" val="1915779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1747" name="ノート プレースホルダ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algn="just"/>
            <a:r>
              <a:rPr lang="en-US" altLang="ja-JP" sz="1100" dirty="0"/>
              <a:t>Recently, New theoretical consideration based on </a:t>
            </a:r>
            <a:r>
              <a:rPr lang="en-US" altLang="ja-JP" sz="1100" dirty="0">
                <a:solidFill>
                  <a:srgbClr val="0000FF"/>
                </a:solidFill>
              </a:rPr>
              <a:t>the Molecular Dynamics (MD), Binary Collision Approximation (BCA) </a:t>
            </a:r>
            <a:r>
              <a:rPr lang="en-US" altLang="ja-JP" sz="1100" dirty="0"/>
              <a:t>have shown that </a:t>
            </a:r>
            <a:r>
              <a:rPr lang="en-US" altLang="ja-JP" sz="1100" dirty="0">
                <a:solidFill>
                  <a:srgbClr val="0000FF"/>
                </a:solidFill>
              </a:rPr>
              <a:t>many initial vacancies and interstitials will recombine during the cascade evolution. </a:t>
            </a:r>
            <a:endParaRPr lang="ja-JP" altLang="en-US" sz="1100" dirty="0">
              <a:solidFill>
                <a:srgbClr val="0000FF"/>
              </a:solidFill>
            </a:endParaRPr>
          </a:p>
          <a:p>
            <a:pPr defTabSz="914312">
              <a:defRPr/>
            </a:pPr>
            <a:endParaRPr lang="en-US" altLang="ja-JP" dirty="0" smtClean="0"/>
          </a:p>
          <a:p>
            <a:pPr defTabSz="914312">
              <a:defRPr/>
            </a:pPr>
            <a:r>
              <a:rPr lang="en-US" altLang="ja-JP" dirty="0" smtClean="0"/>
              <a:t>Defect production efficiency is </a:t>
            </a:r>
            <a:r>
              <a:rPr lang="en-US" altLang="ja-JP" b="1" dirty="0" smtClean="0"/>
              <a:t>ratio of </a:t>
            </a:r>
            <a:r>
              <a:rPr lang="en-US" altLang="ja-JP" b="1" dirty="0" smtClean="0">
                <a:cs typeface="Arial" charset="0"/>
              </a:rPr>
              <a:t>number of stable displacements </a:t>
            </a:r>
            <a:r>
              <a:rPr lang="en-US" altLang="ja-JP" dirty="0" smtClean="0">
                <a:cs typeface="Arial" charset="0"/>
              </a:rPr>
              <a:t>at the end of collision cascades to number of defects calculated by NRT model.</a:t>
            </a:r>
          </a:p>
          <a:p>
            <a:pPr defTabSz="914312">
              <a:defRPr/>
            </a:pPr>
            <a:r>
              <a:rPr lang="en-US" altLang="ja-JP" b="1" dirty="0" smtClean="0">
                <a:cs typeface="Arial" charset="0"/>
              </a:rPr>
              <a:t>and it is the function of damage energy</a:t>
            </a:r>
            <a:r>
              <a:rPr lang="en-US" altLang="ja-JP" dirty="0" smtClean="0">
                <a:cs typeface="Arial" charset="0"/>
              </a:rPr>
              <a:t>. </a:t>
            </a:r>
          </a:p>
          <a:p>
            <a:pPr defTabSz="914312">
              <a:defRPr/>
            </a:pPr>
            <a:r>
              <a:rPr lang="en-US" altLang="ja-JP" baseline="0" dirty="0" smtClean="0"/>
              <a:t>It has been studied by </a:t>
            </a:r>
            <a:r>
              <a:rPr lang="en-US" altLang="ja-JP" sz="1100" i="1" dirty="0" err="1">
                <a:solidFill>
                  <a:srgbClr val="0000FF"/>
                </a:solidFill>
                <a:latin typeface="Times New Roman" pitchFamily="18" charset="0"/>
                <a:cs typeface="Times New Roman" pitchFamily="18" charset="0"/>
              </a:rPr>
              <a:t>Konobeyev</a:t>
            </a:r>
            <a:r>
              <a:rPr lang="en-US" altLang="ja-JP" baseline="0" dirty="0" smtClean="0"/>
              <a:t> using BCA+MD simulations and It is available for limited materials such as Fe, Cu, W and so on.</a:t>
            </a:r>
            <a:endParaRPr lang="en-US" altLang="ja-JP" dirty="0" smtClean="0"/>
          </a:p>
          <a:p>
            <a:pPr defTabSz="914312">
              <a:defRPr/>
            </a:pPr>
            <a:r>
              <a:rPr lang="en-US" altLang="ja-JP" dirty="0" smtClean="0">
                <a:solidFill>
                  <a:srgbClr val="0000FF"/>
                </a:solidFill>
                <a:cs typeface="Arial" charset="0"/>
              </a:rPr>
              <a:t>They were picked up and fitted from results available in the literature. </a:t>
            </a:r>
            <a:endParaRPr lang="en-US" altLang="ja-JP" dirty="0" smtClean="0">
              <a:cs typeface="Arial" charset="0"/>
            </a:endParaRPr>
          </a:p>
          <a:p>
            <a:pPr defTabSz="914312">
              <a:defRPr/>
            </a:pPr>
            <a:endParaRPr lang="en-US" altLang="ja-JP" dirty="0" smtClean="0">
              <a:cs typeface="Arial" charset="0"/>
            </a:endParaRPr>
          </a:p>
          <a:p>
            <a:pPr defTabSz="914312">
              <a:defRPr/>
            </a:pPr>
            <a:r>
              <a:rPr lang="en-US" altLang="ja-JP" dirty="0" smtClean="0">
                <a:cs typeface="Arial" charset="0"/>
              </a:rPr>
              <a:t>In this work, we calculated two types of displacement cross sections.</a:t>
            </a:r>
          </a:p>
          <a:p>
            <a:pPr defTabSz="914312">
              <a:defRPr/>
            </a:pPr>
            <a:r>
              <a:rPr lang="en-US" altLang="ja-JP" dirty="0" smtClean="0">
                <a:cs typeface="Arial" charset="0"/>
              </a:rPr>
              <a:t>One is sigma NRT calculated with n=1.</a:t>
            </a:r>
          </a:p>
          <a:p>
            <a:pPr defTabSz="914312">
              <a:defRPr/>
            </a:pPr>
            <a:r>
              <a:rPr lang="en-US" altLang="ja-JP" dirty="0" smtClean="0">
                <a:cs typeface="Arial" charset="0"/>
              </a:rPr>
              <a:t>Another is sigma MD with n reported in papers.</a:t>
            </a:r>
          </a:p>
          <a:p>
            <a:pPr defTabSz="914312">
              <a:defRPr/>
            </a:pPr>
            <a:endParaRPr lang="en-US" altLang="ja-JP" dirty="0" smtClean="0">
              <a:cs typeface="Arial" charset="0"/>
            </a:endParaRPr>
          </a:p>
          <a:p>
            <a:pPr defTabSz="914312">
              <a:defRPr/>
            </a:pPr>
            <a:endParaRPr lang="en-US" altLang="ja-JP" dirty="0" smtClean="0">
              <a:cs typeface="Arial" charset="0"/>
            </a:endParaRPr>
          </a:p>
          <a:p>
            <a:pPr defTabSz="914312">
              <a:defRPr/>
            </a:pPr>
            <a:r>
              <a:rPr lang="en-US" altLang="ja-JP" dirty="0" smtClean="0">
                <a:cs typeface="Arial" charset="0"/>
              </a:rPr>
              <a:t>The number of stable displacements is calculated using MD and BCA models.</a:t>
            </a:r>
            <a:endParaRPr lang="en-US" altLang="ja-JP" dirty="0" smtClean="0"/>
          </a:p>
          <a:p>
            <a:r>
              <a:rPr lang="en-US" altLang="ja-JP" dirty="0" smtClean="0"/>
              <a:t>and</a:t>
            </a:r>
            <a:r>
              <a:rPr lang="en-US" altLang="ja-JP" baseline="0" dirty="0" smtClean="0"/>
              <a:t> the defect production efficiency was obtained from this paper.</a:t>
            </a:r>
          </a:p>
          <a:p>
            <a:r>
              <a:rPr lang="en-US" altLang="ja-JP" baseline="0" dirty="0" smtClean="0"/>
              <a:t>efficiency is a function of damage energy.</a:t>
            </a:r>
          </a:p>
          <a:p>
            <a:endParaRPr lang="en-US" altLang="ja-JP" baseline="0" dirty="0" smtClean="0"/>
          </a:p>
          <a:p>
            <a:r>
              <a:rPr lang="en-US" altLang="ja-JP" dirty="0" smtClean="0"/>
              <a:t>This</a:t>
            </a:r>
            <a:r>
              <a:rPr lang="en-US" altLang="ja-JP" baseline="0" dirty="0" smtClean="0"/>
              <a:t> graph shows displacement cross section for proton into Cu. The X axis is the proton energy.</a:t>
            </a:r>
          </a:p>
          <a:p>
            <a:r>
              <a:rPr lang="en-US" altLang="ja-JP" baseline="0" dirty="0" smtClean="0"/>
              <a:t>Black and blue points show calculated results by Jung and by Lu, and red points are experimental data.</a:t>
            </a:r>
            <a:endParaRPr lang="en-US" altLang="ja-JP" dirty="0" smtClean="0"/>
          </a:p>
          <a:p>
            <a:pPr defTabSz="914312">
              <a:defRPr/>
            </a:pPr>
            <a:r>
              <a:rPr lang="en-US" altLang="ja-JP" b="1" dirty="0" smtClean="0">
                <a:solidFill>
                  <a:srgbClr val="FF0000"/>
                </a:solidFill>
              </a:rPr>
              <a:t>You can see that </a:t>
            </a:r>
            <a:r>
              <a:rPr lang="en-US" altLang="ja-JP" dirty="0" smtClean="0">
                <a:solidFill>
                  <a:srgbClr val="FF0000"/>
                </a:solidFill>
              </a:rPr>
              <a:t>Displacement cross section with </a:t>
            </a:r>
            <a:r>
              <a:rPr lang="en-US" altLang="ja-JP" i="1" dirty="0" smtClean="0">
                <a:solidFill>
                  <a:srgbClr val="FF0000"/>
                </a:solidFill>
                <a:latin typeface="Symbol" pitchFamily="18" charset="2"/>
                <a:cs typeface="Arial" charset="0"/>
              </a:rPr>
              <a:t>eta</a:t>
            </a:r>
            <a:r>
              <a:rPr lang="en-US" altLang="ja-JP" i="1" dirty="0" smtClean="0">
                <a:latin typeface="Symbol" pitchFamily="18" charset="2"/>
                <a:cs typeface="Arial" charset="0"/>
              </a:rPr>
              <a:t> </a:t>
            </a:r>
            <a:r>
              <a:rPr lang="en-US" altLang="ja-JP" dirty="0" smtClean="0">
                <a:solidFill>
                  <a:srgbClr val="FF0000"/>
                </a:solidFill>
              </a:rPr>
              <a:t>reproduces the experimental data in the high-energy region.</a:t>
            </a:r>
          </a:p>
        </p:txBody>
      </p:sp>
      <p:sp>
        <p:nvSpPr>
          <p:cNvPr id="4" name="スライド番号プレースホルダ 3"/>
          <p:cNvSpPr>
            <a:spLocks noGrp="1"/>
          </p:cNvSpPr>
          <p:nvPr>
            <p:ph type="sldNum" sz="quarter" idx="5"/>
          </p:nvPr>
        </p:nvSpPr>
        <p:spPr/>
        <p:txBody>
          <a:bodyPr/>
          <a:lstStyle/>
          <a:p>
            <a:pPr>
              <a:defRPr/>
            </a:pPr>
            <a:fld id="{22B70268-9E8D-4B2F-BEED-43E714844065}" type="slidenum">
              <a:rPr lang="ja-JP" altLang="en-US" smtClean="0"/>
              <a:pPr>
                <a:defRPr/>
              </a:pPr>
              <a:t>32</a:t>
            </a:fld>
            <a:endParaRPr lang="ja-JP" altLang="en-US"/>
          </a:p>
        </p:txBody>
      </p:sp>
    </p:spTree>
    <p:extLst>
      <p:ext uri="{BB962C8B-B14F-4D97-AF65-F5344CB8AC3E}">
        <p14:creationId xmlns="" xmlns:p14="http://schemas.microsoft.com/office/powerpoint/2010/main" val="677417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The electrical resistance of the copper wire was measured using</a:t>
            </a:r>
          </a:p>
          <a:p>
            <a:r>
              <a:rPr lang="en-US" altLang="ja-JP" dirty="0"/>
              <a:t>a combination of a current </a:t>
            </a:r>
            <a:r>
              <a:rPr lang="en-US" altLang="ja-JP" dirty="0" smtClean="0"/>
              <a:t>source </a:t>
            </a:r>
            <a:r>
              <a:rPr lang="en-US" altLang="ja-JP" dirty="0"/>
              <a:t>and a </a:t>
            </a:r>
            <a:r>
              <a:rPr lang="en-US" altLang="ja-JP" dirty="0" err="1"/>
              <a:t>nano</a:t>
            </a:r>
            <a:r>
              <a:rPr lang="en-US" altLang="ja-JP" dirty="0"/>
              <a:t>-voltmeter </a:t>
            </a:r>
            <a:r>
              <a:rPr lang="en-US" altLang="ja-JP" dirty="0" smtClean="0"/>
              <a:t>. </a:t>
            </a:r>
          </a:p>
          <a:p>
            <a:r>
              <a:rPr lang="en-US" altLang="ja-JP" b="1" dirty="0" smtClean="0"/>
              <a:t>This </a:t>
            </a:r>
            <a:r>
              <a:rPr lang="en-US" altLang="ja-JP" b="1" dirty="0"/>
              <a:t>apparatus performs </a:t>
            </a:r>
            <a:r>
              <a:rPr lang="en-US" altLang="ja-JP" b="1" dirty="0" smtClean="0"/>
              <a:t>the four-prove technique </a:t>
            </a:r>
            <a:r>
              <a:rPr lang="en-US" altLang="ja-JP" b="1" dirty="0"/>
              <a:t>using the delta mode, w</a:t>
            </a:r>
            <a:r>
              <a:rPr lang="en-US" altLang="ja-JP" dirty="0"/>
              <a:t>hich works by</a:t>
            </a:r>
          </a:p>
          <a:p>
            <a:r>
              <a:rPr lang="en-US" altLang="ja-JP" dirty="0"/>
              <a:t>sourcing pulses with opposite polarity and taking one </a:t>
            </a:r>
            <a:r>
              <a:rPr lang="en-US" altLang="ja-JP" dirty="0" smtClean="0"/>
              <a:t>measurement</a:t>
            </a:r>
            <a:r>
              <a:rPr lang="en-US" altLang="ja-JP" baseline="0" dirty="0" smtClean="0"/>
              <a:t> </a:t>
            </a:r>
            <a:r>
              <a:rPr lang="en-US" altLang="ja-JP" dirty="0" smtClean="0"/>
              <a:t>during </a:t>
            </a:r>
            <a:r>
              <a:rPr lang="en-US" altLang="ja-JP" dirty="0"/>
              <a:t>each pulse. </a:t>
            </a:r>
            <a:endParaRPr lang="en-US" altLang="ja-JP" dirty="0" smtClean="0"/>
          </a:p>
          <a:p>
            <a:r>
              <a:rPr lang="en-US" altLang="ja-JP" dirty="0" smtClean="0"/>
              <a:t>Taking </a:t>
            </a:r>
            <a:r>
              <a:rPr lang="en-US" altLang="ja-JP" dirty="0"/>
              <a:t>the difference between the </a:t>
            </a:r>
            <a:r>
              <a:rPr lang="en-US" altLang="ja-JP" dirty="0" smtClean="0"/>
              <a:t>positive and </a:t>
            </a:r>
            <a:r>
              <a:rPr lang="en-US" altLang="ja-JP" dirty="0"/>
              <a:t>negative pulse measurements cancels the effects of the thermal</a:t>
            </a:r>
          </a:p>
          <a:p>
            <a:r>
              <a:rPr lang="en-US" altLang="ja-JP" dirty="0"/>
              <a:t>electromotive force [19]. </a:t>
            </a:r>
            <a:endParaRPr lang="en-US" altLang="ja-JP" dirty="0" smtClean="0"/>
          </a:p>
          <a:p>
            <a:r>
              <a:rPr lang="en-US" altLang="ja-JP" dirty="0" smtClean="0"/>
              <a:t>A </a:t>
            </a:r>
            <a:r>
              <a:rPr lang="en-US" altLang="ja-JP" dirty="0"/>
              <a:t>current of ±100 mA was fed </a:t>
            </a:r>
            <a:r>
              <a:rPr lang="en-US" altLang="ja-JP" dirty="0" smtClean="0"/>
              <a:t>into the </a:t>
            </a:r>
            <a:r>
              <a:rPr lang="en-US" altLang="ja-JP" dirty="0"/>
              <a:t>copper wire with the polarity changing at a frequency </a:t>
            </a:r>
            <a:r>
              <a:rPr lang="en-US" altLang="ja-JP" dirty="0" smtClean="0"/>
              <a:t>of 10 </a:t>
            </a:r>
            <a:r>
              <a:rPr lang="en-US" altLang="ja-JP" dirty="0"/>
              <a:t>Hz. </a:t>
            </a:r>
            <a:endParaRPr lang="en-US" altLang="ja-JP" dirty="0" smtClean="0"/>
          </a:p>
          <a:p>
            <a:r>
              <a:rPr lang="en-US" altLang="ja-JP" dirty="0" smtClean="0"/>
              <a:t>The </a:t>
            </a:r>
            <a:r>
              <a:rPr lang="en-US" altLang="ja-JP" dirty="0"/>
              <a:t>precision of this resistance measurement was ±0.01 </a:t>
            </a:r>
            <a:r>
              <a:rPr lang="en-US" altLang="ja-JP" dirty="0" err="1"/>
              <a:t>lX</a:t>
            </a:r>
            <a:r>
              <a:rPr lang="en-US" altLang="ja-JP" dirty="0"/>
              <a:t>, </a:t>
            </a:r>
            <a:r>
              <a:rPr lang="en-US" altLang="ja-JP" dirty="0" smtClean="0"/>
              <a:t>corresponding to </a:t>
            </a:r>
            <a:r>
              <a:rPr lang="en-US" altLang="ja-JP" dirty="0"/>
              <a:t>a resistivity of ±3 </a:t>
            </a:r>
            <a:r>
              <a:rPr lang="en-US" altLang="ja-JP" dirty="0" err="1"/>
              <a:t>fX</a:t>
            </a:r>
            <a:r>
              <a:rPr lang="en-US" altLang="ja-JP" dirty="0"/>
              <a:t> m</a:t>
            </a:r>
            <a:r>
              <a:rPr lang="en-US" altLang="ja-JP" dirty="0" smtClean="0"/>
              <a:t>.</a:t>
            </a:r>
          </a:p>
          <a:p>
            <a:endParaRPr kumimoji="1" lang="en-US" altLang="ja-JP" dirty="0" smtClean="0"/>
          </a:p>
          <a:p>
            <a:r>
              <a:rPr kumimoji="1" lang="en-US" altLang="ja-JP" dirty="0" smtClean="0"/>
              <a:t>Electrical resistivity was defined as this equation using ….</a:t>
            </a:r>
          </a:p>
          <a:p>
            <a:r>
              <a:rPr kumimoji="1" lang="en-US" altLang="ja-JP" dirty="0" smtClean="0"/>
              <a:t>As Length and area of the sample were fixed, electrical resistivity was obtained by R, easily.</a:t>
            </a:r>
          </a:p>
          <a:p>
            <a:r>
              <a:rPr kumimoji="1" lang="en-US" altLang="ja-JP" dirty="0" smtClean="0"/>
              <a:t>Next slide shows cooling test.</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104C7CF-063F-4070-9836-58C3DBABA54D}" type="slidenum">
              <a:rPr lang="ja-JP" altLang="en-US" smtClean="0"/>
              <a:pPr>
                <a:defRPr/>
              </a:pPr>
              <a:t>33</a:t>
            </a:fld>
            <a:endParaRPr lang="ja-JP" altLang="en-US"/>
          </a:p>
        </p:txBody>
      </p:sp>
    </p:spTree>
    <p:extLst>
      <p:ext uri="{BB962C8B-B14F-4D97-AF65-F5344CB8AC3E}">
        <p14:creationId xmlns="" xmlns:p14="http://schemas.microsoft.com/office/powerpoint/2010/main" val="1111074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58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As the power of accelerators is increasing, </a:t>
            </a:r>
          </a:p>
          <a:p>
            <a:r>
              <a:rPr lang="en-US" altLang="ja-JP" dirty="0" smtClean="0"/>
              <a:t>the prediction of the structural damage to materials under irradiation is essential for the design.</a:t>
            </a:r>
          </a:p>
          <a:p>
            <a:pPr defTabSz="954359">
              <a:defRPr/>
            </a:pPr>
            <a:r>
              <a:rPr lang="en-US" altLang="ja-JP" dirty="0" smtClean="0"/>
              <a:t>There are new high-power materials irradiation facilities for ADS and fusion reactor</a:t>
            </a:r>
            <a:r>
              <a:rPr lang="en-US" altLang="ja-JP" dirty="0" smtClean="0">
                <a:latin typeface="Arial" pitchFamily="34" charset="0"/>
                <a:cs typeface="Arial" pitchFamily="34" charset="0"/>
              </a:rPr>
              <a:t> </a:t>
            </a:r>
            <a:r>
              <a:rPr lang="en-US" altLang="ja-JP" b="1" dirty="0" smtClean="0">
                <a:latin typeface="Arial" pitchFamily="34" charset="0"/>
                <a:cs typeface="Arial" pitchFamily="34" charset="0"/>
              </a:rPr>
              <a:t>currently in design</a:t>
            </a:r>
            <a:r>
              <a:rPr lang="en-US" altLang="ja-JP" baseline="0" dirty="0" smtClean="0"/>
              <a:t>.</a:t>
            </a:r>
          </a:p>
          <a:p>
            <a:r>
              <a:rPr lang="en-US" altLang="ja-JP" dirty="0" smtClean="0"/>
              <a:t>Important particles</a:t>
            </a:r>
            <a:r>
              <a:rPr lang="en-US" altLang="ja-JP" baseline="0" dirty="0" smtClean="0"/>
              <a:t> are protons, neutrons and heavy ions with energy ranges from thermal to </a:t>
            </a:r>
            <a:r>
              <a:rPr lang="en-US" altLang="ja-JP" baseline="0" dirty="0" err="1" smtClean="0"/>
              <a:t>GeV</a:t>
            </a:r>
            <a:r>
              <a:rPr lang="en-US" altLang="ja-JP" baseline="0" dirty="0" smtClean="0"/>
              <a:t>/nucleon.</a:t>
            </a:r>
          </a:p>
          <a:p>
            <a:endParaRPr lang="en-US" altLang="ja-JP" baseline="0" dirty="0" smtClean="0"/>
          </a:p>
          <a:p>
            <a:pPr defTabSz="954359">
              <a:defRPr/>
            </a:pPr>
            <a:r>
              <a:rPr lang="en-US" altLang="ja-JP" dirty="0" smtClean="0">
                <a:latin typeface="Arial" pitchFamily="34" charset="0"/>
                <a:cs typeface="Arial" pitchFamily="34" charset="0"/>
              </a:rPr>
              <a:t>To evaluate radiation damage, a fundamental parameter that characterizes lattice displacement events is required.</a:t>
            </a:r>
          </a:p>
          <a:p>
            <a:pPr defTabSz="954359">
              <a:defRPr/>
            </a:pPr>
            <a:endParaRPr lang="en-US" altLang="ja-JP" dirty="0" smtClean="0">
              <a:latin typeface="Arial" pitchFamily="34" charset="0"/>
              <a:cs typeface="Arial" pitchFamily="34" charset="0"/>
            </a:endParaRPr>
          </a:p>
          <a:p>
            <a:pPr defTabSz="954359">
              <a:defRPr/>
            </a:pPr>
            <a:r>
              <a:rPr lang="en-US" altLang="ja-JP" baseline="0" dirty="0" smtClean="0"/>
              <a:t>Historically, displacement per atom (DPA) is used as unit of displacement damage intensity.</a:t>
            </a:r>
            <a:endParaRPr lang="en-US" altLang="ja-JP" dirty="0" smtClean="0">
              <a:solidFill>
                <a:srgbClr val="0000FF"/>
              </a:solidFill>
              <a:latin typeface="Arial" pitchFamily="34" charset="0"/>
              <a:cs typeface="Arial" pitchFamily="34" charset="0"/>
            </a:endParaRPr>
          </a:p>
          <a:p>
            <a:endParaRPr lang="en-US" altLang="ja-JP" baseline="0" dirty="0" smtClean="0"/>
          </a:p>
          <a:p>
            <a:endParaRPr lang="en-US" altLang="ja-JP" baseline="0" dirty="0" smtClean="0"/>
          </a:p>
          <a:p>
            <a:endParaRPr lang="en-US" altLang="ja-JP" baseline="0" dirty="0" smtClean="0"/>
          </a:p>
          <a:p>
            <a:endParaRPr lang="en-US" altLang="ja-JP" dirty="0" smtClean="0"/>
          </a:p>
          <a:p>
            <a:endParaRPr lang="en-US" altLang="ja-JP" dirty="0" smtClean="0"/>
          </a:p>
        </p:txBody>
      </p:sp>
      <p:sp>
        <p:nvSpPr>
          <p:cNvPr id="4" name="スライド番号プレースホルダ 3"/>
          <p:cNvSpPr>
            <a:spLocks noGrp="1"/>
          </p:cNvSpPr>
          <p:nvPr>
            <p:ph type="sldNum" sz="quarter" idx="5"/>
          </p:nvPr>
        </p:nvSpPr>
        <p:spPr/>
        <p:txBody>
          <a:bodyPr/>
          <a:lstStyle/>
          <a:p>
            <a:pPr>
              <a:defRPr/>
            </a:pPr>
            <a:fld id="{D4863A0D-50BC-4F90-A19C-F1CA2CC64CA7}" type="slidenum">
              <a:rPr lang="ja-JP" altLang="en-US" smtClean="0"/>
              <a:pPr>
                <a:defRPr/>
              </a:pPr>
              <a:t>3</a:t>
            </a:fld>
            <a:endParaRPr lang="ja-JP" altLang="en-US"/>
          </a:p>
        </p:txBody>
      </p:sp>
    </p:spTree>
    <p:extLst>
      <p:ext uri="{BB962C8B-B14F-4D97-AF65-F5344CB8AC3E}">
        <p14:creationId xmlns="" xmlns:p14="http://schemas.microsoft.com/office/powerpoint/2010/main" val="370573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5843" name="ノート プレースホルダ 2"/>
          <p:cNvSpPr>
            <a:spLocks noGrp="1"/>
          </p:cNvSpPr>
          <p:nvPr>
            <p:ph type="body" idx="1"/>
          </p:nvPr>
        </p:nvSpPr>
        <p:spPr bwMode="auto">
          <a:noFill/>
        </p:spPr>
        <p:txBody>
          <a:bodyPr wrap="square" numCol="1" anchor="t" anchorCtr="0" compatLnSpc="1">
            <a:prstTxWarp prst="textNoShape">
              <a:avLst/>
            </a:prstTxWarp>
            <a:normAutofit/>
          </a:bodyPr>
          <a:lstStyle/>
          <a:p>
            <a:pPr defTabSz="954168">
              <a:defRPr/>
            </a:pPr>
            <a:r>
              <a:rPr lang="en-US" altLang="ja-JP" dirty="0" smtClean="0"/>
              <a:t>DPA refers to </a:t>
            </a:r>
            <a:r>
              <a:rPr lang="en-US" altLang="ja-JP" dirty="0" smtClean="0">
                <a:solidFill>
                  <a:srgbClr val="0000FF"/>
                </a:solidFill>
              </a:rPr>
              <a:t>the average number of displaced atoms per atom of a material.</a:t>
            </a:r>
          </a:p>
          <a:p>
            <a:r>
              <a:rPr lang="en-US" altLang="ja-JP" b="1" dirty="0" smtClean="0"/>
              <a:t>DPA is defined by the integral of </a:t>
            </a:r>
            <a:r>
              <a:rPr lang="en-US" altLang="ja-JP" dirty="0" smtClean="0"/>
              <a:t>displacement cross section times irradiation </a:t>
            </a:r>
            <a:r>
              <a:rPr lang="en-US" altLang="ja-JP" dirty="0" err="1" smtClean="0"/>
              <a:t>fluence</a:t>
            </a:r>
            <a:r>
              <a:rPr lang="en-US" altLang="ja-JP" dirty="0" smtClean="0"/>
              <a:t>.</a:t>
            </a:r>
          </a:p>
          <a:p>
            <a:r>
              <a:rPr lang="en-US" altLang="ja-JP" dirty="0" smtClean="0"/>
              <a:t>It is also related the number of </a:t>
            </a:r>
            <a:r>
              <a:rPr lang="en-US" altLang="ja-JP" dirty="0" err="1" smtClean="0"/>
              <a:t>Frenkel</a:t>
            </a:r>
            <a:r>
              <a:rPr lang="en-US" altLang="ja-JP" dirty="0" smtClean="0"/>
              <a:t> pairs. </a:t>
            </a:r>
          </a:p>
          <a:p>
            <a:endParaRPr lang="en-US" altLang="ja-JP" baseline="0" dirty="0" smtClean="0"/>
          </a:p>
          <a:p>
            <a:r>
              <a:rPr lang="en-US" altLang="ja-JP" baseline="0" dirty="0" smtClean="0"/>
              <a:t>In calculation, displacement cross section is expressed by the integral of recoil atom energy distribution and number of defects.</a:t>
            </a:r>
          </a:p>
          <a:p>
            <a:r>
              <a:rPr lang="en-US" altLang="ja-JP" baseline="0" dirty="0" smtClean="0"/>
              <a:t>Number of defect is obtained by NRT model with damage energy to lattice atom and threshold displacement energy.</a:t>
            </a:r>
          </a:p>
          <a:p>
            <a:r>
              <a:rPr lang="en-US" altLang="ja-JP" baseline="0" dirty="0" smtClean="0"/>
              <a:t>Or number of defect is obtained with defect production efficiency by MD-BCA.</a:t>
            </a:r>
          </a:p>
          <a:p>
            <a:endParaRPr lang="en-US" altLang="ja-JP" baseline="0" dirty="0" smtClean="0"/>
          </a:p>
          <a:p>
            <a:r>
              <a:rPr lang="en-US" altLang="ja-JP" baseline="0" dirty="0" smtClean="0"/>
              <a:t>This shows displacement cross section for proton irradiation on Cu.</a:t>
            </a:r>
          </a:p>
          <a:p>
            <a:r>
              <a:rPr lang="en-US" altLang="ja-JP" baseline="0" dirty="0" smtClean="0"/>
              <a:t>Solid line shows calculated results by PHITS with this equation and this equation with defect production efficiency. </a:t>
            </a:r>
          </a:p>
          <a:p>
            <a:r>
              <a:rPr lang="en-US" altLang="ja-JP" baseline="0" dirty="0" smtClean="0"/>
              <a:t>Black points shows calculated results by Jung.</a:t>
            </a:r>
          </a:p>
          <a:p>
            <a:r>
              <a:rPr lang="en-US" altLang="ja-JP" baseline="0" dirty="0" smtClean="0"/>
              <a:t>On the other hands, there is no experimental data except for 1.1 and 1.94 </a:t>
            </a:r>
            <a:r>
              <a:rPr lang="en-US" altLang="ja-JP" baseline="0" dirty="0" err="1" smtClean="0"/>
              <a:t>GeV</a:t>
            </a:r>
            <a:r>
              <a:rPr lang="en-US" altLang="ja-JP" baseline="0" dirty="0" smtClean="0"/>
              <a:t> protons.</a:t>
            </a:r>
          </a:p>
        </p:txBody>
      </p:sp>
      <p:sp>
        <p:nvSpPr>
          <p:cNvPr id="4" name="スライド番号プレースホルダ 3"/>
          <p:cNvSpPr>
            <a:spLocks noGrp="1"/>
          </p:cNvSpPr>
          <p:nvPr>
            <p:ph type="sldNum" sz="quarter" idx="5"/>
          </p:nvPr>
        </p:nvSpPr>
        <p:spPr/>
        <p:txBody>
          <a:bodyPr/>
          <a:lstStyle/>
          <a:p>
            <a:pPr>
              <a:defRPr/>
            </a:pPr>
            <a:fld id="{D4863A0D-50BC-4F90-A19C-F1CA2CC64CA7}" type="slidenum">
              <a:rPr lang="ja-JP" altLang="en-US" smtClean="0"/>
              <a:pPr>
                <a:defRPr/>
              </a:pPr>
              <a:t>4</a:t>
            </a:fld>
            <a:endParaRPr lang="ja-JP" altLang="en-US"/>
          </a:p>
        </p:txBody>
      </p:sp>
    </p:spTree>
    <p:extLst>
      <p:ext uri="{BB962C8B-B14F-4D97-AF65-F5344CB8AC3E}">
        <p14:creationId xmlns="" xmlns:p14="http://schemas.microsoft.com/office/powerpoint/2010/main" val="3009663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5843" name="ノート プレースホルダ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r>
              <a:rPr lang="en-US" altLang="ja-JP" baseline="0" dirty="0" smtClean="0"/>
              <a:t>Here we can see how to measure displacement cross section.</a:t>
            </a:r>
          </a:p>
          <a:p>
            <a:r>
              <a:rPr lang="en-US" altLang="ja-JP" baseline="0" dirty="0" smtClean="0"/>
              <a:t>In experiments, we can not measure DPA directly.</a:t>
            </a:r>
          </a:p>
          <a:p>
            <a:r>
              <a:rPr lang="en-US" altLang="ja-JP" b="1" baseline="0" dirty="0" smtClean="0"/>
              <a:t>Displacement cross section </a:t>
            </a:r>
            <a:r>
              <a:rPr lang="en-US" altLang="ja-JP" sz="1300" b="1" dirty="0"/>
              <a:t>could be experimentally validated in </a:t>
            </a:r>
            <a:r>
              <a:rPr lang="en-US" altLang="ja-JP" sz="1300" b="1" dirty="0">
                <a:solidFill>
                  <a:srgbClr val="0000FF"/>
                </a:solidFill>
                <a:cs typeface="Arial" charset="0"/>
              </a:rPr>
              <a:t>Irradiation </a:t>
            </a:r>
            <a:r>
              <a:rPr lang="en-US" altLang="ja-JP" sz="1300" dirty="0">
                <a:solidFill>
                  <a:srgbClr val="0000FF"/>
                </a:solidFill>
                <a:cs typeface="Arial" charset="0"/>
              </a:rPr>
              <a:t>at cryogenic temperature</a:t>
            </a:r>
          </a:p>
          <a:p>
            <a:r>
              <a:rPr lang="en-US" altLang="ja-JP" sz="1300" dirty="0"/>
              <a:t>when </a:t>
            </a:r>
            <a:r>
              <a:rPr lang="en-US" altLang="ja-JP" dirty="0" smtClean="0">
                <a:latin typeface="Arial" panose="020B0604020202020204" pitchFamily="34" charset="0"/>
                <a:cs typeface="Arial" panose="020B0604020202020204" pitchFamily="34" charset="0"/>
              </a:rPr>
              <a:t>Recombination of </a:t>
            </a:r>
            <a:r>
              <a:rPr lang="en-US" altLang="ja-JP" dirty="0" err="1" smtClean="0">
                <a:latin typeface="Arial" panose="020B0604020202020204" pitchFamily="34" charset="0"/>
                <a:cs typeface="Arial" panose="020B0604020202020204" pitchFamily="34" charset="0"/>
              </a:rPr>
              <a:t>Frenkel</a:t>
            </a:r>
            <a:r>
              <a:rPr lang="en-US" altLang="ja-JP" dirty="0" smtClean="0">
                <a:latin typeface="Arial" panose="020B0604020202020204" pitchFamily="34" charset="0"/>
                <a:cs typeface="Arial" panose="020B0604020202020204" pitchFamily="34" charset="0"/>
              </a:rPr>
              <a:t> pairs by thermal motion is well suppressed.</a:t>
            </a:r>
            <a:endParaRPr lang="en-US" altLang="ja-JP" sz="1300" dirty="0"/>
          </a:p>
          <a:p>
            <a:endParaRPr lang="en-US" altLang="ja-JP" sz="1300" dirty="0"/>
          </a:p>
          <a:p>
            <a:r>
              <a:rPr lang="en-US" altLang="ja-JP" sz="1300" dirty="0"/>
              <a:t>Experimental cross section is expressed by damage rate defined as the ratio of electrical resistivity change to beam </a:t>
            </a:r>
            <a:r>
              <a:rPr lang="en-US" altLang="ja-JP" sz="1300" dirty="0" err="1"/>
              <a:t>fluence</a:t>
            </a:r>
            <a:r>
              <a:rPr lang="en-US" altLang="ja-JP" sz="1300" dirty="0"/>
              <a:t>.</a:t>
            </a:r>
          </a:p>
          <a:p>
            <a:r>
              <a:rPr lang="en-US" altLang="ja-JP" sz="1300" dirty="0" err="1">
                <a:cs typeface="Arial" charset="0"/>
              </a:rPr>
              <a:t>Frenkel</a:t>
            </a:r>
            <a:r>
              <a:rPr lang="en-US" altLang="ja-JP" sz="1300" dirty="0">
                <a:cs typeface="Arial" charset="0"/>
              </a:rPr>
              <a:t>-pair resistivity is given by other researchers.</a:t>
            </a:r>
            <a:endParaRPr lang="en-US" altLang="ja-JP" sz="13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sz="1400" dirty="0" smtClean="0"/>
              <a:t>In this equation, It is assumed that Resistivity increase is the sum of resistivity per </a:t>
            </a:r>
            <a:r>
              <a:rPr lang="en-US" altLang="ja-JP" sz="1400" dirty="0" err="1" smtClean="0"/>
              <a:t>Frenkel</a:t>
            </a:r>
            <a:r>
              <a:rPr lang="en-US" altLang="ja-JP" sz="1400" dirty="0" smtClean="0"/>
              <a:t> pair </a:t>
            </a:r>
            <a:endParaRPr lang="ja-JP" altLang="en-US" sz="1400" dirty="0" smtClean="0"/>
          </a:p>
          <a:p>
            <a:endParaRPr lang="en-US" altLang="ja-JP" sz="1300" dirty="0" smtClean="0"/>
          </a:p>
          <a:p>
            <a:endParaRPr lang="en-US" altLang="ja-JP" sz="1300" dirty="0" smtClean="0"/>
          </a:p>
          <a:p>
            <a:endParaRPr lang="en-US" altLang="ja-JP" sz="1300" dirty="0"/>
          </a:p>
          <a:p>
            <a:r>
              <a:rPr lang="en-US" altLang="ja-JP" sz="1300" dirty="0"/>
              <a:t>In BNL experiments, cryostat assembly for sample irradiation consisted of </a:t>
            </a:r>
          </a:p>
          <a:p>
            <a:r>
              <a:rPr lang="en-US" altLang="ja-JP" sz="1300" dirty="0"/>
              <a:t>complicated system to deliver a flow of liquid cryogen.</a:t>
            </a:r>
          </a:p>
          <a:p>
            <a:endParaRPr lang="en-US" altLang="ja-JP" sz="1300" dirty="0"/>
          </a:p>
          <a:p>
            <a:pPr defTabSz="954634">
              <a:defRPr/>
            </a:pPr>
            <a:r>
              <a:rPr lang="en-US" altLang="ja-JP" sz="1300" dirty="0"/>
              <a:t>Therefore, it is hard to measure systematic data at other facilities with same device.</a:t>
            </a:r>
          </a:p>
          <a:p>
            <a:pPr defTabSz="954634">
              <a:defRPr/>
            </a:pPr>
            <a:endParaRPr lang="en-US" altLang="ja-JP" sz="1300" dirty="0"/>
          </a:p>
          <a:p>
            <a:pPr defTabSz="954634">
              <a:defRPr/>
            </a:pPr>
            <a:r>
              <a:rPr lang="en-US" altLang="ja-JP" sz="1300" dirty="0"/>
              <a:t>The purpose of this work is </a:t>
            </a:r>
          </a:p>
          <a:p>
            <a:pPr marL="357988" indent="-357988"/>
            <a:r>
              <a:rPr lang="en-US" altLang="ja-JP" sz="1300" dirty="0">
                <a:solidFill>
                  <a:srgbClr val="FFFF00"/>
                </a:solidFill>
              </a:rPr>
              <a:t>Development of </a:t>
            </a:r>
            <a:r>
              <a:rPr lang="ja-JP" altLang="en-US" sz="1300" dirty="0">
                <a:solidFill>
                  <a:srgbClr val="FFFF00"/>
                </a:solidFill>
              </a:rPr>
              <a:t>cryogen-free cooling system </a:t>
            </a:r>
            <a:endParaRPr lang="en-US" altLang="ja-JP" sz="1300" dirty="0">
              <a:solidFill>
                <a:srgbClr val="FFFF00"/>
              </a:solidFill>
            </a:endParaRPr>
          </a:p>
          <a:p>
            <a:pPr marL="357988" indent="-357988"/>
            <a:r>
              <a:rPr lang="en-US" altLang="ja-JP" sz="1300" dirty="0">
                <a:solidFill>
                  <a:srgbClr val="FFFF00"/>
                </a:solidFill>
              </a:rPr>
              <a:t>Measurements of </a:t>
            </a:r>
            <a:r>
              <a:rPr lang="en-US" altLang="ja-JP" sz="1300" dirty="0">
                <a:solidFill>
                  <a:srgbClr val="FFFF00"/>
                </a:solidFill>
                <a:latin typeface="Arial" panose="020B0604020202020204" pitchFamily="34" charset="0"/>
                <a:cs typeface="Arial" panose="020B0604020202020204" pitchFamily="34" charset="0"/>
              </a:rPr>
              <a:t>damage rate of  Cu  under cryogenic irradiation.</a:t>
            </a:r>
            <a:endParaRPr lang="en-US" altLang="ja-JP" sz="1300" dirty="0">
              <a:solidFill>
                <a:srgbClr val="FFFF00"/>
              </a:solidFill>
            </a:endParaRPr>
          </a:p>
          <a:p>
            <a:endParaRPr lang="en-US" altLang="ja-JP" sz="1300" dirty="0"/>
          </a:p>
          <a:p>
            <a:endParaRPr lang="en-US" altLang="ja-JP" sz="1300" dirty="0"/>
          </a:p>
          <a:p>
            <a:pPr defTabSz="954634">
              <a:defRPr/>
            </a:pPr>
            <a:r>
              <a:rPr lang="en-US" altLang="ja-JP" sz="1300" b="1" dirty="0"/>
              <a:t>U</a:t>
            </a:r>
            <a:r>
              <a:rPr lang="ja-JP" altLang="en-US" sz="1300" b="1" dirty="0"/>
              <a:t>seful information </a:t>
            </a:r>
            <a:r>
              <a:rPr lang="en-US" altLang="ja-JP" sz="1300" b="1" dirty="0"/>
              <a:t>for</a:t>
            </a:r>
            <a:r>
              <a:rPr lang="ja-JP" altLang="en-US" sz="1300" b="1" dirty="0"/>
              <a:t> degradation of the stabilizer of superconductor</a:t>
            </a:r>
            <a:endParaRPr lang="ja-JP" altLang="en-US" dirty="0" smtClean="0"/>
          </a:p>
          <a:p>
            <a:endParaRPr lang="en-US" altLang="ja-JP" dirty="0" smtClean="0"/>
          </a:p>
          <a:p>
            <a:r>
              <a:rPr lang="en-US" altLang="ja-JP" dirty="0" smtClean="0"/>
              <a:t>.</a:t>
            </a:r>
            <a:endParaRPr lang="ja-JP" altLang="en-US" dirty="0" smtClean="0"/>
          </a:p>
          <a:p>
            <a:endParaRPr lang="en-US" altLang="ja-JP" sz="1300" dirty="0"/>
          </a:p>
          <a:p>
            <a:endParaRPr lang="en-US" altLang="ja-JP" sz="1300" dirty="0"/>
          </a:p>
          <a:p>
            <a:endParaRPr lang="en-US" altLang="ja-JP" sz="1300" dirty="0"/>
          </a:p>
          <a:p>
            <a:r>
              <a:rPr lang="en-US" altLang="ja-JP" sz="1300" dirty="0"/>
              <a:t>This graph shows the calculated results by PHITS and calculated data by Jung and experimental data.</a:t>
            </a:r>
          </a:p>
          <a:p>
            <a:r>
              <a:rPr lang="en-US" altLang="ja-JP" sz="1300" dirty="0"/>
              <a:t>We can see that there is no experimental data except for 1.1 and 1.94 GeV proton</a:t>
            </a:r>
          </a:p>
          <a:p>
            <a:r>
              <a:rPr lang="en-US" altLang="ja-JP" sz="1300" dirty="0"/>
              <a:t>In the BNL experiments [9], the cryostat assembly for sample</a:t>
            </a:r>
          </a:p>
          <a:p>
            <a:r>
              <a:rPr lang="en-US" altLang="ja-JP" sz="1300" dirty="0"/>
              <a:t>irradiation consisted of a complicated cryogenics system to deliver</a:t>
            </a:r>
          </a:p>
          <a:p>
            <a:r>
              <a:rPr lang="en-US" altLang="ja-JP" sz="1300" dirty="0"/>
              <a:t>a metered flow of liquid cryogen (mixture of liquid nitrogen and</a:t>
            </a:r>
          </a:p>
          <a:p>
            <a:r>
              <a:rPr lang="en-US" altLang="ja-JP" sz="1300" dirty="0"/>
              <a:t>liquid helium) for controlling the sample temperature.</a:t>
            </a:r>
          </a:p>
          <a:p>
            <a:endParaRPr lang="en-US" altLang="ja-JP" sz="1300" dirty="0"/>
          </a:p>
          <a:p>
            <a:pPr defTabSz="954634">
              <a:defRPr/>
            </a:pPr>
            <a:r>
              <a:rPr lang="en-US" altLang="ja-JP" dirty="0" smtClean="0"/>
              <a:t>In such case, </a:t>
            </a:r>
            <a:r>
              <a:rPr lang="en-US" altLang="ja-JP" sz="1300" dirty="0"/>
              <a:t>It is hard to measure damage rate at other accelerator facilities with same device.</a:t>
            </a:r>
          </a:p>
          <a:p>
            <a:endParaRPr lang="en-US" altLang="ja-JP" dirty="0" smtClean="0"/>
          </a:p>
          <a:p>
            <a:pPr defTabSz="954634">
              <a:defRPr/>
            </a:pPr>
            <a:r>
              <a:rPr lang="en-US" altLang="ja-JP" dirty="0" smtClean="0"/>
              <a:t>Therefore, </a:t>
            </a:r>
            <a:r>
              <a:rPr lang="en-US" altLang="ja-JP" sz="1300" dirty="0">
                <a:solidFill>
                  <a:srgbClr val="0000FF"/>
                </a:solidFill>
              </a:rPr>
              <a:t>We have developed </a:t>
            </a:r>
            <a:r>
              <a:rPr lang="ja-JP" altLang="en-US" sz="1300" dirty="0">
                <a:solidFill>
                  <a:srgbClr val="0000FF"/>
                </a:solidFill>
              </a:rPr>
              <a:t>cryogen-free cooling system </a:t>
            </a:r>
            <a:r>
              <a:rPr lang="en-US" altLang="ja-JP" sz="1300" dirty="0">
                <a:solidFill>
                  <a:srgbClr val="0000FF"/>
                </a:solidFill>
              </a:rPr>
              <a:t>and measured </a:t>
            </a:r>
            <a:r>
              <a:rPr lang="en-US" altLang="ja-JP" sz="1300" dirty="0">
                <a:solidFill>
                  <a:srgbClr val="0000FF"/>
                </a:solidFill>
                <a:latin typeface="Arial" panose="020B0604020202020204" pitchFamily="34" charset="0"/>
                <a:cs typeface="Arial" panose="020B0604020202020204" pitchFamily="34" charset="0"/>
              </a:rPr>
              <a:t>damage rate of  copper sample under cryogenic irradiation.</a:t>
            </a:r>
            <a:endParaRPr lang="en-US" altLang="ja-JP" sz="1300" dirty="0">
              <a:solidFill>
                <a:srgbClr val="0000FF"/>
              </a:solidFill>
            </a:endParaRPr>
          </a:p>
          <a:p>
            <a:endParaRPr lang="en-US" altLang="ja-JP" dirty="0" smtClean="0"/>
          </a:p>
          <a:p>
            <a:r>
              <a:rPr lang="en-US" altLang="ja-JP" dirty="0" smtClean="0"/>
              <a:t>.</a:t>
            </a:r>
            <a:endParaRPr lang="ja-JP" altLang="en-US" dirty="0" smtClean="0"/>
          </a:p>
        </p:txBody>
      </p:sp>
      <p:sp>
        <p:nvSpPr>
          <p:cNvPr id="4" name="スライド番号プレースホルダ 3"/>
          <p:cNvSpPr>
            <a:spLocks noGrp="1"/>
          </p:cNvSpPr>
          <p:nvPr>
            <p:ph type="sldNum" sz="quarter" idx="5"/>
          </p:nvPr>
        </p:nvSpPr>
        <p:spPr/>
        <p:txBody>
          <a:bodyPr/>
          <a:lstStyle/>
          <a:p>
            <a:pPr>
              <a:defRPr/>
            </a:pPr>
            <a:fld id="{D4863A0D-50BC-4F90-A19C-F1CA2CC64CA7}" type="slidenum">
              <a:rPr lang="ja-JP" altLang="en-US" smtClean="0"/>
              <a:pPr>
                <a:defRPr/>
              </a:pPr>
              <a:t>5</a:t>
            </a:fld>
            <a:endParaRPr lang="ja-JP" altLang="en-US"/>
          </a:p>
        </p:txBody>
      </p:sp>
    </p:spTree>
    <p:extLst>
      <p:ext uri="{BB962C8B-B14F-4D97-AF65-F5344CB8AC3E}">
        <p14:creationId xmlns="" xmlns:p14="http://schemas.microsoft.com/office/powerpoint/2010/main" val="2508925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EC02CA0B-E948-4E3F-8DC3-623BF94980B6}" type="slidenum">
              <a:rPr kumimoji="1" lang="ja-JP" altLang="en-US" smtClean="0"/>
              <a:pPr/>
              <a:t>6</a:t>
            </a:fld>
            <a:endParaRPr kumimoji="1" lang="ja-JP" altLang="en-US"/>
          </a:p>
        </p:txBody>
      </p:sp>
    </p:spTree>
    <p:extLst>
      <p:ext uri="{BB962C8B-B14F-4D97-AF65-F5344CB8AC3E}">
        <p14:creationId xmlns="" xmlns:p14="http://schemas.microsoft.com/office/powerpoint/2010/main" val="3888268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300" dirty="0"/>
              <a:t>We developed irradiation </a:t>
            </a:r>
            <a:r>
              <a:rPr lang="en-US" altLang="ja-JP" sz="1300" dirty="0" err="1"/>
              <a:t>sysytem</a:t>
            </a:r>
            <a:r>
              <a:rPr lang="en-US" altLang="ja-JP" sz="1300" dirty="0"/>
              <a:t> in the beam line of the Fixed-Field</a:t>
            </a:r>
          </a:p>
          <a:p>
            <a:r>
              <a:rPr lang="en-US" altLang="ja-JP" sz="1300" dirty="0"/>
              <a:t>Alternating Gradient (FFAG) accelerator facility [16] at Kyoto University</a:t>
            </a:r>
          </a:p>
          <a:p>
            <a:r>
              <a:rPr lang="en-US" altLang="ja-JP" sz="1300" dirty="0"/>
              <a:t>Research Reactor Institute (KURRI).</a:t>
            </a:r>
            <a:endParaRPr kumimoji="1" lang="en-US" altLang="ja-JP" dirty="0" smtClean="0"/>
          </a:p>
          <a:p>
            <a:endParaRPr kumimoji="1" lang="en-US" altLang="ja-JP" dirty="0" smtClean="0"/>
          </a:p>
          <a:p>
            <a:r>
              <a:rPr kumimoji="1" lang="en-US" altLang="ja-JP" dirty="0" smtClean="0"/>
              <a:t>Protons with energies of 125 MeV were incident on the</a:t>
            </a:r>
            <a:r>
              <a:rPr kumimoji="1" lang="en-US" altLang="ja-JP" baseline="0" dirty="0" smtClean="0"/>
              <a:t> </a:t>
            </a:r>
            <a:r>
              <a:rPr kumimoji="1" lang="en-US" altLang="ja-JP" dirty="0" smtClean="0"/>
              <a:t>irradiation chamber through a quadrupole magnet. </a:t>
            </a:r>
          </a:p>
          <a:p>
            <a:r>
              <a:rPr kumimoji="1" lang="en-US" altLang="ja-JP" dirty="0" smtClean="0"/>
              <a:t>The full width at half maximum (FWHM) of the beam was 2.3 cm.</a:t>
            </a:r>
          </a:p>
          <a:p>
            <a:r>
              <a:rPr kumimoji="1" lang="en-US" altLang="ja-JP" dirty="0" smtClean="0"/>
              <a:t> Next slide shows</a:t>
            </a:r>
            <a:r>
              <a:rPr kumimoji="1" lang="en-US" altLang="ja-JP" baseline="0" dirty="0" smtClean="0"/>
              <a:t> irradiation chamber.</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C02CA0B-E948-4E3F-8DC3-623BF94980B6}" type="slidenum">
              <a:rPr kumimoji="1" lang="ja-JP" altLang="en-US" smtClean="0"/>
              <a:pPr/>
              <a:t>7</a:t>
            </a:fld>
            <a:endParaRPr kumimoji="1" lang="ja-JP" altLang="en-US"/>
          </a:p>
        </p:txBody>
      </p:sp>
    </p:spTree>
    <p:extLst>
      <p:ext uri="{BB962C8B-B14F-4D97-AF65-F5344CB8AC3E}">
        <p14:creationId xmlns="" xmlns:p14="http://schemas.microsoft.com/office/powerpoint/2010/main" val="3852673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en-US" altLang="ja-JP" dirty="0" smtClean="0"/>
              <a:t>This slide shows the irradiation chamber with the GM </a:t>
            </a:r>
            <a:r>
              <a:rPr kumimoji="1" lang="en-US" altLang="ja-JP" dirty="0" err="1" smtClean="0"/>
              <a:t>cryocooler</a:t>
            </a:r>
            <a:r>
              <a:rPr kumimoji="1" lang="en-US" altLang="ja-JP" dirty="0" smtClean="0"/>
              <a:t> with 500 </a:t>
            </a:r>
            <a:r>
              <a:rPr kumimoji="1" lang="en-US" altLang="ja-JP" dirty="0" err="1" smtClean="0"/>
              <a:t>mW</a:t>
            </a:r>
            <a:r>
              <a:rPr kumimoji="1" lang="en-US" altLang="ja-JP" dirty="0" smtClean="0"/>
              <a:t> cooling capacity at 4 K.. </a:t>
            </a:r>
          </a:p>
          <a:p>
            <a:endParaRPr kumimoji="1" lang="en-US" altLang="ja-JP" dirty="0" smtClean="0"/>
          </a:p>
          <a:p>
            <a:r>
              <a:rPr kumimoji="1" lang="en-US" altLang="ja-JP" dirty="0" smtClean="0"/>
              <a:t>This is He gas lines to compressor, signal cable and irradiation</a:t>
            </a:r>
            <a:r>
              <a:rPr kumimoji="1" lang="en-US" altLang="ja-JP" baseline="0" dirty="0" smtClean="0"/>
              <a:t> chamber consist of aluminum.</a:t>
            </a:r>
          </a:p>
          <a:p>
            <a:r>
              <a:rPr kumimoji="1" lang="en-US" altLang="ja-JP" baseline="0" dirty="0" smtClean="0"/>
              <a:t>Cold head was connected with target assembly.</a:t>
            </a:r>
            <a:endParaRPr kumimoji="1" lang="en-US" altLang="ja-JP" dirty="0" smtClean="0"/>
          </a:p>
          <a:p>
            <a:r>
              <a:rPr kumimoji="1" lang="en-US" altLang="ja-JP" dirty="0" smtClean="0"/>
              <a:t>A collimator was set in front of the target assembly and the beam current was measured by a Faraday cup.</a:t>
            </a:r>
          </a:p>
          <a:p>
            <a:r>
              <a:rPr kumimoji="1" lang="en-US" altLang="ja-JP" dirty="0" smtClean="0"/>
              <a:t>The irradiation chamber was maintained under vacuum of about 1  105 Pa </a:t>
            </a:r>
          </a:p>
          <a:p>
            <a:r>
              <a:rPr kumimoji="1" lang="en-US" altLang="ja-JP" dirty="0" smtClean="0"/>
              <a:t>using a rotary pump and a </a:t>
            </a:r>
            <a:r>
              <a:rPr kumimoji="1" lang="en-US" altLang="ja-JP" dirty="0" err="1" smtClean="0"/>
              <a:t>turbomolecular</a:t>
            </a:r>
            <a:r>
              <a:rPr kumimoji="1" lang="en-US" altLang="ja-JP" baseline="0" dirty="0" smtClean="0"/>
              <a:t> </a:t>
            </a:r>
            <a:r>
              <a:rPr kumimoji="1" lang="en-US" altLang="ja-JP" dirty="0" smtClean="0"/>
              <a:t>pump.</a:t>
            </a:r>
          </a:p>
          <a:p>
            <a:r>
              <a:rPr kumimoji="1" lang="en-US" altLang="ja-JP" dirty="0" smtClean="0"/>
              <a:t>In next slide, I will show you detail about target assembly.</a:t>
            </a:r>
          </a:p>
          <a:p>
            <a:r>
              <a:rPr kumimoji="1" lang="en-US" altLang="ja-JP" dirty="0" smtClean="0"/>
              <a:t>1 min</a:t>
            </a:r>
          </a:p>
        </p:txBody>
      </p:sp>
      <p:sp>
        <p:nvSpPr>
          <p:cNvPr id="4" name="スライド番号プレースホルダー 3"/>
          <p:cNvSpPr>
            <a:spLocks noGrp="1"/>
          </p:cNvSpPr>
          <p:nvPr>
            <p:ph type="sldNum" sz="quarter" idx="10"/>
          </p:nvPr>
        </p:nvSpPr>
        <p:spPr/>
        <p:txBody>
          <a:bodyPr/>
          <a:lstStyle/>
          <a:p>
            <a:fld id="{EC02CA0B-E948-4E3F-8DC3-623BF94980B6}" type="slidenum">
              <a:rPr kumimoji="1" lang="ja-JP" altLang="en-US" smtClean="0"/>
              <a:pPr/>
              <a:t>8</a:t>
            </a:fld>
            <a:endParaRPr kumimoji="1" lang="ja-JP" altLang="en-US"/>
          </a:p>
        </p:txBody>
      </p:sp>
    </p:spTree>
    <p:extLst>
      <p:ext uri="{BB962C8B-B14F-4D97-AF65-F5344CB8AC3E}">
        <p14:creationId xmlns="" xmlns:p14="http://schemas.microsoft.com/office/powerpoint/2010/main" val="4277513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Here</a:t>
            </a:r>
            <a:r>
              <a:rPr kumimoji="1" lang="en-US" altLang="ja-JP" baseline="0" dirty="0" smtClean="0"/>
              <a:t> we can see </a:t>
            </a:r>
            <a:r>
              <a:rPr kumimoji="1" lang="en-US" altLang="ja-JP" dirty="0" smtClean="0"/>
              <a:t>a picture and an illustration of the target assembly</a:t>
            </a:r>
          </a:p>
          <a:p>
            <a:r>
              <a:rPr kumimoji="1" lang="en-US" altLang="ja-JP" dirty="0" smtClean="0"/>
              <a:t>and the cold head of the GM </a:t>
            </a:r>
            <a:r>
              <a:rPr kumimoji="1" lang="en-US" altLang="ja-JP" dirty="0" err="1" smtClean="0"/>
              <a:t>cryocooler</a:t>
            </a:r>
            <a:r>
              <a:rPr kumimoji="1" lang="en-US" altLang="ja-JP" dirty="0" smtClean="0"/>
              <a:t>. </a:t>
            </a:r>
          </a:p>
          <a:p>
            <a:pPr marL="298323" indent="-298323">
              <a:buFont typeface="Wingdings" panose="05000000000000000000" pitchFamily="2" charset="2"/>
              <a:buChar char="ü"/>
            </a:pPr>
            <a:r>
              <a:rPr lang="en-US" altLang="ja-JP" sz="1300" dirty="0"/>
              <a:t>Sample was cooled by </a:t>
            </a:r>
            <a:r>
              <a:rPr lang="en-US" altLang="ja-JP" sz="1300" dirty="0">
                <a:solidFill>
                  <a:srgbClr val="0000FF"/>
                </a:solidFill>
              </a:rPr>
              <a:t>conduction coolant </a:t>
            </a:r>
            <a:r>
              <a:rPr lang="en-US" altLang="ja-JP" sz="1300" dirty="0"/>
              <a:t>via Al (3) and oxygen-free high-conductivity copper (OFHC) (4).</a:t>
            </a:r>
            <a:endParaRPr lang="ja-JP" altLang="en-US" sz="1300" dirty="0"/>
          </a:p>
          <a:p>
            <a:r>
              <a:rPr kumimoji="1" lang="en-US" altLang="ja-JP" dirty="0" smtClean="0"/>
              <a:t>with </a:t>
            </a:r>
            <a:r>
              <a:rPr kumimoji="1" lang="en-US" altLang="ja-JP" b="1" dirty="0" smtClean="0"/>
              <a:t>high thermal conductivities </a:t>
            </a:r>
            <a:r>
              <a:rPr kumimoji="1" lang="en-US" altLang="ja-JP" dirty="0" smtClean="0"/>
              <a:t>(e.g., 220 W/(m K) for aluminum at 300 K and</a:t>
            </a:r>
          </a:p>
          <a:p>
            <a:r>
              <a:rPr kumimoji="1" lang="en-US" altLang="ja-JP" dirty="0" smtClean="0"/>
              <a:t>300 W/(m K) for OFHC at 300 K). </a:t>
            </a:r>
          </a:p>
          <a:p>
            <a:endParaRPr kumimoji="1" lang="en-US" altLang="ja-JP" dirty="0" smtClean="0"/>
          </a:p>
          <a:p>
            <a:r>
              <a:rPr kumimoji="1" lang="en-US" altLang="ja-JP" dirty="0" smtClean="0"/>
              <a:t>An aluminum cylindrical pipe</a:t>
            </a:r>
            <a:r>
              <a:rPr kumimoji="1" lang="en-US" altLang="ja-JP" baseline="0" dirty="0" smtClean="0"/>
              <a:t> </a:t>
            </a:r>
            <a:r>
              <a:rPr kumimoji="1" lang="en-US" altLang="ja-JP" dirty="0" smtClean="0"/>
              <a:t>covered the whole target assembly</a:t>
            </a:r>
          </a:p>
          <a:p>
            <a:r>
              <a:rPr kumimoji="1" lang="en-US" altLang="ja-JP" dirty="0" smtClean="0"/>
              <a:t>to intercept the radiation from the ambient irradiation chamber</a:t>
            </a:r>
          </a:p>
          <a:p>
            <a:r>
              <a:rPr kumimoji="1" lang="en-US" altLang="ja-JP" dirty="0" smtClean="0"/>
              <a:t>To measure the temperature on materials,</a:t>
            </a:r>
          </a:p>
          <a:p>
            <a:r>
              <a:rPr kumimoji="1" lang="en-US" altLang="ja-JP" dirty="0" err="1" smtClean="0"/>
              <a:t>Cernox</a:t>
            </a:r>
            <a:r>
              <a:rPr kumimoji="1" lang="en-US" altLang="ja-JP" dirty="0" smtClean="0"/>
              <a:t> resistance thermometer was set</a:t>
            </a:r>
            <a:r>
              <a:rPr kumimoji="1" lang="en-US" altLang="ja-JP" baseline="0" dirty="0" smtClean="0"/>
              <a:t> on the sample and </a:t>
            </a:r>
            <a:r>
              <a:rPr kumimoji="1" lang="en-US" altLang="ja-JP" dirty="0" smtClean="0"/>
              <a:t>Silicon thermometer was set on near Cold head.</a:t>
            </a:r>
          </a:p>
          <a:p>
            <a:r>
              <a:rPr kumimoji="1" lang="en-US" altLang="ja-JP" dirty="0" smtClean="0"/>
              <a:t>Electric heater was use to measure recovery of defects through annealing.</a:t>
            </a:r>
          </a:p>
          <a:p>
            <a:r>
              <a:rPr kumimoji="1" lang="en-US" altLang="ja-JP" dirty="0" smtClean="0"/>
              <a:t>Next, I</a:t>
            </a:r>
            <a:r>
              <a:rPr kumimoji="1" lang="en-US" altLang="ja-JP" baseline="0" dirty="0" smtClean="0"/>
              <a:t> will show you the sample.</a:t>
            </a:r>
            <a:endParaRPr kumimoji="1" lang="en-US" altLang="ja-JP" dirty="0" smtClean="0"/>
          </a:p>
          <a:p>
            <a:endParaRPr kumimoji="1" lang="en-US" altLang="ja-JP" dirty="0" smtClean="0"/>
          </a:p>
          <a:p>
            <a:r>
              <a:rPr kumimoji="1" lang="en-US" altLang="ja-JP" dirty="0" smtClean="0"/>
              <a:t>1 min.</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C02CA0B-E948-4E3F-8DC3-623BF94980B6}" type="slidenum">
              <a:rPr kumimoji="1" lang="ja-JP" altLang="en-US" smtClean="0"/>
              <a:pPr/>
              <a:t>9</a:t>
            </a:fld>
            <a:endParaRPr kumimoji="1" lang="ja-JP" altLang="en-US"/>
          </a:p>
        </p:txBody>
      </p:sp>
    </p:spTree>
    <p:extLst>
      <p:ext uri="{BB962C8B-B14F-4D97-AF65-F5344CB8AC3E}">
        <p14:creationId xmlns="" xmlns:p14="http://schemas.microsoft.com/office/powerpoint/2010/main" val="1503789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4238BAD-8A20-408F-ACD9-26FFDC4A08D3}" type="datetime1">
              <a:rPr lang="ja-JP" altLang="en-US" smtClean="0"/>
              <a:pPr>
                <a:defRPr/>
              </a:pPr>
              <a:t>2015/5/13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1B22631-1D59-4A20-8292-312663055A72}"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99CD26E-87BC-431B-8085-DF043C225E38}" type="datetime1">
              <a:rPr lang="ja-JP" altLang="en-US" smtClean="0"/>
              <a:pPr>
                <a:defRPr/>
              </a:pPr>
              <a:t>2015/5/13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CF783CF-EF85-47F8-81A2-C65A3EF9B5A3}"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3F695AC-7FCD-4731-BA4C-E99ADC682C36}" type="datetime1">
              <a:rPr lang="ja-JP" altLang="en-US" smtClean="0"/>
              <a:pPr>
                <a:defRPr/>
              </a:pPr>
              <a:t>2015/5/13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0E9B017-4F84-49D0-B653-A290EB68F945}"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365147C-50CF-4A8B-A621-8276C9E315E8}" type="datetime1">
              <a:rPr lang="ja-JP" altLang="en-US" smtClean="0"/>
              <a:pPr>
                <a:defRPr/>
              </a:pPr>
              <a:t>2015/5/13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2F12EEB-097F-49BD-BA44-1DAD81B8DACC}"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946C90F1-5DFE-4D29-BF90-EE1D87E0662D}" type="datetime1">
              <a:rPr lang="ja-JP" altLang="en-US" smtClean="0"/>
              <a:pPr>
                <a:defRPr/>
              </a:pPr>
              <a:t>2015/5/13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1DECD0C-EC76-44AC-B96B-A72529371F41}"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CBAFC14F-A06E-4BC4-B682-2CD3DCCBC8C0}" type="datetime1">
              <a:rPr lang="ja-JP" altLang="en-US" smtClean="0"/>
              <a:pPr>
                <a:defRPr/>
              </a:pPr>
              <a:t>2015/5/13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60C5A32-823E-4631-A8B8-F196C0C90CCC}"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384CB64E-4C60-40A2-9C19-9E9F849D19FB}" type="datetime1">
              <a:rPr lang="ja-JP" altLang="en-US" smtClean="0"/>
              <a:pPr>
                <a:defRPr/>
              </a:pPr>
              <a:t>2015/5/13</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F6A98BA4-A417-4E53-8A82-15A72BF789D5}"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F20D2F7-CCFB-462C-9EAF-041C6D7229E5}" type="datetime1">
              <a:rPr lang="ja-JP" altLang="en-US" smtClean="0"/>
              <a:pPr>
                <a:defRPr/>
              </a:pPr>
              <a:t>2015/5/13</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237BC9A4-F621-46CA-AB68-C6F449EBA8C3}"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6651AAE6-3CA0-42DF-BFC0-474B27720CEA}" type="datetime1">
              <a:rPr lang="ja-JP" altLang="en-US" smtClean="0"/>
              <a:pPr>
                <a:defRPr/>
              </a:pPr>
              <a:t>2015/5/13</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4D124555-9AF1-4EA2-B5CF-BCC4A608FF6C}"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37DE6DB-7D83-40CA-8F47-2F9C071E1E6E}" type="datetime1">
              <a:rPr lang="ja-JP" altLang="en-US" smtClean="0"/>
              <a:pPr>
                <a:defRPr/>
              </a:pPr>
              <a:t>2015/5/13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D59C5127-89C4-40D0-88DC-0CD9831EBDAA}"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CEE085B9-7496-4F3E-A1FB-A5D648EC69EC}" type="datetime1">
              <a:rPr lang="ja-JP" altLang="en-US" smtClean="0"/>
              <a:pPr>
                <a:defRPr/>
              </a:pPr>
              <a:t>2015/5/13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E3658503-980E-4B14-8007-62AEEB09C065}"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charset="-128"/>
              </a:defRPr>
            </a:lvl1pPr>
          </a:lstStyle>
          <a:p>
            <a:pPr>
              <a:defRPr/>
            </a:pPr>
            <a:fld id="{F1616856-93B9-4751-BF1D-FF8E9B05EF09}" type="datetime1">
              <a:rPr lang="ja-JP" altLang="en-US" smtClean="0"/>
              <a:pPr>
                <a:defRPr/>
              </a:pPr>
              <a:t>2015/5/13</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charset="-128"/>
              </a:defRPr>
            </a:lvl1pPr>
          </a:lstStyle>
          <a:p>
            <a:pPr>
              <a:defRPr/>
            </a:pPr>
            <a:fld id="{EF8EB4B2-2DEC-4C7F-B89E-4238760AA243}"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38.png"/><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Strong_focusing" TargetMode="External"/><Relationship Id="rId2" Type="http://schemas.openxmlformats.org/officeDocument/2006/relationships/hyperlink" Target="http://en.wikipedia.org/wiki/Cyclotron" TargetMode="External"/><Relationship Id="rId1" Type="http://schemas.openxmlformats.org/officeDocument/2006/relationships/slideLayout" Target="../slideLayouts/slideLayout6.xml"/><Relationship Id="rId4" Type="http://schemas.openxmlformats.org/officeDocument/2006/relationships/hyperlink" Target="http://en.wikipedia.org/wiki/Synchrotro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27.xml"/><Relationship Id="rId7" Type="http://schemas.openxmlformats.org/officeDocument/2006/relationships/image" Target="../media/image45.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oleObject" Target="../embeddings/oleObject5.bin"/><Relationship Id="rId10" Type="http://schemas.openxmlformats.org/officeDocument/2006/relationships/image" Target="../media/image48.png"/><Relationship Id="rId4" Type="http://schemas.openxmlformats.org/officeDocument/2006/relationships/oleObject" Target="../embeddings/oleObject4.bin"/><Relationship Id="rId9" Type="http://schemas.openxmlformats.org/officeDocument/2006/relationships/image" Target="../media/image47.png"/></Relationships>
</file>

<file path=ppt/slides/_rels/slide3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28.xml"/><Relationship Id="rId7"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1.bin"/><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180528" y="1394834"/>
            <a:ext cx="9468544" cy="1420150"/>
          </a:xfrm>
        </p:spPr>
        <p:txBody>
          <a:bodyPr/>
          <a:lstStyle/>
          <a:p>
            <a:pPr eaLnBrk="1" hangingPunct="1">
              <a:defRPr/>
            </a:pPr>
            <a:r>
              <a:rPr lang="en-US" altLang="ja-JP" sz="3200" dirty="0">
                <a:latin typeface="Arial" panose="020B0604020202020204" pitchFamily="34" charset="0"/>
                <a:cs typeface="Arial" panose="020B0604020202020204" pitchFamily="34" charset="0"/>
              </a:rPr>
              <a:t>Measurement of </a:t>
            </a:r>
            <a:r>
              <a:rPr lang="en-US" altLang="ja-JP" sz="3200" dirty="0" smtClean="0">
                <a:latin typeface="Arial" panose="020B0604020202020204" pitchFamily="34" charset="0"/>
                <a:cs typeface="Arial" panose="020B0604020202020204" pitchFamily="34" charset="0"/>
              </a:rPr>
              <a:t>damage </a:t>
            </a:r>
            <a:r>
              <a:rPr lang="en-US" altLang="ja-JP" sz="3200" dirty="0">
                <a:latin typeface="Arial" panose="020B0604020202020204" pitchFamily="34" charset="0"/>
                <a:cs typeface="Arial" panose="020B0604020202020204" pitchFamily="34" charset="0"/>
              </a:rPr>
              <a:t>rate of copper </a:t>
            </a:r>
            <a:r>
              <a:rPr lang="en-US" altLang="ja-JP" sz="3200" dirty="0" smtClean="0">
                <a:latin typeface="Arial" panose="020B0604020202020204" pitchFamily="34" charset="0"/>
                <a:cs typeface="Arial" panose="020B0604020202020204" pitchFamily="34" charset="0"/>
              </a:rPr>
              <a:t/>
            </a:r>
            <a:br>
              <a:rPr lang="en-US" altLang="ja-JP" sz="3200" dirty="0" smtClean="0">
                <a:latin typeface="Arial" panose="020B0604020202020204" pitchFamily="34" charset="0"/>
                <a:cs typeface="Arial" panose="020B0604020202020204" pitchFamily="34" charset="0"/>
              </a:rPr>
            </a:br>
            <a:r>
              <a:rPr lang="en-US" altLang="ja-JP" sz="3200" dirty="0" smtClean="0">
                <a:latin typeface="Arial" panose="020B0604020202020204" pitchFamily="34" charset="0"/>
                <a:cs typeface="Arial" panose="020B0604020202020204" pitchFamily="34" charset="0"/>
              </a:rPr>
              <a:t>irradiated </a:t>
            </a:r>
            <a:r>
              <a:rPr lang="en-US" altLang="ja-JP" sz="3200" dirty="0">
                <a:latin typeface="Arial" panose="020B0604020202020204" pitchFamily="34" charset="0"/>
                <a:cs typeface="Arial" panose="020B0604020202020204" pitchFamily="34" charset="0"/>
              </a:rPr>
              <a:t>with 125 MeV protons at 12 K </a:t>
            </a:r>
            <a:r>
              <a:rPr lang="en-US" altLang="ja-JP" sz="3200" dirty="0" smtClean="0">
                <a:latin typeface="Arial" panose="020B0604020202020204" pitchFamily="34" charset="0"/>
                <a:cs typeface="Arial" panose="020B0604020202020204" pitchFamily="34" charset="0"/>
              </a:rPr>
              <a:t/>
            </a:r>
            <a:br>
              <a:rPr lang="en-US" altLang="ja-JP" sz="3200" dirty="0" smtClean="0">
                <a:latin typeface="Arial" panose="020B0604020202020204" pitchFamily="34" charset="0"/>
                <a:cs typeface="Arial" panose="020B0604020202020204" pitchFamily="34" charset="0"/>
              </a:rPr>
            </a:br>
            <a:r>
              <a:rPr lang="en-US" altLang="ja-JP" sz="3200" dirty="0" smtClean="0">
                <a:latin typeface="Arial" panose="020B0604020202020204" pitchFamily="34" charset="0"/>
                <a:cs typeface="Arial" panose="020B0604020202020204" pitchFamily="34" charset="0"/>
              </a:rPr>
              <a:t>and </a:t>
            </a:r>
            <a:r>
              <a:rPr lang="en-US" altLang="ja-JP" sz="3200" dirty="0">
                <a:latin typeface="Arial" panose="020B0604020202020204" pitchFamily="34" charset="0"/>
                <a:cs typeface="Arial" panose="020B0604020202020204" pitchFamily="34" charset="0"/>
              </a:rPr>
              <a:t>comparison with </a:t>
            </a:r>
            <a:r>
              <a:rPr lang="en-US" altLang="ja-JP" sz="3200" dirty="0" smtClean="0">
                <a:latin typeface="Arial" panose="020B0604020202020204" pitchFamily="34" charset="0"/>
                <a:cs typeface="Arial" panose="020B0604020202020204" pitchFamily="34" charset="0"/>
              </a:rPr>
              <a:t>PHITS results</a:t>
            </a:r>
            <a:endParaRPr lang="ja-JP" altLang="en-US" sz="3200" b="1" dirty="0" smtClean="0">
              <a:latin typeface="Arial" pitchFamily="34" charset="0"/>
              <a:ea typeface="Arial Unicode MS" pitchFamily="50" charset="-128"/>
              <a:cs typeface="Arial" pitchFamily="34" charset="0"/>
            </a:endParaRPr>
          </a:p>
        </p:txBody>
      </p:sp>
      <p:sp>
        <p:nvSpPr>
          <p:cNvPr id="2052" name="正方形/長方形 2"/>
          <p:cNvSpPr>
            <a:spLocks noChangeArrowheads="1"/>
          </p:cNvSpPr>
          <p:nvPr/>
        </p:nvSpPr>
        <p:spPr bwMode="auto">
          <a:xfrm>
            <a:off x="741490" y="3941619"/>
            <a:ext cx="7824951" cy="1323439"/>
          </a:xfrm>
          <a:prstGeom prst="rect">
            <a:avLst/>
          </a:prstGeom>
          <a:noFill/>
          <a:ln w="9525">
            <a:noFill/>
            <a:miter lim="800000"/>
            <a:headEnd/>
            <a:tailEnd/>
          </a:ln>
        </p:spPr>
        <p:txBody>
          <a:bodyPr wrap="square">
            <a:spAutoFit/>
          </a:bodyPr>
          <a:lstStyle/>
          <a:p>
            <a:pPr algn="ctr"/>
            <a:r>
              <a:rPr lang="en-US" altLang="ja-JP" sz="2000" dirty="0" smtClean="0"/>
              <a:t>Y. Iwamoto</a:t>
            </a:r>
            <a:r>
              <a:rPr lang="en-US" altLang="ja-JP" sz="2000" baseline="30000" dirty="0"/>
              <a:t>*,a</a:t>
            </a:r>
            <a:r>
              <a:rPr lang="en-US" altLang="ja-JP" sz="2000" dirty="0"/>
              <a:t>, </a:t>
            </a:r>
            <a:r>
              <a:rPr lang="en-US" altLang="ja-JP" sz="2000" dirty="0" smtClean="0"/>
              <a:t>T. </a:t>
            </a:r>
            <a:r>
              <a:rPr lang="en-US" altLang="ja-JP" sz="2000" dirty="0" err="1"/>
              <a:t>Yoshiie</a:t>
            </a:r>
            <a:r>
              <a:rPr lang="en-US" altLang="ja-JP" sz="2000" baseline="30000" dirty="0" err="1"/>
              <a:t>b</a:t>
            </a:r>
            <a:r>
              <a:rPr lang="en-US" altLang="ja-JP" sz="2000" dirty="0"/>
              <a:t>, </a:t>
            </a:r>
            <a:r>
              <a:rPr lang="en-US" altLang="ja-JP" sz="2000" dirty="0" smtClean="0"/>
              <a:t>M. </a:t>
            </a:r>
            <a:r>
              <a:rPr lang="en-US" altLang="ja-JP" sz="2000" dirty="0" err="1"/>
              <a:t>Yoshida</a:t>
            </a:r>
            <a:r>
              <a:rPr lang="en-US" altLang="ja-JP" sz="2000" baseline="30000" dirty="0" err="1"/>
              <a:t>c</a:t>
            </a:r>
            <a:r>
              <a:rPr lang="en-US" altLang="ja-JP" sz="2000" dirty="0"/>
              <a:t>, </a:t>
            </a:r>
            <a:r>
              <a:rPr lang="en-US" altLang="ja-JP" sz="2000" dirty="0" smtClean="0"/>
              <a:t>T. </a:t>
            </a:r>
            <a:r>
              <a:rPr lang="en-US" altLang="ja-JP" sz="2000" dirty="0" err="1"/>
              <a:t>Nakamoto</a:t>
            </a:r>
            <a:r>
              <a:rPr lang="en-US" altLang="ja-JP" sz="2000" baseline="30000" dirty="0" err="1"/>
              <a:t>c</a:t>
            </a:r>
            <a:r>
              <a:rPr lang="en-US" altLang="ja-JP" sz="2000" dirty="0"/>
              <a:t>, </a:t>
            </a:r>
            <a:r>
              <a:rPr lang="en-US" altLang="ja-JP" sz="2000" dirty="0" smtClean="0"/>
              <a:t>M. </a:t>
            </a:r>
            <a:r>
              <a:rPr lang="en-US" altLang="ja-JP" sz="2000" dirty="0" err="1"/>
              <a:t>Sakamoto</a:t>
            </a:r>
            <a:r>
              <a:rPr lang="en-US" altLang="ja-JP" sz="2000" baseline="30000" dirty="0" err="1"/>
              <a:t>b</a:t>
            </a:r>
            <a:r>
              <a:rPr lang="en-US" altLang="ja-JP" sz="2000" dirty="0"/>
              <a:t>, </a:t>
            </a:r>
            <a:r>
              <a:rPr lang="en-US" altLang="ja-JP" sz="2000" dirty="0" smtClean="0"/>
              <a:t>Y. </a:t>
            </a:r>
            <a:r>
              <a:rPr lang="en-US" altLang="ja-JP" sz="2000" dirty="0" err="1"/>
              <a:t>Kuriyama</a:t>
            </a:r>
            <a:r>
              <a:rPr lang="en-US" altLang="ja-JP" sz="2000" baseline="30000" dirty="0" err="1"/>
              <a:t>b</a:t>
            </a:r>
            <a:r>
              <a:rPr lang="en-US" altLang="ja-JP" sz="2000" dirty="0"/>
              <a:t>, </a:t>
            </a:r>
            <a:r>
              <a:rPr lang="en-US" altLang="ja-JP" sz="2000" dirty="0" smtClean="0"/>
              <a:t>T. </a:t>
            </a:r>
            <a:r>
              <a:rPr lang="en-US" altLang="ja-JP" sz="2000" dirty="0" err="1"/>
              <a:t>Uesugi</a:t>
            </a:r>
            <a:r>
              <a:rPr lang="en-US" altLang="ja-JP" sz="2000" baseline="30000" dirty="0" err="1"/>
              <a:t>b</a:t>
            </a:r>
            <a:r>
              <a:rPr lang="en-US" altLang="ja-JP" sz="2000" dirty="0"/>
              <a:t>, </a:t>
            </a:r>
            <a:r>
              <a:rPr lang="en-US" altLang="ja-JP" sz="2000" dirty="0" smtClean="0"/>
              <a:t>Y. </a:t>
            </a:r>
            <a:r>
              <a:rPr lang="en-US" altLang="ja-JP" sz="2000" dirty="0" err="1"/>
              <a:t>Ishi</a:t>
            </a:r>
            <a:r>
              <a:rPr lang="en-US" altLang="ja-JP" sz="2000" baseline="30000" dirty="0" err="1"/>
              <a:t>b</a:t>
            </a:r>
            <a:r>
              <a:rPr lang="en-US" altLang="ja-JP" sz="2000" dirty="0"/>
              <a:t>, </a:t>
            </a:r>
            <a:r>
              <a:rPr lang="en-US" altLang="ja-JP" sz="2000" dirty="0" smtClean="0"/>
              <a:t>Q. </a:t>
            </a:r>
            <a:r>
              <a:rPr lang="en-US" altLang="ja-JP" sz="2000" dirty="0" err="1"/>
              <a:t>Xu</a:t>
            </a:r>
            <a:r>
              <a:rPr lang="en-US" altLang="ja-JP" sz="2000" baseline="30000" dirty="0" err="1"/>
              <a:t>b</a:t>
            </a:r>
            <a:r>
              <a:rPr lang="en-US" altLang="ja-JP" sz="2000" dirty="0"/>
              <a:t>, </a:t>
            </a:r>
            <a:r>
              <a:rPr lang="en-US" altLang="ja-JP" sz="2000" dirty="0" smtClean="0"/>
              <a:t>H. </a:t>
            </a:r>
            <a:r>
              <a:rPr lang="en-US" altLang="ja-JP" sz="2000" dirty="0" err="1"/>
              <a:t>Yashima</a:t>
            </a:r>
            <a:r>
              <a:rPr lang="en-US" altLang="ja-JP" sz="2000" baseline="30000" dirty="0" err="1"/>
              <a:t>b</a:t>
            </a:r>
            <a:r>
              <a:rPr lang="en-US" altLang="ja-JP" sz="2000" dirty="0"/>
              <a:t>, </a:t>
            </a:r>
            <a:endParaRPr lang="en-US" altLang="ja-JP" sz="2000" dirty="0" smtClean="0"/>
          </a:p>
          <a:p>
            <a:pPr algn="ctr"/>
            <a:r>
              <a:rPr lang="en-US" altLang="ja-JP" sz="2000" dirty="0" smtClean="0"/>
              <a:t>F. </a:t>
            </a:r>
            <a:r>
              <a:rPr lang="en-US" altLang="ja-JP" sz="2000" dirty="0" err="1"/>
              <a:t>Takahashi</a:t>
            </a:r>
            <a:r>
              <a:rPr lang="en-US" altLang="ja-JP" sz="2000" baseline="30000" dirty="0" err="1"/>
              <a:t>a</a:t>
            </a:r>
            <a:r>
              <a:rPr lang="en-US" altLang="ja-JP" sz="2000" dirty="0"/>
              <a:t>, </a:t>
            </a:r>
            <a:r>
              <a:rPr lang="en-US" altLang="ja-JP" sz="2000" dirty="0" smtClean="0"/>
              <a:t>Y. </a:t>
            </a:r>
            <a:r>
              <a:rPr lang="en-US" altLang="ja-JP" sz="2000" dirty="0" err="1"/>
              <a:t>Mori</a:t>
            </a:r>
            <a:r>
              <a:rPr lang="en-US" altLang="ja-JP" sz="2000" baseline="30000" dirty="0" err="1"/>
              <a:t>b</a:t>
            </a:r>
            <a:r>
              <a:rPr lang="en-US" altLang="ja-JP" sz="2000" dirty="0"/>
              <a:t>, </a:t>
            </a:r>
            <a:r>
              <a:rPr lang="en-US" altLang="ja-JP" sz="2000" dirty="0" smtClean="0"/>
              <a:t>T. </a:t>
            </a:r>
            <a:r>
              <a:rPr lang="en-US" altLang="ja-JP" sz="2000" dirty="0" err="1"/>
              <a:t>Ogitsu</a:t>
            </a:r>
            <a:r>
              <a:rPr lang="en-US" altLang="ja-JP" sz="2000" baseline="30000" dirty="0" err="1"/>
              <a:t>c</a:t>
            </a:r>
            <a:endParaRPr lang="ja-JP" altLang="ja-JP" sz="2000" dirty="0"/>
          </a:p>
          <a:p>
            <a:pPr algn="ctr"/>
            <a:endParaRPr lang="ja-JP" altLang="ja-JP" sz="2000" dirty="0"/>
          </a:p>
        </p:txBody>
      </p:sp>
      <p:sp>
        <p:nvSpPr>
          <p:cNvPr id="2053" name="Rectangle 1"/>
          <p:cNvSpPr>
            <a:spLocks noChangeArrowheads="1"/>
          </p:cNvSpPr>
          <p:nvPr/>
        </p:nvSpPr>
        <p:spPr bwMode="auto">
          <a:xfrm>
            <a:off x="2483768" y="5615368"/>
            <a:ext cx="3905685" cy="400110"/>
          </a:xfrm>
          <a:prstGeom prst="rect">
            <a:avLst/>
          </a:prstGeom>
          <a:noFill/>
          <a:ln w="9525">
            <a:noFill/>
            <a:miter lim="800000"/>
            <a:headEnd/>
            <a:tailEnd/>
          </a:ln>
        </p:spPr>
        <p:txBody>
          <a:bodyPr wrap="none" anchor="ctr">
            <a:spAutoFit/>
          </a:bodyPr>
          <a:lstStyle/>
          <a:p>
            <a:r>
              <a:rPr lang="en-US" altLang="ja-JP" sz="2000" baseline="30000" dirty="0" err="1" smtClean="0"/>
              <a:t>a</a:t>
            </a:r>
            <a:r>
              <a:rPr lang="en-US" altLang="ja-JP" sz="2000" dirty="0" err="1" smtClean="0"/>
              <a:t>JAEA</a:t>
            </a:r>
            <a:r>
              <a:rPr lang="en-US" altLang="ja-JP" sz="2000" dirty="0" smtClean="0"/>
              <a:t> </a:t>
            </a:r>
            <a:r>
              <a:rPr lang="en-US" altLang="ja-JP" sz="2000" baseline="30000" dirty="0" err="1" smtClean="0"/>
              <a:t>b</a:t>
            </a:r>
            <a:r>
              <a:rPr lang="en-US" altLang="ja-JP" sz="2000" dirty="0" err="1" smtClean="0"/>
              <a:t>KURRI</a:t>
            </a:r>
            <a:r>
              <a:rPr lang="en-US" altLang="ja-JP" sz="2000" dirty="0" smtClean="0"/>
              <a:t>/Kyoto Univ. </a:t>
            </a:r>
            <a:r>
              <a:rPr lang="en-US" altLang="ja-JP" sz="2000" baseline="30000" dirty="0" err="1" smtClean="0">
                <a:latin typeface="Arial Unicode MS" pitchFamily="50" charset="-128"/>
                <a:ea typeface="Arial Unicode MS" pitchFamily="50" charset="-128"/>
                <a:cs typeface="Arial Unicode MS" pitchFamily="50" charset="-128"/>
              </a:rPr>
              <a:t>c</a:t>
            </a:r>
            <a:r>
              <a:rPr lang="en-US" altLang="ja-JP" sz="2000" dirty="0" err="1" smtClean="0">
                <a:latin typeface="Arial Unicode MS" pitchFamily="50" charset="-128"/>
                <a:ea typeface="Arial Unicode MS" pitchFamily="50" charset="-128"/>
                <a:cs typeface="Arial Unicode MS" pitchFamily="50" charset="-128"/>
              </a:rPr>
              <a:t>KEK</a:t>
            </a:r>
            <a:endParaRPr lang="en-US" altLang="ja-JP" sz="2000" dirty="0">
              <a:latin typeface="Arial Unicode MS" pitchFamily="50" charset="-128"/>
              <a:ea typeface="Arial Unicode MS" pitchFamily="50" charset="-128"/>
              <a:cs typeface="Arial Unicode MS" pitchFamily="50" charset="-128"/>
            </a:endParaRPr>
          </a:p>
        </p:txBody>
      </p:sp>
      <p:sp>
        <p:nvSpPr>
          <p:cNvPr id="2054" name="テキスト ボックス 5"/>
          <p:cNvSpPr txBox="1">
            <a:spLocks noChangeArrowheads="1"/>
          </p:cNvSpPr>
          <p:nvPr/>
        </p:nvSpPr>
        <p:spPr bwMode="auto">
          <a:xfrm>
            <a:off x="171723" y="154425"/>
            <a:ext cx="8964487" cy="338554"/>
          </a:xfrm>
          <a:prstGeom prst="rect">
            <a:avLst/>
          </a:prstGeom>
          <a:noFill/>
          <a:ln w="9525">
            <a:noFill/>
            <a:miter lim="800000"/>
            <a:headEnd/>
            <a:tailEnd/>
          </a:ln>
        </p:spPr>
        <p:txBody>
          <a:bodyPr wrap="square">
            <a:spAutoFit/>
          </a:bodyPr>
          <a:lstStyle/>
          <a:p>
            <a:r>
              <a:rPr lang="en-US" altLang="ja-JP" sz="1600" dirty="0" smtClean="0">
                <a:latin typeface="Arial Unicode MS" pitchFamily="50" charset="-128"/>
                <a:ea typeface="Arial Unicode MS" pitchFamily="50" charset="-128"/>
                <a:cs typeface="Arial Unicode MS" pitchFamily="50" charset="-128"/>
              </a:rPr>
              <a:t>Radiation Effects in Superconducting Magnet Materials 2015, 11-14</a:t>
            </a:r>
            <a:r>
              <a:rPr lang="en-US" altLang="ja-JP" sz="1600" baseline="30000" dirty="0" smtClean="0">
                <a:latin typeface="Arial Unicode MS" pitchFamily="50" charset="-128"/>
                <a:ea typeface="Arial Unicode MS" pitchFamily="50" charset="-128"/>
                <a:cs typeface="Arial Unicode MS" pitchFamily="50" charset="-128"/>
              </a:rPr>
              <a:t>th</a:t>
            </a:r>
            <a:r>
              <a:rPr lang="en-US" altLang="ja-JP" sz="1600" dirty="0" smtClean="0">
                <a:latin typeface="Arial Unicode MS" pitchFamily="50" charset="-128"/>
                <a:ea typeface="Arial Unicode MS" pitchFamily="50" charset="-128"/>
                <a:cs typeface="Arial Unicode MS" pitchFamily="50" charset="-128"/>
              </a:rPr>
              <a:t> May, 2015 in FRIB/MSU</a:t>
            </a:r>
            <a:endParaRPr lang="ja-JP" altLang="en-US" sz="1600" dirty="0">
              <a:latin typeface="Arial Unicode MS" pitchFamily="50" charset="-128"/>
              <a:ea typeface="Arial Unicode MS" pitchFamily="50" charset="-128"/>
              <a:cs typeface="Arial Unicode MS" pitchFamily="50" charset="-128"/>
            </a:endParaRPr>
          </a:p>
        </p:txBody>
      </p:sp>
      <p:sp>
        <p:nvSpPr>
          <p:cNvPr id="7" name="スライド番号プレースホルダ 6"/>
          <p:cNvSpPr>
            <a:spLocks noGrp="1"/>
          </p:cNvSpPr>
          <p:nvPr>
            <p:ph type="sldNum" sz="quarter" idx="12"/>
          </p:nvPr>
        </p:nvSpPr>
        <p:spPr>
          <a:xfrm>
            <a:off x="6902896" y="6376243"/>
            <a:ext cx="2133600" cy="365125"/>
          </a:xfrm>
        </p:spPr>
        <p:txBody>
          <a:bodyPr/>
          <a:lstStyle/>
          <a:p>
            <a:pPr>
              <a:defRPr/>
            </a:pPr>
            <a:fld id="{237BC9A4-F621-46CA-AB68-C6F449EBA8C3}" type="slidenum">
              <a:rPr lang="ja-JP" altLang="en-US" sz="1800" smtClean="0">
                <a:solidFill>
                  <a:schemeClr val="tx1"/>
                </a:solidFill>
              </a:rPr>
              <a:pPr>
                <a:defRPr/>
              </a:pPr>
              <a:t>1</a:t>
            </a:fld>
            <a:endParaRPr lang="ja-JP" altLang="en-US" sz="1800" dirty="0">
              <a:solidFill>
                <a:schemeClr val="tx1"/>
              </a:solidFill>
            </a:endParaRPr>
          </a:p>
        </p:txBody>
      </p:sp>
    </p:spTree>
  </p:cSld>
  <p:clrMapOvr>
    <a:masterClrMapping/>
  </p:clrMapOvr>
  <p:transition advTm="795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3383" y="0"/>
            <a:ext cx="8229600" cy="626012"/>
          </a:xfrm>
        </p:spPr>
        <p:txBody>
          <a:bodyPr/>
          <a:lstStyle/>
          <a:p>
            <a:r>
              <a:rPr lang="en-US" altLang="ja-JP" sz="3200" dirty="0" smtClean="0">
                <a:latin typeface="Arial" panose="020B0604020202020204" pitchFamily="34" charset="0"/>
                <a:cs typeface="Arial" panose="020B0604020202020204" pitchFamily="34" charset="0"/>
              </a:rPr>
              <a:t>Sample </a:t>
            </a:r>
            <a:r>
              <a:rPr lang="en-US" altLang="ja-JP" sz="3200" dirty="0">
                <a:latin typeface="Arial" panose="020B0604020202020204" pitchFamily="34" charset="0"/>
                <a:cs typeface="Arial" panose="020B0604020202020204" pitchFamily="34" charset="0"/>
              </a:rPr>
              <a:t>and its </a:t>
            </a:r>
            <a:r>
              <a:rPr lang="en-US" altLang="ja-JP" sz="3200" dirty="0" smtClean="0">
                <a:latin typeface="Arial" panose="020B0604020202020204" pitchFamily="34" charset="0"/>
                <a:cs typeface="Arial" panose="020B0604020202020204" pitchFamily="34" charset="0"/>
              </a:rPr>
              <a:t>retention</a:t>
            </a:r>
            <a:endParaRPr kumimoji="1" lang="ja-JP" altLang="en-US" sz="3200"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2"/>
          </p:nvPr>
        </p:nvSpPr>
        <p:spPr>
          <a:xfrm>
            <a:off x="6974904" y="6448251"/>
            <a:ext cx="2133600" cy="365125"/>
          </a:xfrm>
        </p:spPr>
        <p:txBody>
          <a:bodyPr/>
          <a:lstStyle/>
          <a:p>
            <a:pPr>
              <a:defRPr/>
            </a:pPr>
            <a:fld id="{237BC9A4-F621-46CA-AB68-C6F449EBA8C3}" type="slidenum">
              <a:rPr lang="ja-JP" altLang="en-US" sz="1800" smtClean="0">
                <a:solidFill>
                  <a:schemeClr val="tx1"/>
                </a:solidFill>
              </a:rPr>
              <a:pPr>
                <a:defRPr/>
              </a:pPr>
              <a:t>10</a:t>
            </a:fld>
            <a:endParaRPr lang="ja-JP" altLang="en-US" sz="1800">
              <a:solidFill>
                <a:schemeClr val="tx1"/>
              </a:solidFill>
            </a:endParaRPr>
          </a:p>
        </p:txBody>
      </p:sp>
      <p:pic>
        <p:nvPicPr>
          <p:cNvPr id="5" name="Picture 19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445" y="1491917"/>
            <a:ext cx="1556759" cy="18497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Line 3"/>
          <p:cNvSpPr>
            <a:spLocks noChangeShapeType="1"/>
          </p:cNvSpPr>
          <p:nvPr/>
        </p:nvSpPr>
        <p:spPr bwMode="auto">
          <a:xfrm>
            <a:off x="116379" y="626012"/>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a:latin typeface="+mn-lt"/>
              <a:ea typeface="+mn-ea"/>
            </a:endParaRPr>
          </a:p>
        </p:txBody>
      </p:sp>
      <p:sp>
        <p:nvSpPr>
          <p:cNvPr id="12" name="テキスト ボックス 11"/>
          <p:cNvSpPr txBox="1"/>
          <p:nvPr/>
        </p:nvSpPr>
        <p:spPr>
          <a:xfrm>
            <a:off x="0" y="3524208"/>
            <a:ext cx="5772734" cy="707886"/>
          </a:xfrm>
          <a:prstGeom prst="rect">
            <a:avLst/>
          </a:prstGeom>
          <a:noFill/>
        </p:spPr>
        <p:txBody>
          <a:bodyPr wrap="none" rtlCol="0">
            <a:spAutoFit/>
          </a:bodyPr>
          <a:lstStyle/>
          <a:p>
            <a:r>
              <a:rPr lang="en-US" altLang="ja-JP" sz="2000" dirty="0"/>
              <a:t>1.5-mm-thick </a:t>
            </a:r>
            <a:r>
              <a:rPr kumimoji="1" lang="en-US" altLang="ja-JP" sz="2000" dirty="0" err="1" smtClean="0"/>
              <a:t>AlN</a:t>
            </a:r>
            <a:r>
              <a:rPr kumimoji="1" lang="en-US" altLang="ja-JP" sz="2000" dirty="0" smtClean="0"/>
              <a:t> ceramic sheet </a:t>
            </a:r>
          </a:p>
          <a:p>
            <a:r>
              <a:rPr lang="en-US" altLang="ja-JP" sz="2000" dirty="0" smtClean="0">
                <a:solidFill>
                  <a:srgbClr val="0000FF"/>
                </a:solidFill>
              </a:rPr>
              <a:t>Electrical insulation and high thermal conductivity</a:t>
            </a:r>
            <a:endParaRPr kumimoji="1" lang="ja-JP" altLang="en-US" sz="2000" dirty="0">
              <a:solidFill>
                <a:srgbClr val="0000FF"/>
              </a:solidFill>
            </a:endParaRPr>
          </a:p>
        </p:txBody>
      </p:sp>
      <p:pic>
        <p:nvPicPr>
          <p:cNvPr id="14" name="図 13"/>
          <p:cNvPicPr>
            <a:picLocks noChangeAspect="1"/>
          </p:cNvPicPr>
          <p:nvPr/>
        </p:nvPicPr>
        <p:blipFill rotWithShape="1">
          <a:blip r:embed="rId4" cstate="print"/>
          <a:srcRect l="26781" t="33846" r="48411" b="41720"/>
          <a:stretch/>
        </p:blipFill>
        <p:spPr>
          <a:xfrm rot="5400000">
            <a:off x="2053624" y="938334"/>
            <a:ext cx="1917609" cy="2674428"/>
          </a:xfrm>
          <a:prstGeom prst="rect">
            <a:avLst/>
          </a:prstGeom>
        </p:spPr>
      </p:pic>
      <p:sp>
        <p:nvSpPr>
          <p:cNvPr id="15" name="テキスト ボックス 14"/>
          <p:cNvSpPr txBox="1"/>
          <p:nvPr/>
        </p:nvSpPr>
        <p:spPr>
          <a:xfrm>
            <a:off x="1677867" y="1978103"/>
            <a:ext cx="505267" cy="400110"/>
          </a:xfrm>
          <a:prstGeom prst="rect">
            <a:avLst/>
          </a:prstGeom>
          <a:noFill/>
        </p:spPr>
        <p:txBody>
          <a:bodyPr wrap="none" rtlCol="0">
            <a:spAutoFit/>
          </a:bodyPr>
          <a:lstStyle/>
          <a:p>
            <a:r>
              <a:rPr kumimoji="1" lang="en-US" altLang="ja-JP" sz="2000" dirty="0" smtClean="0"/>
              <a:t>V+</a:t>
            </a:r>
            <a:endParaRPr kumimoji="1" lang="ja-JP" altLang="en-US" sz="2000" dirty="0"/>
          </a:p>
        </p:txBody>
      </p:sp>
      <p:sp>
        <p:nvSpPr>
          <p:cNvPr id="16" name="テキスト ボックス 15"/>
          <p:cNvSpPr txBox="1"/>
          <p:nvPr/>
        </p:nvSpPr>
        <p:spPr>
          <a:xfrm>
            <a:off x="3891970" y="1990710"/>
            <a:ext cx="426976" cy="400110"/>
          </a:xfrm>
          <a:prstGeom prst="rect">
            <a:avLst/>
          </a:prstGeom>
          <a:noFill/>
        </p:spPr>
        <p:txBody>
          <a:bodyPr wrap="none" rtlCol="0">
            <a:spAutoFit/>
          </a:bodyPr>
          <a:lstStyle/>
          <a:p>
            <a:r>
              <a:rPr kumimoji="1" lang="en-US" altLang="ja-JP" sz="2000" dirty="0" smtClean="0"/>
              <a:t>V-</a:t>
            </a:r>
            <a:endParaRPr kumimoji="1" lang="ja-JP" altLang="en-US" sz="2000" dirty="0"/>
          </a:p>
        </p:txBody>
      </p:sp>
      <p:sp>
        <p:nvSpPr>
          <p:cNvPr id="17" name="テキスト ボックス 16"/>
          <p:cNvSpPr txBox="1"/>
          <p:nvPr/>
        </p:nvSpPr>
        <p:spPr>
          <a:xfrm>
            <a:off x="1765198" y="2526200"/>
            <a:ext cx="404278" cy="400110"/>
          </a:xfrm>
          <a:prstGeom prst="rect">
            <a:avLst/>
          </a:prstGeom>
          <a:noFill/>
        </p:spPr>
        <p:txBody>
          <a:bodyPr wrap="none" rtlCol="0">
            <a:spAutoFit/>
          </a:bodyPr>
          <a:lstStyle/>
          <a:p>
            <a:r>
              <a:rPr kumimoji="1" lang="en-US" altLang="ja-JP" sz="2000" dirty="0" smtClean="0"/>
              <a:t>I+</a:t>
            </a:r>
            <a:endParaRPr kumimoji="1" lang="ja-JP" altLang="en-US" sz="2000" dirty="0"/>
          </a:p>
        </p:txBody>
      </p:sp>
      <p:sp>
        <p:nvSpPr>
          <p:cNvPr id="18" name="テキスト ボックス 17"/>
          <p:cNvSpPr txBox="1"/>
          <p:nvPr/>
        </p:nvSpPr>
        <p:spPr>
          <a:xfrm>
            <a:off x="3935379" y="2575713"/>
            <a:ext cx="340158" cy="400110"/>
          </a:xfrm>
          <a:prstGeom prst="rect">
            <a:avLst/>
          </a:prstGeom>
          <a:noFill/>
        </p:spPr>
        <p:txBody>
          <a:bodyPr wrap="none" rtlCol="0">
            <a:spAutoFit/>
          </a:bodyPr>
          <a:lstStyle/>
          <a:p>
            <a:r>
              <a:rPr kumimoji="1" lang="en-US" altLang="ja-JP" sz="2000" dirty="0" smtClean="0"/>
              <a:t>I-</a:t>
            </a:r>
            <a:endParaRPr kumimoji="1" lang="ja-JP" altLang="en-US" sz="2000" dirty="0"/>
          </a:p>
        </p:txBody>
      </p:sp>
      <p:sp>
        <p:nvSpPr>
          <p:cNvPr id="22" name="正方形/長方形 21"/>
          <p:cNvSpPr/>
          <p:nvPr/>
        </p:nvSpPr>
        <p:spPr>
          <a:xfrm>
            <a:off x="2886367" y="992604"/>
            <a:ext cx="1654620" cy="400110"/>
          </a:xfrm>
          <a:prstGeom prst="rect">
            <a:avLst/>
          </a:prstGeom>
        </p:spPr>
        <p:txBody>
          <a:bodyPr wrap="none">
            <a:spAutoFit/>
          </a:bodyPr>
          <a:lstStyle/>
          <a:p>
            <a:r>
              <a:rPr lang="en-US" altLang="ja-JP" sz="2000" dirty="0" smtClean="0"/>
              <a:t>Spot welding</a:t>
            </a:r>
            <a:endParaRPr lang="ja-JP" altLang="en-US" sz="2000" dirty="0"/>
          </a:p>
        </p:txBody>
      </p:sp>
      <p:cxnSp>
        <p:nvCxnSpPr>
          <p:cNvPr id="24" name="直線矢印コネクタ 23"/>
          <p:cNvCxnSpPr/>
          <p:nvPr/>
        </p:nvCxnSpPr>
        <p:spPr>
          <a:xfrm>
            <a:off x="1967337" y="1316742"/>
            <a:ext cx="602833" cy="6427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5562833" y="4999584"/>
            <a:ext cx="954107" cy="369332"/>
          </a:xfrm>
          <a:prstGeom prst="rect">
            <a:avLst/>
          </a:prstGeom>
        </p:spPr>
        <p:txBody>
          <a:bodyPr wrap="none">
            <a:spAutoFit/>
          </a:bodyPr>
          <a:lstStyle/>
          <a:p>
            <a:r>
              <a:rPr lang="en-US" altLang="ja-JP" dirty="0" smtClean="0"/>
              <a:t>Al plate</a:t>
            </a:r>
            <a:endParaRPr lang="ja-JP" altLang="en-US" dirty="0"/>
          </a:p>
        </p:txBody>
      </p:sp>
      <p:pic>
        <p:nvPicPr>
          <p:cNvPr id="34" name="図 33"/>
          <p:cNvPicPr>
            <a:picLocks noChangeAspect="1"/>
          </p:cNvPicPr>
          <p:nvPr/>
        </p:nvPicPr>
        <p:blipFill>
          <a:blip r:embed="rId5" cstate="print"/>
          <a:stretch>
            <a:fillRect/>
          </a:stretch>
        </p:blipFill>
        <p:spPr>
          <a:xfrm>
            <a:off x="6585120" y="4718229"/>
            <a:ext cx="2294259" cy="895439"/>
          </a:xfrm>
          <a:prstGeom prst="rect">
            <a:avLst/>
          </a:prstGeom>
        </p:spPr>
      </p:pic>
      <p:pic>
        <p:nvPicPr>
          <p:cNvPr id="35" name="図 34"/>
          <p:cNvPicPr>
            <a:picLocks noChangeAspect="1"/>
          </p:cNvPicPr>
          <p:nvPr/>
        </p:nvPicPr>
        <p:blipFill rotWithShape="1">
          <a:blip r:embed="rId6" cstate="print"/>
          <a:srcRect r="9801"/>
          <a:stretch/>
        </p:blipFill>
        <p:spPr>
          <a:xfrm>
            <a:off x="6466377" y="1045885"/>
            <a:ext cx="2570120" cy="2554979"/>
          </a:xfrm>
          <a:prstGeom prst="rect">
            <a:avLst/>
          </a:prstGeom>
        </p:spPr>
      </p:pic>
      <p:sp>
        <p:nvSpPr>
          <p:cNvPr id="37" name="正方形/長方形 36"/>
          <p:cNvSpPr/>
          <p:nvPr/>
        </p:nvSpPr>
        <p:spPr>
          <a:xfrm>
            <a:off x="5596146" y="5662989"/>
            <a:ext cx="3440350" cy="646331"/>
          </a:xfrm>
          <a:prstGeom prst="rect">
            <a:avLst/>
          </a:prstGeom>
        </p:spPr>
        <p:txBody>
          <a:bodyPr wrap="square">
            <a:spAutoFit/>
          </a:bodyPr>
          <a:lstStyle/>
          <a:p>
            <a:r>
              <a:rPr lang="en-US" altLang="ja-JP" dirty="0" smtClean="0"/>
              <a:t>Wire </a:t>
            </a:r>
            <a:r>
              <a:rPr lang="en-US" altLang="ja-JP" dirty="0"/>
              <a:t>was carefully sandwiched between two </a:t>
            </a:r>
            <a:r>
              <a:rPr lang="en-US" altLang="ja-JP" dirty="0" smtClean="0"/>
              <a:t>1.5-mm-thick </a:t>
            </a:r>
            <a:r>
              <a:rPr lang="en-US" altLang="ja-JP" dirty="0" err="1" smtClean="0"/>
              <a:t>AlN</a:t>
            </a:r>
            <a:r>
              <a:rPr lang="en-US" altLang="ja-JP" dirty="0" smtClean="0"/>
              <a:t>.</a:t>
            </a:r>
            <a:endParaRPr lang="ja-JP" altLang="en-US" dirty="0"/>
          </a:p>
        </p:txBody>
      </p:sp>
      <p:sp>
        <p:nvSpPr>
          <p:cNvPr id="39" name="正方形/長方形 38"/>
          <p:cNvSpPr/>
          <p:nvPr/>
        </p:nvSpPr>
        <p:spPr>
          <a:xfrm>
            <a:off x="6356905" y="3646765"/>
            <a:ext cx="2750688" cy="646331"/>
          </a:xfrm>
          <a:prstGeom prst="rect">
            <a:avLst/>
          </a:prstGeom>
        </p:spPr>
        <p:txBody>
          <a:bodyPr wrap="square">
            <a:spAutoFit/>
          </a:bodyPr>
          <a:lstStyle/>
          <a:p>
            <a:r>
              <a:rPr lang="en-US" altLang="ja-JP" dirty="0" smtClean="0"/>
              <a:t>CX1050-SD </a:t>
            </a:r>
            <a:r>
              <a:rPr lang="en-US" altLang="ja-JP" dirty="0" err="1"/>
              <a:t>Cernox</a:t>
            </a:r>
            <a:r>
              <a:rPr lang="en-US" altLang="ja-JP" dirty="0"/>
              <a:t> </a:t>
            </a:r>
            <a:endParaRPr lang="en-US" altLang="ja-JP" dirty="0" smtClean="0"/>
          </a:p>
          <a:p>
            <a:r>
              <a:rPr lang="en-US" altLang="ja-JP" dirty="0" smtClean="0"/>
              <a:t>resistance </a:t>
            </a:r>
            <a:r>
              <a:rPr lang="en-US" altLang="ja-JP" dirty="0"/>
              <a:t>thermometer </a:t>
            </a:r>
            <a:endParaRPr lang="ja-JP" altLang="en-US" dirty="0"/>
          </a:p>
        </p:txBody>
      </p:sp>
      <p:sp>
        <p:nvSpPr>
          <p:cNvPr id="40" name="正方形/長方形 39"/>
          <p:cNvSpPr/>
          <p:nvPr/>
        </p:nvSpPr>
        <p:spPr>
          <a:xfrm>
            <a:off x="7423534" y="2029686"/>
            <a:ext cx="949940" cy="369332"/>
          </a:xfrm>
          <a:prstGeom prst="rect">
            <a:avLst/>
          </a:prstGeom>
        </p:spPr>
        <p:txBody>
          <a:bodyPr wrap="none">
            <a:spAutoFit/>
          </a:bodyPr>
          <a:lstStyle/>
          <a:p>
            <a:r>
              <a:rPr lang="en-US" altLang="ja-JP" dirty="0" smtClean="0"/>
              <a:t>GFRP  </a:t>
            </a:r>
            <a:endParaRPr lang="ja-JP" altLang="en-US" dirty="0"/>
          </a:p>
        </p:txBody>
      </p:sp>
      <p:cxnSp>
        <p:nvCxnSpPr>
          <p:cNvPr id="42" name="直線矢印コネクタ 41"/>
          <p:cNvCxnSpPr/>
          <p:nvPr/>
        </p:nvCxnSpPr>
        <p:spPr>
          <a:xfrm>
            <a:off x="7898504" y="2464413"/>
            <a:ext cx="0" cy="3014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V="1">
            <a:off x="8317536" y="2926311"/>
            <a:ext cx="0" cy="674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H="1" flipV="1">
            <a:off x="7423534" y="5212081"/>
            <a:ext cx="10492" cy="4044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V="1">
            <a:off x="6265979" y="4999584"/>
            <a:ext cx="400771" cy="19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6260781" y="5334397"/>
            <a:ext cx="400771" cy="19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1870528" y="3151800"/>
            <a:ext cx="2964273" cy="400110"/>
          </a:xfrm>
          <a:prstGeom prst="rect">
            <a:avLst/>
          </a:prstGeom>
        </p:spPr>
        <p:txBody>
          <a:bodyPr wrap="none">
            <a:spAutoFit/>
          </a:bodyPr>
          <a:lstStyle/>
          <a:p>
            <a:r>
              <a:rPr lang="en-US" altLang="ja-JP" sz="2000" dirty="0" smtClean="0"/>
              <a:t>Irradiation area, </a:t>
            </a:r>
            <a:r>
              <a:rPr lang="en-US" altLang="ja-JP" sz="2000" dirty="0" smtClean="0">
                <a:latin typeface="Symbol" panose="05050102010706020507" pitchFamily="18" charset="2"/>
              </a:rPr>
              <a:t>f</a:t>
            </a:r>
            <a:r>
              <a:rPr lang="en-US" altLang="ja-JP" sz="2000" dirty="0" smtClean="0"/>
              <a:t>20 </a:t>
            </a:r>
            <a:r>
              <a:rPr lang="en-US" altLang="ja-JP" sz="2000" dirty="0"/>
              <a:t>m</a:t>
            </a:r>
            <a:r>
              <a:rPr lang="en-US" altLang="ja-JP" sz="2000" dirty="0" smtClean="0"/>
              <a:t>m</a:t>
            </a:r>
            <a:endParaRPr lang="ja-JP" altLang="en-US" sz="2000" dirty="0"/>
          </a:p>
        </p:txBody>
      </p:sp>
      <p:cxnSp>
        <p:nvCxnSpPr>
          <p:cNvPr id="54" name="直線矢印コネクタ 53"/>
          <p:cNvCxnSpPr/>
          <p:nvPr/>
        </p:nvCxnSpPr>
        <p:spPr>
          <a:xfrm flipH="1" flipV="1">
            <a:off x="2947891" y="2956694"/>
            <a:ext cx="179931" cy="2776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6" name="図 55"/>
          <p:cNvPicPr>
            <a:picLocks noChangeAspect="1"/>
          </p:cNvPicPr>
          <p:nvPr/>
        </p:nvPicPr>
        <p:blipFill rotWithShape="1">
          <a:blip r:embed="rId7" cstate="print">
            <a:extLst>
              <a:ext uri="{28A0092B-C50C-407E-A947-70E740481C1C}">
                <a14:useLocalDpi xmlns="" xmlns:a14="http://schemas.microsoft.com/office/drawing/2010/main" val="0"/>
              </a:ext>
            </a:extLst>
          </a:blip>
          <a:srcRect l="8263" t="23750" r="55512" b="37400"/>
          <a:stretch/>
        </p:blipFill>
        <p:spPr>
          <a:xfrm rot="5400000">
            <a:off x="4600760" y="1382428"/>
            <a:ext cx="2257534" cy="1815843"/>
          </a:xfrm>
          <a:prstGeom prst="rect">
            <a:avLst/>
          </a:prstGeom>
        </p:spPr>
      </p:pic>
      <p:sp>
        <p:nvSpPr>
          <p:cNvPr id="59" name="正方形/長方形 58"/>
          <p:cNvSpPr/>
          <p:nvPr/>
        </p:nvSpPr>
        <p:spPr>
          <a:xfrm>
            <a:off x="846347" y="959813"/>
            <a:ext cx="1568058" cy="400110"/>
          </a:xfrm>
          <a:prstGeom prst="rect">
            <a:avLst/>
          </a:prstGeom>
        </p:spPr>
        <p:txBody>
          <a:bodyPr wrap="none">
            <a:spAutoFit/>
          </a:bodyPr>
          <a:lstStyle/>
          <a:p>
            <a:r>
              <a:rPr lang="en-US" altLang="ja-JP" sz="2000" dirty="0" smtClean="0"/>
              <a:t>Copper wire</a:t>
            </a:r>
            <a:endParaRPr lang="ja-JP" altLang="en-US" sz="2000" dirty="0"/>
          </a:p>
        </p:txBody>
      </p:sp>
      <p:cxnSp>
        <p:nvCxnSpPr>
          <p:cNvPr id="61" name="直線矢印コネクタ 60"/>
          <p:cNvCxnSpPr/>
          <p:nvPr/>
        </p:nvCxnSpPr>
        <p:spPr>
          <a:xfrm flipH="1">
            <a:off x="787010" y="1392714"/>
            <a:ext cx="532052" cy="5667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V="1">
            <a:off x="1158748" y="3067480"/>
            <a:ext cx="7023" cy="4198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H="1" flipV="1">
            <a:off x="7657852" y="5070513"/>
            <a:ext cx="74398" cy="5184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4860032" y="4139788"/>
            <a:ext cx="4288353" cy="369332"/>
          </a:xfrm>
          <a:prstGeom prst="rect">
            <a:avLst/>
          </a:prstGeom>
        </p:spPr>
        <p:txBody>
          <a:bodyPr wrap="none">
            <a:spAutoFit/>
          </a:bodyPr>
          <a:lstStyle/>
          <a:p>
            <a:r>
              <a:rPr lang="en-US" altLang="ja-JP" dirty="0">
                <a:solidFill>
                  <a:srgbClr val="0000FF"/>
                </a:solidFill>
              </a:rPr>
              <a:t>Excellent resistance to ionizing radiation</a:t>
            </a:r>
            <a:endParaRPr lang="ja-JP" altLang="en-US" dirty="0">
              <a:solidFill>
                <a:srgbClr val="0000FF"/>
              </a:solidFill>
            </a:endParaRPr>
          </a:p>
        </p:txBody>
      </p:sp>
      <p:cxnSp>
        <p:nvCxnSpPr>
          <p:cNvPr id="36" name="直線矢印コネクタ 35"/>
          <p:cNvCxnSpPr/>
          <p:nvPr/>
        </p:nvCxnSpPr>
        <p:spPr>
          <a:xfrm flipH="1">
            <a:off x="3350040" y="1399151"/>
            <a:ext cx="585339" cy="8699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283430" y="6496249"/>
            <a:ext cx="4378122" cy="369332"/>
          </a:xfrm>
          <a:prstGeom prst="rect">
            <a:avLst/>
          </a:prstGeom>
        </p:spPr>
        <p:txBody>
          <a:bodyPr wrap="none">
            <a:spAutoFit/>
          </a:bodyPr>
          <a:lstStyle/>
          <a:p>
            <a:r>
              <a:rPr lang="en-US" altLang="ja-JP" dirty="0" smtClean="0">
                <a:latin typeface="Arial" panose="020B0604020202020204" pitchFamily="34" charset="0"/>
                <a:cs typeface="Arial" panose="020B0604020202020204" pitchFamily="34" charset="0"/>
              </a:rPr>
              <a:t>Next: Electrical </a:t>
            </a:r>
            <a:r>
              <a:rPr lang="en-US" altLang="ja-JP" dirty="0">
                <a:latin typeface="Arial" panose="020B0604020202020204" pitchFamily="34" charset="0"/>
                <a:cs typeface="Arial" panose="020B0604020202020204" pitchFamily="34" charset="0"/>
              </a:rPr>
              <a:t>resistance measurement </a:t>
            </a:r>
            <a:endParaRPr lang="ja-JP" altLang="en-US" dirty="0"/>
          </a:p>
        </p:txBody>
      </p:sp>
      <p:graphicFrame>
        <p:nvGraphicFramePr>
          <p:cNvPr id="38" name="表 37"/>
          <p:cNvGraphicFramePr>
            <a:graphicFrameLocks noGrp="1"/>
          </p:cNvGraphicFramePr>
          <p:nvPr>
            <p:extLst>
              <p:ext uri="{D42A27DB-BD31-4B8C-83A1-F6EECF244321}">
                <p14:modId xmlns="" xmlns:p14="http://schemas.microsoft.com/office/powerpoint/2010/main" val="4155612334"/>
              </p:ext>
            </p:extLst>
          </p:nvPr>
        </p:nvGraphicFramePr>
        <p:xfrm>
          <a:off x="91383" y="4498078"/>
          <a:ext cx="5416721" cy="1961818"/>
        </p:xfrm>
        <a:graphic>
          <a:graphicData uri="http://schemas.openxmlformats.org/drawingml/2006/table">
            <a:tbl>
              <a:tblPr firstRow="1" firstCol="1" bandRow="1">
                <a:tableStyleId>{5C22544A-7EE6-4342-B048-85BDC9FD1C3A}</a:tableStyleId>
              </a:tblPr>
              <a:tblGrid>
                <a:gridCol w="2513375"/>
                <a:gridCol w="2903346"/>
              </a:tblGrid>
              <a:tr h="306328">
                <a:tc>
                  <a:txBody>
                    <a:bodyPr/>
                    <a:lstStyle/>
                    <a:p>
                      <a:pPr algn="ctr">
                        <a:spcAft>
                          <a:spcPts val="0"/>
                        </a:spcAft>
                      </a:pPr>
                      <a:r>
                        <a:rPr lang="en-US" sz="1800" kern="0" dirty="0">
                          <a:effectLst/>
                          <a:latin typeface="Arial" panose="020B0604020202020204" pitchFamily="34" charset="0"/>
                          <a:cs typeface="Arial" panose="020B0604020202020204" pitchFamily="34" charset="0"/>
                        </a:rPr>
                        <a:t>Material</a:t>
                      </a:r>
                      <a:endParaRPr lang="ja-JP" sz="18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0" marR="62860" marT="0" marB="0" anchor="ctr"/>
                </a:tc>
                <a:tc>
                  <a:txBody>
                    <a:bodyPr/>
                    <a:lstStyle/>
                    <a:p>
                      <a:pPr algn="ctr">
                        <a:spcAft>
                          <a:spcPts val="0"/>
                        </a:spcAft>
                      </a:pPr>
                      <a:r>
                        <a:rPr lang="en-US" sz="1800" kern="0" dirty="0">
                          <a:effectLst/>
                          <a:latin typeface="Arial" panose="020B0604020202020204" pitchFamily="34" charset="0"/>
                          <a:cs typeface="Arial" panose="020B0604020202020204" pitchFamily="34" charset="0"/>
                        </a:rPr>
                        <a:t>Copper</a:t>
                      </a:r>
                      <a:endParaRPr lang="ja-JP" sz="18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0" marR="62860" marT="0" marB="0" anchor="ctr"/>
                </a:tc>
              </a:tr>
              <a:tr h="283890">
                <a:tc>
                  <a:txBody>
                    <a:bodyPr/>
                    <a:lstStyle/>
                    <a:p>
                      <a:pPr algn="ctr">
                        <a:spcAft>
                          <a:spcPts val="0"/>
                        </a:spcAft>
                      </a:pPr>
                      <a:r>
                        <a:rPr lang="en-US" sz="1800" kern="0" dirty="0">
                          <a:effectLst/>
                          <a:latin typeface="Arial" panose="020B0604020202020204" pitchFamily="34" charset="0"/>
                          <a:cs typeface="Arial" panose="020B0604020202020204" pitchFamily="34" charset="0"/>
                        </a:rPr>
                        <a:t>Diameter (µm)</a:t>
                      </a:r>
                      <a:endParaRPr lang="ja-JP" sz="18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0" marR="62860" marT="0" marB="0" anchor="ctr"/>
                </a:tc>
                <a:tc>
                  <a:txBody>
                    <a:bodyPr/>
                    <a:lstStyle/>
                    <a:p>
                      <a:pPr algn="ctr">
                        <a:spcAft>
                          <a:spcPts val="0"/>
                        </a:spcAft>
                      </a:pPr>
                      <a:r>
                        <a:rPr lang="en-US" sz="1800" kern="0" dirty="0">
                          <a:effectLst/>
                          <a:latin typeface="Arial" panose="020B0604020202020204" pitchFamily="34" charset="0"/>
                          <a:cs typeface="Arial" panose="020B0604020202020204" pitchFamily="34" charset="0"/>
                        </a:rPr>
                        <a:t>250</a:t>
                      </a:r>
                      <a:endParaRPr lang="ja-JP" sz="18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0" marR="62860" marT="0" marB="0" anchor="ctr"/>
                </a:tc>
              </a:tr>
              <a:tr h="234136">
                <a:tc>
                  <a:txBody>
                    <a:bodyPr/>
                    <a:lstStyle/>
                    <a:p>
                      <a:pPr algn="ctr">
                        <a:spcAft>
                          <a:spcPts val="0"/>
                        </a:spcAft>
                      </a:pPr>
                      <a:r>
                        <a:rPr lang="en-US" sz="1800" kern="0" dirty="0">
                          <a:effectLst/>
                          <a:latin typeface="Arial" panose="020B0604020202020204" pitchFamily="34" charset="0"/>
                          <a:cs typeface="Arial" panose="020B0604020202020204" pitchFamily="34" charset="0"/>
                        </a:rPr>
                        <a:t>Purity (%)</a:t>
                      </a:r>
                      <a:endParaRPr lang="ja-JP" sz="18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0" marR="62860" marT="0" marB="0" anchor="ctr"/>
                </a:tc>
                <a:tc>
                  <a:txBody>
                    <a:bodyPr/>
                    <a:lstStyle/>
                    <a:p>
                      <a:pPr algn="ctr">
                        <a:spcAft>
                          <a:spcPts val="0"/>
                        </a:spcAft>
                      </a:pPr>
                      <a:r>
                        <a:rPr lang="en-US" sz="1800" kern="0" dirty="0">
                          <a:effectLst/>
                          <a:latin typeface="Arial" panose="020B0604020202020204" pitchFamily="34" charset="0"/>
                          <a:cs typeface="Arial" panose="020B0604020202020204" pitchFamily="34" charset="0"/>
                        </a:rPr>
                        <a:t>99.999 </a:t>
                      </a:r>
                      <a:endParaRPr lang="ja-JP" sz="18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0" marR="62860" marT="0" marB="0" anchor="ctr"/>
                </a:tc>
              </a:tr>
              <a:tr h="321914">
                <a:tc>
                  <a:txBody>
                    <a:bodyPr/>
                    <a:lstStyle/>
                    <a:p>
                      <a:pPr algn="ctr">
                        <a:spcAft>
                          <a:spcPts val="0"/>
                        </a:spcAft>
                      </a:pPr>
                      <a:r>
                        <a:rPr lang="en-US" sz="1800" kern="0" dirty="0">
                          <a:effectLst/>
                          <a:latin typeface="Arial" panose="020B0604020202020204" pitchFamily="34" charset="0"/>
                          <a:cs typeface="Arial" panose="020B0604020202020204" pitchFamily="34" charset="0"/>
                        </a:rPr>
                        <a:t>Shape</a:t>
                      </a:r>
                      <a:endParaRPr lang="ja-JP" sz="18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0" marR="62860" marT="0" marB="0" anchor="ctr"/>
                </a:tc>
                <a:tc>
                  <a:txBody>
                    <a:bodyPr/>
                    <a:lstStyle/>
                    <a:p>
                      <a:r>
                        <a:rPr kumimoji="1" lang="en-US" altLang="ja-JP" sz="1800" dirty="0" smtClean="0">
                          <a:latin typeface="Arial" panose="020B0604020202020204" pitchFamily="34" charset="0"/>
                          <a:cs typeface="Arial" panose="020B0604020202020204" pitchFamily="34" charset="0"/>
                        </a:rPr>
                        <a:t>Serpentine-shaped line</a:t>
                      </a:r>
                    </a:p>
                    <a:p>
                      <a:r>
                        <a:rPr kumimoji="1" lang="en-US" sz="1800" kern="0" dirty="0" smtClean="0">
                          <a:effectLst/>
                          <a:latin typeface="Arial" panose="020B0604020202020204" pitchFamily="34" charset="0"/>
                          <a:cs typeface="Arial" panose="020B0604020202020204" pitchFamily="34" charset="0"/>
                        </a:rPr>
                        <a:t>Annealed for 1 h at 1000</a:t>
                      </a:r>
                      <a:r>
                        <a:rPr kumimoji="1" lang="ja-JP" altLang="en-US" sz="1800" kern="0" dirty="0" smtClean="0">
                          <a:effectLst/>
                          <a:latin typeface="Arial" panose="020B0604020202020204" pitchFamily="34" charset="0"/>
                          <a:cs typeface="Arial" panose="020B0604020202020204" pitchFamily="34" charset="0"/>
                        </a:rPr>
                        <a:t>℃</a:t>
                      </a:r>
                      <a:endParaRPr lang="ja-JP" sz="18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0" marR="62860" marT="0" marB="0" anchor="ctr"/>
                </a:tc>
              </a:tr>
              <a:tr h="234136">
                <a:tc>
                  <a:txBody>
                    <a:bodyPr/>
                    <a:lstStyle/>
                    <a:p>
                      <a:pPr algn="ctr">
                        <a:spcAft>
                          <a:spcPts val="0"/>
                        </a:spcAft>
                      </a:pPr>
                      <a:r>
                        <a:rPr lang="en-US" sz="1800" kern="0" dirty="0">
                          <a:effectLst/>
                          <a:latin typeface="Arial" panose="020B0604020202020204" pitchFamily="34" charset="0"/>
                          <a:cs typeface="Arial" panose="020B0604020202020204" pitchFamily="34" charset="0"/>
                        </a:rPr>
                        <a:t>Length between two potential points (mm)</a:t>
                      </a:r>
                      <a:endParaRPr lang="ja-JP" sz="18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0" marR="62860" marT="0" marB="0" anchor="ctr"/>
                </a:tc>
                <a:tc>
                  <a:txBody>
                    <a:bodyPr/>
                    <a:lstStyle/>
                    <a:p>
                      <a:pPr algn="ctr">
                        <a:spcAft>
                          <a:spcPts val="0"/>
                        </a:spcAft>
                      </a:pPr>
                      <a:r>
                        <a:rPr lang="en-US" sz="1800" kern="0" dirty="0">
                          <a:effectLst/>
                          <a:latin typeface="Arial" panose="020B0604020202020204" pitchFamily="34" charset="0"/>
                          <a:cs typeface="Arial" panose="020B0604020202020204" pitchFamily="34" charset="0"/>
                        </a:rPr>
                        <a:t>152</a:t>
                      </a:r>
                      <a:endParaRPr lang="ja-JP" sz="18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0" marR="62860" marT="0" marB="0" anchor="ctr"/>
                </a:tc>
              </a:tr>
            </a:tbl>
          </a:graphicData>
        </a:graphic>
      </p:graphicFrame>
    </p:spTree>
    <p:extLst>
      <p:ext uri="{BB962C8B-B14F-4D97-AF65-F5344CB8AC3E}">
        <p14:creationId xmlns="" xmlns:p14="http://schemas.microsoft.com/office/powerpoint/2010/main" val="1410345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186" y="-21988"/>
            <a:ext cx="9211186" cy="626012"/>
          </a:xfrm>
        </p:spPr>
        <p:txBody>
          <a:bodyPr/>
          <a:lstStyle/>
          <a:p>
            <a:r>
              <a:rPr lang="en-US" altLang="ja-JP" sz="3200" dirty="0" smtClean="0">
                <a:latin typeface="Arial" panose="020B0604020202020204" pitchFamily="34" charset="0"/>
                <a:cs typeface="Arial" panose="020B0604020202020204" pitchFamily="34" charset="0"/>
              </a:rPr>
              <a:t>Electrical </a:t>
            </a:r>
            <a:r>
              <a:rPr lang="en-US" altLang="ja-JP" sz="3200" dirty="0">
                <a:latin typeface="Arial" panose="020B0604020202020204" pitchFamily="34" charset="0"/>
                <a:cs typeface="Arial" panose="020B0604020202020204" pitchFamily="34" charset="0"/>
              </a:rPr>
              <a:t>resistance </a:t>
            </a:r>
            <a:r>
              <a:rPr lang="en-US" altLang="ja-JP" sz="3200" dirty="0" smtClean="0">
                <a:latin typeface="Arial" panose="020B0604020202020204" pitchFamily="34" charset="0"/>
                <a:cs typeface="Arial" panose="020B0604020202020204" pitchFamily="34" charset="0"/>
              </a:rPr>
              <a:t>of copper </a:t>
            </a:r>
            <a:r>
              <a:rPr lang="en-US" altLang="ja-JP" sz="3200" dirty="0">
                <a:latin typeface="Arial" panose="020B0604020202020204" pitchFamily="34" charset="0"/>
                <a:cs typeface="Arial" panose="020B0604020202020204" pitchFamily="34" charset="0"/>
              </a:rPr>
              <a:t>wire </a:t>
            </a:r>
            <a:endParaRPr kumimoji="1" lang="ja-JP" altLang="en-US" sz="3200"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2"/>
          </p:nvPr>
        </p:nvSpPr>
        <p:spPr>
          <a:xfrm>
            <a:off x="6964951" y="6451102"/>
            <a:ext cx="2133600" cy="365125"/>
          </a:xfrm>
        </p:spPr>
        <p:txBody>
          <a:bodyPr/>
          <a:lstStyle/>
          <a:p>
            <a:pPr>
              <a:defRPr/>
            </a:pPr>
            <a:fld id="{237BC9A4-F621-46CA-AB68-C6F449EBA8C3}" type="slidenum">
              <a:rPr lang="ja-JP" altLang="en-US" sz="1800" smtClean="0">
                <a:solidFill>
                  <a:schemeClr val="tx1"/>
                </a:solidFill>
              </a:rPr>
              <a:pPr>
                <a:defRPr/>
              </a:pPr>
              <a:t>11</a:t>
            </a:fld>
            <a:endParaRPr lang="ja-JP" altLang="en-US" sz="1800">
              <a:solidFill>
                <a:schemeClr val="tx1"/>
              </a:solidFill>
            </a:endParaRPr>
          </a:p>
        </p:txBody>
      </p:sp>
      <p:sp>
        <p:nvSpPr>
          <p:cNvPr id="6" name="Line 3"/>
          <p:cNvSpPr>
            <a:spLocks noChangeShapeType="1"/>
          </p:cNvSpPr>
          <p:nvPr/>
        </p:nvSpPr>
        <p:spPr bwMode="auto">
          <a:xfrm>
            <a:off x="116379" y="692696"/>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a:latin typeface="+mn-lt"/>
              <a:ea typeface="+mn-ea"/>
            </a:endParaRPr>
          </a:p>
        </p:txBody>
      </p:sp>
      <mc:AlternateContent xmlns:mc="http://schemas.openxmlformats.org/markup-compatibility/2006">
        <mc:Choice xmlns="" xmlns:a14="http://schemas.microsoft.com/office/drawing/2010/main" Requires="a14">
          <p:sp>
            <p:nvSpPr>
              <p:cNvPr id="38" name="テキスト ボックス 37"/>
              <p:cNvSpPr txBox="1"/>
              <p:nvPr/>
            </p:nvSpPr>
            <p:spPr>
              <a:xfrm>
                <a:off x="5709617" y="4424944"/>
                <a:ext cx="2736304"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4000" i="1" smtClean="0">
                              <a:solidFill>
                                <a:srgbClr val="0000FF"/>
                              </a:solidFill>
                              <a:latin typeface="Cambria Math" panose="02040503050406030204" pitchFamily="18" charset="0"/>
                            </a:rPr>
                          </m:ctrlPr>
                        </m:sSubPr>
                        <m:e>
                          <m:r>
                            <a:rPr kumimoji="1" lang="ja-JP" altLang="en-US" sz="4000" i="1" smtClean="0">
                              <a:solidFill>
                                <a:srgbClr val="0000FF"/>
                              </a:solidFill>
                              <a:latin typeface="Cambria Math" panose="02040503050406030204" pitchFamily="18" charset="0"/>
                            </a:rPr>
                            <m:t>𝜌</m:t>
                          </m:r>
                        </m:e>
                        <m:sub>
                          <m:r>
                            <m:rPr>
                              <m:sty m:val="p"/>
                            </m:rPr>
                            <a:rPr kumimoji="1" lang="en-US" altLang="ja-JP" sz="4000" b="0" i="0" smtClean="0">
                              <a:solidFill>
                                <a:srgbClr val="0000FF"/>
                              </a:solidFill>
                              <a:latin typeface="Cambria Math" panose="02040503050406030204" pitchFamily="18" charset="0"/>
                            </a:rPr>
                            <m:t>Cu</m:t>
                          </m:r>
                        </m:sub>
                      </m:sSub>
                      <m:r>
                        <a:rPr kumimoji="1" lang="en-US" altLang="ja-JP" sz="4000" b="0" i="1" smtClean="0">
                          <a:solidFill>
                            <a:srgbClr val="0000FF"/>
                          </a:solidFill>
                          <a:latin typeface="Cambria Math" panose="02040503050406030204" pitchFamily="18" charset="0"/>
                        </a:rPr>
                        <m:t>=</m:t>
                      </m:r>
                      <m:r>
                        <a:rPr kumimoji="1" lang="en-US" altLang="ja-JP" sz="4000" b="0" i="1" smtClean="0">
                          <a:solidFill>
                            <a:srgbClr val="0000FF"/>
                          </a:solidFill>
                          <a:latin typeface="Cambria Math" panose="02040503050406030204" pitchFamily="18" charset="0"/>
                        </a:rPr>
                        <m:t>𝑅</m:t>
                      </m:r>
                      <m:r>
                        <a:rPr kumimoji="1" lang="en-US" altLang="ja-JP" sz="4000" b="0" i="1" smtClean="0">
                          <a:solidFill>
                            <a:srgbClr val="0000FF"/>
                          </a:solidFill>
                          <a:latin typeface="Cambria Math" panose="02040503050406030204" pitchFamily="18" charset="0"/>
                        </a:rPr>
                        <m:t> </m:t>
                      </m:r>
                      <m:r>
                        <a:rPr kumimoji="1" lang="en-US" altLang="ja-JP" sz="4000" b="0" i="1" smtClean="0">
                          <a:solidFill>
                            <a:srgbClr val="0000FF"/>
                          </a:solidFill>
                          <a:latin typeface="Cambria Math" panose="02040503050406030204" pitchFamily="18" charset="0"/>
                        </a:rPr>
                        <m:t>𝐿</m:t>
                      </m:r>
                      <m:r>
                        <a:rPr kumimoji="1" lang="en-US" altLang="ja-JP" sz="4000" b="0" i="1" smtClean="0">
                          <a:solidFill>
                            <a:srgbClr val="0000FF"/>
                          </a:solidFill>
                          <a:latin typeface="Cambria Math" panose="02040503050406030204" pitchFamily="18" charset="0"/>
                        </a:rPr>
                        <m:t>/</m:t>
                      </m:r>
                      <m:r>
                        <a:rPr kumimoji="1" lang="en-US" altLang="ja-JP" sz="4000" b="0" i="1" smtClean="0">
                          <a:solidFill>
                            <a:srgbClr val="0000FF"/>
                          </a:solidFill>
                          <a:latin typeface="Cambria Math" panose="02040503050406030204" pitchFamily="18" charset="0"/>
                        </a:rPr>
                        <m:t>𝐴</m:t>
                      </m:r>
                    </m:oMath>
                  </m:oMathPara>
                </a14:m>
                <a:endParaRPr kumimoji="1" lang="ja-JP" altLang="en-US" sz="4000" dirty="0">
                  <a:solidFill>
                    <a:srgbClr val="0000FF"/>
                  </a:solidFill>
                </a:endParaRPr>
              </a:p>
            </p:txBody>
          </p:sp>
        </mc:Choice>
        <mc:Fallback>
          <p:sp>
            <p:nvSpPr>
              <p:cNvPr id="38" name="テキスト ボックス 37"/>
              <p:cNvSpPr txBox="1">
                <a:spLocks noRot="1" noChangeAspect="1" noMove="1" noResize="1" noEditPoints="1" noAdjustHandles="1" noChangeArrowheads="1" noChangeShapeType="1" noTextEdit="1"/>
              </p:cNvSpPr>
              <p:nvPr/>
            </p:nvSpPr>
            <p:spPr>
              <a:xfrm>
                <a:off x="5709617" y="4424944"/>
                <a:ext cx="2736304" cy="615553"/>
              </a:xfrm>
              <a:prstGeom prst="rect">
                <a:avLst/>
              </a:prstGeom>
              <a:blipFill rotWithShape="0">
                <a:blip r:embed="rId3" cstate="print"/>
                <a:stretch>
                  <a:fillRect/>
                </a:stretch>
              </a:blipFill>
            </p:spPr>
            <p:txBody>
              <a:bodyPr/>
              <a:lstStyle/>
              <a:p>
                <a:r>
                  <a:rPr lang="ja-JP" altLang="en-US">
                    <a:noFill/>
                  </a:rPr>
                  <a:t> </a:t>
                </a:r>
              </a:p>
            </p:txBody>
          </p:sp>
        </mc:Fallback>
      </mc:AlternateContent>
      <p:sp>
        <p:nvSpPr>
          <p:cNvPr id="40" name="正方形/長方形 211"/>
          <p:cNvSpPr>
            <a:spLocks noChangeArrowheads="1"/>
          </p:cNvSpPr>
          <p:nvPr/>
        </p:nvSpPr>
        <p:spPr bwMode="auto">
          <a:xfrm>
            <a:off x="611560" y="2411211"/>
            <a:ext cx="2058987" cy="67710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altLang="ja-JP" sz="2000" dirty="0" smtClean="0"/>
              <a:t>Source</a:t>
            </a:r>
            <a:r>
              <a:rPr lang="en-US" altLang="ja-JP" dirty="0" smtClean="0"/>
              <a:t>:6221</a:t>
            </a:r>
          </a:p>
          <a:p>
            <a:pPr algn="ctr"/>
            <a:r>
              <a:rPr lang="en-US" altLang="ja-JP" dirty="0" smtClean="0"/>
              <a:t> </a:t>
            </a:r>
            <a:endParaRPr lang="ja-JP" altLang="en-US" dirty="0" smtClean="0">
              <a:cs typeface="Arial" panose="020B0604020202020204" pitchFamily="34" charset="0"/>
            </a:endParaRPr>
          </a:p>
        </p:txBody>
      </p:sp>
      <p:sp>
        <p:nvSpPr>
          <p:cNvPr id="41" name="正方形/長方形 212"/>
          <p:cNvSpPr>
            <a:spLocks noChangeArrowheads="1"/>
          </p:cNvSpPr>
          <p:nvPr/>
        </p:nvSpPr>
        <p:spPr bwMode="auto">
          <a:xfrm>
            <a:off x="1240465" y="1147005"/>
            <a:ext cx="1936748" cy="40011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altLang="ja-JP" sz="2000" dirty="0" err="1" smtClean="0"/>
              <a:t>Nano</a:t>
            </a:r>
            <a:r>
              <a:rPr lang="en-US" altLang="ja-JP" sz="2000" dirty="0" smtClean="0"/>
              <a:t>-voltmeter</a:t>
            </a:r>
            <a:endParaRPr lang="en-US" altLang="ja-JP" sz="2000" dirty="0"/>
          </a:p>
        </p:txBody>
      </p:sp>
      <p:sp>
        <p:nvSpPr>
          <p:cNvPr id="42" name="正方形/長方形 213"/>
          <p:cNvSpPr>
            <a:spLocks noChangeArrowheads="1"/>
          </p:cNvSpPr>
          <p:nvPr/>
        </p:nvSpPr>
        <p:spPr bwMode="auto">
          <a:xfrm>
            <a:off x="1115616" y="1475107"/>
            <a:ext cx="2448272"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altLang="ja-JP" dirty="0" smtClean="0"/>
              <a:t>2182A </a:t>
            </a:r>
            <a:r>
              <a:rPr lang="en-US" altLang="ja-JP" dirty="0" err="1" smtClean="0">
                <a:cs typeface="Arial" panose="020B0604020202020204" pitchFamily="34" charset="0"/>
              </a:rPr>
              <a:t>Keithley</a:t>
            </a:r>
            <a:r>
              <a:rPr lang="en-US" altLang="ja-JP" dirty="0" smtClean="0">
                <a:cs typeface="Arial" panose="020B0604020202020204" pitchFamily="34" charset="0"/>
              </a:rPr>
              <a:t> Inc</a:t>
            </a:r>
            <a:r>
              <a:rPr lang="en-US" altLang="ja-JP" dirty="0">
                <a:cs typeface="Arial" panose="020B0604020202020204" pitchFamily="34" charset="0"/>
              </a:rPr>
              <a:t>. </a:t>
            </a:r>
            <a:endParaRPr lang="ja-JP" altLang="en-US" dirty="0">
              <a:cs typeface="Arial" panose="020B0604020202020204" pitchFamily="34" charset="0"/>
            </a:endParaRPr>
          </a:p>
        </p:txBody>
      </p:sp>
      <p:sp>
        <p:nvSpPr>
          <p:cNvPr id="43" name="正方形/長方形 42"/>
          <p:cNvSpPr/>
          <p:nvPr/>
        </p:nvSpPr>
        <p:spPr>
          <a:xfrm>
            <a:off x="1034881" y="1166318"/>
            <a:ext cx="2266950" cy="708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正方形/長方形 43"/>
          <p:cNvSpPr/>
          <p:nvPr/>
        </p:nvSpPr>
        <p:spPr>
          <a:xfrm>
            <a:off x="769769" y="2385518"/>
            <a:ext cx="1825563" cy="6737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45" name="直線コネクタ 44"/>
          <p:cNvCxnSpPr/>
          <p:nvPr/>
        </p:nvCxnSpPr>
        <p:spPr>
          <a:xfrm>
            <a:off x="1487319" y="1874343"/>
            <a:ext cx="0" cy="5000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正方形/長方形 217"/>
          <p:cNvSpPr>
            <a:spLocks noChangeArrowheads="1"/>
          </p:cNvSpPr>
          <p:nvPr/>
        </p:nvSpPr>
        <p:spPr bwMode="auto">
          <a:xfrm>
            <a:off x="268119" y="1931493"/>
            <a:ext cx="11017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tLang="ja-JP" sz="2000"/>
              <a:t>TRIG link</a:t>
            </a:r>
          </a:p>
        </p:txBody>
      </p:sp>
      <p:sp>
        <p:nvSpPr>
          <p:cNvPr id="47" name="正方形/長方形 218"/>
          <p:cNvSpPr>
            <a:spLocks noChangeArrowheads="1"/>
          </p:cNvSpPr>
          <p:nvPr/>
        </p:nvSpPr>
        <p:spPr bwMode="auto">
          <a:xfrm>
            <a:off x="2817295" y="2361706"/>
            <a:ext cx="1127232" cy="70788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altLang="ja-JP" sz="2000" dirty="0"/>
              <a:t>PC</a:t>
            </a:r>
          </a:p>
          <a:p>
            <a:pPr algn="ctr"/>
            <a:r>
              <a:rPr lang="en-US" altLang="ja-JP" sz="2000" dirty="0" err="1"/>
              <a:t>Labview</a:t>
            </a:r>
            <a:endParaRPr lang="en-US" altLang="ja-JP" sz="2000" dirty="0"/>
          </a:p>
        </p:txBody>
      </p:sp>
      <p:sp>
        <p:nvSpPr>
          <p:cNvPr id="48" name="正方形/長方形 47"/>
          <p:cNvSpPr/>
          <p:nvPr/>
        </p:nvSpPr>
        <p:spPr>
          <a:xfrm>
            <a:off x="2699791" y="2402981"/>
            <a:ext cx="1241045" cy="7429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220"/>
          <p:cNvSpPr>
            <a:spLocks noChangeArrowheads="1"/>
          </p:cNvSpPr>
          <p:nvPr/>
        </p:nvSpPr>
        <p:spPr bwMode="auto">
          <a:xfrm>
            <a:off x="1492081" y="1948956"/>
            <a:ext cx="8286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tLang="ja-JP" sz="2000"/>
              <a:t>RS232</a:t>
            </a:r>
          </a:p>
        </p:txBody>
      </p:sp>
      <p:cxnSp>
        <p:nvCxnSpPr>
          <p:cNvPr id="50" name="直線コネクタ 49"/>
          <p:cNvCxnSpPr/>
          <p:nvPr/>
        </p:nvCxnSpPr>
        <p:spPr>
          <a:xfrm flipV="1">
            <a:off x="2450931" y="1883868"/>
            <a:ext cx="0" cy="49053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正方形/長方形 222"/>
          <p:cNvSpPr>
            <a:spLocks noChangeArrowheads="1"/>
          </p:cNvSpPr>
          <p:nvPr/>
        </p:nvSpPr>
        <p:spPr bwMode="auto">
          <a:xfrm>
            <a:off x="225299" y="1124744"/>
            <a:ext cx="51276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tLang="ja-JP" sz="2400"/>
              <a:t>V+</a:t>
            </a:r>
          </a:p>
        </p:txBody>
      </p:sp>
      <p:sp>
        <p:nvSpPr>
          <p:cNvPr id="52" name="正方形/長方形 223"/>
          <p:cNvSpPr>
            <a:spLocks noChangeArrowheads="1"/>
          </p:cNvSpPr>
          <p:nvPr/>
        </p:nvSpPr>
        <p:spPr bwMode="auto">
          <a:xfrm>
            <a:off x="218779" y="1404386"/>
            <a:ext cx="4540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tLang="ja-JP" sz="2400" dirty="0"/>
              <a:t>V-</a:t>
            </a:r>
          </a:p>
        </p:txBody>
      </p:sp>
      <p:sp>
        <p:nvSpPr>
          <p:cNvPr id="53" name="正方形/長方形 224"/>
          <p:cNvSpPr>
            <a:spLocks noChangeArrowheads="1"/>
          </p:cNvSpPr>
          <p:nvPr/>
        </p:nvSpPr>
        <p:spPr bwMode="auto">
          <a:xfrm>
            <a:off x="107504" y="2272806"/>
            <a:ext cx="414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tLang="ja-JP" sz="2400"/>
              <a:t>I+</a:t>
            </a:r>
          </a:p>
        </p:txBody>
      </p:sp>
      <p:sp>
        <p:nvSpPr>
          <p:cNvPr id="54" name="正方形/長方形 225"/>
          <p:cNvSpPr>
            <a:spLocks noChangeArrowheads="1"/>
          </p:cNvSpPr>
          <p:nvPr/>
        </p:nvSpPr>
        <p:spPr bwMode="auto">
          <a:xfrm>
            <a:off x="107504" y="2725243"/>
            <a:ext cx="355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tLang="ja-JP" sz="2400" dirty="0"/>
              <a:t>I-</a:t>
            </a:r>
          </a:p>
        </p:txBody>
      </p:sp>
      <p:cxnSp>
        <p:nvCxnSpPr>
          <p:cNvPr id="55" name="直線矢印コネクタ 54"/>
          <p:cNvCxnSpPr/>
          <p:nvPr/>
        </p:nvCxnSpPr>
        <p:spPr>
          <a:xfrm flipH="1">
            <a:off x="725319" y="1675906"/>
            <a:ext cx="292100" cy="0"/>
          </a:xfrm>
          <a:prstGeom prst="straightConnector1">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H="1">
            <a:off x="464969" y="2514106"/>
            <a:ext cx="304800" cy="0"/>
          </a:xfrm>
          <a:prstGeom prst="straightConnector1">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2586430" y="2883993"/>
            <a:ext cx="12382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H="1">
            <a:off x="453856" y="2971306"/>
            <a:ext cx="303213" cy="0"/>
          </a:xfrm>
          <a:prstGeom prst="straightConnector1">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H="1">
            <a:off x="734844" y="1377456"/>
            <a:ext cx="292100" cy="0"/>
          </a:xfrm>
          <a:prstGeom prst="straightConnector1">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2699792" y="5234056"/>
            <a:ext cx="6346092" cy="1015663"/>
          </a:xfrm>
          <a:prstGeom prst="rect">
            <a:avLst/>
          </a:prstGeom>
        </p:spPr>
        <p:txBody>
          <a:bodyPr wrap="square">
            <a:spAutoFit/>
          </a:bodyPr>
          <a:lstStyle/>
          <a:p>
            <a:r>
              <a:rPr lang="en-US" altLang="ja-JP" sz="2000" dirty="0" smtClean="0">
                <a:solidFill>
                  <a:srgbClr val="0000FF"/>
                </a:solidFill>
                <a:latin typeface="Arial" panose="020B0604020202020204" pitchFamily="34" charset="0"/>
                <a:cs typeface="Arial" panose="020B0604020202020204" pitchFamily="34" charset="0"/>
              </a:rPr>
              <a:t>R: Measured </a:t>
            </a:r>
            <a:r>
              <a:rPr lang="en-US" altLang="ja-JP" sz="2000" dirty="0">
                <a:solidFill>
                  <a:srgbClr val="0000FF"/>
                </a:solidFill>
                <a:latin typeface="Arial" panose="020B0604020202020204" pitchFamily="34" charset="0"/>
                <a:cs typeface="Arial" panose="020B0604020202020204" pitchFamily="34" charset="0"/>
              </a:rPr>
              <a:t>electrical </a:t>
            </a:r>
            <a:r>
              <a:rPr lang="en-US" altLang="ja-JP" sz="2000" dirty="0" smtClean="0">
                <a:solidFill>
                  <a:srgbClr val="0000FF"/>
                </a:solidFill>
                <a:latin typeface="Arial" panose="020B0604020202020204" pitchFamily="34" charset="0"/>
                <a:cs typeface="Arial" panose="020B0604020202020204" pitchFamily="34" charset="0"/>
              </a:rPr>
              <a:t>resistance</a:t>
            </a:r>
          </a:p>
          <a:p>
            <a:r>
              <a:rPr lang="en-US" altLang="ja-JP" sz="2000" dirty="0" smtClean="0">
                <a:latin typeface="Arial" panose="020B0604020202020204" pitchFamily="34" charset="0"/>
                <a:cs typeface="Arial" panose="020B0604020202020204" pitchFamily="34" charset="0"/>
              </a:rPr>
              <a:t>L: Length between </a:t>
            </a:r>
            <a:r>
              <a:rPr lang="en-US" altLang="ja-JP" sz="2000" dirty="0">
                <a:latin typeface="Arial" panose="020B0604020202020204" pitchFamily="34" charset="0"/>
                <a:cs typeface="Arial" panose="020B0604020202020204" pitchFamily="34" charset="0"/>
              </a:rPr>
              <a:t>two potential points (152 </a:t>
            </a:r>
            <a:r>
              <a:rPr lang="en-US" altLang="ja-JP" sz="2000" dirty="0" smtClean="0">
                <a:latin typeface="Arial" panose="020B0604020202020204" pitchFamily="34" charset="0"/>
                <a:cs typeface="Arial" panose="020B0604020202020204" pitchFamily="34" charset="0"/>
              </a:rPr>
              <a:t>mm </a:t>
            </a:r>
            <a:r>
              <a:rPr lang="en-US" altLang="ja-JP" sz="2000" dirty="0" smtClean="0">
                <a:solidFill>
                  <a:srgbClr val="0000FF"/>
                </a:solidFill>
                <a:latin typeface="Arial" panose="020B0604020202020204" pitchFamily="34" charset="0"/>
                <a:cs typeface="Arial" panose="020B0604020202020204" pitchFamily="34" charset="0"/>
              </a:rPr>
              <a:t>fixed</a:t>
            </a:r>
            <a:r>
              <a:rPr lang="en-US" altLang="ja-JP" sz="2000" dirty="0" smtClean="0">
                <a:latin typeface="Arial" panose="020B0604020202020204" pitchFamily="34" charset="0"/>
                <a:cs typeface="Arial" panose="020B0604020202020204" pitchFamily="34" charset="0"/>
              </a:rPr>
              <a:t>) </a:t>
            </a:r>
          </a:p>
          <a:p>
            <a:r>
              <a:rPr lang="en-US" altLang="ja-JP" sz="2000" dirty="0" smtClean="0">
                <a:latin typeface="Arial" panose="020B0604020202020204" pitchFamily="34" charset="0"/>
                <a:cs typeface="Arial" panose="020B0604020202020204" pitchFamily="34" charset="0"/>
              </a:rPr>
              <a:t>A : Area </a:t>
            </a:r>
            <a:r>
              <a:rPr lang="en-US" altLang="ja-JP" sz="2000" dirty="0">
                <a:latin typeface="Arial" panose="020B0604020202020204" pitchFamily="34" charset="0"/>
                <a:cs typeface="Arial" panose="020B0604020202020204" pitchFamily="34" charset="0"/>
              </a:rPr>
              <a:t>of </a:t>
            </a:r>
            <a:r>
              <a:rPr lang="en-US" altLang="ja-JP" sz="2000" dirty="0" smtClean="0">
                <a:latin typeface="Arial" panose="020B0604020202020204" pitchFamily="34" charset="0"/>
                <a:cs typeface="Arial" panose="020B0604020202020204" pitchFamily="34" charset="0"/>
              </a:rPr>
              <a:t>the sample </a:t>
            </a:r>
            <a:r>
              <a:rPr lang="en-US" altLang="ja-JP" sz="2000" dirty="0">
                <a:latin typeface="Arial" panose="020B0604020202020204" pitchFamily="34" charset="0"/>
                <a:cs typeface="Arial" panose="020B0604020202020204" pitchFamily="34" charset="0"/>
              </a:rPr>
              <a:t>(</a:t>
            </a:r>
            <a:r>
              <a:rPr lang="en-US" altLang="ja-JP" sz="2000" dirty="0" smtClean="0">
                <a:latin typeface="Arial" panose="020B0604020202020204" pitchFamily="34" charset="0"/>
                <a:cs typeface="Arial" panose="020B0604020202020204" pitchFamily="34" charset="0"/>
              </a:rPr>
              <a:t>4.91x10</a:t>
            </a:r>
            <a:r>
              <a:rPr lang="en-US" altLang="ja-JP" sz="2000" baseline="30000" dirty="0" smtClean="0">
                <a:latin typeface="Arial" panose="020B0604020202020204" pitchFamily="34" charset="0"/>
                <a:cs typeface="Arial" panose="020B0604020202020204" pitchFamily="34" charset="0"/>
              </a:rPr>
              <a:t>-2</a:t>
            </a:r>
            <a:r>
              <a:rPr lang="en-US" altLang="ja-JP" sz="2000" dirty="0" smtClean="0">
                <a:latin typeface="Arial" panose="020B0604020202020204" pitchFamily="34" charset="0"/>
                <a:cs typeface="Arial" panose="020B0604020202020204" pitchFamily="34" charset="0"/>
              </a:rPr>
              <a:t> mm</a:t>
            </a:r>
            <a:r>
              <a:rPr lang="en-US" altLang="ja-JP" sz="2000" baseline="30000" dirty="0" smtClean="0">
                <a:latin typeface="Arial" panose="020B0604020202020204" pitchFamily="34" charset="0"/>
                <a:cs typeface="Arial" panose="020B0604020202020204" pitchFamily="34" charset="0"/>
              </a:rPr>
              <a:t>2</a:t>
            </a:r>
            <a:r>
              <a:rPr lang="en-US" altLang="ja-JP" sz="2000" dirty="0" smtClean="0">
                <a:latin typeface="Arial" panose="020B0604020202020204" pitchFamily="34" charset="0"/>
                <a:cs typeface="Arial" panose="020B0604020202020204" pitchFamily="34" charset="0"/>
              </a:rPr>
              <a:t> </a:t>
            </a:r>
            <a:r>
              <a:rPr lang="en-US" altLang="ja-JP" sz="2000" dirty="0" smtClean="0">
                <a:solidFill>
                  <a:srgbClr val="0000FF"/>
                </a:solidFill>
                <a:latin typeface="Arial" panose="020B0604020202020204" pitchFamily="34" charset="0"/>
                <a:cs typeface="Arial" panose="020B0604020202020204" pitchFamily="34" charset="0"/>
              </a:rPr>
              <a:t>fixed</a:t>
            </a:r>
            <a:r>
              <a:rPr lang="en-US" altLang="ja-JP" sz="2000" dirty="0" smtClean="0">
                <a:latin typeface="Arial" panose="020B0604020202020204" pitchFamily="34" charset="0"/>
                <a:cs typeface="Arial" panose="020B0604020202020204" pitchFamily="34" charset="0"/>
              </a:rPr>
              <a:t>).</a:t>
            </a:r>
            <a:endParaRPr lang="ja-JP" altLang="en-US" sz="2000" dirty="0">
              <a:latin typeface="Arial" panose="020B0604020202020204" pitchFamily="34" charset="0"/>
              <a:cs typeface="Arial" panose="020B0604020202020204" pitchFamily="34" charset="0"/>
            </a:endParaRPr>
          </a:p>
        </p:txBody>
      </p:sp>
      <p:sp>
        <p:nvSpPr>
          <p:cNvPr id="64" name="正方形/長方形 63"/>
          <p:cNvSpPr/>
          <p:nvPr/>
        </p:nvSpPr>
        <p:spPr>
          <a:xfrm>
            <a:off x="3884817" y="2812866"/>
            <a:ext cx="5267656" cy="400110"/>
          </a:xfrm>
          <a:prstGeom prst="rect">
            <a:avLst/>
          </a:prstGeom>
        </p:spPr>
        <p:txBody>
          <a:bodyPr wrap="square">
            <a:spAutoFit/>
          </a:bodyPr>
          <a:lstStyle/>
          <a:p>
            <a:r>
              <a:rPr lang="en-US" altLang="ja-JP" sz="2000" dirty="0" smtClean="0"/>
              <a:t>Cancel effects of thermal electromotive </a:t>
            </a:r>
            <a:r>
              <a:rPr lang="en-US" altLang="ja-JP" sz="2000" dirty="0"/>
              <a:t>force </a:t>
            </a:r>
            <a:endParaRPr lang="ja-JP" altLang="en-US" sz="2000" dirty="0"/>
          </a:p>
        </p:txBody>
      </p:sp>
      <p:sp>
        <p:nvSpPr>
          <p:cNvPr id="67" name="正方形/長方形 66"/>
          <p:cNvSpPr/>
          <p:nvPr/>
        </p:nvSpPr>
        <p:spPr>
          <a:xfrm>
            <a:off x="625696" y="3326115"/>
            <a:ext cx="8410800" cy="830997"/>
          </a:xfrm>
          <a:prstGeom prst="rect">
            <a:avLst/>
          </a:prstGeom>
        </p:spPr>
        <p:txBody>
          <a:bodyPr wrap="square">
            <a:spAutoFit/>
          </a:bodyPr>
          <a:lstStyle/>
          <a:p>
            <a:r>
              <a:rPr lang="en-US" altLang="ja-JP" sz="2400" dirty="0" smtClean="0"/>
              <a:t>Precision </a:t>
            </a:r>
            <a:r>
              <a:rPr lang="en-US" altLang="ja-JP" sz="2400" dirty="0"/>
              <a:t>of this resistance measurement was </a:t>
            </a:r>
            <a:r>
              <a:rPr lang="en-US" altLang="ja-JP" sz="2400" dirty="0">
                <a:solidFill>
                  <a:srgbClr val="0000FF"/>
                </a:solidFill>
              </a:rPr>
              <a:t>±0.01 </a:t>
            </a:r>
            <a:r>
              <a:rPr lang="en-US" altLang="ja-JP" sz="2400" dirty="0" err="1" smtClean="0">
                <a:solidFill>
                  <a:srgbClr val="0000FF"/>
                </a:solidFill>
                <a:latin typeface="Symbol" panose="05050102010706020507" pitchFamily="18" charset="2"/>
              </a:rPr>
              <a:t>mW</a:t>
            </a:r>
            <a:r>
              <a:rPr lang="en-US" altLang="ja-JP" sz="2400" dirty="0" smtClean="0"/>
              <a:t>, </a:t>
            </a:r>
          </a:p>
          <a:p>
            <a:r>
              <a:rPr lang="en-US" altLang="ja-JP" sz="2400" dirty="0" smtClean="0"/>
              <a:t>Corresponding to </a:t>
            </a:r>
            <a:r>
              <a:rPr lang="en-US" altLang="ja-JP" sz="2400" dirty="0"/>
              <a:t>a resistivity of </a:t>
            </a:r>
            <a:r>
              <a:rPr lang="en-US" altLang="ja-JP" sz="2400" dirty="0">
                <a:solidFill>
                  <a:srgbClr val="0000FF"/>
                </a:solidFill>
              </a:rPr>
              <a:t>±3 </a:t>
            </a:r>
            <a:r>
              <a:rPr lang="en-US" altLang="ja-JP" sz="2400" dirty="0" err="1" smtClean="0">
                <a:solidFill>
                  <a:srgbClr val="0000FF"/>
                </a:solidFill>
                <a:latin typeface="Arial" pitchFamily="34" charset="0"/>
                <a:cs typeface="Arial" pitchFamily="34" charset="0"/>
              </a:rPr>
              <a:t>f</a:t>
            </a:r>
            <a:r>
              <a:rPr lang="en-US" altLang="ja-JP" sz="2400" dirty="0" err="1" smtClean="0">
                <a:solidFill>
                  <a:srgbClr val="0000FF"/>
                </a:solidFill>
                <a:latin typeface="Symbol" panose="05050102010706020507" pitchFamily="18" charset="2"/>
              </a:rPr>
              <a:t>W</a:t>
            </a:r>
            <a:r>
              <a:rPr lang="en-US" altLang="ja-JP" sz="2400" dirty="0" smtClean="0">
                <a:solidFill>
                  <a:srgbClr val="0000FF"/>
                </a:solidFill>
                <a:latin typeface="Symbol" panose="05050102010706020507" pitchFamily="18" charset="2"/>
              </a:rPr>
              <a:t> </a:t>
            </a:r>
            <a:r>
              <a:rPr lang="en-US" altLang="ja-JP" sz="2400" dirty="0">
                <a:solidFill>
                  <a:srgbClr val="0000FF"/>
                </a:solidFill>
              </a:rPr>
              <a:t>m</a:t>
            </a:r>
            <a:r>
              <a:rPr lang="en-US" altLang="ja-JP" sz="2400" dirty="0"/>
              <a:t>.</a:t>
            </a:r>
            <a:endParaRPr lang="ja-JP" altLang="en-US" sz="2400" dirty="0"/>
          </a:p>
        </p:txBody>
      </p:sp>
      <p:pic>
        <p:nvPicPr>
          <p:cNvPr id="68" name="図 67"/>
          <p:cNvPicPr>
            <a:picLocks noChangeAspect="1"/>
          </p:cNvPicPr>
          <p:nvPr/>
        </p:nvPicPr>
        <p:blipFill rotWithShape="1">
          <a:blip r:embed="rId4" cstate="print"/>
          <a:srcRect l="26781" t="33846" r="48411" b="41720"/>
          <a:stretch/>
        </p:blipFill>
        <p:spPr>
          <a:xfrm rot="5400000">
            <a:off x="376494" y="4019913"/>
            <a:ext cx="1917609" cy="2674428"/>
          </a:xfrm>
          <a:prstGeom prst="rect">
            <a:avLst/>
          </a:prstGeom>
        </p:spPr>
      </p:pic>
      <p:sp>
        <p:nvSpPr>
          <p:cNvPr id="69" name="テキスト ボックス 68"/>
          <p:cNvSpPr txBox="1"/>
          <p:nvPr/>
        </p:nvSpPr>
        <p:spPr>
          <a:xfrm>
            <a:off x="106300" y="5033946"/>
            <a:ext cx="505267" cy="400110"/>
          </a:xfrm>
          <a:prstGeom prst="rect">
            <a:avLst/>
          </a:prstGeom>
          <a:noFill/>
        </p:spPr>
        <p:txBody>
          <a:bodyPr wrap="none" rtlCol="0">
            <a:spAutoFit/>
          </a:bodyPr>
          <a:lstStyle/>
          <a:p>
            <a:r>
              <a:rPr kumimoji="1" lang="en-US" altLang="ja-JP" sz="2000" dirty="0" smtClean="0"/>
              <a:t>V+</a:t>
            </a:r>
            <a:endParaRPr kumimoji="1" lang="ja-JP" altLang="en-US" sz="2000" dirty="0"/>
          </a:p>
        </p:txBody>
      </p:sp>
      <p:sp>
        <p:nvSpPr>
          <p:cNvPr id="70" name="テキスト ボックス 69"/>
          <p:cNvSpPr txBox="1"/>
          <p:nvPr/>
        </p:nvSpPr>
        <p:spPr>
          <a:xfrm>
            <a:off x="2158277" y="5008000"/>
            <a:ext cx="426976" cy="400110"/>
          </a:xfrm>
          <a:prstGeom prst="rect">
            <a:avLst/>
          </a:prstGeom>
          <a:noFill/>
        </p:spPr>
        <p:txBody>
          <a:bodyPr wrap="none" rtlCol="0">
            <a:spAutoFit/>
          </a:bodyPr>
          <a:lstStyle/>
          <a:p>
            <a:r>
              <a:rPr kumimoji="1" lang="en-US" altLang="ja-JP" sz="2000" dirty="0" smtClean="0"/>
              <a:t>V-</a:t>
            </a:r>
            <a:endParaRPr kumimoji="1" lang="ja-JP" altLang="en-US" sz="2000" dirty="0"/>
          </a:p>
        </p:txBody>
      </p:sp>
      <p:sp>
        <p:nvSpPr>
          <p:cNvPr id="71" name="テキスト ボックス 70"/>
          <p:cNvSpPr txBox="1"/>
          <p:nvPr/>
        </p:nvSpPr>
        <p:spPr>
          <a:xfrm>
            <a:off x="178878" y="5572812"/>
            <a:ext cx="404278" cy="400110"/>
          </a:xfrm>
          <a:prstGeom prst="rect">
            <a:avLst/>
          </a:prstGeom>
          <a:noFill/>
        </p:spPr>
        <p:txBody>
          <a:bodyPr wrap="none" rtlCol="0">
            <a:spAutoFit/>
          </a:bodyPr>
          <a:lstStyle/>
          <a:p>
            <a:r>
              <a:rPr kumimoji="1" lang="en-US" altLang="ja-JP" sz="2000" dirty="0" smtClean="0"/>
              <a:t>I+</a:t>
            </a:r>
            <a:endParaRPr kumimoji="1" lang="ja-JP" altLang="en-US" sz="2000" dirty="0"/>
          </a:p>
        </p:txBody>
      </p:sp>
      <p:sp>
        <p:nvSpPr>
          <p:cNvPr id="72" name="テキスト ボックス 71"/>
          <p:cNvSpPr txBox="1"/>
          <p:nvPr/>
        </p:nvSpPr>
        <p:spPr>
          <a:xfrm>
            <a:off x="2198760" y="5572707"/>
            <a:ext cx="340158" cy="400110"/>
          </a:xfrm>
          <a:prstGeom prst="rect">
            <a:avLst/>
          </a:prstGeom>
          <a:noFill/>
        </p:spPr>
        <p:txBody>
          <a:bodyPr wrap="none" rtlCol="0">
            <a:spAutoFit/>
          </a:bodyPr>
          <a:lstStyle/>
          <a:p>
            <a:r>
              <a:rPr kumimoji="1" lang="en-US" altLang="ja-JP" sz="2000" dirty="0" smtClean="0"/>
              <a:t>I-</a:t>
            </a:r>
            <a:endParaRPr kumimoji="1" lang="ja-JP" altLang="en-US" sz="2000" dirty="0"/>
          </a:p>
        </p:txBody>
      </p:sp>
      <p:sp>
        <p:nvSpPr>
          <p:cNvPr id="75" name="角丸四角形 74"/>
          <p:cNvSpPr/>
          <p:nvPr/>
        </p:nvSpPr>
        <p:spPr>
          <a:xfrm>
            <a:off x="116378" y="909266"/>
            <a:ext cx="8920117" cy="3295497"/>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角丸四角形 75"/>
          <p:cNvSpPr/>
          <p:nvPr/>
        </p:nvSpPr>
        <p:spPr>
          <a:xfrm>
            <a:off x="93238" y="4377197"/>
            <a:ext cx="8943258" cy="2004132"/>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672513" y="4607857"/>
            <a:ext cx="2871299" cy="461665"/>
          </a:xfrm>
          <a:prstGeom prst="rect">
            <a:avLst/>
          </a:prstGeom>
        </p:spPr>
        <p:txBody>
          <a:bodyPr wrap="none">
            <a:spAutoFit/>
          </a:bodyPr>
          <a:lstStyle/>
          <a:p>
            <a:r>
              <a:rPr lang="en-US" altLang="ja-JP" sz="2400" dirty="0">
                <a:solidFill>
                  <a:srgbClr val="0000FF"/>
                </a:solidFill>
                <a:cs typeface="Arial" charset="0"/>
              </a:rPr>
              <a:t>Electrical resistivity </a:t>
            </a:r>
            <a:endParaRPr lang="ja-JP" altLang="en-US" sz="2400" dirty="0"/>
          </a:p>
        </p:txBody>
      </p:sp>
      <p:sp>
        <p:nvSpPr>
          <p:cNvPr id="60" name="正方形/長方形 59"/>
          <p:cNvSpPr/>
          <p:nvPr/>
        </p:nvSpPr>
        <p:spPr>
          <a:xfrm>
            <a:off x="2283430" y="6381328"/>
            <a:ext cx="2005677" cy="369332"/>
          </a:xfrm>
          <a:prstGeom prst="rect">
            <a:avLst/>
          </a:prstGeom>
        </p:spPr>
        <p:txBody>
          <a:bodyPr wrap="none">
            <a:spAutoFit/>
          </a:bodyPr>
          <a:lstStyle/>
          <a:p>
            <a:r>
              <a:rPr lang="en-US" altLang="ja-JP" dirty="0" smtClean="0">
                <a:latin typeface="Arial" panose="020B0604020202020204" pitchFamily="34" charset="0"/>
                <a:cs typeface="Arial" panose="020B0604020202020204" pitchFamily="34" charset="0"/>
              </a:rPr>
              <a:t>Next: Cooling test</a:t>
            </a:r>
            <a:endParaRPr lang="ja-JP" altLang="en-US" dirty="0"/>
          </a:p>
        </p:txBody>
      </p:sp>
      <p:sp>
        <p:nvSpPr>
          <p:cNvPr id="73" name="正方形/長方形 72"/>
          <p:cNvSpPr/>
          <p:nvPr/>
        </p:nvSpPr>
        <p:spPr>
          <a:xfrm>
            <a:off x="1034881" y="2675515"/>
            <a:ext cx="1261949" cy="369332"/>
          </a:xfrm>
          <a:prstGeom prst="rect">
            <a:avLst/>
          </a:prstGeom>
        </p:spPr>
        <p:txBody>
          <a:bodyPr wrap="none">
            <a:spAutoFit/>
          </a:bodyPr>
          <a:lstStyle/>
          <a:p>
            <a:r>
              <a:rPr lang="en-US" altLang="ja-JP" dirty="0" smtClean="0"/>
              <a:t>±100 </a:t>
            </a:r>
            <a:r>
              <a:rPr lang="en-US" altLang="ja-JP" dirty="0" err="1" smtClean="0"/>
              <a:t>mA</a:t>
            </a:r>
            <a:r>
              <a:rPr lang="en-US" altLang="ja-JP" dirty="0" smtClean="0"/>
              <a:t> </a:t>
            </a:r>
            <a:endParaRPr lang="ja-JP" altLang="en-US" dirty="0"/>
          </a:p>
        </p:txBody>
      </p:sp>
      <p:sp>
        <p:nvSpPr>
          <p:cNvPr id="7" name="正方形/長方形 6"/>
          <p:cNvSpPr/>
          <p:nvPr/>
        </p:nvSpPr>
        <p:spPr>
          <a:xfrm>
            <a:off x="4342337" y="1381405"/>
            <a:ext cx="4103584" cy="1015663"/>
          </a:xfrm>
          <a:prstGeom prst="rect">
            <a:avLst/>
          </a:prstGeom>
        </p:spPr>
        <p:txBody>
          <a:bodyPr wrap="square">
            <a:spAutoFit/>
          </a:bodyPr>
          <a:lstStyle/>
          <a:p>
            <a:r>
              <a:rPr lang="en-US" altLang="ja-JP" sz="2000" dirty="0"/>
              <a:t>A current of ±100 mA was fed into </a:t>
            </a:r>
            <a:r>
              <a:rPr lang="en-US" altLang="ja-JP" sz="2000" dirty="0" smtClean="0"/>
              <a:t>copper </a:t>
            </a:r>
            <a:r>
              <a:rPr lang="en-US" altLang="ja-JP" sz="2000" dirty="0"/>
              <a:t>wire with </a:t>
            </a:r>
            <a:r>
              <a:rPr lang="en-US" altLang="ja-JP" sz="2000" dirty="0" smtClean="0"/>
              <a:t>polarity </a:t>
            </a:r>
            <a:r>
              <a:rPr lang="en-US" altLang="ja-JP" sz="2000" dirty="0"/>
              <a:t>changing at a frequency of 10 Hz. </a:t>
            </a:r>
          </a:p>
        </p:txBody>
      </p:sp>
      <p:sp>
        <p:nvSpPr>
          <p:cNvPr id="8" name="下矢印 7"/>
          <p:cNvSpPr/>
          <p:nvPr/>
        </p:nvSpPr>
        <p:spPr>
          <a:xfrm>
            <a:off x="5872838" y="2515399"/>
            <a:ext cx="355346" cy="2974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282347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186" y="-21988"/>
            <a:ext cx="9211186" cy="626012"/>
          </a:xfrm>
        </p:spPr>
        <p:txBody>
          <a:bodyPr/>
          <a:lstStyle/>
          <a:p>
            <a:r>
              <a:rPr lang="en-US" altLang="ja-JP" sz="3200" dirty="0" smtClean="0">
                <a:latin typeface="Arial" panose="020B0604020202020204" pitchFamily="34" charset="0"/>
                <a:cs typeface="Arial" panose="020B0604020202020204" pitchFamily="34" charset="0"/>
              </a:rPr>
              <a:t>Cooling test for sample</a:t>
            </a:r>
            <a:endParaRPr kumimoji="1" lang="ja-JP" altLang="en-US" sz="3200"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2"/>
          </p:nvPr>
        </p:nvSpPr>
        <p:spPr>
          <a:xfrm>
            <a:off x="6970111" y="6456869"/>
            <a:ext cx="2133600" cy="365125"/>
          </a:xfrm>
        </p:spPr>
        <p:txBody>
          <a:bodyPr/>
          <a:lstStyle/>
          <a:p>
            <a:pPr>
              <a:defRPr/>
            </a:pPr>
            <a:fld id="{237BC9A4-F621-46CA-AB68-C6F449EBA8C3}" type="slidenum">
              <a:rPr lang="ja-JP" altLang="en-US" sz="1800" smtClean="0">
                <a:solidFill>
                  <a:schemeClr val="tx1"/>
                </a:solidFill>
              </a:rPr>
              <a:pPr>
                <a:defRPr/>
              </a:pPr>
              <a:t>12</a:t>
            </a:fld>
            <a:endParaRPr lang="ja-JP" altLang="en-US" sz="1800">
              <a:solidFill>
                <a:schemeClr val="tx1"/>
              </a:solidFill>
            </a:endParaRPr>
          </a:p>
        </p:txBody>
      </p:sp>
      <p:sp>
        <p:nvSpPr>
          <p:cNvPr id="6" name="Line 3"/>
          <p:cNvSpPr>
            <a:spLocks noChangeShapeType="1"/>
          </p:cNvSpPr>
          <p:nvPr/>
        </p:nvSpPr>
        <p:spPr bwMode="auto">
          <a:xfrm>
            <a:off x="141362" y="579642"/>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a:latin typeface="+mn-lt"/>
              <a:ea typeface="+mn-ea"/>
            </a:endParaRPr>
          </a:p>
        </p:txBody>
      </p:sp>
      <p:pic>
        <p:nvPicPr>
          <p:cNvPr id="7" name="図 8"/>
          <p:cNvPicPr>
            <a:picLocks noChangeAspect="1" noChangeArrowheads="1"/>
          </p:cNvPicPr>
          <p:nvPr/>
        </p:nvPicPr>
        <p:blipFill>
          <a:blip r:embed="rId3" cstate="print">
            <a:extLst>
              <a:ext uri="{28A0092B-C50C-407E-A947-70E740481C1C}">
                <a14:useLocalDpi xmlns="" xmlns:a14="http://schemas.microsoft.com/office/drawing/2010/main" val="0"/>
              </a:ext>
            </a:extLst>
          </a:blip>
          <a:srcRect l="4167" t="18559" r="11365" b="4167"/>
          <a:stretch>
            <a:fillRect/>
          </a:stretch>
        </p:blipFill>
        <p:spPr bwMode="auto">
          <a:xfrm>
            <a:off x="36125" y="908720"/>
            <a:ext cx="3887803" cy="35745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 name="テキスト ボックス 30"/>
          <p:cNvSpPr txBox="1"/>
          <p:nvPr/>
        </p:nvSpPr>
        <p:spPr>
          <a:xfrm>
            <a:off x="4067944" y="3717032"/>
            <a:ext cx="453970" cy="369332"/>
          </a:xfrm>
          <a:prstGeom prst="rect">
            <a:avLst/>
          </a:prstGeom>
          <a:noFill/>
        </p:spPr>
        <p:txBody>
          <a:bodyPr wrap="none" rtlCol="0">
            <a:spAutoFit/>
          </a:bodyPr>
          <a:lstStyle/>
          <a:p>
            <a:r>
              <a:rPr kumimoji="1" lang="en-US" altLang="ja-JP" dirty="0" smtClean="0"/>
              <a:t>T1</a:t>
            </a:r>
            <a:endParaRPr kumimoji="1" lang="ja-JP" altLang="en-US" dirty="0"/>
          </a:p>
        </p:txBody>
      </p:sp>
      <p:sp>
        <p:nvSpPr>
          <p:cNvPr id="32" name="テキスト ボックス 31"/>
          <p:cNvSpPr txBox="1"/>
          <p:nvPr/>
        </p:nvSpPr>
        <p:spPr>
          <a:xfrm>
            <a:off x="4211960" y="2627620"/>
            <a:ext cx="453970" cy="369332"/>
          </a:xfrm>
          <a:prstGeom prst="rect">
            <a:avLst/>
          </a:prstGeom>
          <a:noFill/>
        </p:spPr>
        <p:txBody>
          <a:bodyPr wrap="none" rtlCol="0">
            <a:spAutoFit/>
          </a:bodyPr>
          <a:lstStyle/>
          <a:p>
            <a:r>
              <a:rPr kumimoji="1" lang="en-US" altLang="ja-JP" dirty="0" smtClean="0"/>
              <a:t>T2</a:t>
            </a:r>
            <a:endParaRPr kumimoji="1" lang="ja-JP" altLang="en-US" dirty="0"/>
          </a:p>
        </p:txBody>
      </p:sp>
      <p:pic>
        <p:nvPicPr>
          <p:cNvPr id="4" name="図 3"/>
          <p:cNvPicPr>
            <a:picLocks noChangeAspect="1"/>
          </p:cNvPicPr>
          <p:nvPr/>
        </p:nvPicPr>
        <p:blipFill>
          <a:blip r:embed="rId4" cstate="print"/>
          <a:stretch>
            <a:fillRect/>
          </a:stretch>
        </p:blipFill>
        <p:spPr>
          <a:xfrm>
            <a:off x="3563888" y="638178"/>
            <a:ext cx="712047" cy="3870942"/>
          </a:xfrm>
          <a:prstGeom prst="rect">
            <a:avLst/>
          </a:prstGeom>
        </p:spPr>
      </p:pic>
      <p:graphicFrame>
        <p:nvGraphicFramePr>
          <p:cNvPr id="60" name="表 59"/>
          <p:cNvGraphicFramePr>
            <a:graphicFrameLocks noGrp="1"/>
          </p:cNvGraphicFramePr>
          <p:nvPr>
            <p:extLst>
              <p:ext uri="{D42A27DB-BD31-4B8C-83A1-F6EECF244321}">
                <p14:modId xmlns="" xmlns:p14="http://schemas.microsoft.com/office/powerpoint/2010/main" val="661143672"/>
              </p:ext>
            </p:extLst>
          </p:nvPr>
        </p:nvGraphicFramePr>
        <p:xfrm>
          <a:off x="517295" y="4613822"/>
          <a:ext cx="7789862" cy="1496154"/>
        </p:xfrm>
        <a:graphic>
          <a:graphicData uri="http://schemas.openxmlformats.org/drawingml/2006/table">
            <a:tbl>
              <a:tblPr firstRow="1" firstCol="1" bandRow="1">
                <a:tableStyleId>{5C22544A-7EE6-4342-B048-85BDC9FD1C3A}</a:tableStyleId>
              </a:tblPr>
              <a:tblGrid>
                <a:gridCol w="4090709"/>
                <a:gridCol w="3699153"/>
              </a:tblGrid>
              <a:tr h="398874">
                <a:tc>
                  <a:txBody>
                    <a:bodyPr/>
                    <a:lstStyle/>
                    <a:p>
                      <a:pPr algn="ctr">
                        <a:spcAft>
                          <a:spcPts val="0"/>
                        </a:spcAft>
                      </a:pPr>
                      <a:r>
                        <a:rPr lang="en-US" sz="2400" kern="0" dirty="0">
                          <a:effectLst/>
                        </a:rPr>
                        <a:t>Material</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0" marR="62860" marT="0" marB="0" anchor="ctr"/>
                </a:tc>
                <a:tc>
                  <a:txBody>
                    <a:bodyPr/>
                    <a:lstStyle/>
                    <a:p>
                      <a:pPr algn="ctr">
                        <a:spcAft>
                          <a:spcPts val="0"/>
                        </a:spcAft>
                      </a:pPr>
                      <a:r>
                        <a:rPr lang="en-US" sz="2400" kern="0" dirty="0">
                          <a:effectLst/>
                        </a:rPr>
                        <a:t>Copper</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0" marR="62860" marT="0" marB="0" anchor="ctr"/>
                </a:tc>
              </a:tr>
              <a:tr h="304872">
                <a:tc>
                  <a:txBody>
                    <a:bodyPr/>
                    <a:lstStyle/>
                    <a:p>
                      <a:pPr algn="ctr">
                        <a:spcAft>
                          <a:spcPts val="0"/>
                        </a:spcAft>
                      </a:pPr>
                      <a:r>
                        <a:rPr lang="en-US" sz="2400" kern="0" dirty="0">
                          <a:effectLst/>
                        </a:rPr>
                        <a:t>Resistivity at 298 K (</a:t>
                      </a:r>
                      <a:r>
                        <a:rPr lang="en-US" sz="2400" kern="0" dirty="0">
                          <a:effectLst/>
                          <a:latin typeface="Symbol" panose="05050102010706020507" pitchFamily="18" charset="2"/>
                        </a:rPr>
                        <a:t>W</a:t>
                      </a:r>
                      <a:r>
                        <a:rPr lang="en-US" sz="2400" kern="0" dirty="0">
                          <a:effectLst/>
                        </a:rPr>
                        <a:t> m)</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0" marR="62860" marT="0" marB="0" anchor="ctr"/>
                </a:tc>
                <a:tc>
                  <a:txBody>
                    <a:bodyPr/>
                    <a:lstStyle/>
                    <a:p>
                      <a:pPr algn="ctr">
                        <a:spcAft>
                          <a:spcPts val="0"/>
                        </a:spcAft>
                      </a:pPr>
                      <a:r>
                        <a:rPr lang="en-US" sz="2400" kern="0" dirty="0">
                          <a:effectLst/>
                        </a:rPr>
                        <a:t>1.67 × 10</a:t>
                      </a:r>
                      <a:r>
                        <a:rPr lang="en-US" sz="2400" kern="0" baseline="30000" dirty="0">
                          <a:effectLst/>
                        </a:rPr>
                        <a:t>−</a:t>
                      </a:r>
                      <a:r>
                        <a:rPr lang="en-US" sz="2400" kern="0" baseline="30000" dirty="0" smtClean="0">
                          <a:effectLst/>
                        </a:rPr>
                        <a:t>8</a:t>
                      </a:r>
                      <a:r>
                        <a:rPr lang="en-US" sz="2400" kern="0" baseline="0" dirty="0" smtClean="0">
                          <a:effectLst/>
                        </a:rPr>
                        <a:t> (</a:t>
                      </a:r>
                      <a:r>
                        <a:rPr lang="en-US" sz="2400" kern="0" baseline="0" dirty="0" smtClean="0">
                          <a:solidFill>
                            <a:srgbClr val="FF0000"/>
                          </a:solidFill>
                          <a:effectLst/>
                        </a:rPr>
                        <a:t>52.0 </a:t>
                      </a:r>
                      <a:r>
                        <a:rPr lang="en-US" sz="2400" kern="0" baseline="0" dirty="0" err="1" smtClean="0">
                          <a:solidFill>
                            <a:srgbClr val="FF0000"/>
                          </a:solidFill>
                          <a:effectLst/>
                        </a:rPr>
                        <a:t>m</a:t>
                      </a:r>
                      <a:r>
                        <a:rPr lang="en-US" sz="2400" kern="0" baseline="0" dirty="0" err="1" smtClean="0">
                          <a:solidFill>
                            <a:srgbClr val="FF0000"/>
                          </a:solidFill>
                          <a:effectLst/>
                          <a:latin typeface="Symbol" panose="05050102010706020507" pitchFamily="18" charset="2"/>
                        </a:rPr>
                        <a:t>W</a:t>
                      </a:r>
                      <a:r>
                        <a:rPr lang="en-US" sz="2400" kern="0" baseline="0" dirty="0" smtClean="0">
                          <a:effectLst/>
                        </a:rPr>
                        <a:t>)</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0" marR="62860" marT="0" marB="0" anchor="ctr"/>
                </a:tc>
              </a:tr>
              <a:tr h="304872">
                <a:tc>
                  <a:txBody>
                    <a:bodyPr/>
                    <a:lstStyle/>
                    <a:p>
                      <a:pPr algn="ctr">
                        <a:spcAft>
                          <a:spcPts val="0"/>
                        </a:spcAft>
                      </a:pPr>
                      <a:r>
                        <a:rPr lang="en-US" sz="2400" kern="0" dirty="0">
                          <a:effectLst/>
                        </a:rPr>
                        <a:t>Resistivity at 12 K (</a:t>
                      </a:r>
                      <a:r>
                        <a:rPr lang="en-US" sz="2400" kern="0" dirty="0">
                          <a:effectLst/>
                          <a:latin typeface="Symbol" panose="05050102010706020507" pitchFamily="18" charset="2"/>
                        </a:rPr>
                        <a:t>W</a:t>
                      </a:r>
                      <a:r>
                        <a:rPr lang="en-US" sz="2400" kern="0" dirty="0">
                          <a:effectLst/>
                        </a:rPr>
                        <a:t> m)</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0" marR="62860" marT="0" marB="0" anchor="ctr"/>
                </a:tc>
                <a:tc>
                  <a:txBody>
                    <a:bodyPr/>
                    <a:lstStyle/>
                    <a:p>
                      <a:pPr algn="ctr">
                        <a:spcAft>
                          <a:spcPts val="0"/>
                        </a:spcAft>
                      </a:pPr>
                      <a:r>
                        <a:rPr lang="en-US" sz="2400" kern="0" dirty="0">
                          <a:effectLst/>
                        </a:rPr>
                        <a:t>9.44 × 10</a:t>
                      </a:r>
                      <a:r>
                        <a:rPr lang="en-US" sz="2400" kern="0" baseline="30000" dirty="0">
                          <a:effectLst/>
                        </a:rPr>
                        <a:t>−</a:t>
                      </a:r>
                      <a:r>
                        <a:rPr lang="en-US" sz="2400" kern="0" baseline="30000" dirty="0" smtClean="0">
                          <a:effectLst/>
                        </a:rPr>
                        <a:t>12</a:t>
                      </a:r>
                      <a:r>
                        <a:rPr lang="en-US" sz="2400" kern="0" baseline="0" dirty="0" smtClean="0">
                          <a:effectLst/>
                        </a:rPr>
                        <a:t>  (</a:t>
                      </a:r>
                      <a:r>
                        <a:rPr lang="en-US" sz="2400" kern="0" baseline="0" dirty="0" smtClean="0">
                          <a:solidFill>
                            <a:srgbClr val="FF0000"/>
                          </a:solidFill>
                          <a:effectLst/>
                        </a:rPr>
                        <a:t>29.4 </a:t>
                      </a:r>
                      <a:r>
                        <a:rPr lang="en-US" sz="2400" kern="0" baseline="0" dirty="0" err="1" smtClean="0">
                          <a:solidFill>
                            <a:srgbClr val="FF0000"/>
                          </a:solidFill>
                          <a:effectLst/>
                          <a:latin typeface="Symbol" panose="05050102010706020507" pitchFamily="18" charset="2"/>
                        </a:rPr>
                        <a:t>mW</a:t>
                      </a:r>
                      <a:r>
                        <a:rPr lang="en-US" sz="2400" kern="0" baseline="0" dirty="0" smtClean="0">
                          <a:effectLst/>
                          <a:latin typeface="Symbol" panose="05050102010706020507" pitchFamily="18" charset="2"/>
                        </a:rPr>
                        <a:t>)</a:t>
                      </a:r>
                      <a:endParaRPr lang="ja-JP" sz="2400" kern="100" dirty="0">
                        <a:effectLst/>
                        <a:latin typeface="Symbol" panose="05050102010706020507" pitchFamily="18" charset="2"/>
                        <a:ea typeface="ＭＳ 明朝" panose="02020609040205080304" pitchFamily="17" charset="-128"/>
                        <a:cs typeface="Times New Roman" panose="02020603050405020304" pitchFamily="18" charset="0"/>
                      </a:endParaRPr>
                    </a:p>
                  </a:txBody>
                  <a:tcPr marL="62860" marR="62860" marT="0" marB="0" anchor="ctr"/>
                </a:tc>
              </a:tr>
              <a:tr h="305507">
                <a:tc>
                  <a:txBody>
                    <a:bodyPr/>
                    <a:lstStyle/>
                    <a:p>
                      <a:pPr algn="ctr">
                        <a:spcAft>
                          <a:spcPts val="0"/>
                        </a:spcAft>
                      </a:pPr>
                      <a:r>
                        <a:rPr lang="en-US" sz="2400" kern="0" dirty="0">
                          <a:effectLst/>
                        </a:rPr>
                        <a:t>Residual resistivity ratio (RRR)</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0" marR="62860" marT="0" marB="0" anchor="ctr"/>
                </a:tc>
                <a:tc>
                  <a:txBody>
                    <a:bodyPr/>
                    <a:lstStyle/>
                    <a:p>
                      <a:pPr algn="ctr">
                        <a:spcAft>
                          <a:spcPts val="0"/>
                        </a:spcAft>
                      </a:pPr>
                      <a:r>
                        <a:rPr lang="en-US" sz="2400" kern="0" dirty="0">
                          <a:solidFill>
                            <a:srgbClr val="FF0000"/>
                          </a:solidFill>
                          <a:effectLst/>
                        </a:rPr>
                        <a:t>1769</a:t>
                      </a:r>
                      <a:endParaRPr lang="ja-JP"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0" marR="62860" marT="0" marB="0" anchor="ctr"/>
                </a:tc>
              </a:tr>
            </a:tbl>
          </a:graphicData>
        </a:graphic>
      </p:graphicFrame>
      <p:sp>
        <p:nvSpPr>
          <p:cNvPr id="67" name="テキスト ボックス 66"/>
          <p:cNvSpPr txBox="1"/>
          <p:nvPr/>
        </p:nvSpPr>
        <p:spPr>
          <a:xfrm>
            <a:off x="755576" y="2780928"/>
            <a:ext cx="1271502" cy="400110"/>
          </a:xfrm>
          <a:prstGeom prst="rect">
            <a:avLst/>
          </a:prstGeom>
          <a:noFill/>
        </p:spPr>
        <p:txBody>
          <a:bodyPr wrap="none" rtlCol="0">
            <a:spAutoFit/>
          </a:bodyPr>
          <a:lstStyle/>
          <a:p>
            <a:r>
              <a:rPr kumimoji="1" lang="en-US" altLang="ja-JP" sz="2000" dirty="0" smtClean="0"/>
              <a:t>4.6K@T2</a:t>
            </a:r>
            <a:endParaRPr kumimoji="1" lang="ja-JP" altLang="en-US" sz="2000" dirty="0"/>
          </a:p>
        </p:txBody>
      </p:sp>
      <p:sp>
        <p:nvSpPr>
          <p:cNvPr id="68" name="テキスト ボックス 67"/>
          <p:cNvSpPr txBox="1"/>
          <p:nvPr/>
        </p:nvSpPr>
        <p:spPr>
          <a:xfrm>
            <a:off x="2339752" y="3604954"/>
            <a:ext cx="1200970" cy="400110"/>
          </a:xfrm>
          <a:prstGeom prst="rect">
            <a:avLst/>
          </a:prstGeom>
          <a:noFill/>
        </p:spPr>
        <p:txBody>
          <a:bodyPr wrap="none" rtlCol="0">
            <a:spAutoFit/>
          </a:bodyPr>
          <a:lstStyle/>
          <a:p>
            <a:r>
              <a:rPr kumimoji="1" lang="en-US" altLang="ja-JP" sz="2000" dirty="0" smtClean="0"/>
              <a:t>12K@T1</a:t>
            </a:r>
            <a:endParaRPr kumimoji="1" lang="ja-JP" altLang="en-US" sz="2000" dirty="0"/>
          </a:p>
        </p:txBody>
      </p:sp>
      <p:sp>
        <p:nvSpPr>
          <p:cNvPr id="69" name="テキスト ボックス 68"/>
          <p:cNvSpPr txBox="1"/>
          <p:nvPr/>
        </p:nvSpPr>
        <p:spPr>
          <a:xfrm>
            <a:off x="4211960" y="1196752"/>
            <a:ext cx="5130122" cy="1015663"/>
          </a:xfrm>
          <a:prstGeom prst="rect">
            <a:avLst/>
          </a:prstGeom>
          <a:noFill/>
        </p:spPr>
        <p:txBody>
          <a:bodyPr wrap="none" rtlCol="0">
            <a:spAutoFit/>
          </a:bodyPr>
          <a:lstStyle/>
          <a:p>
            <a:pPr algn="just"/>
            <a:r>
              <a:rPr kumimoji="1" lang="en-US" altLang="ja-JP" sz="2000" dirty="0" smtClean="0"/>
              <a:t>Estimated heat entering the </a:t>
            </a:r>
            <a:r>
              <a:rPr lang="en-US" altLang="ja-JP" sz="2000" dirty="0" smtClean="0"/>
              <a:t>sample</a:t>
            </a:r>
          </a:p>
          <a:p>
            <a:pPr algn="just"/>
            <a:r>
              <a:rPr lang="en-US" altLang="ja-JP" sz="2000" dirty="0"/>
              <a:t>t</a:t>
            </a:r>
            <a:r>
              <a:rPr lang="en-US" altLang="ja-JP" sz="2000" dirty="0" smtClean="0"/>
              <a:t>hrough signal cable and thermal radiation</a:t>
            </a:r>
            <a:r>
              <a:rPr lang="ja-JP" altLang="en-US" sz="2000" dirty="0" smtClean="0"/>
              <a:t> </a:t>
            </a:r>
            <a:endParaRPr lang="en-US" altLang="ja-JP" sz="2000" dirty="0" smtClean="0"/>
          </a:p>
          <a:p>
            <a:pPr algn="just"/>
            <a:r>
              <a:rPr lang="en-US" altLang="ja-JP" sz="2000" dirty="0" smtClean="0"/>
              <a:t> 14 </a:t>
            </a:r>
            <a:r>
              <a:rPr lang="en-US" altLang="ja-JP" sz="2000" dirty="0" err="1" smtClean="0"/>
              <a:t>mW</a:t>
            </a:r>
            <a:r>
              <a:rPr lang="en-US" altLang="ja-JP" sz="2000" dirty="0" smtClean="0"/>
              <a:t>:  much less than 500 </a:t>
            </a:r>
            <a:r>
              <a:rPr lang="en-US" altLang="ja-JP" sz="2000" dirty="0" err="1" smtClean="0"/>
              <a:t>mW</a:t>
            </a:r>
            <a:r>
              <a:rPr lang="en-US" altLang="ja-JP" sz="2000" dirty="0" smtClean="0"/>
              <a:t> power .</a:t>
            </a:r>
            <a:endParaRPr kumimoji="1" lang="en-US" altLang="ja-JP" sz="2000" dirty="0" smtClean="0"/>
          </a:p>
        </p:txBody>
      </p:sp>
      <p:sp>
        <p:nvSpPr>
          <p:cNvPr id="8" name="正方形/長方形 7"/>
          <p:cNvSpPr/>
          <p:nvPr/>
        </p:nvSpPr>
        <p:spPr>
          <a:xfrm>
            <a:off x="4572000" y="3068960"/>
            <a:ext cx="4572000" cy="707886"/>
          </a:xfrm>
          <a:prstGeom prst="rect">
            <a:avLst/>
          </a:prstGeom>
        </p:spPr>
        <p:txBody>
          <a:bodyPr>
            <a:spAutoFit/>
          </a:bodyPr>
          <a:lstStyle/>
          <a:p>
            <a:pPr>
              <a:buFont typeface="Arial" pitchFamily="34" charset="0"/>
              <a:buChar char="•"/>
            </a:pPr>
            <a:r>
              <a:rPr lang="en-US" altLang="ja-JP" sz="2000" dirty="0" smtClean="0">
                <a:solidFill>
                  <a:srgbClr val="0000FF"/>
                </a:solidFill>
              </a:rPr>
              <a:t>Insufficient </a:t>
            </a:r>
            <a:r>
              <a:rPr lang="en-US" altLang="ja-JP" sz="2000" dirty="0">
                <a:solidFill>
                  <a:srgbClr val="0000FF"/>
                </a:solidFill>
              </a:rPr>
              <a:t>thermal contact between the aluminum columns </a:t>
            </a:r>
            <a:r>
              <a:rPr lang="en-US" altLang="ja-JP" sz="2000" dirty="0" smtClean="0">
                <a:solidFill>
                  <a:srgbClr val="0000FF"/>
                </a:solidFill>
              </a:rPr>
              <a:t>and </a:t>
            </a:r>
            <a:r>
              <a:rPr lang="en-US" altLang="ja-JP" sz="2000" dirty="0" err="1" smtClean="0">
                <a:solidFill>
                  <a:srgbClr val="0000FF"/>
                </a:solidFill>
              </a:rPr>
              <a:t>AlN</a:t>
            </a:r>
            <a:r>
              <a:rPr lang="en-US" altLang="ja-JP" sz="2000" dirty="0" smtClean="0">
                <a:solidFill>
                  <a:srgbClr val="0000FF"/>
                </a:solidFill>
              </a:rPr>
              <a:t> </a:t>
            </a:r>
            <a:r>
              <a:rPr lang="en-US" altLang="ja-JP" sz="2000" dirty="0">
                <a:solidFill>
                  <a:srgbClr val="0000FF"/>
                </a:solidFill>
              </a:rPr>
              <a:t>sheets.</a:t>
            </a:r>
            <a:endParaRPr lang="ja-JP" altLang="en-US" sz="2000" dirty="0">
              <a:solidFill>
                <a:srgbClr val="0000FF"/>
              </a:solidFill>
            </a:endParaRPr>
          </a:p>
        </p:txBody>
      </p:sp>
      <p:sp>
        <p:nvSpPr>
          <p:cNvPr id="9" name="下矢印 8"/>
          <p:cNvSpPr/>
          <p:nvPr/>
        </p:nvSpPr>
        <p:spPr>
          <a:xfrm>
            <a:off x="5796136" y="2420888"/>
            <a:ext cx="1706287" cy="6442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p:nvPr/>
        </p:nvCxnSpPr>
        <p:spPr>
          <a:xfrm flipH="1">
            <a:off x="3995936" y="4005064"/>
            <a:ext cx="288032"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2051720" y="1124744"/>
            <a:ext cx="64807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2168842" y="1412776"/>
            <a:ext cx="57606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p:cNvCxnSpPr/>
          <p:nvPr/>
        </p:nvCxnSpPr>
        <p:spPr>
          <a:xfrm flipH="1">
            <a:off x="899592" y="3284984"/>
            <a:ext cx="216024"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a:off x="1493876" y="3892715"/>
            <a:ext cx="79208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a:off x="4067944" y="2780928"/>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正方形/長方形 19"/>
          <p:cNvSpPr>
            <a:spLocks noChangeArrowheads="1"/>
          </p:cNvSpPr>
          <p:nvPr/>
        </p:nvSpPr>
        <p:spPr bwMode="auto">
          <a:xfrm>
            <a:off x="855536" y="6207695"/>
            <a:ext cx="7532888"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ja-JP" sz="2400" dirty="0" smtClean="0">
                <a:cs typeface="Arial" panose="020B0604020202020204" pitchFamily="34" charset="0"/>
              </a:rPr>
              <a:t>Next slide: How to measure beam </a:t>
            </a:r>
            <a:r>
              <a:rPr lang="en-US" altLang="ja-JP" sz="2400" dirty="0" err="1" smtClean="0">
                <a:cs typeface="Arial" panose="020B0604020202020204" pitchFamily="34" charset="0"/>
              </a:rPr>
              <a:t>fluence</a:t>
            </a:r>
            <a:r>
              <a:rPr lang="en-US" altLang="ja-JP" sz="2400" dirty="0" smtClean="0">
                <a:cs typeface="Arial" panose="020B0604020202020204" pitchFamily="34" charset="0"/>
              </a:rPr>
              <a:t> on sample</a:t>
            </a:r>
            <a:endParaRPr lang="en-US" altLang="ja-JP" sz="2400" dirty="0">
              <a:cs typeface="Arial" panose="020B0604020202020204" pitchFamily="34" charset="0"/>
            </a:endParaRPr>
          </a:p>
        </p:txBody>
      </p:sp>
    </p:spTree>
    <p:extLst>
      <p:ext uri="{BB962C8B-B14F-4D97-AF65-F5344CB8AC3E}">
        <p14:creationId xmlns="" xmlns:p14="http://schemas.microsoft.com/office/powerpoint/2010/main" val="795358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263" y="-1016"/>
            <a:ext cx="9208594" cy="549696"/>
          </a:xfrm>
        </p:spPr>
        <p:txBody>
          <a:bodyPr>
            <a:noAutofit/>
          </a:bodyPr>
          <a:lstStyle/>
          <a:p>
            <a:r>
              <a:rPr lang="en-US" altLang="ja-JP" sz="2800" dirty="0" smtClean="0">
                <a:latin typeface="Arial" pitchFamily="34" charset="0"/>
                <a:cs typeface="Arial" pitchFamily="34" charset="0"/>
              </a:rPr>
              <a:t>How to measure beam </a:t>
            </a:r>
            <a:r>
              <a:rPr lang="en-US" altLang="ja-JP" sz="2800" dirty="0" err="1" smtClean="0">
                <a:latin typeface="Arial" pitchFamily="34" charset="0"/>
                <a:cs typeface="Arial" pitchFamily="34" charset="0"/>
              </a:rPr>
              <a:t>fluence</a:t>
            </a:r>
            <a:r>
              <a:rPr lang="en-US" altLang="ja-JP" sz="2800" dirty="0" smtClean="0">
                <a:latin typeface="Arial" pitchFamily="34" charset="0"/>
                <a:cs typeface="Arial" pitchFamily="34" charset="0"/>
              </a:rPr>
              <a:t>(protons/m</a:t>
            </a:r>
            <a:r>
              <a:rPr lang="en-US" altLang="ja-JP" sz="2800" baseline="30000" dirty="0" smtClean="0">
                <a:latin typeface="Arial" pitchFamily="34" charset="0"/>
                <a:cs typeface="Arial" pitchFamily="34" charset="0"/>
              </a:rPr>
              <a:t>2</a:t>
            </a:r>
            <a:r>
              <a:rPr lang="en-US" altLang="ja-JP" sz="2800" dirty="0" smtClean="0">
                <a:latin typeface="Arial" pitchFamily="34" charset="0"/>
                <a:cs typeface="Arial" pitchFamily="34" charset="0"/>
              </a:rPr>
              <a:t>) ?</a:t>
            </a:r>
            <a:endParaRPr lang="ja-JP" altLang="en-US" sz="2800" dirty="0">
              <a:latin typeface="Arial" pitchFamily="34" charset="0"/>
              <a:cs typeface="Arial" pitchFamily="34" charset="0"/>
            </a:endParaRPr>
          </a:p>
        </p:txBody>
      </p:sp>
      <p:sp>
        <p:nvSpPr>
          <p:cNvPr id="10" name="スライド番号プレースホルダ 55"/>
          <p:cNvSpPr>
            <a:spLocks noGrp="1"/>
          </p:cNvSpPr>
          <p:nvPr>
            <p:ph type="sldNum" sz="quarter" idx="12"/>
          </p:nvPr>
        </p:nvSpPr>
        <p:spPr>
          <a:xfrm>
            <a:off x="6974904" y="6453336"/>
            <a:ext cx="2133600" cy="365125"/>
          </a:xfrm>
        </p:spPr>
        <p:txBody>
          <a:bodyPr/>
          <a:lstStyle/>
          <a:p>
            <a:pPr>
              <a:defRPr/>
            </a:pPr>
            <a:fld id="{237BC9A4-F621-46CA-AB68-C6F449EBA8C3}" type="slidenum">
              <a:rPr lang="ja-JP" altLang="en-US" sz="1800">
                <a:solidFill>
                  <a:schemeClr val="tx1"/>
                </a:solidFill>
              </a:rPr>
              <a:pPr>
                <a:defRPr/>
              </a:pPr>
              <a:t>13</a:t>
            </a:fld>
            <a:endParaRPr lang="ja-JP" altLang="en-US" sz="1800" dirty="0">
              <a:solidFill>
                <a:schemeClr val="tx1"/>
              </a:solidFill>
            </a:endParaRPr>
          </a:p>
        </p:txBody>
      </p:sp>
      <p:sp>
        <p:nvSpPr>
          <p:cNvPr id="11" name="Line 3"/>
          <p:cNvSpPr>
            <a:spLocks noChangeShapeType="1"/>
          </p:cNvSpPr>
          <p:nvPr/>
        </p:nvSpPr>
        <p:spPr bwMode="auto">
          <a:xfrm>
            <a:off x="137266" y="503144"/>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a:latin typeface="+mn-lt"/>
              <a:ea typeface="+mn-ea"/>
            </a:endParaRPr>
          </a:p>
        </p:txBody>
      </p:sp>
      <p:sp>
        <p:nvSpPr>
          <p:cNvPr id="6" name="正方形/長方形 5"/>
          <p:cNvSpPr/>
          <p:nvPr/>
        </p:nvSpPr>
        <p:spPr>
          <a:xfrm>
            <a:off x="5868144" y="5908776"/>
            <a:ext cx="3163159"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708889" y="6228686"/>
            <a:ext cx="646573"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15"/>
          <p:cNvPicPr>
            <a:picLocks noChangeAspect="1"/>
          </p:cNvPicPr>
          <p:nvPr/>
        </p:nvPicPr>
        <p:blipFill>
          <a:blip r:embed="rId3" cstate="print">
            <a:extLst>
              <a:ext uri="{28A0092B-C50C-407E-A947-70E740481C1C}">
                <a14:useLocalDpi xmlns="" xmlns:a14="http://schemas.microsoft.com/office/drawing/2010/main" val="0"/>
              </a:ext>
            </a:extLst>
          </a:blip>
          <a:srcRect l="32623" t="13719" r="26578" b="40775"/>
          <a:stretch>
            <a:fillRect/>
          </a:stretch>
        </p:blipFill>
        <p:spPr bwMode="auto">
          <a:xfrm>
            <a:off x="3020870" y="1482526"/>
            <a:ext cx="2910656" cy="2434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正方形/長方形 19"/>
          <p:cNvSpPr>
            <a:spLocks noChangeArrowheads="1"/>
          </p:cNvSpPr>
          <p:nvPr/>
        </p:nvSpPr>
        <p:spPr bwMode="auto">
          <a:xfrm>
            <a:off x="535601" y="4026149"/>
            <a:ext cx="4267246" cy="40011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ja-JP" sz="2000" dirty="0" smtClean="0">
                <a:cs typeface="Arial" panose="020B0604020202020204" pitchFamily="34" charset="0"/>
              </a:rPr>
              <a:t>Copper collimator with </a:t>
            </a:r>
            <a:r>
              <a:rPr lang="en-US" altLang="ja-JP" sz="2000" dirty="0" smtClean="0">
                <a:latin typeface="Symbol" panose="05050102010706020507" pitchFamily="18" charset="2"/>
                <a:cs typeface="Arial" panose="020B0604020202020204" pitchFamily="34" charset="0"/>
              </a:rPr>
              <a:t>f</a:t>
            </a:r>
            <a:r>
              <a:rPr lang="en-US" altLang="ja-JP" sz="2000" dirty="0" smtClean="0">
                <a:cs typeface="Arial" panose="020B0604020202020204" pitchFamily="34" charset="0"/>
              </a:rPr>
              <a:t>2 cm hole</a:t>
            </a:r>
            <a:endParaRPr lang="en-US" altLang="ja-JP" sz="2000" dirty="0">
              <a:cs typeface="Arial" panose="020B0604020202020204" pitchFamily="34" charset="0"/>
            </a:endParaRPr>
          </a:p>
        </p:txBody>
      </p:sp>
      <p:sp>
        <p:nvSpPr>
          <p:cNvPr id="14" name="正方形/長方形 232"/>
          <p:cNvSpPr>
            <a:spLocks noChangeArrowheads="1"/>
          </p:cNvSpPr>
          <p:nvPr/>
        </p:nvSpPr>
        <p:spPr bwMode="auto">
          <a:xfrm>
            <a:off x="4836238" y="4077034"/>
            <a:ext cx="4093167" cy="40011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ja-JP" sz="2000" dirty="0" smtClean="0">
                <a:cs typeface="Arial" panose="020B0604020202020204" pitchFamily="34" charset="0"/>
              </a:rPr>
              <a:t>Faraday cup, 3 cm thick Cu block</a:t>
            </a:r>
            <a:endParaRPr lang="en-US" altLang="ja-JP" sz="2000" dirty="0">
              <a:cs typeface="Arial" panose="020B0604020202020204" pitchFamily="34" charset="0"/>
            </a:endParaRPr>
          </a:p>
        </p:txBody>
      </p:sp>
      <p:cxnSp>
        <p:nvCxnSpPr>
          <p:cNvPr id="15" name="直線矢印コネクタ 14"/>
          <p:cNvCxnSpPr/>
          <p:nvPr/>
        </p:nvCxnSpPr>
        <p:spPr>
          <a:xfrm flipH="1" flipV="1">
            <a:off x="3524926" y="2888582"/>
            <a:ext cx="35499" cy="11510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flipV="1">
            <a:off x="5109102" y="2745354"/>
            <a:ext cx="72008" cy="13551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正方形/長方形 19"/>
          <p:cNvSpPr>
            <a:spLocks noChangeArrowheads="1"/>
          </p:cNvSpPr>
          <p:nvPr/>
        </p:nvSpPr>
        <p:spPr bwMode="auto">
          <a:xfrm>
            <a:off x="53263" y="4605983"/>
            <a:ext cx="9090737"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342900" indent="-342900" eaLnBrk="1" hangingPunct="1">
              <a:buFont typeface="Wingdings" panose="05000000000000000000" pitchFamily="2" charset="2"/>
              <a:buChar char="ü"/>
            </a:pPr>
            <a:r>
              <a:rPr lang="en-US" altLang="ja-JP" sz="2400" dirty="0" smtClean="0">
                <a:cs typeface="Arial" panose="020B0604020202020204" pitchFamily="34" charset="0"/>
              </a:rPr>
              <a:t>Reduce halo of proton striking the thermometer on the sample.</a:t>
            </a:r>
            <a:endParaRPr lang="en-US" altLang="ja-JP" sz="2400" dirty="0">
              <a:cs typeface="Arial" panose="020B0604020202020204" pitchFamily="34" charset="0"/>
            </a:endParaRPr>
          </a:p>
        </p:txBody>
      </p:sp>
      <p:sp>
        <p:nvSpPr>
          <p:cNvPr id="5" name="正方形/長方形 4"/>
          <p:cNvSpPr/>
          <p:nvPr/>
        </p:nvSpPr>
        <p:spPr>
          <a:xfrm>
            <a:off x="110838" y="5088354"/>
            <a:ext cx="9093443" cy="830997"/>
          </a:xfrm>
          <a:prstGeom prst="rect">
            <a:avLst/>
          </a:prstGeom>
        </p:spPr>
        <p:txBody>
          <a:bodyPr wrap="square">
            <a:spAutoFit/>
          </a:bodyPr>
          <a:lstStyle/>
          <a:p>
            <a:pPr marL="342900" indent="-342900">
              <a:buFont typeface="Wingdings" panose="05000000000000000000" pitchFamily="2" charset="2"/>
              <a:buChar char="ü"/>
            </a:pPr>
            <a:r>
              <a:rPr lang="en-US" altLang="ja-JP" sz="2400" dirty="0" smtClean="0"/>
              <a:t>Cu </a:t>
            </a:r>
            <a:r>
              <a:rPr lang="en-US" altLang="ja-JP" sz="2400" dirty="0"/>
              <a:t>block </a:t>
            </a:r>
            <a:r>
              <a:rPr lang="en-US" altLang="ja-JP" sz="2400" dirty="0" smtClean="0"/>
              <a:t>was insulated by </a:t>
            </a:r>
            <a:r>
              <a:rPr lang="en-US" altLang="ja-JP" sz="2400" dirty="0" err="1" smtClean="0"/>
              <a:t>Kapton</a:t>
            </a:r>
            <a:r>
              <a:rPr lang="en-US" altLang="ja-JP" sz="2400" dirty="0" smtClean="0"/>
              <a:t> </a:t>
            </a:r>
            <a:r>
              <a:rPr lang="en-US" altLang="ja-JP" sz="2400" dirty="0"/>
              <a:t>polyimide tape </a:t>
            </a:r>
            <a:endParaRPr lang="en-US" altLang="ja-JP" sz="2400" dirty="0" smtClean="0"/>
          </a:p>
          <a:p>
            <a:r>
              <a:rPr lang="en-US" altLang="ja-JP" sz="2400" dirty="0" smtClean="0"/>
              <a:t>to </a:t>
            </a:r>
            <a:r>
              <a:rPr lang="en-US" altLang="ja-JP" sz="2400" dirty="0"/>
              <a:t>ensure </a:t>
            </a:r>
            <a:r>
              <a:rPr lang="en-US" altLang="ja-JP" sz="2400" dirty="0" smtClean="0"/>
              <a:t>secondary </a:t>
            </a:r>
            <a:r>
              <a:rPr lang="en-US" altLang="ja-JP" sz="2400" dirty="0"/>
              <a:t>electrons do </a:t>
            </a:r>
            <a:r>
              <a:rPr lang="en-US" altLang="ja-JP" sz="2400" dirty="0" smtClean="0"/>
              <a:t>not escape </a:t>
            </a:r>
            <a:r>
              <a:rPr lang="en-US" altLang="ja-JP" sz="2400" dirty="0"/>
              <a:t>from </a:t>
            </a:r>
            <a:r>
              <a:rPr lang="en-US" altLang="ja-JP" sz="2400" dirty="0" smtClean="0"/>
              <a:t>Cu </a:t>
            </a:r>
            <a:r>
              <a:rPr lang="en-US" altLang="ja-JP" sz="2400" dirty="0"/>
              <a:t>block.</a:t>
            </a:r>
          </a:p>
        </p:txBody>
      </p:sp>
      <p:cxnSp>
        <p:nvCxnSpPr>
          <p:cNvPr id="18" name="直線矢印コネクタ 17"/>
          <p:cNvCxnSpPr/>
          <p:nvPr/>
        </p:nvCxnSpPr>
        <p:spPr>
          <a:xfrm flipV="1">
            <a:off x="2660830" y="2503868"/>
            <a:ext cx="2294682" cy="720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32"/>
          <p:cNvSpPr>
            <a:spLocks noChangeArrowheads="1"/>
          </p:cNvSpPr>
          <p:nvPr/>
        </p:nvSpPr>
        <p:spPr bwMode="auto">
          <a:xfrm>
            <a:off x="827584" y="2345042"/>
            <a:ext cx="2036135" cy="40011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1" hangingPunct="1"/>
            <a:r>
              <a:rPr lang="en-US" altLang="ja-JP" sz="2000" dirty="0" smtClean="0">
                <a:cs typeface="Arial" panose="020B0604020202020204" pitchFamily="34" charset="0"/>
              </a:rPr>
              <a:t>125 </a:t>
            </a:r>
            <a:r>
              <a:rPr lang="en-US" altLang="ja-JP" sz="2000" dirty="0" err="1" smtClean="0">
                <a:cs typeface="Arial" panose="020B0604020202020204" pitchFamily="34" charset="0"/>
              </a:rPr>
              <a:t>MeV</a:t>
            </a:r>
            <a:r>
              <a:rPr lang="en-US" altLang="ja-JP" sz="2000" dirty="0" smtClean="0">
                <a:cs typeface="Arial" panose="020B0604020202020204" pitchFamily="34" charset="0"/>
              </a:rPr>
              <a:t> Proton</a:t>
            </a:r>
            <a:endParaRPr lang="en-US" altLang="ja-JP" sz="2000" dirty="0">
              <a:cs typeface="Arial" panose="020B0604020202020204" pitchFamily="34" charset="0"/>
            </a:endParaRPr>
          </a:p>
        </p:txBody>
      </p:sp>
      <p:sp>
        <p:nvSpPr>
          <p:cNvPr id="22" name="正方形/長方形 21"/>
          <p:cNvSpPr/>
          <p:nvPr/>
        </p:nvSpPr>
        <p:spPr>
          <a:xfrm>
            <a:off x="488372" y="501386"/>
            <a:ext cx="8441033" cy="830997"/>
          </a:xfrm>
          <a:prstGeom prst="rect">
            <a:avLst/>
          </a:prstGeom>
        </p:spPr>
        <p:txBody>
          <a:bodyPr wrap="square">
            <a:spAutoFit/>
          </a:bodyPr>
          <a:lstStyle/>
          <a:p>
            <a:r>
              <a:rPr lang="en-US" altLang="ja-JP" sz="2400" dirty="0"/>
              <a:t>The number of protons on the sample during irradiation was</a:t>
            </a:r>
          </a:p>
          <a:p>
            <a:r>
              <a:rPr lang="en-US" altLang="ja-JP" sz="2400" dirty="0"/>
              <a:t>measured in situ by the Faraday cup. </a:t>
            </a:r>
          </a:p>
        </p:txBody>
      </p:sp>
      <p:sp>
        <p:nvSpPr>
          <p:cNvPr id="23" name="角丸四角形 22"/>
          <p:cNvSpPr/>
          <p:nvPr/>
        </p:nvSpPr>
        <p:spPr>
          <a:xfrm>
            <a:off x="55410" y="1297800"/>
            <a:ext cx="8975893" cy="4930886"/>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1520385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2512" y="53010"/>
            <a:ext cx="10009113" cy="477786"/>
          </a:xfrm>
        </p:spPr>
        <p:txBody>
          <a:bodyPr>
            <a:noAutofit/>
          </a:bodyPr>
          <a:lstStyle/>
          <a:p>
            <a:r>
              <a:rPr lang="en-US" altLang="ja-JP" sz="2800" dirty="0" smtClean="0">
                <a:latin typeface="Arial" panose="020B0604020202020204" pitchFamily="34" charset="0"/>
                <a:cs typeface="Arial" panose="020B0604020202020204" pitchFamily="34" charset="0"/>
              </a:rPr>
              <a:t>Calibration of Faraday </a:t>
            </a:r>
            <a:r>
              <a:rPr lang="en-US" altLang="ja-JP" sz="2800" dirty="0">
                <a:latin typeface="Arial" panose="020B0604020202020204" pitchFamily="34" charset="0"/>
                <a:cs typeface="Arial" panose="020B0604020202020204" pitchFamily="34" charset="0"/>
              </a:rPr>
              <a:t>cup </a:t>
            </a:r>
            <a:r>
              <a:rPr lang="en-US" altLang="ja-JP" sz="2800" dirty="0" smtClean="0">
                <a:latin typeface="Arial" panose="020B0604020202020204" pitchFamily="34" charset="0"/>
                <a:cs typeface="Arial" panose="020B0604020202020204" pitchFamily="34" charset="0"/>
              </a:rPr>
              <a:t>using activation </a:t>
            </a:r>
            <a:r>
              <a:rPr lang="en-US" altLang="ja-JP" sz="2800" dirty="0">
                <a:latin typeface="Arial" panose="020B0604020202020204" pitchFamily="34" charset="0"/>
                <a:cs typeface="Arial" panose="020B0604020202020204" pitchFamily="34" charset="0"/>
              </a:rPr>
              <a:t>method</a:t>
            </a:r>
            <a:endParaRPr kumimoji="1" lang="ja-JP" altLang="en-US" sz="2800" dirty="0">
              <a:latin typeface="Arial" panose="020B0604020202020204" pitchFamily="34" charset="0"/>
              <a:cs typeface="Arial" panose="020B0604020202020204" pitchFamily="34" charset="0"/>
            </a:endParaRPr>
          </a:p>
        </p:txBody>
      </p:sp>
      <p:sp>
        <p:nvSpPr>
          <p:cNvPr id="4" name="スライド番号プレースホルダ 55"/>
          <p:cNvSpPr>
            <a:spLocks noGrp="1"/>
          </p:cNvSpPr>
          <p:nvPr>
            <p:ph type="sldNum" sz="quarter" idx="12"/>
          </p:nvPr>
        </p:nvSpPr>
        <p:spPr>
          <a:xfrm>
            <a:off x="6974904" y="6453336"/>
            <a:ext cx="2133600" cy="365125"/>
          </a:xfrm>
        </p:spPr>
        <p:txBody>
          <a:bodyPr/>
          <a:lstStyle/>
          <a:p>
            <a:pPr>
              <a:defRPr/>
            </a:pPr>
            <a:fld id="{237BC9A4-F621-46CA-AB68-C6F449EBA8C3}" type="slidenum">
              <a:rPr lang="ja-JP" altLang="en-US" sz="1800" b="1">
                <a:solidFill>
                  <a:schemeClr val="tx1"/>
                </a:solidFill>
              </a:rPr>
              <a:pPr>
                <a:defRPr/>
              </a:pPr>
              <a:t>14</a:t>
            </a:fld>
            <a:endParaRPr lang="ja-JP" altLang="en-US" sz="1800" b="1" dirty="0">
              <a:solidFill>
                <a:schemeClr val="tx1"/>
              </a:solidFill>
            </a:endParaRPr>
          </a:p>
        </p:txBody>
      </p:sp>
      <p:sp>
        <p:nvSpPr>
          <p:cNvPr id="6" name="Line 3"/>
          <p:cNvSpPr>
            <a:spLocks noChangeShapeType="1"/>
          </p:cNvSpPr>
          <p:nvPr/>
        </p:nvSpPr>
        <p:spPr bwMode="auto">
          <a:xfrm>
            <a:off x="170545" y="522410"/>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a:latin typeface="+mn-lt"/>
              <a:ea typeface="+mn-ea"/>
            </a:endParaRPr>
          </a:p>
        </p:txBody>
      </p:sp>
      <p:sp>
        <p:nvSpPr>
          <p:cNvPr id="5" name="正方形/長方形 4"/>
          <p:cNvSpPr/>
          <p:nvPr/>
        </p:nvSpPr>
        <p:spPr>
          <a:xfrm>
            <a:off x="0" y="764704"/>
            <a:ext cx="9168713" cy="461665"/>
          </a:xfrm>
          <a:prstGeom prst="rect">
            <a:avLst/>
          </a:prstGeom>
        </p:spPr>
        <p:txBody>
          <a:bodyPr wrap="square">
            <a:spAutoFit/>
          </a:bodyPr>
          <a:lstStyle/>
          <a:p>
            <a:r>
              <a:rPr lang="en-US" altLang="ja-JP" sz="2400" dirty="0" smtClean="0"/>
              <a:t>To </a:t>
            </a:r>
            <a:r>
              <a:rPr lang="en-US" altLang="ja-JP" sz="2400" dirty="0"/>
              <a:t>quantify </a:t>
            </a:r>
            <a:r>
              <a:rPr lang="en-US" altLang="ja-JP" sz="2400" dirty="0" smtClean="0"/>
              <a:t>the number </a:t>
            </a:r>
            <a:r>
              <a:rPr lang="en-US" altLang="ja-JP" sz="2400" dirty="0"/>
              <a:t>of protons in the sample region </a:t>
            </a:r>
            <a:r>
              <a:rPr lang="en-US" altLang="ja-JP" sz="2400" dirty="0" smtClean="0"/>
              <a:t>(</a:t>
            </a:r>
            <a:r>
              <a:rPr lang="en-US" altLang="ja-JP" sz="2400" dirty="0" smtClean="0">
                <a:latin typeface="Symbol" panose="05050102010706020507" pitchFamily="18" charset="2"/>
                <a:cs typeface="Arial" panose="020B0604020202020204" pitchFamily="34" charset="0"/>
              </a:rPr>
              <a:t>f</a:t>
            </a:r>
            <a:r>
              <a:rPr lang="en-US" altLang="ja-JP" sz="2400" dirty="0" smtClean="0"/>
              <a:t>2.0-cm) </a:t>
            </a:r>
            <a:endParaRPr lang="ja-JP" altLang="en-US" sz="2400" dirty="0"/>
          </a:p>
        </p:txBody>
      </p:sp>
      <p:sp>
        <p:nvSpPr>
          <p:cNvPr id="7" name="正方形/長方形 6"/>
          <p:cNvSpPr/>
          <p:nvPr/>
        </p:nvSpPr>
        <p:spPr>
          <a:xfrm>
            <a:off x="170545" y="1420063"/>
            <a:ext cx="8763000" cy="461665"/>
          </a:xfrm>
          <a:prstGeom prst="rect">
            <a:avLst/>
          </a:prstGeom>
        </p:spPr>
        <p:txBody>
          <a:bodyPr wrap="square">
            <a:spAutoFit/>
          </a:bodyPr>
          <a:lstStyle/>
          <a:p>
            <a:r>
              <a:rPr lang="en-US" altLang="ja-JP" sz="2400" dirty="0" smtClean="0"/>
              <a:t>1. </a:t>
            </a:r>
            <a:r>
              <a:rPr lang="en-US" altLang="ja-JP" sz="2400" dirty="0" smtClean="0">
                <a:solidFill>
                  <a:srgbClr val="0000FF"/>
                </a:solidFill>
              </a:rPr>
              <a:t>Before </a:t>
            </a:r>
            <a:r>
              <a:rPr lang="en-US" altLang="ja-JP" sz="2400" dirty="0">
                <a:solidFill>
                  <a:srgbClr val="0000FF"/>
                </a:solidFill>
              </a:rPr>
              <a:t>cryogenic irradiation </a:t>
            </a:r>
            <a:r>
              <a:rPr lang="en-US" altLang="ja-JP" sz="2400" dirty="0"/>
              <a:t>on the </a:t>
            </a:r>
            <a:r>
              <a:rPr lang="en-US" altLang="ja-JP" sz="2400" dirty="0" smtClean="0"/>
              <a:t>sample, </a:t>
            </a:r>
            <a:endParaRPr lang="ja-JP" altLang="en-US" sz="2400" dirty="0"/>
          </a:p>
        </p:txBody>
      </p:sp>
      <p:sp>
        <p:nvSpPr>
          <p:cNvPr id="8" name="正方形/長方形 7"/>
          <p:cNvSpPr/>
          <p:nvPr/>
        </p:nvSpPr>
        <p:spPr>
          <a:xfrm>
            <a:off x="2858917" y="1904745"/>
            <a:ext cx="6345671" cy="830997"/>
          </a:xfrm>
          <a:prstGeom prst="rect">
            <a:avLst/>
          </a:prstGeom>
        </p:spPr>
        <p:txBody>
          <a:bodyPr wrap="square">
            <a:spAutoFit/>
          </a:bodyPr>
          <a:lstStyle/>
          <a:p>
            <a:r>
              <a:rPr lang="en-US" altLang="ja-JP" sz="2400" dirty="0"/>
              <a:t>aluminum foil with 100-</a:t>
            </a:r>
            <a:r>
              <a:rPr lang="en-US" altLang="ja-JP" sz="2400" dirty="0">
                <a:latin typeface="Symbol" panose="05050102010706020507" pitchFamily="18" charset="2"/>
              </a:rPr>
              <a:t>m</a:t>
            </a:r>
            <a:r>
              <a:rPr lang="en-US" altLang="ja-JP" sz="2400" dirty="0"/>
              <a:t>m </a:t>
            </a:r>
            <a:r>
              <a:rPr lang="en-US" altLang="ja-JP" sz="2400" dirty="0" smtClean="0"/>
              <a:t>thickness was </a:t>
            </a:r>
            <a:r>
              <a:rPr lang="en-US" altLang="ja-JP" sz="2400" dirty="0"/>
              <a:t>set in-between </a:t>
            </a:r>
            <a:r>
              <a:rPr lang="en-US" altLang="ja-JP" sz="2400" dirty="0" err="1"/>
              <a:t>AlN</a:t>
            </a:r>
            <a:r>
              <a:rPr lang="en-US" altLang="ja-JP" sz="2400" dirty="0"/>
              <a:t> sheets instead of </a:t>
            </a:r>
            <a:r>
              <a:rPr lang="en-US" altLang="ja-JP" sz="2400" dirty="0" smtClean="0"/>
              <a:t>Cu wire. </a:t>
            </a:r>
            <a:endParaRPr lang="ja-JP" altLang="en-US" sz="2400" dirty="0"/>
          </a:p>
        </p:txBody>
      </p:sp>
      <p:sp>
        <p:nvSpPr>
          <p:cNvPr id="16" name="正方形/長方形 15"/>
          <p:cNvSpPr/>
          <p:nvPr/>
        </p:nvSpPr>
        <p:spPr>
          <a:xfrm>
            <a:off x="132644" y="3551782"/>
            <a:ext cx="8800901" cy="830997"/>
          </a:xfrm>
          <a:prstGeom prst="rect">
            <a:avLst/>
          </a:prstGeom>
        </p:spPr>
        <p:txBody>
          <a:bodyPr wrap="square">
            <a:spAutoFit/>
          </a:bodyPr>
          <a:lstStyle/>
          <a:p>
            <a:r>
              <a:rPr lang="en-US" altLang="ja-JP" sz="2400" dirty="0" smtClean="0"/>
              <a:t>2. A </a:t>
            </a:r>
            <a:r>
              <a:rPr lang="en-US" altLang="ja-JP" sz="2400" dirty="0"/>
              <a:t>125 </a:t>
            </a:r>
            <a:r>
              <a:rPr lang="en-US" altLang="ja-JP" sz="2400" dirty="0" err="1" smtClean="0"/>
              <a:t>MeVproton</a:t>
            </a:r>
            <a:r>
              <a:rPr lang="en-US" altLang="ja-JP" sz="2400" dirty="0" smtClean="0"/>
              <a:t> </a:t>
            </a:r>
            <a:r>
              <a:rPr lang="en-US" altLang="ja-JP" sz="2400" dirty="0"/>
              <a:t>beam with about 0.6 </a:t>
            </a:r>
            <a:r>
              <a:rPr lang="en-US" altLang="ja-JP" sz="2400" dirty="0" err="1"/>
              <a:t>nA</a:t>
            </a:r>
            <a:r>
              <a:rPr lang="en-US" altLang="ja-JP" sz="2400" dirty="0"/>
              <a:t> current irradiated </a:t>
            </a:r>
            <a:endParaRPr lang="en-US" altLang="ja-JP" sz="2400" dirty="0" smtClean="0"/>
          </a:p>
          <a:p>
            <a:r>
              <a:rPr lang="en-US" altLang="ja-JP" sz="2400" dirty="0" smtClean="0"/>
              <a:t>the activation foil </a:t>
            </a:r>
            <a:r>
              <a:rPr lang="en-US" altLang="ja-JP" sz="2400" dirty="0"/>
              <a:t>for 5 h at room temperature. </a:t>
            </a:r>
            <a:endParaRPr lang="ja-JP" altLang="en-US" sz="2400" dirty="0"/>
          </a:p>
        </p:txBody>
      </p:sp>
      <p:sp>
        <p:nvSpPr>
          <p:cNvPr id="9" name="正方形/長方形 8"/>
          <p:cNvSpPr/>
          <p:nvPr/>
        </p:nvSpPr>
        <p:spPr>
          <a:xfrm>
            <a:off x="132644" y="5166046"/>
            <a:ext cx="5688632" cy="830997"/>
          </a:xfrm>
          <a:prstGeom prst="rect">
            <a:avLst/>
          </a:prstGeom>
        </p:spPr>
        <p:txBody>
          <a:bodyPr wrap="square">
            <a:spAutoFit/>
          </a:bodyPr>
          <a:lstStyle/>
          <a:p>
            <a:r>
              <a:rPr lang="en-US" altLang="ja-JP" sz="2400" dirty="0" smtClean="0"/>
              <a:t>3. After </a:t>
            </a:r>
            <a:r>
              <a:rPr lang="en-US" altLang="ja-JP" sz="2400" dirty="0"/>
              <a:t>irradiation, the </a:t>
            </a:r>
            <a:r>
              <a:rPr lang="en-US" altLang="ja-JP" sz="2400" dirty="0" smtClean="0"/>
              <a:t>activation foil </a:t>
            </a:r>
            <a:r>
              <a:rPr lang="en-US" altLang="ja-JP" sz="2400" dirty="0"/>
              <a:t>was analyzed for the </a:t>
            </a:r>
            <a:r>
              <a:rPr lang="en-US" altLang="ja-JP" sz="2400" baseline="30000" dirty="0"/>
              <a:t>27</a:t>
            </a:r>
            <a:r>
              <a:rPr lang="en-US" altLang="ja-JP" sz="2400" dirty="0"/>
              <a:t>Al(</a:t>
            </a:r>
            <a:r>
              <a:rPr lang="en-US" altLang="ja-JP" sz="2400" dirty="0" err="1"/>
              <a:t>p,x</a:t>
            </a:r>
            <a:r>
              <a:rPr lang="en-US" altLang="ja-JP" sz="2400" dirty="0"/>
              <a:t>)</a:t>
            </a:r>
            <a:r>
              <a:rPr lang="en-US" altLang="ja-JP" sz="2400" baseline="30000" dirty="0"/>
              <a:t>24</a:t>
            </a:r>
            <a:r>
              <a:rPr lang="en-US" altLang="ja-JP" sz="2400" dirty="0"/>
              <a:t>Na </a:t>
            </a:r>
            <a:r>
              <a:rPr lang="en-US" altLang="ja-JP" sz="2400" dirty="0" smtClean="0"/>
              <a:t>reaction.</a:t>
            </a:r>
            <a:endParaRPr lang="ja-JP" altLang="en-US" sz="2400" dirty="0"/>
          </a:p>
        </p:txBody>
      </p:sp>
      <p:pic>
        <p:nvPicPr>
          <p:cNvPr id="10" name="図 9"/>
          <p:cNvPicPr>
            <a:picLocks noChangeAspect="1"/>
          </p:cNvPicPr>
          <p:nvPr/>
        </p:nvPicPr>
        <p:blipFill rotWithShape="1">
          <a:blip r:embed="rId3" cstate="print">
            <a:extLst>
              <a:ext uri="{28A0092B-C50C-407E-A947-70E740481C1C}">
                <a14:useLocalDpi xmlns="" xmlns:a14="http://schemas.microsoft.com/office/drawing/2010/main" val="0"/>
              </a:ext>
            </a:extLst>
          </a:blip>
          <a:srcRect l="5505" t="20186" r="11915" b="23537"/>
          <a:stretch/>
        </p:blipFill>
        <p:spPr>
          <a:xfrm>
            <a:off x="170545" y="1913690"/>
            <a:ext cx="2762513" cy="1411952"/>
          </a:xfrm>
          <a:prstGeom prst="rect">
            <a:avLst/>
          </a:prstGeom>
        </p:spPr>
      </p:pic>
      <p:pic>
        <p:nvPicPr>
          <p:cNvPr id="11" name="図 10"/>
          <p:cNvPicPr>
            <a:picLocks noChangeAspect="1"/>
          </p:cNvPicPr>
          <p:nvPr/>
        </p:nvPicPr>
        <p:blipFill rotWithShape="1">
          <a:blip r:embed="rId4" cstate="print">
            <a:extLst>
              <a:ext uri="{28A0092B-C50C-407E-A947-70E740481C1C}">
                <a14:useLocalDpi xmlns="" xmlns:a14="http://schemas.microsoft.com/office/drawing/2010/main" val="0"/>
              </a:ext>
            </a:extLst>
          </a:blip>
          <a:srcRect l="10082" t="4939"/>
          <a:stretch/>
        </p:blipFill>
        <p:spPr>
          <a:xfrm rot="5400000">
            <a:off x="6234085" y="4337938"/>
            <a:ext cx="2724502" cy="2160241"/>
          </a:xfrm>
          <a:prstGeom prst="rect">
            <a:avLst/>
          </a:prstGeom>
        </p:spPr>
      </p:pic>
    </p:spTree>
    <p:extLst>
      <p:ext uri="{BB962C8B-B14F-4D97-AF65-F5344CB8AC3E}">
        <p14:creationId xmlns="" xmlns:p14="http://schemas.microsoft.com/office/powerpoint/2010/main" val="2812087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2512" y="53010"/>
            <a:ext cx="10009113" cy="477786"/>
          </a:xfrm>
        </p:spPr>
        <p:txBody>
          <a:bodyPr>
            <a:noAutofit/>
          </a:bodyPr>
          <a:lstStyle/>
          <a:p>
            <a:r>
              <a:rPr lang="en-US" altLang="ja-JP" sz="3200" dirty="0" smtClean="0">
                <a:latin typeface="Arial" panose="020B0604020202020204" pitchFamily="34" charset="0"/>
                <a:cs typeface="Arial" panose="020B0604020202020204" pitchFamily="34" charset="0"/>
              </a:rPr>
              <a:t>Beam </a:t>
            </a:r>
            <a:r>
              <a:rPr lang="en-US" altLang="ja-JP" sz="3200" dirty="0" err="1" smtClean="0">
                <a:latin typeface="Arial" panose="020B0604020202020204" pitchFamily="34" charset="0"/>
                <a:cs typeface="Arial" panose="020B0604020202020204" pitchFamily="34" charset="0"/>
              </a:rPr>
              <a:t>fluence</a:t>
            </a:r>
            <a:r>
              <a:rPr lang="en-US" altLang="ja-JP" sz="3200" dirty="0" smtClean="0">
                <a:latin typeface="Arial" panose="020B0604020202020204" pitchFamily="34" charset="0"/>
                <a:cs typeface="Arial" panose="020B0604020202020204" pitchFamily="34" charset="0"/>
              </a:rPr>
              <a:t> on sample</a:t>
            </a:r>
            <a:endParaRPr kumimoji="1" lang="ja-JP" altLang="en-US" sz="3200" dirty="0">
              <a:latin typeface="Arial" panose="020B0604020202020204" pitchFamily="34" charset="0"/>
              <a:cs typeface="Arial" panose="020B0604020202020204" pitchFamily="34" charset="0"/>
            </a:endParaRPr>
          </a:p>
        </p:txBody>
      </p:sp>
      <p:sp>
        <p:nvSpPr>
          <p:cNvPr id="4" name="スライド番号プレースホルダ 55"/>
          <p:cNvSpPr>
            <a:spLocks noGrp="1"/>
          </p:cNvSpPr>
          <p:nvPr>
            <p:ph type="sldNum" sz="quarter" idx="12"/>
          </p:nvPr>
        </p:nvSpPr>
        <p:spPr>
          <a:xfrm>
            <a:off x="6974904" y="6453336"/>
            <a:ext cx="2133600" cy="365125"/>
          </a:xfrm>
        </p:spPr>
        <p:txBody>
          <a:bodyPr/>
          <a:lstStyle/>
          <a:p>
            <a:pPr>
              <a:defRPr/>
            </a:pPr>
            <a:fld id="{237BC9A4-F621-46CA-AB68-C6F449EBA8C3}" type="slidenum">
              <a:rPr lang="ja-JP" altLang="en-US" sz="1800">
                <a:solidFill>
                  <a:schemeClr val="tx1"/>
                </a:solidFill>
              </a:rPr>
              <a:pPr>
                <a:defRPr/>
              </a:pPr>
              <a:t>15</a:t>
            </a:fld>
            <a:endParaRPr lang="ja-JP" altLang="en-US" sz="1800" dirty="0">
              <a:solidFill>
                <a:schemeClr val="tx1"/>
              </a:solidFill>
            </a:endParaRPr>
          </a:p>
        </p:txBody>
      </p:sp>
      <p:sp>
        <p:nvSpPr>
          <p:cNvPr id="6" name="Line 3"/>
          <p:cNvSpPr>
            <a:spLocks noChangeShapeType="1"/>
          </p:cNvSpPr>
          <p:nvPr/>
        </p:nvSpPr>
        <p:spPr bwMode="auto">
          <a:xfrm>
            <a:off x="179512" y="620688"/>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a:latin typeface="+mn-lt"/>
              <a:ea typeface="+mn-ea"/>
            </a:endParaRPr>
          </a:p>
        </p:txBody>
      </p:sp>
      <p:graphicFrame>
        <p:nvGraphicFramePr>
          <p:cNvPr id="30" name="表 29"/>
          <p:cNvGraphicFramePr>
            <a:graphicFrameLocks noGrp="1"/>
          </p:cNvGraphicFramePr>
          <p:nvPr>
            <p:extLst>
              <p:ext uri="{D42A27DB-BD31-4B8C-83A1-F6EECF244321}">
                <p14:modId xmlns="" xmlns:p14="http://schemas.microsoft.com/office/powerpoint/2010/main" val="3702608838"/>
              </p:ext>
            </p:extLst>
          </p:nvPr>
        </p:nvGraphicFramePr>
        <p:xfrm>
          <a:off x="243489" y="1905000"/>
          <a:ext cx="8820384" cy="1524000"/>
        </p:xfrm>
        <a:graphic>
          <a:graphicData uri="http://schemas.openxmlformats.org/drawingml/2006/table">
            <a:tbl>
              <a:tblPr firstRow="1" firstCol="1" bandRow="1">
                <a:tableStyleId>{5C22544A-7EE6-4342-B048-85BDC9FD1C3A}</a:tableStyleId>
              </a:tblPr>
              <a:tblGrid>
                <a:gridCol w="2744335"/>
                <a:gridCol w="4136006"/>
                <a:gridCol w="1940043"/>
              </a:tblGrid>
              <a:tr h="419100">
                <a:tc>
                  <a:txBody>
                    <a:bodyPr/>
                    <a:lstStyle/>
                    <a:p>
                      <a:endParaRPr lang="ja-JP" sz="2000" dirty="0">
                        <a:effectLst/>
                        <a:latin typeface="Arial" panose="020B0604020202020204" pitchFamily="34" charset="0"/>
                        <a:cs typeface="Arial" panose="020B0604020202020204" pitchFamily="34" charset="0"/>
                      </a:endParaRPr>
                    </a:p>
                  </a:txBody>
                  <a:tcPr marL="62864" marR="62864" marT="0" marB="0" anchor="ctr"/>
                </a:tc>
                <a:tc>
                  <a:txBody>
                    <a:bodyPr/>
                    <a:lstStyle/>
                    <a:p>
                      <a:pPr algn="ctr">
                        <a:spcAft>
                          <a:spcPts val="0"/>
                        </a:spcAft>
                      </a:pPr>
                      <a:r>
                        <a:rPr lang="en-US" sz="2000" kern="0" baseline="30000" dirty="0">
                          <a:effectLst/>
                          <a:latin typeface="Arial" panose="020B0604020202020204" pitchFamily="34" charset="0"/>
                          <a:cs typeface="Arial" panose="020B0604020202020204" pitchFamily="34" charset="0"/>
                        </a:rPr>
                        <a:t>24</a:t>
                      </a:r>
                      <a:r>
                        <a:rPr lang="en-US" sz="2000" kern="0" dirty="0">
                          <a:effectLst/>
                          <a:latin typeface="Arial" panose="020B0604020202020204" pitchFamily="34" charset="0"/>
                          <a:cs typeface="Arial" panose="020B0604020202020204" pitchFamily="34" charset="0"/>
                        </a:rPr>
                        <a:t>Na activity on aluminum foil </a:t>
                      </a:r>
                      <a:br>
                        <a:rPr lang="en-US" sz="2000" kern="0" dirty="0">
                          <a:effectLst/>
                          <a:latin typeface="Arial" panose="020B0604020202020204" pitchFamily="34" charset="0"/>
                          <a:cs typeface="Arial" panose="020B0604020202020204" pitchFamily="34" charset="0"/>
                        </a:rPr>
                      </a:br>
                      <a:r>
                        <a:rPr lang="en-US" sz="2000" kern="0" dirty="0">
                          <a:effectLst/>
                          <a:latin typeface="Arial" panose="020B0604020202020204" pitchFamily="34" charset="0"/>
                          <a:cs typeface="Arial" panose="020B0604020202020204" pitchFamily="34" charset="0"/>
                        </a:rPr>
                        <a:t>with </a:t>
                      </a:r>
                      <a:r>
                        <a:rPr lang="en-US" sz="2000" kern="0" dirty="0" smtClean="0">
                          <a:effectLst/>
                          <a:latin typeface="Arial" panose="020B0604020202020204" pitchFamily="34" charset="0"/>
                          <a:cs typeface="Arial" panose="020B0604020202020204" pitchFamily="34" charset="0"/>
                        </a:rPr>
                        <a:t>100</a:t>
                      </a:r>
                      <a:r>
                        <a:rPr lang="en-US" sz="2000" kern="0" dirty="0" smtClean="0">
                          <a:effectLst/>
                          <a:latin typeface="Symbol" pitchFamily="18" charset="2"/>
                          <a:cs typeface="Arial" panose="020B0604020202020204" pitchFamily="34" charset="0"/>
                        </a:rPr>
                        <a:t>m</a:t>
                      </a:r>
                      <a:r>
                        <a:rPr lang="en-US" sz="2000" kern="0" dirty="0" smtClean="0">
                          <a:effectLst/>
                          <a:latin typeface="Arial" panose="020B0604020202020204" pitchFamily="34" charset="0"/>
                          <a:cs typeface="Arial" panose="020B0604020202020204" pitchFamily="34" charset="0"/>
                        </a:rPr>
                        <a:t>m thick 2-cm </a:t>
                      </a:r>
                      <a:r>
                        <a:rPr lang="en-US" sz="2000" kern="0" dirty="0">
                          <a:effectLst/>
                          <a:latin typeface="Arial" panose="020B0604020202020204" pitchFamily="34" charset="0"/>
                          <a:cs typeface="Arial" panose="020B0604020202020204" pitchFamily="34" charset="0"/>
                        </a:rPr>
                        <a:t>diameter</a:t>
                      </a:r>
                      <a:endParaRPr lang="ja-JP" sz="20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4" marR="62864" marT="0" marB="0" anchor="ctr"/>
                </a:tc>
                <a:tc>
                  <a:txBody>
                    <a:bodyPr/>
                    <a:lstStyle/>
                    <a:p>
                      <a:pPr algn="ctr">
                        <a:spcAft>
                          <a:spcPts val="0"/>
                        </a:spcAft>
                      </a:pPr>
                      <a:r>
                        <a:rPr lang="en-US" sz="2000" kern="0" dirty="0">
                          <a:effectLst/>
                          <a:latin typeface="Arial" panose="020B0604020202020204" pitchFamily="34" charset="0"/>
                          <a:cs typeface="Arial" panose="020B0604020202020204" pitchFamily="34" charset="0"/>
                        </a:rPr>
                        <a:t>Faraday cup</a:t>
                      </a:r>
                      <a:endParaRPr lang="ja-JP" sz="20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4" marR="62864" marT="0" marB="0" anchor="ctr"/>
                </a:tc>
              </a:tr>
              <a:tr h="457200">
                <a:tc>
                  <a:txBody>
                    <a:bodyPr/>
                    <a:lstStyle/>
                    <a:p>
                      <a:pPr algn="ctr">
                        <a:spcAft>
                          <a:spcPts val="0"/>
                        </a:spcAft>
                      </a:pPr>
                      <a:r>
                        <a:rPr lang="en-US" sz="2000" kern="0" dirty="0">
                          <a:effectLst/>
                          <a:latin typeface="Arial" panose="020B0604020202020204" pitchFamily="34" charset="0"/>
                          <a:cs typeface="Arial" panose="020B0604020202020204" pitchFamily="34" charset="0"/>
                        </a:rPr>
                        <a:t>Number of protons </a:t>
                      </a:r>
                      <a:br>
                        <a:rPr lang="en-US" sz="2000" kern="0" dirty="0">
                          <a:effectLst/>
                          <a:latin typeface="Arial" panose="020B0604020202020204" pitchFamily="34" charset="0"/>
                          <a:cs typeface="Arial" panose="020B0604020202020204" pitchFamily="34" charset="0"/>
                        </a:rPr>
                      </a:br>
                      <a:r>
                        <a:rPr lang="en-US" sz="2000" kern="0" dirty="0">
                          <a:effectLst/>
                          <a:latin typeface="Arial" panose="020B0604020202020204" pitchFamily="34" charset="0"/>
                          <a:cs typeface="Arial" panose="020B0604020202020204" pitchFamily="34" charset="0"/>
                        </a:rPr>
                        <a:t>with 0.6 </a:t>
                      </a:r>
                      <a:r>
                        <a:rPr lang="en-US" sz="2000" kern="0" dirty="0" err="1">
                          <a:effectLst/>
                          <a:latin typeface="Arial" panose="020B0604020202020204" pitchFamily="34" charset="0"/>
                          <a:cs typeface="Arial" panose="020B0604020202020204" pitchFamily="34" charset="0"/>
                        </a:rPr>
                        <a:t>nA</a:t>
                      </a:r>
                      <a:r>
                        <a:rPr lang="en-US" sz="2000" kern="0" dirty="0">
                          <a:effectLst/>
                          <a:latin typeface="Arial" panose="020B0604020202020204" pitchFamily="34" charset="0"/>
                          <a:cs typeface="Arial" panose="020B0604020202020204" pitchFamily="34" charset="0"/>
                        </a:rPr>
                        <a:t> and 5 h irradiation</a:t>
                      </a:r>
                      <a:endParaRPr lang="ja-JP" sz="20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4" marR="62864" marT="0" marB="0" anchor="ctr"/>
                </a:tc>
                <a:tc>
                  <a:txBody>
                    <a:bodyPr/>
                    <a:lstStyle/>
                    <a:p>
                      <a:pPr algn="ctr">
                        <a:spcAft>
                          <a:spcPts val="0"/>
                        </a:spcAft>
                      </a:pPr>
                      <a:r>
                        <a:rPr lang="en-US" sz="2000" kern="0" dirty="0">
                          <a:effectLst/>
                          <a:latin typeface="Arial" panose="020B0604020202020204" pitchFamily="34" charset="0"/>
                          <a:cs typeface="Arial" panose="020B0604020202020204" pitchFamily="34" charset="0"/>
                        </a:rPr>
                        <a:t>4.56×10</a:t>
                      </a:r>
                      <a:r>
                        <a:rPr lang="en-US" sz="2000" kern="0" baseline="30000" dirty="0">
                          <a:effectLst/>
                          <a:latin typeface="Arial" panose="020B0604020202020204" pitchFamily="34" charset="0"/>
                          <a:cs typeface="Arial" panose="020B0604020202020204" pitchFamily="34" charset="0"/>
                        </a:rPr>
                        <a:t>13</a:t>
                      </a:r>
                      <a:br>
                        <a:rPr lang="en-US" sz="2000" kern="0" baseline="30000" dirty="0">
                          <a:effectLst/>
                          <a:latin typeface="Arial" panose="020B0604020202020204" pitchFamily="34" charset="0"/>
                          <a:cs typeface="Arial" panose="020B0604020202020204" pitchFamily="34" charset="0"/>
                        </a:rPr>
                      </a:br>
                      <a:r>
                        <a:rPr lang="en-US" sz="2000" kern="0" dirty="0">
                          <a:effectLst/>
                          <a:latin typeface="Arial" panose="020B0604020202020204" pitchFamily="34" charset="0"/>
                          <a:cs typeface="Arial" panose="020B0604020202020204" pitchFamily="34" charset="0"/>
                        </a:rPr>
                        <a:t>(1.45 × 10</a:t>
                      </a:r>
                      <a:r>
                        <a:rPr lang="en-US" sz="2000" kern="0" baseline="30000" dirty="0">
                          <a:effectLst/>
                          <a:latin typeface="Arial" panose="020B0604020202020204" pitchFamily="34" charset="0"/>
                          <a:cs typeface="Arial" panose="020B0604020202020204" pitchFamily="34" charset="0"/>
                        </a:rPr>
                        <a:t>17</a:t>
                      </a:r>
                      <a:r>
                        <a:rPr lang="en-US" sz="2000" kern="0" dirty="0">
                          <a:effectLst/>
                          <a:latin typeface="Arial" panose="020B0604020202020204" pitchFamily="34" charset="0"/>
                          <a:cs typeface="Arial" panose="020B0604020202020204" pitchFamily="34" charset="0"/>
                        </a:rPr>
                        <a:t> protons/m</a:t>
                      </a:r>
                      <a:r>
                        <a:rPr lang="en-US" sz="2000" kern="0" baseline="30000" dirty="0">
                          <a:effectLst/>
                          <a:latin typeface="Arial" panose="020B0604020202020204" pitchFamily="34" charset="0"/>
                          <a:cs typeface="Arial" panose="020B0604020202020204" pitchFamily="34" charset="0"/>
                        </a:rPr>
                        <a:t>2</a:t>
                      </a:r>
                      <a:r>
                        <a:rPr lang="en-US" sz="2000" kern="0" dirty="0">
                          <a:effectLst/>
                          <a:latin typeface="Arial" panose="020B0604020202020204" pitchFamily="34" charset="0"/>
                          <a:cs typeface="Arial" panose="020B0604020202020204" pitchFamily="34" charset="0"/>
                        </a:rPr>
                        <a:t>)</a:t>
                      </a:r>
                      <a:endParaRPr lang="ja-JP" sz="20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4" marR="62864" marT="0" marB="0" anchor="ctr"/>
                </a:tc>
                <a:tc>
                  <a:txBody>
                    <a:bodyPr/>
                    <a:lstStyle/>
                    <a:p>
                      <a:pPr algn="ctr">
                        <a:spcAft>
                          <a:spcPts val="0"/>
                        </a:spcAft>
                      </a:pPr>
                      <a:r>
                        <a:rPr lang="en-US" sz="2000" kern="0" dirty="0">
                          <a:effectLst/>
                          <a:latin typeface="Arial" panose="020B0604020202020204" pitchFamily="34" charset="0"/>
                          <a:cs typeface="Arial" panose="020B0604020202020204" pitchFamily="34" charset="0"/>
                        </a:rPr>
                        <a:t>5.34 × 10</a:t>
                      </a:r>
                      <a:r>
                        <a:rPr lang="en-US" sz="2000" kern="0" baseline="30000" dirty="0">
                          <a:effectLst/>
                          <a:latin typeface="Arial" panose="020B0604020202020204" pitchFamily="34" charset="0"/>
                          <a:cs typeface="Arial" panose="020B0604020202020204" pitchFamily="34" charset="0"/>
                        </a:rPr>
                        <a:t>13</a:t>
                      </a:r>
                      <a:endParaRPr lang="ja-JP" sz="20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4" marR="62864" marT="0" marB="0" anchor="ctr"/>
                </a:tc>
              </a:tr>
            </a:tbl>
          </a:graphicData>
        </a:graphic>
      </p:graphicFrame>
      <p:sp>
        <p:nvSpPr>
          <p:cNvPr id="3" name="正方形/長方形 2"/>
          <p:cNvSpPr/>
          <p:nvPr/>
        </p:nvSpPr>
        <p:spPr>
          <a:xfrm>
            <a:off x="319354" y="3905392"/>
            <a:ext cx="8619354" cy="707886"/>
          </a:xfrm>
          <a:prstGeom prst="rect">
            <a:avLst/>
          </a:prstGeom>
        </p:spPr>
        <p:txBody>
          <a:bodyPr wrap="square">
            <a:spAutoFit/>
          </a:bodyPr>
          <a:lstStyle/>
          <a:p>
            <a:r>
              <a:rPr lang="en-US" altLang="ja-JP" sz="2000" dirty="0" smtClean="0">
                <a:solidFill>
                  <a:srgbClr val="0000FF"/>
                </a:solidFill>
              </a:rPr>
              <a:t>Activation foil </a:t>
            </a:r>
            <a:r>
              <a:rPr lang="en-US" altLang="ja-JP" sz="2000" dirty="0">
                <a:solidFill>
                  <a:srgbClr val="0000FF"/>
                </a:solidFill>
              </a:rPr>
              <a:t>only counts protons within a 2.0-cm</a:t>
            </a:r>
            <a:r>
              <a:rPr lang="en-US" altLang="ja-JP" sz="2000" dirty="0">
                <a:solidFill>
                  <a:srgbClr val="0000FF"/>
                </a:solidFill>
                <a:latin typeface="Symbol" panose="05050102010706020507" pitchFamily="18" charset="2"/>
              </a:rPr>
              <a:t> </a:t>
            </a:r>
            <a:r>
              <a:rPr lang="en-US" altLang="ja-JP" sz="2000" dirty="0" smtClean="0">
                <a:solidFill>
                  <a:srgbClr val="0000FF"/>
                </a:solidFill>
                <a:latin typeface="Symbol" panose="05050102010706020507" pitchFamily="18" charset="2"/>
              </a:rPr>
              <a:t>f </a:t>
            </a:r>
            <a:r>
              <a:rPr lang="en-US" altLang="ja-JP" sz="2000" dirty="0" smtClean="0">
                <a:solidFill>
                  <a:srgbClr val="0000FF"/>
                </a:solidFill>
              </a:rPr>
              <a:t>while Faraday cup </a:t>
            </a:r>
            <a:r>
              <a:rPr lang="en-US" altLang="ja-JP" sz="2000" dirty="0">
                <a:solidFill>
                  <a:srgbClr val="0000FF"/>
                </a:solidFill>
              </a:rPr>
              <a:t>covers all </a:t>
            </a:r>
            <a:r>
              <a:rPr lang="en-US" altLang="ja-JP" sz="2000" dirty="0" smtClean="0">
                <a:solidFill>
                  <a:srgbClr val="0000FF"/>
                </a:solidFill>
              </a:rPr>
              <a:t>spot </a:t>
            </a:r>
            <a:r>
              <a:rPr lang="en-US" altLang="ja-JP" sz="2000" dirty="0">
                <a:solidFill>
                  <a:srgbClr val="0000FF"/>
                </a:solidFill>
              </a:rPr>
              <a:t>including particles scattered by materials.</a:t>
            </a:r>
          </a:p>
        </p:txBody>
      </p:sp>
      <p:sp>
        <p:nvSpPr>
          <p:cNvPr id="13" name="テキスト ボックス 12"/>
          <p:cNvSpPr txBox="1">
            <a:spLocks noRot="1" noChangeAspect="1" noMove="1" noResize="1" noEditPoints="1" noAdjustHandles="1" noChangeArrowheads="1" noChangeShapeType="1" noTextEdit="1"/>
          </p:cNvSpPr>
          <p:nvPr/>
        </p:nvSpPr>
        <p:spPr>
          <a:xfrm>
            <a:off x="-452512" y="5267710"/>
            <a:ext cx="9289031" cy="479170"/>
          </a:xfrm>
          <a:prstGeom prst="rect">
            <a:avLst/>
          </a:prstGeom>
          <a:blipFill rotWithShape="0">
            <a:blip r:embed="rId3" cstate="print"/>
            <a:stretch>
              <a:fillRect/>
            </a:stretch>
          </a:blipFill>
        </p:spPr>
        <p:txBody>
          <a:bodyPr/>
          <a:lstStyle/>
          <a:p>
            <a:r>
              <a:rPr lang="ja-JP" altLang="en-US">
                <a:noFill/>
              </a:rPr>
              <a:t> </a:t>
            </a:r>
          </a:p>
        </p:txBody>
      </p:sp>
      <p:sp>
        <p:nvSpPr>
          <p:cNvPr id="12" name="正方形/長方形 11"/>
          <p:cNvSpPr/>
          <p:nvPr/>
        </p:nvSpPr>
        <p:spPr>
          <a:xfrm>
            <a:off x="1223120" y="5877272"/>
            <a:ext cx="6517232" cy="707886"/>
          </a:xfrm>
          <a:prstGeom prst="rect">
            <a:avLst/>
          </a:prstGeom>
          <a:solidFill>
            <a:srgbClr val="0000FF"/>
          </a:solidFill>
        </p:spPr>
        <p:txBody>
          <a:bodyPr wrap="square">
            <a:spAutoFit/>
          </a:bodyPr>
          <a:lstStyle/>
          <a:p>
            <a:r>
              <a:rPr lang="en-US" altLang="ja-JP" sz="2000" dirty="0" smtClean="0">
                <a:solidFill>
                  <a:srgbClr val="FFFF00"/>
                </a:solidFill>
              </a:rPr>
              <a:t>During cryogenic irradiation on sample, </a:t>
            </a:r>
          </a:p>
          <a:p>
            <a:r>
              <a:rPr lang="en-US" altLang="ja-JP" sz="2000" dirty="0" smtClean="0">
                <a:solidFill>
                  <a:srgbClr val="FFFF00"/>
                </a:solidFill>
              </a:rPr>
              <a:t>beam </a:t>
            </a:r>
            <a:r>
              <a:rPr lang="en-US" altLang="ja-JP" sz="2000" dirty="0" err="1" smtClean="0">
                <a:solidFill>
                  <a:srgbClr val="FFFF00"/>
                </a:solidFill>
              </a:rPr>
              <a:t>fluence</a:t>
            </a:r>
            <a:r>
              <a:rPr lang="en-US" altLang="ja-JP" sz="2000" dirty="0" smtClean="0">
                <a:solidFill>
                  <a:srgbClr val="FFFF00"/>
                </a:solidFill>
              </a:rPr>
              <a:t> was obtained  by this relationship.</a:t>
            </a:r>
          </a:p>
        </p:txBody>
      </p:sp>
    </p:spTree>
    <p:extLst>
      <p:ext uri="{BB962C8B-B14F-4D97-AF65-F5344CB8AC3E}">
        <p14:creationId xmlns="" xmlns:p14="http://schemas.microsoft.com/office/powerpoint/2010/main" val="3414027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271"/>
            <a:ext cx="8229600" cy="557457"/>
          </a:xfrm>
        </p:spPr>
        <p:txBody>
          <a:bodyPr/>
          <a:lstStyle/>
          <a:p>
            <a:r>
              <a:rPr kumimoji="1" lang="en-US" altLang="ja-JP" sz="3600" dirty="0" smtClean="0">
                <a:latin typeface="Arial" panose="020B0604020202020204" pitchFamily="34" charset="0"/>
                <a:cs typeface="Arial" panose="020B0604020202020204" pitchFamily="34" charset="0"/>
              </a:rPr>
              <a:t>Estimation of beam shape</a:t>
            </a:r>
            <a:endParaRPr kumimoji="1" lang="ja-JP" altLang="en-US" sz="3600"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2"/>
          </p:nvPr>
        </p:nvSpPr>
        <p:spPr>
          <a:xfrm>
            <a:off x="6830888" y="6356350"/>
            <a:ext cx="2133600" cy="365125"/>
          </a:xfrm>
        </p:spPr>
        <p:txBody>
          <a:bodyPr/>
          <a:lstStyle/>
          <a:p>
            <a:pPr>
              <a:defRPr/>
            </a:pPr>
            <a:fld id="{237BC9A4-F621-46CA-AB68-C6F449EBA8C3}" type="slidenum">
              <a:rPr lang="ja-JP" altLang="en-US" sz="1800" smtClean="0">
                <a:solidFill>
                  <a:schemeClr val="tx1"/>
                </a:solidFill>
              </a:rPr>
              <a:pPr>
                <a:defRPr/>
              </a:pPr>
              <a:t>16</a:t>
            </a:fld>
            <a:endParaRPr lang="ja-JP" altLang="en-US" sz="1800">
              <a:solidFill>
                <a:schemeClr val="tx1"/>
              </a:solidFill>
            </a:endParaRPr>
          </a:p>
        </p:txBody>
      </p:sp>
      <p:pic>
        <p:nvPicPr>
          <p:cNvPr id="4" name="図 3"/>
          <p:cNvPicPr/>
          <p:nvPr/>
        </p:nvPicPr>
        <p:blipFill>
          <a:blip r:embed="rId3" cstate="print"/>
          <a:stretch>
            <a:fillRect/>
          </a:stretch>
        </p:blipFill>
        <p:spPr>
          <a:xfrm>
            <a:off x="251520" y="1123730"/>
            <a:ext cx="4382041" cy="2994276"/>
          </a:xfrm>
          <a:prstGeom prst="rect">
            <a:avLst/>
          </a:prstGeom>
        </p:spPr>
      </p:pic>
      <p:pic>
        <p:nvPicPr>
          <p:cNvPr id="5" name="図 4"/>
          <p:cNvPicPr/>
          <p:nvPr/>
        </p:nvPicPr>
        <p:blipFill rotWithShape="1">
          <a:blip r:embed="rId4" cstate="print"/>
          <a:srcRect l="6061" t="9090" r="10985" b="10417"/>
          <a:stretch/>
        </p:blipFill>
        <p:spPr bwMode="auto">
          <a:xfrm>
            <a:off x="5477610" y="702996"/>
            <a:ext cx="3615091" cy="3507791"/>
          </a:xfrm>
          <a:prstGeom prst="rect">
            <a:avLst/>
          </a:prstGeom>
          <a:ln>
            <a:noFill/>
          </a:ln>
          <a:extLst>
            <a:ext uri="{53640926-AAD7-44D8-BBD7-CCE9431645EC}">
              <a14:shadowObscured xmlns="" xmlns:a14="http://schemas.microsoft.com/office/drawing/2010/main"/>
            </a:ext>
          </a:extLst>
        </p:spPr>
      </p:pic>
      <p:pic>
        <p:nvPicPr>
          <p:cNvPr id="6" name="Picture 5" descr="D:\picture\2013年12月\DSC00489.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791847" y="779749"/>
            <a:ext cx="2645905" cy="1984429"/>
          </a:xfrm>
          <a:prstGeom prst="rect">
            <a:avLst/>
          </a:prstGeom>
          <a:noFill/>
          <a:extLst>
            <a:ext uri="{909E8E84-426E-40DD-AFC4-6F175D3DCCD1}">
              <a14:hiddenFill xmlns="" xmlns:a14="http://schemas.microsoft.com/office/drawing/2010/main">
                <a:solidFill>
                  <a:srgbClr val="FFFFFF"/>
                </a:solidFill>
              </a14:hiddenFill>
            </a:ext>
          </a:extLst>
        </p:spPr>
      </p:pic>
      <p:sp>
        <p:nvSpPr>
          <p:cNvPr id="7" name="正方形/長方形 6"/>
          <p:cNvSpPr/>
          <p:nvPr/>
        </p:nvSpPr>
        <p:spPr>
          <a:xfrm>
            <a:off x="721819" y="4185436"/>
            <a:ext cx="7488832" cy="369332"/>
          </a:xfrm>
          <a:prstGeom prst="rect">
            <a:avLst/>
          </a:prstGeom>
        </p:spPr>
        <p:txBody>
          <a:bodyPr wrap="square">
            <a:spAutoFit/>
          </a:bodyPr>
          <a:lstStyle/>
          <a:p>
            <a:r>
              <a:rPr lang="en-US" altLang="ja-JP" dirty="0" smtClean="0"/>
              <a:t>1. Data </a:t>
            </a:r>
            <a:r>
              <a:rPr lang="en-US" altLang="ja-JP" dirty="0"/>
              <a:t>of beam image on </a:t>
            </a:r>
            <a:r>
              <a:rPr lang="en-US" altLang="ja-JP" dirty="0" smtClean="0"/>
              <a:t>viewer </a:t>
            </a:r>
            <a:r>
              <a:rPr lang="en-US" altLang="ja-JP" dirty="0"/>
              <a:t>2 was sent to a PC and analyzed. </a:t>
            </a:r>
            <a:endParaRPr lang="ja-JP" altLang="en-US" dirty="0"/>
          </a:p>
        </p:txBody>
      </p:sp>
      <p:sp>
        <p:nvSpPr>
          <p:cNvPr id="8" name="正方形/長方形 7"/>
          <p:cNvSpPr/>
          <p:nvPr/>
        </p:nvSpPr>
        <p:spPr>
          <a:xfrm>
            <a:off x="748028" y="4646624"/>
            <a:ext cx="7552694" cy="646331"/>
          </a:xfrm>
          <a:prstGeom prst="rect">
            <a:avLst/>
          </a:prstGeom>
        </p:spPr>
        <p:txBody>
          <a:bodyPr wrap="square">
            <a:spAutoFit/>
          </a:bodyPr>
          <a:lstStyle/>
          <a:p>
            <a:r>
              <a:rPr lang="en-US" altLang="ja-JP" dirty="0" smtClean="0"/>
              <a:t>2. As </a:t>
            </a:r>
            <a:r>
              <a:rPr lang="en-US" altLang="ja-JP" dirty="0"/>
              <a:t>the light output is saturated around peak area, </a:t>
            </a:r>
            <a:endParaRPr lang="en-US" altLang="ja-JP" dirty="0" smtClean="0"/>
          </a:p>
          <a:p>
            <a:r>
              <a:rPr lang="en-US" altLang="ja-JP" dirty="0" smtClean="0"/>
              <a:t>data </a:t>
            </a:r>
            <a:r>
              <a:rPr lang="en-US" altLang="ja-JP" dirty="0"/>
              <a:t>is fitted by Gaussian equation to estimate the shape at around peak. </a:t>
            </a:r>
            <a:endParaRPr lang="ja-JP" altLang="en-US" dirty="0"/>
          </a:p>
        </p:txBody>
      </p:sp>
      <p:sp>
        <p:nvSpPr>
          <p:cNvPr id="9" name="正方形/長方形 8"/>
          <p:cNvSpPr/>
          <p:nvPr/>
        </p:nvSpPr>
        <p:spPr>
          <a:xfrm>
            <a:off x="748028" y="5414255"/>
            <a:ext cx="7797655" cy="646331"/>
          </a:xfrm>
          <a:prstGeom prst="rect">
            <a:avLst/>
          </a:prstGeom>
        </p:spPr>
        <p:txBody>
          <a:bodyPr wrap="square">
            <a:spAutoFit/>
          </a:bodyPr>
          <a:lstStyle/>
          <a:p>
            <a:r>
              <a:rPr lang="en-US" altLang="ja-JP" dirty="0" smtClean="0"/>
              <a:t>3. Beam </a:t>
            </a:r>
            <a:r>
              <a:rPr lang="en-US" altLang="ja-JP" dirty="0"/>
              <a:t>transport simulation between the sample and the viewer 2 was carried out using PHITS</a:t>
            </a:r>
            <a:endParaRPr lang="ja-JP" altLang="en-US" dirty="0"/>
          </a:p>
        </p:txBody>
      </p:sp>
      <p:sp>
        <p:nvSpPr>
          <p:cNvPr id="10" name="Line 3"/>
          <p:cNvSpPr>
            <a:spLocks noChangeShapeType="1"/>
          </p:cNvSpPr>
          <p:nvPr/>
        </p:nvSpPr>
        <p:spPr bwMode="auto">
          <a:xfrm>
            <a:off x="142875" y="571500"/>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sz="2200">
              <a:latin typeface="+mn-lt"/>
              <a:ea typeface="+mn-ea"/>
            </a:endParaRPr>
          </a:p>
        </p:txBody>
      </p:sp>
      <p:sp>
        <p:nvSpPr>
          <p:cNvPr id="11" name="正方形/長方形 10"/>
          <p:cNvSpPr/>
          <p:nvPr/>
        </p:nvSpPr>
        <p:spPr>
          <a:xfrm>
            <a:off x="3635896" y="3140968"/>
            <a:ext cx="997665"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flipV="1">
            <a:off x="3635896" y="1988840"/>
            <a:ext cx="144016" cy="936104"/>
          </a:xfrm>
          <a:prstGeom prst="straightConnector1">
            <a:avLst/>
          </a:prstGeom>
          <a:ln w="38100">
            <a:solidFill>
              <a:srgbClr val="CC0000"/>
            </a:solidFill>
            <a:tailEnd type="triangle"/>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1667050" y="6229766"/>
            <a:ext cx="5598369" cy="400110"/>
          </a:xfrm>
          <a:prstGeom prst="rect">
            <a:avLst/>
          </a:prstGeom>
        </p:spPr>
        <p:txBody>
          <a:bodyPr wrap="square">
            <a:spAutoFit/>
          </a:bodyPr>
          <a:lstStyle/>
          <a:p>
            <a:r>
              <a:rPr lang="en-US" altLang="ja-JP" sz="2000" dirty="0">
                <a:solidFill>
                  <a:srgbClr val="0000FF"/>
                </a:solidFill>
                <a:latin typeface="Arial" panose="020B0604020202020204" pitchFamily="34" charset="0"/>
                <a:cs typeface="Arial" panose="020B0604020202020204" pitchFamily="34" charset="0"/>
              </a:rPr>
              <a:t>Full width at half maximum of the beam: 2.3 cm</a:t>
            </a:r>
            <a:endParaRPr lang="ja-JP" altLang="en-US" sz="2000" dirty="0">
              <a:solidFill>
                <a:srgbClr val="0000FF"/>
              </a:solidFill>
              <a:latin typeface="Arial" panose="020B0604020202020204" pitchFamily="34" charset="0"/>
              <a:cs typeface="Arial" panose="020B0604020202020204" pitchFamily="34" charset="0"/>
            </a:endParaRPr>
          </a:p>
        </p:txBody>
      </p:sp>
      <p:sp>
        <p:nvSpPr>
          <p:cNvPr id="15" name="正方形/長方形 14"/>
          <p:cNvSpPr/>
          <p:nvPr/>
        </p:nvSpPr>
        <p:spPr>
          <a:xfrm>
            <a:off x="2962694" y="2664143"/>
            <a:ext cx="1710725" cy="369332"/>
          </a:xfrm>
          <a:prstGeom prst="rect">
            <a:avLst/>
          </a:prstGeom>
          <a:solidFill>
            <a:schemeClr val="bg1"/>
          </a:solidFill>
        </p:spPr>
        <p:txBody>
          <a:bodyPr wrap="none">
            <a:spAutoFit/>
          </a:bodyPr>
          <a:lstStyle/>
          <a:p>
            <a:r>
              <a:rPr lang="en-US" altLang="ja-JP" dirty="0" smtClean="0"/>
              <a:t>Beam viewer </a:t>
            </a:r>
            <a:r>
              <a:rPr lang="en-US" altLang="ja-JP" dirty="0"/>
              <a:t>2</a:t>
            </a:r>
            <a:endParaRPr lang="ja-JP" altLang="en-US" dirty="0"/>
          </a:p>
        </p:txBody>
      </p:sp>
      <p:cxnSp>
        <p:nvCxnSpPr>
          <p:cNvPr id="16" name="直線矢印コネクタ 15"/>
          <p:cNvCxnSpPr/>
          <p:nvPr/>
        </p:nvCxnSpPr>
        <p:spPr>
          <a:xfrm flipH="1">
            <a:off x="3543959" y="3019736"/>
            <a:ext cx="70020" cy="249189"/>
          </a:xfrm>
          <a:prstGeom prst="straightConnector1">
            <a:avLst/>
          </a:prstGeom>
          <a:ln w="38100">
            <a:solidFill>
              <a:srgbClr val="CC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59706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99392"/>
            <a:ext cx="9310364" cy="940966"/>
          </a:xfrm>
        </p:spPr>
        <p:txBody>
          <a:bodyPr/>
          <a:lstStyle/>
          <a:p>
            <a:r>
              <a:rPr lang="en-US" altLang="ja-JP" sz="2400" dirty="0">
                <a:latin typeface="Arial" panose="020B0604020202020204" pitchFamily="34" charset="0"/>
                <a:cs typeface="Arial" panose="020B0604020202020204" pitchFamily="34" charset="0"/>
              </a:rPr>
              <a:t>Estimation of </a:t>
            </a:r>
            <a:r>
              <a:rPr lang="en-US" altLang="ja-JP" sz="2400" dirty="0" smtClean="0">
                <a:latin typeface="Arial" panose="020B0604020202020204" pitchFamily="34" charset="0"/>
                <a:cs typeface="Arial" panose="020B0604020202020204" pitchFamily="34" charset="0"/>
              </a:rPr>
              <a:t>background effects on </a:t>
            </a:r>
            <a:r>
              <a:rPr lang="en-US" altLang="ja-JP" sz="2400" dirty="0">
                <a:latin typeface="Arial" panose="020B0604020202020204" pitchFamily="34" charset="0"/>
                <a:cs typeface="Arial" panose="020B0604020202020204" pitchFamily="34" charset="0"/>
              </a:rPr>
              <a:t>the </a:t>
            </a:r>
            <a:r>
              <a:rPr lang="en-US" altLang="ja-JP" sz="2400" dirty="0" smtClean="0">
                <a:latin typeface="Arial" panose="020B0604020202020204" pitchFamily="34" charset="0"/>
                <a:cs typeface="Arial" panose="020B0604020202020204" pitchFamily="34" charset="0"/>
              </a:rPr>
              <a:t>sample using PHITS</a:t>
            </a:r>
            <a:endParaRPr kumimoji="1" lang="ja-JP" altLang="en-US" sz="2400"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pPr>
              <a:defRPr/>
            </a:pPr>
            <a:fld id="{237BC9A4-F621-46CA-AB68-C6F449EBA8C3}" type="slidenum">
              <a:rPr lang="ja-JP" altLang="en-US" sz="1800" smtClean="0">
                <a:solidFill>
                  <a:schemeClr val="tx1"/>
                </a:solidFill>
              </a:rPr>
              <a:pPr>
                <a:defRPr/>
              </a:pPr>
              <a:t>17</a:t>
            </a:fld>
            <a:endParaRPr lang="ja-JP" altLang="en-US" sz="1800" dirty="0">
              <a:solidFill>
                <a:schemeClr val="tx1"/>
              </a:solidFill>
            </a:endParaRPr>
          </a:p>
        </p:txBody>
      </p:sp>
      <p:sp>
        <p:nvSpPr>
          <p:cNvPr id="4" name="Line 3"/>
          <p:cNvSpPr>
            <a:spLocks noChangeShapeType="1"/>
          </p:cNvSpPr>
          <p:nvPr/>
        </p:nvSpPr>
        <p:spPr bwMode="auto">
          <a:xfrm>
            <a:off x="179512" y="764704"/>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a:latin typeface="+mn-lt"/>
              <a:ea typeface="+mn-ea"/>
            </a:endParaRPr>
          </a:p>
        </p:txBody>
      </p:sp>
      <p:pic>
        <p:nvPicPr>
          <p:cNvPr id="6" name="図 5"/>
          <p:cNvPicPr>
            <a:picLocks noChangeAspect="1"/>
          </p:cNvPicPr>
          <p:nvPr/>
        </p:nvPicPr>
        <p:blipFill rotWithShape="1">
          <a:blip r:embed="rId3" cstate="print"/>
          <a:srcRect l="13654" t="23695" r="27385" b="33988"/>
          <a:stretch/>
        </p:blipFill>
        <p:spPr>
          <a:xfrm>
            <a:off x="126835" y="1080379"/>
            <a:ext cx="5770325" cy="2924685"/>
          </a:xfrm>
          <a:prstGeom prst="rect">
            <a:avLst/>
          </a:prstGeom>
        </p:spPr>
      </p:pic>
      <p:sp>
        <p:nvSpPr>
          <p:cNvPr id="7" name="正方形/長方形 6"/>
          <p:cNvSpPr/>
          <p:nvPr/>
        </p:nvSpPr>
        <p:spPr>
          <a:xfrm>
            <a:off x="4230469" y="1259468"/>
            <a:ext cx="954107" cy="369332"/>
          </a:xfrm>
          <a:prstGeom prst="rect">
            <a:avLst/>
          </a:prstGeom>
          <a:solidFill>
            <a:schemeClr val="bg1"/>
          </a:solidFill>
        </p:spPr>
        <p:txBody>
          <a:bodyPr wrap="none">
            <a:spAutoFit/>
          </a:bodyPr>
          <a:lstStyle/>
          <a:p>
            <a:r>
              <a:rPr lang="en-US" altLang="ja-JP" dirty="0" smtClean="0"/>
              <a:t>protons</a:t>
            </a:r>
            <a:endParaRPr lang="en-US" altLang="ja-JP" dirty="0"/>
          </a:p>
        </p:txBody>
      </p:sp>
      <p:sp>
        <p:nvSpPr>
          <p:cNvPr id="11" name="正方形/長方形 10"/>
          <p:cNvSpPr/>
          <p:nvPr/>
        </p:nvSpPr>
        <p:spPr>
          <a:xfrm>
            <a:off x="1331640" y="4653136"/>
            <a:ext cx="6768752" cy="400110"/>
          </a:xfrm>
          <a:prstGeom prst="rect">
            <a:avLst/>
          </a:prstGeom>
        </p:spPr>
        <p:txBody>
          <a:bodyPr wrap="square">
            <a:spAutoFit/>
          </a:bodyPr>
          <a:lstStyle/>
          <a:p>
            <a:r>
              <a:rPr lang="en-US" altLang="ja-JP" sz="2000" dirty="0"/>
              <a:t>P</a:t>
            </a:r>
            <a:r>
              <a:rPr lang="en-US" altLang="ja-JP" sz="2000" dirty="0" smtClean="0"/>
              <a:t>redicted </a:t>
            </a:r>
            <a:r>
              <a:rPr lang="en-US" altLang="ja-JP" sz="2000" dirty="0"/>
              <a:t>heat </a:t>
            </a:r>
            <a:r>
              <a:rPr lang="en-US" altLang="ja-JP" sz="2000" dirty="0" smtClean="0"/>
              <a:t>generation in sample: </a:t>
            </a:r>
            <a:r>
              <a:rPr lang="en-US" altLang="ja-JP" sz="2000" dirty="0" smtClean="0">
                <a:solidFill>
                  <a:srgbClr val="0000FF"/>
                </a:solidFill>
              </a:rPr>
              <a:t>5 </a:t>
            </a:r>
            <a:r>
              <a:rPr lang="en-US" altLang="ja-JP" sz="2000" dirty="0" err="1" smtClean="0">
                <a:solidFill>
                  <a:srgbClr val="0000FF"/>
                </a:solidFill>
              </a:rPr>
              <a:t>mW</a:t>
            </a:r>
            <a:r>
              <a:rPr lang="en-US" altLang="ja-JP" sz="2000" dirty="0" smtClean="0">
                <a:solidFill>
                  <a:srgbClr val="0000FF"/>
                </a:solidFill>
              </a:rPr>
              <a:t> at 1 </a:t>
            </a:r>
            <a:r>
              <a:rPr lang="en-US" altLang="ja-JP" sz="2000" dirty="0" err="1" smtClean="0">
                <a:solidFill>
                  <a:srgbClr val="0000FF"/>
                </a:solidFill>
              </a:rPr>
              <a:t>nA</a:t>
            </a:r>
            <a:endParaRPr lang="ja-JP" altLang="en-US" sz="2000" dirty="0">
              <a:solidFill>
                <a:srgbClr val="0000FF"/>
              </a:solidFill>
            </a:endParaRPr>
          </a:p>
        </p:txBody>
      </p:sp>
      <p:sp>
        <p:nvSpPr>
          <p:cNvPr id="8" name="正方形/長方形 7"/>
          <p:cNvSpPr/>
          <p:nvPr/>
        </p:nvSpPr>
        <p:spPr>
          <a:xfrm>
            <a:off x="899592" y="6033482"/>
            <a:ext cx="8064896" cy="707886"/>
          </a:xfrm>
          <a:prstGeom prst="rect">
            <a:avLst/>
          </a:prstGeom>
        </p:spPr>
        <p:txBody>
          <a:bodyPr wrap="square">
            <a:spAutoFit/>
          </a:bodyPr>
          <a:lstStyle/>
          <a:p>
            <a:r>
              <a:rPr lang="en-US" altLang="ja-JP" sz="2000" dirty="0"/>
              <a:t>R</a:t>
            </a:r>
            <a:r>
              <a:rPr lang="en-US" altLang="ja-JP" sz="2000" dirty="0" smtClean="0"/>
              <a:t>esistivity changes &lt;120 </a:t>
            </a:r>
            <a:r>
              <a:rPr lang="en-US" altLang="ja-JP" sz="2000" dirty="0"/>
              <a:t>MeV </a:t>
            </a:r>
            <a:r>
              <a:rPr lang="en-US" altLang="ja-JP" sz="2000" dirty="0" smtClean="0"/>
              <a:t>/ Total </a:t>
            </a:r>
            <a:r>
              <a:rPr lang="en-US" altLang="ja-JP" sz="2000" dirty="0"/>
              <a:t>resistivity </a:t>
            </a:r>
            <a:r>
              <a:rPr lang="en-US" altLang="ja-JP" sz="2000" dirty="0" smtClean="0"/>
              <a:t>changes</a:t>
            </a:r>
          </a:p>
          <a:p>
            <a:r>
              <a:rPr lang="en-US" altLang="ja-JP" sz="2000" dirty="0" smtClean="0">
                <a:solidFill>
                  <a:srgbClr val="0000FF"/>
                </a:solidFill>
              </a:rPr>
              <a:t> 6 % for proton,  0.5 % for neutron</a:t>
            </a:r>
            <a:endParaRPr lang="ja-JP" altLang="en-US" sz="2000" dirty="0">
              <a:solidFill>
                <a:srgbClr val="0000FF"/>
              </a:solidFill>
            </a:endParaRPr>
          </a:p>
        </p:txBody>
      </p:sp>
      <p:pic>
        <p:nvPicPr>
          <p:cNvPr id="5" name="図 4"/>
          <p:cNvPicPr>
            <a:picLocks noChangeAspect="1"/>
          </p:cNvPicPr>
          <p:nvPr/>
        </p:nvPicPr>
        <p:blipFill rotWithShape="1">
          <a:blip r:embed="rId4" cstate="print"/>
          <a:srcRect l="6862" t="29077" r="15366" b="19232"/>
          <a:stretch/>
        </p:blipFill>
        <p:spPr>
          <a:xfrm>
            <a:off x="5686035" y="901457"/>
            <a:ext cx="3247402" cy="3056377"/>
          </a:xfrm>
          <a:prstGeom prst="rect">
            <a:avLst/>
          </a:prstGeom>
        </p:spPr>
      </p:pic>
      <p:sp>
        <p:nvSpPr>
          <p:cNvPr id="10" name="正方形/長方形 9"/>
          <p:cNvSpPr/>
          <p:nvPr/>
        </p:nvSpPr>
        <p:spPr>
          <a:xfrm>
            <a:off x="7514801" y="1772816"/>
            <a:ext cx="1629199" cy="400110"/>
          </a:xfrm>
          <a:prstGeom prst="rect">
            <a:avLst/>
          </a:prstGeom>
        </p:spPr>
        <p:txBody>
          <a:bodyPr wrap="square">
            <a:spAutoFit/>
          </a:bodyPr>
          <a:lstStyle/>
          <a:p>
            <a:r>
              <a:rPr lang="en-US" altLang="ja-JP" sz="2000" dirty="0" smtClean="0"/>
              <a:t>sample </a:t>
            </a:r>
          </a:p>
        </p:txBody>
      </p:sp>
      <p:sp>
        <p:nvSpPr>
          <p:cNvPr id="12" name="正方形/長方形 11"/>
          <p:cNvSpPr/>
          <p:nvPr/>
        </p:nvSpPr>
        <p:spPr>
          <a:xfrm>
            <a:off x="360040" y="3933056"/>
            <a:ext cx="9108504" cy="707886"/>
          </a:xfrm>
          <a:prstGeom prst="rect">
            <a:avLst/>
          </a:prstGeom>
        </p:spPr>
        <p:txBody>
          <a:bodyPr wrap="square">
            <a:spAutoFit/>
          </a:bodyPr>
          <a:lstStyle/>
          <a:p>
            <a:r>
              <a:rPr lang="en-US" altLang="ja-JP" sz="2000" dirty="0" smtClean="0"/>
              <a:t>Because ratio of the number of protons with E &gt;120 </a:t>
            </a:r>
            <a:r>
              <a:rPr lang="en-US" altLang="ja-JP" sz="2000" dirty="0" err="1" smtClean="0"/>
              <a:t>MeV</a:t>
            </a:r>
            <a:r>
              <a:rPr lang="en-US" altLang="ja-JP" sz="2000" dirty="0" smtClean="0"/>
              <a:t> to total was 97%, structural materials did not introduce an undesirable </a:t>
            </a:r>
            <a:r>
              <a:rPr lang="en-US" altLang="ja-JP" sz="2000" dirty="0" smtClean="0">
                <a:solidFill>
                  <a:srgbClr val="0000FF"/>
                </a:solidFill>
              </a:rPr>
              <a:t>heat deposition.</a:t>
            </a:r>
            <a:endParaRPr lang="ja-JP" altLang="en-US" sz="2000" dirty="0">
              <a:solidFill>
                <a:srgbClr val="0000FF"/>
              </a:solidFill>
            </a:endParaRPr>
          </a:p>
        </p:txBody>
      </p:sp>
      <p:sp>
        <p:nvSpPr>
          <p:cNvPr id="13" name="正方形/長方形 12"/>
          <p:cNvSpPr/>
          <p:nvPr/>
        </p:nvSpPr>
        <p:spPr>
          <a:xfrm>
            <a:off x="251520" y="5229200"/>
            <a:ext cx="9217024" cy="707886"/>
          </a:xfrm>
          <a:prstGeom prst="rect">
            <a:avLst/>
          </a:prstGeom>
        </p:spPr>
        <p:txBody>
          <a:bodyPr wrap="square">
            <a:spAutoFit/>
          </a:bodyPr>
          <a:lstStyle/>
          <a:p>
            <a:r>
              <a:rPr lang="en-US" altLang="ja-JP" sz="2000" dirty="0" smtClean="0"/>
              <a:t>To investigate effects on </a:t>
            </a:r>
            <a:r>
              <a:rPr lang="en-US" altLang="ja-JP" sz="2000" dirty="0" smtClean="0">
                <a:solidFill>
                  <a:srgbClr val="0000FF"/>
                </a:solidFill>
              </a:rPr>
              <a:t>resistivity change</a:t>
            </a:r>
            <a:r>
              <a:rPr lang="en-US" altLang="ja-JP" sz="2000" dirty="0" smtClean="0"/>
              <a:t>, calculated displacement cross-sections were multiplied by </a:t>
            </a:r>
            <a:r>
              <a:rPr lang="en-US" altLang="ja-JP" sz="2000" dirty="0" err="1" smtClean="0"/>
              <a:t>fluence</a:t>
            </a:r>
            <a:r>
              <a:rPr lang="en-US" altLang="ja-JP" sz="2000" dirty="0" smtClean="0"/>
              <a:t> calculated by PHITS with E &lt;120 </a:t>
            </a:r>
            <a:r>
              <a:rPr lang="en-US" altLang="ja-JP" sz="2000" dirty="0" err="1" smtClean="0"/>
              <a:t>MeV</a:t>
            </a:r>
            <a:r>
              <a:rPr lang="en-US" altLang="ja-JP" sz="2000" dirty="0" smtClean="0"/>
              <a:t>.</a:t>
            </a:r>
            <a:endParaRPr lang="ja-JP" altLang="en-US" sz="2000" dirty="0"/>
          </a:p>
        </p:txBody>
      </p:sp>
    </p:spTree>
    <p:extLst>
      <p:ext uri="{BB962C8B-B14F-4D97-AF65-F5344CB8AC3E}">
        <p14:creationId xmlns="" xmlns:p14="http://schemas.microsoft.com/office/powerpoint/2010/main" val="1243156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263" y="-1016"/>
            <a:ext cx="9208594" cy="549696"/>
          </a:xfrm>
        </p:spPr>
        <p:txBody>
          <a:bodyPr>
            <a:noAutofit/>
          </a:bodyPr>
          <a:lstStyle/>
          <a:p>
            <a:r>
              <a:rPr lang="en-US" altLang="ja-JP" sz="3200" b="1" dirty="0" smtClean="0">
                <a:latin typeface="Arial" pitchFamily="34" charset="0"/>
                <a:cs typeface="Arial" pitchFamily="34" charset="0"/>
              </a:rPr>
              <a:t>Outline</a:t>
            </a:r>
            <a:endParaRPr lang="ja-JP" altLang="en-US" sz="3200" b="1" dirty="0">
              <a:latin typeface="Arial" pitchFamily="34" charset="0"/>
              <a:cs typeface="Arial" pitchFamily="34" charset="0"/>
            </a:endParaRPr>
          </a:p>
        </p:txBody>
      </p:sp>
      <p:sp>
        <p:nvSpPr>
          <p:cNvPr id="10" name="スライド番号プレースホルダ 55"/>
          <p:cNvSpPr>
            <a:spLocks noGrp="1"/>
          </p:cNvSpPr>
          <p:nvPr>
            <p:ph type="sldNum" sz="quarter" idx="12"/>
          </p:nvPr>
        </p:nvSpPr>
        <p:spPr>
          <a:xfrm>
            <a:off x="6974904" y="6453336"/>
            <a:ext cx="2133600" cy="365125"/>
          </a:xfrm>
        </p:spPr>
        <p:txBody>
          <a:bodyPr/>
          <a:lstStyle/>
          <a:p>
            <a:pPr>
              <a:defRPr/>
            </a:pPr>
            <a:fld id="{237BC9A4-F621-46CA-AB68-C6F449EBA8C3}" type="slidenum">
              <a:rPr lang="ja-JP" altLang="en-US" sz="1800">
                <a:solidFill>
                  <a:schemeClr val="tx1"/>
                </a:solidFill>
              </a:rPr>
              <a:pPr>
                <a:defRPr/>
              </a:pPr>
              <a:t>18</a:t>
            </a:fld>
            <a:endParaRPr lang="ja-JP" altLang="en-US" sz="1800" dirty="0">
              <a:solidFill>
                <a:schemeClr val="tx1"/>
              </a:solidFill>
            </a:endParaRPr>
          </a:p>
        </p:txBody>
      </p:sp>
      <p:sp>
        <p:nvSpPr>
          <p:cNvPr id="11" name="Line 3"/>
          <p:cNvSpPr>
            <a:spLocks noChangeShapeType="1"/>
          </p:cNvSpPr>
          <p:nvPr/>
        </p:nvSpPr>
        <p:spPr bwMode="auto">
          <a:xfrm>
            <a:off x="157124" y="692696"/>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a:latin typeface="+mn-lt"/>
              <a:ea typeface="+mn-ea"/>
            </a:endParaRPr>
          </a:p>
        </p:txBody>
      </p:sp>
      <p:sp>
        <p:nvSpPr>
          <p:cNvPr id="6" name="正方形/長方形 5"/>
          <p:cNvSpPr/>
          <p:nvPr/>
        </p:nvSpPr>
        <p:spPr>
          <a:xfrm>
            <a:off x="5868144" y="5908776"/>
            <a:ext cx="3163159"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708889" y="6228686"/>
            <a:ext cx="646573"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227975" y="2113692"/>
            <a:ext cx="7864653" cy="523220"/>
          </a:xfrm>
          <a:prstGeom prst="rect">
            <a:avLst/>
          </a:prstGeom>
          <a:noFill/>
        </p:spPr>
        <p:txBody>
          <a:bodyPr wrap="none" rtlCol="0">
            <a:spAutoFit/>
          </a:bodyPr>
          <a:lstStyle/>
          <a:p>
            <a:pPr marL="457200" indent="-457200">
              <a:buFont typeface="Wingdings" panose="05000000000000000000" pitchFamily="2" charset="2"/>
              <a:buChar char="ü"/>
            </a:pPr>
            <a:r>
              <a:rPr kumimoji="1" lang="en-US" altLang="ja-JP" sz="2800" dirty="0" smtClean="0"/>
              <a:t>Development of </a:t>
            </a:r>
            <a:r>
              <a:rPr lang="ja-JP" altLang="en-US" sz="2800" dirty="0"/>
              <a:t>cryogen-free cooling system </a:t>
            </a:r>
            <a:endParaRPr kumimoji="1" lang="ja-JP" altLang="en-US" sz="2800" dirty="0"/>
          </a:p>
        </p:txBody>
      </p:sp>
      <p:sp>
        <p:nvSpPr>
          <p:cNvPr id="7" name="正方形/長方形 6"/>
          <p:cNvSpPr/>
          <p:nvPr/>
        </p:nvSpPr>
        <p:spPr>
          <a:xfrm>
            <a:off x="157124" y="3496320"/>
            <a:ext cx="8956263" cy="954107"/>
          </a:xfrm>
          <a:prstGeom prst="rect">
            <a:avLst/>
          </a:prstGeom>
        </p:spPr>
        <p:txBody>
          <a:bodyPr wrap="square">
            <a:spAutoFit/>
          </a:bodyPr>
          <a:lstStyle/>
          <a:p>
            <a:pPr marL="457200" indent="-457200">
              <a:buFont typeface="Wingdings" panose="05000000000000000000" pitchFamily="2" charset="2"/>
              <a:buChar char="ü"/>
            </a:pPr>
            <a:r>
              <a:rPr lang="en-US" altLang="ja-JP" sz="2800" dirty="0" smtClean="0">
                <a:solidFill>
                  <a:srgbClr val="0000FF"/>
                </a:solidFill>
                <a:latin typeface="Arial" panose="020B0604020202020204" pitchFamily="34" charset="0"/>
                <a:cs typeface="Arial" panose="020B0604020202020204" pitchFamily="34" charset="0"/>
              </a:rPr>
              <a:t>Measurement of damage rate of </a:t>
            </a:r>
            <a:r>
              <a:rPr lang="en-US" altLang="ja-JP" sz="2800" dirty="0">
                <a:solidFill>
                  <a:srgbClr val="0000FF"/>
                </a:solidFill>
                <a:latin typeface="Arial" panose="020B0604020202020204" pitchFamily="34" charset="0"/>
                <a:cs typeface="Arial" panose="020B0604020202020204" pitchFamily="34" charset="0"/>
              </a:rPr>
              <a:t>the copper sample </a:t>
            </a:r>
            <a:r>
              <a:rPr lang="en-US" altLang="ja-JP" sz="2800" dirty="0" smtClean="0">
                <a:solidFill>
                  <a:srgbClr val="0000FF"/>
                </a:solidFill>
                <a:latin typeface="Arial" panose="020B0604020202020204" pitchFamily="34" charset="0"/>
                <a:cs typeface="Arial" panose="020B0604020202020204" pitchFamily="34" charset="0"/>
              </a:rPr>
              <a:t>with </a:t>
            </a:r>
            <a:r>
              <a:rPr lang="en-US" altLang="ja-JP" sz="2800" dirty="0">
                <a:solidFill>
                  <a:srgbClr val="0000FF"/>
                </a:solidFill>
                <a:latin typeface="Arial" panose="020B0604020202020204" pitchFamily="34" charset="0"/>
                <a:cs typeface="Arial" panose="020B0604020202020204" pitchFamily="34" charset="0"/>
              </a:rPr>
              <a:t>125 MeV proton irradiation at 12 </a:t>
            </a:r>
            <a:r>
              <a:rPr lang="en-US" altLang="ja-JP" sz="2800" dirty="0" smtClean="0">
                <a:solidFill>
                  <a:srgbClr val="0000FF"/>
                </a:solidFill>
                <a:latin typeface="Arial" panose="020B0604020202020204" pitchFamily="34" charset="0"/>
                <a:cs typeface="Arial" panose="020B0604020202020204" pitchFamily="34" charset="0"/>
              </a:rPr>
              <a:t>K</a:t>
            </a:r>
            <a:endParaRPr lang="ja-JP" altLang="en-US" sz="2800" dirty="0">
              <a:solidFill>
                <a:srgbClr val="0000FF"/>
              </a:solidFill>
              <a:latin typeface="Arial" panose="020B0604020202020204" pitchFamily="34" charset="0"/>
              <a:cs typeface="Arial" panose="020B0604020202020204" pitchFamily="34" charset="0"/>
            </a:endParaRPr>
          </a:p>
        </p:txBody>
      </p:sp>
      <p:sp>
        <p:nvSpPr>
          <p:cNvPr id="21" name="正方形/長方形 20"/>
          <p:cNvSpPr/>
          <p:nvPr/>
        </p:nvSpPr>
        <p:spPr>
          <a:xfrm>
            <a:off x="164339" y="4940339"/>
            <a:ext cx="7812360" cy="954107"/>
          </a:xfrm>
          <a:prstGeom prst="rect">
            <a:avLst/>
          </a:prstGeom>
        </p:spPr>
        <p:txBody>
          <a:bodyPr wrap="square">
            <a:spAutoFit/>
          </a:bodyPr>
          <a:lstStyle/>
          <a:p>
            <a:pPr marL="457200" indent="-457200">
              <a:buFont typeface="Wingdings" panose="05000000000000000000" pitchFamily="2" charset="2"/>
              <a:buChar char="ü"/>
            </a:pPr>
            <a:r>
              <a:rPr lang="en-US" altLang="ja-JP" sz="2800" dirty="0" smtClean="0">
                <a:latin typeface="Arial" panose="020B0604020202020204" pitchFamily="34" charset="0"/>
                <a:cs typeface="Arial" panose="020B0604020202020204" pitchFamily="34" charset="0"/>
              </a:rPr>
              <a:t>Comparison of displacement cross section with PHITS results</a:t>
            </a:r>
            <a:endParaRPr lang="ja-JP" altLang="en-US" sz="2800" dirty="0">
              <a:latin typeface="Arial" panose="020B0604020202020204" pitchFamily="34" charset="0"/>
              <a:cs typeface="Arial" panose="020B0604020202020204" pitchFamily="34" charset="0"/>
            </a:endParaRPr>
          </a:p>
        </p:txBody>
      </p:sp>
      <p:sp>
        <p:nvSpPr>
          <p:cNvPr id="8" name="正方形/長方形 7"/>
          <p:cNvSpPr/>
          <p:nvPr/>
        </p:nvSpPr>
        <p:spPr>
          <a:xfrm>
            <a:off x="224148" y="1131136"/>
            <a:ext cx="2526654" cy="523220"/>
          </a:xfrm>
          <a:prstGeom prst="rect">
            <a:avLst/>
          </a:prstGeom>
        </p:spPr>
        <p:txBody>
          <a:bodyPr wrap="none">
            <a:spAutoFit/>
          </a:bodyPr>
          <a:lstStyle/>
          <a:p>
            <a:pPr marL="457200" indent="-457200">
              <a:buFont typeface="Wingdings" panose="05000000000000000000" pitchFamily="2" charset="2"/>
              <a:buChar char="ü"/>
            </a:pPr>
            <a:r>
              <a:rPr lang="en-US" altLang="ja-JP" sz="2800" dirty="0" smtClean="0">
                <a:latin typeface="Arial" panose="020B0604020202020204" pitchFamily="34" charset="0"/>
                <a:ea typeface="Arial Unicode MS" pitchFamily="50" charset="-128"/>
                <a:cs typeface="Arial" panose="020B0604020202020204" pitchFamily="34" charset="0"/>
              </a:rPr>
              <a:t>Introduction</a:t>
            </a:r>
            <a:endParaRPr lang="ja-JP" altLang="en-US" sz="2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478423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7532"/>
            <a:ext cx="9159021" cy="724942"/>
          </a:xfrm>
        </p:spPr>
        <p:txBody>
          <a:bodyPr>
            <a:normAutofit/>
          </a:bodyPr>
          <a:lstStyle/>
          <a:p>
            <a:r>
              <a:rPr lang="en-US" altLang="ja-JP" sz="2800" dirty="0">
                <a:latin typeface="Arial" panose="020B0604020202020204" pitchFamily="34" charset="0"/>
                <a:cs typeface="Arial" panose="020B0604020202020204" pitchFamily="34" charset="0"/>
              </a:rPr>
              <a:t>Electrical resistivity changes of copper during irradiation</a:t>
            </a:r>
            <a:endParaRPr kumimoji="1" lang="ja-JP" altLang="en-US" sz="2800" dirty="0">
              <a:latin typeface="Arial" panose="020B0604020202020204" pitchFamily="34" charset="0"/>
              <a:cs typeface="Arial" panose="020B0604020202020204" pitchFamily="34" charset="0"/>
            </a:endParaRPr>
          </a:p>
        </p:txBody>
      </p:sp>
      <p:sp>
        <p:nvSpPr>
          <p:cNvPr id="80" name="スライド番号プレースホルダー 79"/>
          <p:cNvSpPr>
            <a:spLocks noGrp="1"/>
          </p:cNvSpPr>
          <p:nvPr>
            <p:ph type="sldNum" sz="quarter" idx="12"/>
          </p:nvPr>
        </p:nvSpPr>
        <p:spPr>
          <a:xfrm>
            <a:off x="6994059" y="6443160"/>
            <a:ext cx="2133600" cy="365125"/>
          </a:xfrm>
        </p:spPr>
        <p:txBody>
          <a:bodyPr/>
          <a:lstStyle/>
          <a:p>
            <a:fld id="{04785CDC-A257-4497-9BFC-D7D03056A090}" type="slidenum">
              <a:rPr kumimoji="1" lang="ja-JP" altLang="en-US" sz="1800" smtClean="0">
                <a:solidFill>
                  <a:schemeClr val="tx1"/>
                </a:solidFill>
              </a:rPr>
              <a:pPr/>
              <a:t>19</a:t>
            </a:fld>
            <a:endParaRPr kumimoji="1" lang="ja-JP" altLang="en-US" sz="1800">
              <a:solidFill>
                <a:schemeClr val="tx1"/>
              </a:solidFill>
            </a:endParaRPr>
          </a:p>
        </p:txBody>
      </p:sp>
      <p:sp>
        <p:nvSpPr>
          <p:cNvPr id="87" name="Line 3"/>
          <p:cNvSpPr>
            <a:spLocks noChangeShapeType="1"/>
          </p:cNvSpPr>
          <p:nvPr/>
        </p:nvSpPr>
        <p:spPr bwMode="auto">
          <a:xfrm>
            <a:off x="170545" y="622822"/>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a:latin typeface="+mn-lt"/>
              <a:ea typeface="+mn-ea"/>
            </a:endParaRPr>
          </a:p>
        </p:txBody>
      </p:sp>
      <p:graphicFrame>
        <p:nvGraphicFramePr>
          <p:cNvPr id="47" name="表 46"/>
          <p:cNvGraphicFramePr>
            <a:graphicFrameLocks noGrp="1"/>
          </p:cNvGraphicFramePr>
          <p:nvPr>
            <p:extLst>
              <p:ext uri="{D42A27DB-BD31-4B8C-83A1-F6EECF244321}">
                <p14:modId xmlns="" xmlns:p14="http://schemas.microsoft.com/office/powerpoint/2010/main" val="389829903"/>
              </p:ext>
            </p:extLst>
          </p:nvPr>
        </p:nvGraphicFramePr>
        <p:xfrm>
          <a:off x="827584" y="5128430"/>
          <a:ext cx="6951663" cy="1463675"/>
        </p:xfrm>
        <a:graphic>
          <a:graphicData uri="http://schemas.openxmlformats.org/drawingml/2006/table">
            <a:tbl>
              <a:tblPr firstRow="1" firstCol="1" bandRow="1">
                <a:tableStyleId>{5C22544A-7EE6-4342-B048-85BDC9FD1C3A}</a:tableStyleId>
              </a:tblPr>
              <a:tblGrid>
                <a:gridCol w="2576338"/>
                <a:gridCol w="2550702"/>
                <a:gridCol w="1824623"/>
              </a:tblGrid>
              <a:tr h="1097756">
                <a:tc>
                  <a:txBody>
                    <a:bodyPr/>
                    <a:lstStyle/>
                    <a:p>
                      <a:pPr algn="ctr">
                        <a:spcAft>
                          <a:spcPts val="0"/>
                        </a:spcAft>
                      </a:pPr>
                      <a:r>
                        <a:rPr lang="en-US" sz="2000" kern="0" dirty="0">
                          <a:effectLst/>
                          <a:latin typeface="Symbol" panose="05050102010706020507" pitchFamily="18" charset="2"/>
                        </a:rPr>
                        <a:t>f</a:t>
                      </a:r>
                      <a:r>
                        <a:rPr lang="en-US" sz="2000" kern="0" dirty="0">
                          <a:effectLst/>
                        </a:rPr>
                        <a:t> (protons/m</a:t>
                      </a:r>
                      <a:r>
                        <a:rPr lang="en-US" sz="2000" kern="0" baseline="30000" dirty="0">
                          <a:effectLst/>
                        </a:rPr>
                        <a:t>2</a:t>
                      </a:r>
                      <a:r>
                        <a:rPr lang="en-US" sz="2000" kern="0" dirty="0">
                          <a:effectLst/>
                        </a:rPr>
                        <a:t>)</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58" marR="62858" marT="0" marB="0" anchor="ctr"/>
                </a:tc>
                <a:tc>
                  <a:txBody>
                    <a:bodyPr/>
                    <a:lstStyle/>
                    <a:p>
                      <a:pPr algn="ctr">
                        <a:spcAft>
                          <a:spcPts val="0"/>
                        </a:spcAft>
                      </a:pPr>
                      <a:r>
                        <a:rPr lang="en-US" sz="2000" kern="0" dirty="0">
                          <a:effectLst/>
                        </a:rPr>
                        <a:t>Resistivity increase </a:t>
                      </a:r>
                      <a:r>
                        <a:rPr lang="en-US" sz="2000" kern="0" dirty="0" err="1">
                          <a:effectLst/>
                          <a:latin typeface="Symbol" panose="05050102010706020507" pitchFamily="18" charset="2"/>
                        </a:rPr>
                        <a:t>Dr</a:t>
                      </a:r>
                      <a:r>
                        <a:rPr lang="en-US" sz="2000" kern="0" baseline="-25000" dirty="0" err="1">
                          <a:effectLst/>
                        </a:rPr>
                        <a:t>Cu</a:t>
                      </a:r>
                      <a:r>
                        <a:rPr lang="en-US" sz="2000" kern="0" dirty="0">
                          <a:effectLst/>
                        </a:rPr>
                        <a:t> (</a:t>
                      </a:r>
                      <a:r>
                        <a:rPr lang="en-US" sz="2000" kern="0" dirty="0">
                          <a:effectLst/>
                          <a:latin typeface="Symbol" panose="05050102010706020507" pitchFamily="18" charset="2"/>
                        </a:rPr>
                        <a:t>W</a:t>
                      </a:r>
                      <a:r>
                        <a:rPr lang="en-US" sz="2000" kern="0" dirty="0">
                          <a:effectLst/>
                        </a:rPr>
                        <a:t> m)</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58" marR="62858" marT="0" marB="0" anchor="ctr"/>
                </a:tc>
                <a:tc>
                  <a:txBody>
                    <a:bodyPr/>
                    <a:lstStyle/>
                    <a:p>
                      <a:pPr algn="ctr">
                        <a:spcAft>
                          <a:spcPts val="0"/>
                        </a:spcAft>
                      </a:pPr>
                      <a:r>
                        <a:rPr lang="en-US" sz="2000" kern="0" dirty="0">
                          <a:effectLst/>
                        </a:rPr>
                        <a:t>Damage rate</a:t>
                      </a:r>
                      <a:br>
                        <a:rPr lang="en-US" sz="2000" kern="0" dirty="0">
                          <a:effectLst/>
                        </a:rPr>
                      </a:br>
                      <a:r>
                        <a:rPr lang="en-US" sz="2000" kern="0" dirty="0">
                          <a:effectLst/>
                        </a:rPr>
                        <a:t>(</a:t>
                      </a:r>
                      <a:r>
                        <a:rPr lang="en-US" sz="2000" kern="0" dirty="0">
                          <a:effectLst/>
                          <a:latin typeface="Symbol" panose="05050102010706020507" pitchFamily="18" charset="2"/>
                        </a:rPr>
                        <a:t>W</a:t>
                      </a:r>
                      <a:r>
                        <a:rPr lang="en-US" sz="2000" kern="0" dirty="0">
                          <a:effectLst/>
                        </a:rPr>
                        <a:t> m</a:t>
                      </a:r>
                      <a:r>
                        <a:rPr lang="en-US" sz="2000" kern="0" baseline="30000" dirty="0">
                          <a:effectLst/>
                        </a:rPr>
                        <a:t>3</a:t>
                      </a:r>
                      <a:r>
                        <a:rPr lang="en-US" sz="2000" kern="0" dirty="0">
                          <a:effectLst/>
                        </a:rPr>
                        <a:t>/proton)</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58" marR="62858" marT="0" marB="0" anchor="ctr"/>
                </a:tc>
              </a:tr>
              <a:tr h="365919">
                <a:tc>
                  <a:txBody>
                    <a:bodyPr/>
                    <a:lstStyle/>
                    <a:p>
                      <a:pPr algn="ctr">
                        <a:spcAft>
                          <a:spcPts val="0"/>
                        </a:spcAft>
                      </a:pPr>
                      <a:r>
                        <a:rPr lang="en-US" sz="2000" b="0" kern="0" dirty="0">
                          <a:solidFill>
                            <a:srgbClr val="0000FF"/>
                          </a:solidFill>
                          <a:effectLst/>
                          <a:latin typeface="Arial" panose="020B0604020202020204" pitchFamily="34" charset="0"/>
                          <a:cs typeface="Arial" panose="020B0604020202020204" pitchFamily="34" charset="0"/>
                        </a:rPr>
                        <a:t>1.45×10</a:t>
                      </a:r>
                      <a:r>
                        <a:rPr lang="en-US" sz="2000" b="0" kern="0" baseline="30000" dirty="0">
                          <a:solidFill>
                            <a:srgbClr val="0000FF"/>
                          </a:solidFill>
                          <a:effectLst/>
                          <a:latin typeface="Arial" panose="020B0604020202020204" pitchFamily="34" charset="0"/>
                          <a:cs typeface="Arial" panose="020B0604020202020204" pitchFamily="34" charset="0"/>
                        </a:rPr>
                        <a:t>18</a:t>
                      </a:r>
                      <a:endParaRPr lang="ja-JP" sz="2000" b="0" kern="100" dirty="0">
                        <a:solidFill>
                          <a:srgbClr val="0000FF"/>
                        </a:solidFill>
                        <a:effectLst/>
                        <a:latin typeface="Arial" panose="020B0604020202020204" pitchFamily="34" charset="0"/>
                        <a:ea typeface="ＭＳ 明朝" panose="02020609040205080304" pitchFamily="17" charset="-128"/>
                        <a:cs typeface="Arial" panose="020B0604020202020204" pitchFamily="34" charset="0"/>
                      </a:endParaRPr>
                    </a:p>
                  </a:txBody>
                  <a:tcPr marL="62858" marR="62858" marT="0" marB="0" anchor="ctr">
                    <a:solidFill>
                      <a:schemeClr val="tx2">
                        <a:lumMod val="20000"/>
                        <a:lumOff val="80000"/>
                      </a:schemeClr>
                    </a:solidFill>
                  </a:tcPr>
                </a:tc>
                <a:tc>
                  <a:txBody>
                    <a:bodyPr/>
                    <a:lstStyle/>
                    <a:p>
                      <a:pPr algn="ctr">
                        <a:spcAft>
                          <a:spcPts val="0"/>
                        </a:spcAft>
                      </a:pPr>
                      <a:r>
                        <a:rPr lang="en-US" sz="2000" kern="0" dirty="0">
                          <a:solidFill>
                            <a:srgbClr val="0000FF"/>
                          </a:solidFill>
                          <a:effectLst/>
                          <a:latin typeface="Arial" panose="020B0604020202020204" pitchFamily="34" charset="0"/>
                          <a:cs typeface="Arial" panose="020B0604020202020204" pitchFamily="34" charset="0"/>
                        </a:rPr>
                        <a:t>4.94×10</a:t>
                      </a:r>
                      <a:r>
                        <a:rPr lang="en-US" sz="2000" kern="0" baseline="30000" dirty="0">
                          <a:solidFill>
                            <a:srgbClr val="0000FF"/>
                          </a:solidFill>
                          <a:effectLst/>
                          <a:latin typeface="Arial" panose="020B0604020202020204" pitchFamily="34" charset="0"/>
                          <a:cs typeface="Arial" panose="020B0604020202020204" pitchFamily="34" charset="0"/>
                        </a:rPr>
                        <a:t>−13</a:t>
                      </a:r>
                      <a:endParaRPr lang="ja-JP" sz="2000" kern="100" dirty="0">
                        <a:solidFill>
                          <a:srgbClr val="0000FF"/>
                        </a:solidFill>
                        <a:effectLst/>
                        <a:latin typeface="Arial" panose="020B0604020202020204" pitchFamily="34" charset="0"/>
                        <a:ea typeface="ＭＳ 明朝" panose="02020609040205080304" pitchFamily="17" charset="-128"/>
                        <a:cs typeface="Arial" panose="020B0604020202020204" pitchFamily="34" charset="0"/>
                      </a:endParaRPr>
                    </a:p>
                  </a:txBody>
                  <a:tcPr marL="62858" marR="62858" marT="0" marB="0" anchor="ctr"/>
                </a:tc>
                <a:tc>
                  <a:txBody>
                    <a:bodyPr/>
                    <a:lstStyle/>
                    <a:p>
                      <a:pPr algn="ctr">
                        <a:spcAft>
                          <a:spcPts val="0"/>
                        </a:spcAft>
                      </a:pPr>
                      <a:r>
                        <a:rPr lang="en-US" sz="2000" kern="0" dirty="0">
                          <a:solidFill>
                            <a:srgbClr val="0000FF"/>
                          </a:solidFill>
                          <a:effectLst/>
                          <a:latin typeface="Arial" panose="020B0604020202020204" pitchFamily="34" charset="0"/>
                          <a:cs typeface="Arial" panose="020B0604020202020204" pitchFamily="34" charset="0"/>
                        </a:rPr>
                        <a:t>3.41×10</a:t>
                      </a:r>
                      <a:r>
                        <a:rPr lang="en-US" sz="2000" kern="0" baseline="30000" dirty="0">
                          <a:solidFill>
                            <a:srgbClr val="0000FF"/>
                          </a:solidFill>
                          <a:effectLst/>
                          <a:latin typeface="Arial" panose="020B0604020202020204" pitchFamily="34" charset="0"/>
                          <a:cs typeface="Arial" panose="020B0604020202020204" pitchFamily="34" charset="0"/>
                        </a:rPr>
                        <a:t>−31</a:t>
                      </a:r>
                      <a:endParaRPr lang="ja-JP" sz="2000" kern="100" dirty="0">
                        <a:solidFill>
                          <a:srgbClr val="0000FF"/>
                        </a:solidFill>
                        <a:effectLst/>
                        <a:latin typeface="Arial" panose="020B0604020202020204" pitchFamily="34" charset="0"/>
                        <a:ea typeface="ＭＳ 明朝" panose="02020609040205080304" pitchFamily="17" charset="-128"/>
                        <a:cs typeface="Arial" panose="020B0604020202020204" pitchFamily="34" charset="0"/>
                      </a:endParaRPr>
                    </a:p>
                  </a:txBody>
                  <a:tcPr marL="62858" marR="62858" marT="0" marB="0" anchor="ctr"/>
                </a:tc>
              </a:tr>
            </a:tbl>
          </a:graphicData>
        </a:graphic>
      </p:graphicFrame>
      <p:pic>
        <p:nvPicPr>
          <p:cNvPr id="49" name="図 237"/>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0624" t="29337" r="9743" b="19897"/>
          <a:stretch/>
        </p:blipFill>
        <p:spPr bwMode="auto">
          <a:xfrm>
            <a:off x="86497" y="861645"/>
            <a:ext cx="4629520" cy="4072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テキスト ボックス 2"/>
          <p:cNvSpPr txBox="1"/>
          <p:nvPr/>
        </p:nvSpPr>
        <p:spPr>
          <a:xfrm>
            <a:off x="2987824" y="2648395"/>
            <a:ext cx="712054" cy="400110"/>
          </a:xfrm>
          <a:prstGeom prst="rect">
            <a:avLst/>
          </a:prstGeom>
          <a:noFill/>
        </p:spPr>
        <p:txBody>
          <a:bodyPr wrap="none" rtlCol="0">
            <a:spAutoFit/>
          </a:bodyPr>
          <a:lstStyle/>
          <a:p>
            <a:r>
              <a:rPr kumimoji="1" lang="en-US" altLang="ja-JP" sz="2000" dirty="0" smtClean="0"/>
              <a:t>1 </a:t>
            </a:r>
            <a:r>
              <a:rPr kumimoji="1" lang="en-US" altLang="ja-JP" sz="2000" dirty="0" err="1" smtClean="0"/>
              <a:t>nA</a:t>
            </a:r>
            <a:endParaRPr kumimoji="1" lang="ja-JP" altLang="en-US" sz="2000" dirty="0"/>
          </a:p>
        </p:txBody>
      </p:sp>
      <p:sp>
        <p:nvSpPr>
          <p:cNvPr id="5" name="正方形/長方形 4"/>
          <p:cNvSpPr/>
          <p:nvPr/>
        </p:nvSpPr>
        <p:spPr>
          <a:xfrm>
            <a:off x="4511725" y="756219"/>
            <a:ext cx="4896544" cy="830997"/>
          </a:xfrm>
          <a:prstGeom prst="rect">
            <a:avLst/>
          </a:prstGeom>
        </p:spPr>
        <p:txBody>
          <a:bodyPr wrap="square">
            <a:spAutoFit/>
          </a:bodyPr>
          <a:lstStyle/>
          <a:p>
            <a:r>
              <a:rPr lang="en-US" altLang="ja-JP" sz="2400" dirty="0" smtClean="0">
                <a:solidFill>
                  <a:srgbClr val="0000FF"/>
                </a:solidFill>
              </a:rPr>
              <a:t>Mainly resulted from temperature </a:t>
            </a:r>
            <a:r>
              <a:rPr lang="en-US" altLang="ja-JP" sz="2400" dirty="0">
                <a:solidFill>
                  <a:srgbClr val="0000FF"/>
                </a:solidFill>
              </a:rPr>
              <a:t>increase by beam heating. </a:t>
            </a:r>
            <a:endParaRPr lang="ja-JP" altLang="en-US" sz="2400" dirty="0">
              <a:solidFill>
                <a:srgbClr val="0000FF"/>
              </a:solidFill>
            </a:endParaRPr>
          </a:p>
        </p:txBody>
      </p:sp>
      <p:cxnSp>
        <p:nvCxnSpPr>
          <p:cNvPr id="7" name="直線矢印コネクタ 6"/>
          <p:cNvCxnSpPr/>
          <p:nvPr/>
        </p:nvCxnSpPr>
        <p:spPr>
          <a:xfrm flipH="1">
            <a:off x="3843894" y="1052736"/>
            <a:ext cx="667832"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4927679" y="1791775"/>
            <a:ext cx="4348572" cy="707886"/>
          </a:xfrm>
          <a:prstGeom prst="rect">
            <a:avLst/>
          </a:prstGeom>
        </p:spPr>
        <p:txBody>
          <a:bodyPr wrap="square">
            <a:spAutoFit/>
          </a:bodyPr>
          <a:lstStyle/>
          <a:p>
            <a:r>
              <a:rPr lang="en-US" altLang="ja-JP" sz="2000" dirty="0" smtClean="0"/>
              <a:t>Total electrical resistance increase:</a:t>
            </a:r>
          </a:p>
          <a:p>
            <a:r>
              <a:rPr lang="en-US" altLang="ja-JP" sz="2000" dirty="0" smtClean="0"/>
              <a:t>1.81 </a:t>
            </a:r>
            <a:r>
              <a:rPr lang="en-US" altLang="ja-JP" sz="2000" dirty="0" err="1" smtClean="0">
                <a:latin typeface="Symbol" panose="05050102010706020507" pitchFamily="18" charset="2"/>
              </a:rPr>
              <a:t>mW</a:t>
            </a:r>
            <a:endParaRPr lang="ja-JP" altLang="en-US" sz="2000" dirty="0">
              <a:latin typeface="Symbol" panose="05050102010706020507" pitchFamily="18" charset="2"/>
            </a:endParaRPr>
          </a:p>
        </p:txBody>
      </p:sp>
      <p:sp>
        <p:nvSpPr>
          <p:cNvPr id="15" name="正方形/長方形 14"/>
          <p:cNvSpPr/>
          <p:nvPr/>
        </p:nvSpPr>
        <p:spPr>
          <a:xfrm>
            <a:off x="4847998" y="2673871"/>
            <a:ext cx="3665004" cy="707886"/>
          </a:xfrm>
          <a:prstGeom prst="rect">
            <a:avLst/>
          </a:prstGeom>
        </p:spPr>
        <p:txBody>
          <a:bodyPr wrap="square">
            <a:spAutoFit/>
          </a:bodyPr>
          <a:lstStyle/>
          <a:p>
            <a:r>
              <a:rPr lang="en-US" altLang="ja-JP" sz="2000" dirty="0" smtClean="0"/>
              <a:t>Electrical resistance increase </a:t>
            </a:r>
            <a:r>
              <a:rPr lang="en-US" altLang="ja-JP" sz="2000" dirty="0"/>
              <a:t>due to </a:t>
            </a:r>
            <a:r>
              <a:rPr lang="en-US" altLang="ja-JP" sz="2000" dirty="0" smtClean="0"/>
              <a:t>0.4 </a:t>
            </a:r>
            <a:r>
              <a:rPr lang="en-US" altLang="ja-JP" sz="2000" dirty="0"/>
              <a:t>K </a:t>
            </a:r>
            <a:r>
              <a:rPr lang="en-US" altLang="ja-JP" sz="2000" dirty="0" smtClean="0"/>
              <a:t>increase: 0.28 </a:t>
            </a:r>
            <a:r>
              <a:rPr lang="en-US" altLang="ja-JP" sz="2000" dirty="0" err="1" smtClean="0">
                <a:latin typeface="Symbol" panose="05050102010706020507" pitchFamily="18" charset="2"/>
              </a:rPr>
              <a:t>mW</a:t>
            </a:r>
            <a:endParaRPr lang="ja-JP" altLang="en-US" sz="2000" dirty="0">
              <a:latin typeface="Symbol" panose="05050102010706020507" pitchFamily="18" charset="2"/>
            </a:endParaRPr>
          </a:p>
        </p:txBody>
      </p:sp>
      <p:sp>
        <p:nvSpPr>
          <p:cNvPr id="16" name="正方形/長方形 15"/>
          <p:cNvSpPr/>
          <p:nvPr/>
        </p:nvSpPr>
        <p:spPr>
          <a:xfrm>
            <a:off x="4910559" y="3895936"/>
            <a:ext cx="4067944" cy="707886"/>
          </a:xfrm>
          <a:prstGeom prst="rect">
            <a:avLst/>
          </a:prstGeom>
        </p:spPr>
        <p:txBody>
          <a:bodyPr wrap="square">
            <a:spAutoFit/>
          </a:bodyPr>
          <a:lstStyle/>
          <a:p>
            <a:r>
              <a:rPr lang="en-US" altLang="ja-JP" sz="2000" b="1" dirty="0" smtClean="0">
                <a:solidFill>
                  <a:srgbClr val="0000FF"/>
                </a:solidFill>
              </a:rPr>
              <a:t>Electrical </a:t>
            </a:r>
            <a:r>
              <a:rPr lang="en-US" altLang="ja-JP" sz="2000" b="1" dirty="0">
                <a:solidFill>
                  <a:srgbClr val="0000FF"/>
                </a:solidFill>
              </a:rPr>
              <a:t>resistance increase</a:t>
            </a:r>
          </a:p>
          <a:p>
            <a:r>
              <a:rPr lang="en-US" altLang="ja-JP" sz="2000" b="1" dirty="0" smtClean="0">
                <a:solidFill>
                  <a:srgbClr val="0000FF"/>
                </a:solidFill>
              </a:rPr>
              <a:t>due to  irradiation: 1.53 </a:t>
            </a:r>
            <a:r>
              <a:rPr lang="en-US" altLang="ja-JP" sz="2000" b="1" dirty="0" err="1">
                <a:solidFill>
                  <a:srgbClr val="0000FF"/>
                </a:solidFill>
                <a:latin typeface="Symbol" panose="05050102010706020507" pitchFamily="18" charset="2"/>
              </a:rPr>
              <a:t>mW</a:t>
            </a:r>
            <a:endParaRPr lang="ja-JP" altLang="en-US" sz="2000" b="1" dirty="0">
              <a:solidFill>
                <a:srgbClr val="0000FF"/>
              </a:solidFill>
              <a:latin typeface="Symbol" panose="05050102010706020507" pitchFamily="18" charset="2"/>
            </a:endParaRPr>
          </a:p>
        </p:txBody>
      </p:sp>
      <p:sp>
        <p:nvSpPr>
          <p:cNvPr id="17" name="下矢印 16"/>
          <p:cNvSpPr/>
          <p:nvPr/>
        </p:nvSpPr>
        <p:spPr>
          <a:xfrm>
            <a:off x="6228184" y="3419720"/>
            <a:ext cx="452316" cy="2973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2155168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263" y="-1016"/>
            <a:ext cx="9208594" cy="549696"/>
          </a:xfrm>
        </p:spPr>
        <p:txBody>
          <a:bodyPr>
            <a:noAutofit/>
          </a:bodyPr>
          <a:lstStyle/>
          <a:p>
            <a:r>
              <a:rPr lang="en-US" altLang="ja-JP" sz="3200" b="1" dirty="0" smtClean="0">
                <a:latin typeface="Arial" pitchFamily="34" charset="0"/>
                <a:cs typeface="Arial" pitchFamily="34" charset="0"/>
              </a:rPr>
              <a:t>Outline</a:t>
            </a:r>
            <a:endParaRPr lang="ja-JP" altLang="en-US" sz="3200" b="1" dirty="0">
              <a:latin typeface="Arial" pitchFamily="34" charset="0"/>
              <a:cs typeface="Arial" pitchFamily="34" charset="0"/>
            </a:endParaRPr>
          </a:p>
        </p:txBody>
      </p:sp>
      <p:sp>
        <p:nvSpPr>
          <p:cNvPr id="10" name="スライド番号プレースホルダ 55"/>
          <p:cNvSpPr>
            <a:spLocks noGrp="1"/>
          </p:cNvSpPr>
          <p:nvPr>
            <p:ph type="sldNum" sz="quarter" idx="12"/>
          </p:nvPr>
        </p:nvSpPr>
        <p:spPr>
          <a:xfrm>
            <a:off x="6974904" y="6453336"/>
            <a:ext cx="2133600" cy="365125"/>
          </a:xfrm>
        </p:spPr>
        <p:txBody>
          <a:bodyPr/>
          <a:lstStyle/>
          <a:p>
            <a:pPr>
              <a:defRPr/>
            </a:pPr>
            <a:fld id="{237BC9A4-F621-46CA-AB68-C6F449EBA8C3}" type="slidenum">
              <a:rPr lang="ja-JP" altLang="en-US" sz="1800">
                <a:solidFill>
                  <a:schemeClr val="tx1"/>
                </a:solidFill>
              </a:rPr>
              <a:pPr>
                <a:defRPr/>
              </a:pPr>
              <a:t>2</a:t>
            </a:fld>
            <a:endParaRPr lang="ja-JP" altLang="en-US" sz="1800" dirty="0">
              <a:solidFill>
                <a:schemeClr val="tx1"/>
              </a:solidFill>
            </a:endParaRPr>
          </a:p>
        </p:txBody>
      </p:sp>
      <p:sp>
        <p:nvSpPr>
          <p:cNvPr id="11" name="Line 3"/>
          <p:cNvSpPr>
            <a:spLocks noChangeShapeType="1"/>
          </p:cNvSpPr>
          <p:nvPr/>
        </p:nvSpPr>
        <p:spPr bwMode="auto">
          <a:xfrm>
            <a:off x="157124" y="692696"/>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a:latin typeface="+mn-lt"/>
              <a:ea typeface="+mn-ea"/>
            </a:endParaRPr>
          </a:p>
        </p:txBody>
      </p:sp>
      <p:sp>
        <p:nvSpPr>
          <p:cNvPr id="6" name="正方形/長方形 5"/>
          <p:cNvSpPr/>
          <p:nvPr/>
        </p:nvSpPr>
        <p:spPr>
          <a:xfrm>
            <a:off x="5868144" y="5908776"/>
            <a:ext cx="3163159"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708889" y="6228686"/>
            <a:ext cx="646573"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227975" y="2113692"/>
            <a:ext cx="7864653" cy="523220"/>
          </a:xfrm>
          <a:prstGeom prst="rect">
            <a:avLst/>
          </a:prstGeom>
          <a:noFill/>
        </p:spPr>
        <p:txBody>
          <a:bodyPr wrap="none" rtlCol="0">
            <a:spAutoFit/>
          </a:bodyPr>
          <a:lstStyle/>
          <a:p>
            <a:pPr marL="457200" indent="-457200">
              <a:buFont typeface="Wingdings" panose="05000000000000000000" pitchFamily="2" charset="2"/>
              <a:buChar char="ü"/>
            </a:pPr>
            <a:r>
              <a:rPr kumimoji="1" lang="en-US" altLang="ja-JP" sz="2800" dirty="0" smtClean="0"/>
              <a:t>Development of </a:t>
            </a:r>
            <a:r>
              <a:rPr lang="ja-JP" altLang="en-US" sz="2800" dirty="0"/>
              <a:t>cryogen-free cooling system </a:t>
            </a:r>
            <a:endParaRPr kumimoji="1" lang="ja-JP" altLang="en-US" sz="2800" dirty="0"/>
          </a:p>
        </p:txBody>
      </p:sp>
      <p:sp>
        <p:nvSpPr>
          <p:cNvPr id="7" name="正方形/長方形 6"/>
          <p:cNvSpPr/>
          <p:nvPr/>
        </p:nvSpPr>
        <p:spPr>
          <a:xfrm>
            <a:off x="157124" y="3496320"/>
            <a:ext cx="8956263" cy="954107"/>
          </a:xfrm>
          <a:prstGeom prst="rect">
            <a:avLst/>
          </a:prstGeom>
        </p:spPr>
        <p:txBody>
          <a:bodyPr wrap="square">
            <a:spAutoFit/>
          </a:bodyPr>
          <a:lstStyle/>
          <a:p>
            <a:pPr marL="457200" indent="-457200">
              <a:buFont typeface="Wingdings" panose="05000000000000000000" pitchFamily="2" charset="2"/>
              <a:buChar char="ü"/>
            </a:pPr>
            <a:r>
              <a:rPr lang="en-US" altLang="ja-JP" sz="2800" dirty="0" smtClean="0">
                <a:latin typeface="Arial" panose="020B0604020202020204" pitchFamily="34" charset="0"/>
                <a:cs typeface="Arial" panose="020B0604020202020204" pitchFamily="34" charset="0"/>
              </a:rPr>
              <a:t>Measurement of damage rate of </a:t>
            </a:r>
            <a:r>
              <a:rPr lang="en-US" altLang="ja-JP" sz="2800" dirty="0">
                <a:latin typeface="Arial" panose="020B0604020202020204" pitchFamily="34" charset="0"/>
                <a:cs typeface="Arial" panose="020B0604020202020204" pitchFamily="34" charset="0"/>
              </a:rPr>
              <a:t>the copper sample </a:t>
            </a:r>
            <a:r>
              <a:rPr lang="en-US" altLang="ja-JP" sz="2800" dirty="0" smtClean="0">
                <a:latin typeface="Arial" panose="020B0604020202020204" pitchFamily="34" charset="0"/>
                <a:cs typeface="Arial" panose="020B0604020202020204" pitchFamily="34" charset="0"/>
              </a:rPr>
              <a:t>with </a:t>
            </a:r>
            <a:r>
              <a:rPr lang="en-US" altLang="ja-JP" sz="2800" dirty="0">
                <a:latin typeface="Arial" panose="020B0604020202020204" pitchFamily="34" charset="0"/>
                <a:cs typeface="Arial" panose="020B0604020202020204" pitchFamily="34" charset="0"/>
              </a:rPr>
              <a:t>125 MeV proton irradiation at 12 </a:t>
            </a:r>
            <a:r>
              <a:rPr lang="en-US" altLang="ja-JP" sz="2800" dirty="0" smtClean="0">
                <a:latin typeface="Arial" panose="020B0604020202020204" pitchFamily="34" charset="0"/>
                <a:cs typeface="Arial" panose="020B0604020202020204" pitchFamily="34" charset="0"/>
              </a:rPr>
              <a:t>K</a:t>
            </a:r>
            <a:endParaRPr lang="ja-JP" altLang="en-US" sz="2800" dirty="0">
              <a:latin typeface="Arial" panose="020B0604020202020204" pitchFamily="34" charset="0"/>
              <a:cs typeface="Arial" panose="020B0604020202020204" pitchFamily="34" charset="0"/>
            </a:endParaRPr>
          </a:p>
        </p:txBody>
      </p:sp>
      <p:sp>
        <p:nvSpPr>
          <p:cNvPr id="21" name="正方形/長方形 20"/>
          <p:cNvSpPr/>
          <p:nvPr/>
        </p:nvSpPr>
        <p:spPr>
          <a:xfrm>
            <a:off x="164339" y="4940339"/>
            <a:ext cx="7812360" cy="954107"/>
          </a:xfrm>
          <a:prstGeom prst="rect">
            <a:avLst/>
          </a:prstGeom>
        </p:spPr>
        <p:txBody>
          <a:bodyPr wrap="square">
            <a:spAutoFit/>
          </a:bodyPr>
          <a:lstStyle/>
          <a:p>
            <a:pPr marL="457200" indent="-457200">
              <a:buFont typeface="Wingdings" panose="05000000000000000000" pitchFamily="2" charset="2"/>
              <a:buChar char="ü"/>
            </a:pPr>
            <a:r>
              <a:rPr lang="en-US" altLang="ja-JP" sz="2800" dirty="0" smtClean="0">
                <a:latin typeface="Arial" panose="020B0604020202020204" pitchFamily="34" charset="0"/>
                <a:cs typeface="Arial" panose="020B0604020202020204" pitchFamily="34" charset="0"/>
              </a:rPr>
              <a:t>Comparison of displacement cross section with PHITS results</a:t>
            </a:r>
            <a:endParaRPr lang="ja-JP" altLang="en-US" sz="2800" dirty="0">
              <a:latin typeface="Arial" panose="020B0604020202020204" pitchFamily="34" charset="0"/>
              <a:cs typeface="Arial" panose="020B0604020202020204" pitchFamily="34" charset="0"/>
            </a:endParaRPr>
          </a:p>
        </p:txBody>
      </p:sp>
      <p:sp>
        <p:nvSpPr>
          <p:cNvPr id="8" name="正方形/長方形 7"/>
          <p:cNvSpPr/>
          <p:nvPr/>
        </p:nvSpPr>
        <p:spPr>
          <a:xfrm>
            <a:off x="224148" y="1131136"/>
            <a:ext cx="2526654" cy="523220"/>
          </a:xfrm>
          <a:prstGeom prst="rect">
            <a:avLst/>
          </a:prstGeom>
        </p:spPr>
        <p:txBody>
          <a:bodyPr wrap="none">
            <a:spAutoFit/>
          </a:bodyPr>
          <a:lstStyle/>
          <a:p>
            <a:pPr marL="457200" indent="-457200">
              <a:buFont typeface="Wingdings" panose="05000000000000000000" pitchFamily="2" charset="2"/>
              <a:buChar char="ü"/>
            </a:pPr>
            <a:r>
              <a:rPr lang="en-US" altLang="ja-JP" sz="2800" dirty="0" smtClean="0">
                <a:solidFill>
                  <a:srgbClr val="0000FF"/>
                </a:solidFill>
                <a:latin typeface="Arial" panose="020B0604020202020204" pitchFamily="34" charset="0"/>
                <a:ea typeface="Arial Unicode MS" pitchFamily="50" charset="-128"/>
                <a:cs typeface="Arial" panose="020B0604020202020204" pitchFamily="34" charset="0"/>
              </a:rPr>
              <a:t>Introduction</a:t>
            </a:r>
            <a:endParaRPr lang="ja-JP" altLang="en-US" sz="28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969342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530" y="-99392"/>
            <a:ext cx="9159021" cy="724942"/>
          </a:xfrm>
        </p:spPr>
        <p:txBody>
          <a:bodyPr>
            <a:normAutofit/>
          </a:bodyPr>
          <a:lstStyle/>
          <a:p>
            <a:r>
              <a:rPr lang="en-US" altLang="ja-JP" sz="3200" dirty="0" smtClean="0">
                <a:latin typeface="Arial" panose="020B0604020202020204" pitchFamily="34" charset="0"/>
                <a:cs typeface="Arial" panose="020B0604020202020204" pitchFamily="34" charset="0"/>
              </a:rPr>
              <a:t>Comparison with other experimental data</a:t>
            </a:r>
            <a:endParaRPr kumimoji="1" lang="ja-JP" altLang="en-US" sz="3200" dirty="0">
              <a:latin typeface="Arial" panose="020B0604020202020204" pitchFamily="34" charset="0"/>
              <a:cs typeface="Arial" panose="020B0604020202020204" pitchFamily="34" charset="0"/>
            </a:endParaRPr>
          </a:p>
        </p:txBody>
      </p:sp>
      <p:sp>
        <p:nvSpPr>
          <p:cNvPr id="80" name="スライド番号プレースホルダー 79"/>
          <p:cNvSpPr>
            <a:spLocks noGrp="1"/>
          </p:cNvSpPr>
          <p:nvPr>
            <p:ph type="sldNum" sz="quarter" idx="12"/>
          </p:nvPr>
        </p:nvSpPr>
        <p:spPr/>
        <p:txBody>
          <a:bodyPr/>
          <a:lstStyle/>
          <a:p>
            <a:fld id="{04785CDC-A257-4497-9BFC-D7D03056A090}" type="slidenum">
              <a:rPr kumimoji="1" lang="ja-JP" altLang="en-US" sz="1800" smtClean="0">
                <a:solidFill>
                  <a:schemeClr val="tx1"/>
                </a:solidFill>
              </a:rPr>
              <a:pPr/>
              <a:t>20</a:t>
            </a:fld>
            <a:endParaRPr kumimoji="1" lang="ja-JP" altLang="en-US" sz="1800">
              <a:solidFill>
                <a:schemeClr val="tx1"/>
              </a:solidFill>
            </a:endParaRPr>
          </a:p>
        </p:txBody>
      </p:sp>
      <p:sp>
        <p:nvSpPr>
          <p:cNvPr id="87" name="Line 3"/>
          <p:cNvSpPr>
            <a:spLocks noChangeShapeType="1"/>
          </p:cNvSpPr>
          <p:nvPr/>
        </p:nvSpPr>
        <p:spPr bwMode="auto">
          <a:xfrm>
            <a:off x="154043" y="625550"/>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a:latin typeface="+mn-lt"/>
              <a:ea typeface="+mn-ea"/>
            </a:endParaRPr>
          </a:p>
        </p:txBody>
      </p:sp>
      <p:graphicFrame>
        <p:nvGraphicFramePr>
          <p:cNvPr id="48" name="表 47"/>
          <p:cNvGraphicFramePr>
            <a:graphicFrameLocks noGrp="1"/>
          </p:cNvGraphicFramePr>
          <p:nvPr>
            <p:extLst>
              <p:ext uri="{D42A27DB-BD31-4B8C-83A1-F6EECF244321}">
                <p14:modId xmlns="" xmlns:p14="http://schemas.microsoft.com/office/powerpoint/2010/main" val="1467270374"/>
              </p:ext>
            </p:extLst>
          </p:nvPr>
        </p:nvGraphicFramePr>
        <p:xfrm>
          <a:off x="36372" y="1124744"/>
          <a:ext cx="8763000" cy="2017546"/>
        </p:xfrm>
        <a:graphic>
          <a:graphicData uri="http://schemas.openxmlformats.org/drawingml/2006/table">
            <a:tbl>
              <a:tblPr firstRow="1" firstCol="1" bandRow="1">
                <a:tableStyleId>{5C22544A-7EE6-4342-B048-85BDC9FD1C3A}</a:tableStyleId>
              </a:tblPr>
              <a:tblGrid>
                <a:gridCol w="2573093"/>
                <a:gridCol w="1461795"/>
                <a:gridCol w="1522599"/>
                <a:gridCol w="1724288"/>
                <a:gridCol w="1481225"/>
              </a:tblGrid>
              <a:tr h="1064461">
                <a:tc>
                  <a:txBody>
                    <a:bodyPr/>
                    <a:lstStyle/>
                    <a:p>
                      <a:pPr algn="ctr">
                        <a:spcAft>
                          <a:spcPts val="0"/>
                        </a:spcAft>
                      </a:pPr>
                      <a:r>
                        <a:rPr lang="en-US" sz="2000" kern="0" dirty="0">
                          <a:effectLst/>
                          <a:latin typeface="Arial" panose="020B0604020202020204" pitchFamily="34" charset="0"/>
                          <a:cs typeface="Arial" panose="020B0604020202020204" pitchFamily="34" charset="0"/>
                        </a:rPr>
                        <a:t>Source</a:t>
                      </a:r>
                      <a:endParaRPr lang="ja-JP" sz="20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70" marR="62870" marT="0" marB="0" anchor="ctr"/>
                </a:tc>
                <a:tc>
                  <a:txBody>
                    <a:bodyPr/>
                    <a:lstStyle/>
                    <a:p>
                      <a:pPr algn="ctr">
                        <a:spcAft>
                          <a:spcPts val="0"/>
                        </a:spcAft>
                      </a:pPr>
                      <a:r>
                        <a:rPr lang="en-US" sz="2000" kern="0" dirty="0">
                          <a:effectLst/>
                          <a:latin typeface="Arial" panose="020B0604020202020204" pitchFamily="34" charset="0"/>
                          <a:cs typeface="Arial" panose="020B0604020202020204" pitchFamily="34" charset="0"/>
                        </a:rPr>
                        <a:t>Fast neutrons</a:t>
                      </a:r>
                      <a:br>
                        <a:rPr lang="en-US" sz="2000" kern="0" dirty="0">
                          <a:effectLst/>
                          <a:latin typeface="Arial" panose="020B0604020202020204" pitchFamily="34" charset="0"/>
                          <a:cs typeface="Arial" panose="020B0604020202020204" pitchFamily="34" charset="0"/>
                        </a:rPr>
                      </a:br>
                      <a:r>
                        <a:rPr lang="en-US" sz="2000" kern="0" dirty="0" smtClean="0">
                          <a:effectLst/>
                          <a:latin typeface="Arial" panose="020B0604020202020204" pitchFamily="34" charset="0"/>
                          <a:cs typeface="Arial" panose="020B0604020202020204" pitchFamily="34" charset="0"/>
                        </a:rPr>
                        <a:t>ANL-CP5-VI53 [1]</a:t>
                      </a:r>
                      <a:endParaRPr lang="ja-JP" sz="20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70" marR="62870" marT="0" marB="0" anchor="ctr"/>
                </a:tc>
                <a:tc>
                  <a:txBody>
                    <a:bodyPr/>
                    <a:lstStyle/>
                    <a:p>
                      <a:pPr algn="ctr">
                        <a:spcAft>
                          <a:spcPts val="0"/>
                        </a:spcAft>
                      </a:pPr>
                      <a:r>
                        <a:rPr lang="en-US" sz="2000" kern="0" dirty="0">
                          <a:effectLst/>
                          <a:latin typeface="Arial" panose="020B0604020202020204" pitchFamily="34" charset="0"/>
                          <a:cs typeface="Arial" panose="020B0604020202020204" pitchFamily="34" charset="0"/>
                        </a:rPr>
                        <a:t>Fusion neutrons</a:t>
                      </a:r>
                      <a:br>
                        <a:rPr lang="en-US" sz="2000" kern="0" dirty="0">
                          <a:effectLst/>
                          <a:latin typeface="Arial" panose="020B0604020202020204" pitchFamily="34" charset="0"/>
                          <a:cs typeface="Arial" panose="020B0604020202020204" pitchFamily="34" charset="0"/>
                        </a:rPr>
                      </a:br>
                      <a:r>
                        <a:rPr lang="en-US" sz="2000" kern="0" dirty="0" smtClean="0">
                          <a:effectLst/>
                          <a:latin typeface="Arial" panose="020B0604020202020204" pitchFamily="34" charset="0"/>
                          <a:cs typeface="Arial" panose="020B0604020202020204" pitchFamily="34" charset="0"/>
                        </a:rPr>
                        <a:t>RTNS-II [2]</a:t>
                      </a:r>
                      <a:endParaRPr lang="ja-JP" sz="20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70" marR="62870" marT="0" marB="0" anchor="ctr"/>
                </a:tc>
                <a:tc>
                  <a:txBody>
                    <a:bodyPr/>
                    <a:lstStyle/>
                    <a:p>
                      <a:pPr algn="ctr">
                        <a:spcAft>
                          <a:spcPts val="0"/>
                        </a:spcAft>
                      </a:pPr>
                      <a:r>
                        <a:rPr lang="en-US" sz="2000" kern="0" dirty="0">
                          <a:effectLst/>
                          <a:latin typeface="Arial" panose="020B0604020202020204" pitchFamily="34" charset="0"/>
                          <a:cs typeface="Arial" panose="020B0604020202020204" pitchFamily="34" charset="0"/>
                        </a:rPr>
                        <a:t>125 MeV protons</a:t>
                      </a:r>
                      <a:br>
                        <a:rPr lang="en-US" sz="2000" kern="0" dirty="0">
                          <a:effectLst/>
                          <a:latin typeface="Arial" panose="020B0604020202020204" pitchFamily="34" charset="0"/>
                          <a:cs typeface="Arial" panose="020B0604020202020204" pitchFamily="34" charset="0"/>
                        </a:rPr>
                      </a:br>
                      <a:r>
                        <a:rPr lang="en-US" sz="2000" kern="0" dirty="0">
                          <a:effectLst/>
                          <a:latin typeface="Arial" panose="020B0604020202020204" pitchFamily="34" charset="0"/>
                          <a:cs typeface="Arial" panose="020B0604020202020204" pitchFamily="34" charset="0"/>
                        </a:rPr>
                        <a:t>KURRI-FFAG</a:t>
                      </a:r>
                      <a:endParaRPr lang="ja-JP" sz="20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70" marR="62870" marT="0" marB="0" anchor="ctr"/>
                </a:tc>
                <a:tc>
                  <a:txBody>
                    <a:bodyPr/>
                    <a:lstStyle/>
                    <a:p>
                      <a:pPr algn="ctr">
                        <a:spcAft>
                          <a:spcPts val="0"/>
                        </a:spcAft>
                      </a:pPr>
                      <a:r>
                        <a:rPr lang="en-US" sz="2000" kern="0" dirty="0">
                          <a:effectLst/>
                          <a:latin typeface="Arial" panose="020B0604020202020204" pitchFamily="34" charset="0"/>
                          <a:cs typeface="Arial" panose="020B0604020202020204" pitchFamily="34" charset="0"/>
                        </a:rPr>
                        <a:t>1.94 GeV protons</a:t>
                      </a:r>
                      <a:br>
                        <a:rPr lang="en-US" sz="2000" kern="0" dirty="0">
                          <a:effectLst/>
                          <a:latin typeface="Arial" panose="020B0604020202020204" pitchFamily="34" charset="0"/>
                          <a:cs typeface="Arial" panose="020B0604020202020204" pitchFamily="34" charset="0"/>
                        </a:rPr>
                      </a:br>
                      <a:r>
                        <a:rPr lang="en-US" sz="2000" kern="0" dirty="0" smtClean="0">
                          <a:effectLst/>
                          <a:latin typeface="Arial" panose="020B0604020202020204" pitchFamily="34" charset="0"/>
                          <a:cs typeface="Arial" panose="020B0604020202020204" pitchFamily="34" charset="0"/>
                        </a:rPr>
                        <a:t>BNL [3]</a:t>
                      </a:r>
                      <a:endParaRPr lang="ja-JP" sz="20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70" marR="62870" marT="0" marB="0" anchor="ctr"/>
                </a:tc>
              </a:tr>
              <a:tr h="798346">
                <a:tc>
                  <a:txBody>
                    <a:bodyPr/>
                    <a:lstStyle/>
                    <a:p>
                      <a:pPr algn="ctr">
                        <a:spcAft>
                          <a:spcPts val="0"/>
                        </a:spcAft>
                      </a:pPr>
                      <a:r>
                        <a:rPr lang="en-US" sz="2000" kern="0" dirty="0">
                          <a:effectLst/>
                          <a:latin typeface="Arial" panose="020B0604020202020204" pitchFamily="34" charset="0"/>
                          <a:cs typeface="Arial" panose="020B0604020202020204" pitchFamily="34" charset="0"/>
                        </a:rPr>
                        <a:t>Damage rate</a:t>
                      </a:r>
                      <a:br>
                        <a:rPr lang="en-US" sz="2000" kern="0" dirty="0">
                          <a:effectLst/>
                          <a:latin typeface="Arial" panose="020B0604020202020204" pitchFamily="34" charset="0"/>
                          <a:cs typeface="Arial" panose="020B0604020202020204" pitchFamily="34" charset="0"/>
                        </a:rPr>
                      </a:br>
                      <a:r>
                        <a:rPr lang="en-US" sz="2000" kern="0" dirty="0">
                          <a:effectLst/>
                          <a:latin typeface="Arial" panose="020B0604020202020204" pitchFamily="34" charset="0"/>
                          <a:cs typeface="Arial" panose="020B0604020202020204" pitchFamily="34" charset="0"/>
                        </a:rPr>
                        <a:t>(10</a:t>
                      </a:r>
                      <a:r>
                        <a:rPr lang="en-US" sz="2000" kern="0" baseline="30000" dirty="0">
                          <a:effectLst/>
                          <a:latin typeface="Arial" panose="020B0604020202020204" pitchFamily="34" charset="0"/>
                          <a:cs typeface="Arial" panose="020B0604020202020204" pitchFamily="34" charset="0"/>
                        </a:rPr>
                        <a:t>−31</a:t>
                      </a:r>
                      <a:r>
                        <a:rPr lang="en-US" sz="2000" kern="0" dirty="0">
                          <a:effectLst/>
                          <a:latin typeface="Arial" panose="020B0604020202020204" pitchFamily="34" charset="0"/>
                          <a:cs typeface="Arial" panose="020B0604020202020204" pitchFamily="34" charset="0"/>
                        </a:rPr>
                        <a:t> </a:t>
                      </a:r>
                      <a:r>
                        <a:rPr lang="en-US" sz="2000" kern="0" dirty="0">
                          <a:effectLst/>
                          <a:latin typeface="Symbol" panose="05050102010706020507" pitchFamily="18" charset="2"/>
                          <a:cs typeface="Arial" panose="020B0604020202020204" pitchFamily="34" charset="0"/>
                        </a:rPr>
                        <a:t>W</a:t>
                      </a:r>
                      <a:r>
                        <a:rPr lang="en-US" sz="2000" kern="0" dirty="0">
                          <a:effectLst/>
                          <a:latin typeface="Arial" panose="020B0604020202020204" pitchFamily="34" charset="0"/>
                          <a:cs typeface="Arial" panose="020B0604020202020204" pitchFamily="34" charset="0"/>
                        </a:rPr>
                        <a:t> m</a:t>
                      </a:r>
                      <a:r>
                        <a:rPr lang="en-US" sz="2000" kern="0" baseline="30000" dirty="0">
                          <a:effectLst/>
                          <a:latin typeface="Arial" panose="020B0604020202020204" pitchFamily="34" charset="0"/>
                          <a:cs typeface="Arial" panose="020B0604020202020204" pitchFamily="34" charset="0"/>
                        </a:rPr>
                        <a:t>3</a:t>
                      </a:r>
                      <a:r>
                        <a:rPr lang="en-US" sz="2000" kern="0" dirty="0">
                          <a:effectLst/>
                          <a:latin typeface="Arial" panose="020B0604020202020204" pitchFamily="34" charset="0"/>
                          <a:cs typeface="Arial" panose="020B0604020202020204" pitchFamily="34" charset="0"/>
                        </a:rPr>
                        <a:t>/particle)</a:t>
                      </a:r>
                      <a:endParaRPr lang="ja-JP" sz="20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70" marR="62870" marT="0" marB="0" anchor="ctr"/>
                </a:tc>
                <a:tc>
                  <a:txBody>
                    <a:bodyPr/>
                    <a:lstStyle/>
                    <a:p>
                      <a:pPr algn="ctr">
                        <a:spcAft>
                          <a:spcPts val="0"/>
                        </a:spcAft>
                      </a:pPr>
                      <a:r>
                        <a:rPr lang="en-US" sz="2000" kern="0" dirty="0">
                          <a:effectLst/>
                          <a:latin typeface="Arial" panose="020B0604020202020204" pitchFamily="34" charset="0"/>
                          <a:cs typeface="Arial" panose="020B0604020202020204" pitchFamily="34" charset="0"/>
                        </a:rPr>
                        <a:t>0.424</a:t>
                      </a:r>
                      <a:endParaRPr lang="ja-JP" sz="20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70" marR="62870" marT="0" marB="0" anchor="ctr"/>
                </a:tc>
                <a:tc>
                  <a:txBody>
                    <a:bodyPr/>
                    <a:lstStyle/>
                    <a:p>
                      <a:pPr algn="ctr">
                        <a:spcAft>
                          <a:spcPts val="0"/>
                        </a:spcAft>
                      </a:pPr>
                      <a:r>
                        <a:rPr lang="en-US" sz="2000" kern="0" dirty="0">
                          <a:effectLst/>
                          <a:latin typeface="Arial" panose="020B0604020202020204" pitchFamily="34" charset="0"/>
                          <a:cs typeface="Arial" panose="020B0604020202020204" pitchFamily="34" charset="0"/>
                        </a:rPr>
                        <a:t>2.48 </a:t>
                      </a:r>
                      <a:endParaRPr lang="ja-JP" sz="20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70" marR="62870" marT="0" marB="0" anchor="ctr"/>
                </a:tc>
                <a:tc>
                  <a:txBody>
                    <a:bodyPr/>
                    <a:lstStyle/>
                    <a:p>
                      <a:pPr algn="ctr">
                        <a:spcAft>
                          <a:spcPts val="0"/>
                        </a:spcAft>
                      </a:pPr>
                      <a:r>
                        <a:rPr lang="en-US" sz="2000" b="1" kern="0" dirty="0">
                          <a:solidFill>
                            <a:srgbClr val="FF0000"/>
                          </a:solidFill>
                          <a:effectLst/>
                          <a:latin typeface="Arial" panose="020B0604020202020204" pitchFamily="34" charset="0"/>
                          <a:cs typeface="Arial" panose="020B0604020202020204" pitchFamily="34" charset="0"/>
                        </a:rPr>
                        <a:t>3.41</a:t>
                      </a:r>
                      <a:r>
                        <a:rPr lang="en-US" sz="2000" kern="0" dirty="0">
                          <a:effectLst/>
                          <a:latin typeface="Arial" panose="020B0604020202020204" pitchFamily="34" charset="0"/>
                          <a:cs typeface="Arial" panose="020B0604020202020204" pitchFamily="34" charset="0"/>
                        </a:rPr>
                        <a:t> </a:t>
                      </a:r>
                      <a:endParaRPr lang="ja-JP" sz="20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70" marR="62870" marT="0" marB="0" anchor="ctr"/>
                </a:tc>
                <a:tc>
                  <a:txBody>
                    <a:bodyPr/>
                    <a:lstStyle/>
                    <a:p>
                      <a:pPr algn="ctr">
                        <a:spcAft>
                          <a:spcPts val="0"/>
                        </a:spcAft>
                      </a:pPr>
                      <a:r>
                        <a:rPr lang="en-US" sz="2000" kern="0" dirty="0">
                          <a:effectLst/>
                          <a:latin typeface="Arial" panose="020B0604020202020204" pitchFamily="34" charset="0"/>
                          <a:cs typeface="Arial" panose="020B0604020202020204" pitchFamily="34" charset="0"/>
                        </a:rPr>
                        <a:t>3.66</a:t>
                      </a:r>
                      <a:endParaRPr lang="ja-JP" sz="20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70" marR="62870" marT="0" marB="0" anchor="ctr"/>
                </a:tc>
              </a:tr>
            </a:tbl>
          </a:graphicData>
        </a:graphic>
      </p:graphicFrame>
      <p:sp>
        <p:nvSpPr>
          <p:cNvPr id="3" name="正方形/長方形 2"/>
          <p:cNvSpPr/>
          <p:nvPr/>
        </p:nvSpPr>
        <p:spPr>
          <a:xfrm>
            <a:off x="107504" y="3645024"/>
            <a:ext cx="8993723" cy="1015663"/>
          </a:xfrm>
          <a:prstGeom prst="rect">
            <a:avLst/>
          </a:prstGeom>
        </p:spPr>
        <p:txBody>
          <a:bodyPr wrap="square">
            <a:spAutoFit/>
          </a:bodyPr>
          <a:lstStyle/>
          <a:p>
            <a:pPr>
              <a:buFont typeface="Wingdings" pitchFamily="2" charset="2"/>
              <a:buChar char="ü"/>
            </a:pPr>
            <a:r>
              <a:rPr lang="en-US" altLang="ja-JP" sz="2000" dirty="0">
                <a:solidFill>
                  <a:srgbClr val="000000"/>
                </a:solidFill>
                <a:latin typeface="Arial" panose="020B0604020202020204" pitchFamily="34" charset="0"/>
                <a:cs typeface="Arial" panose="020B0604020202020204" pitchFamily="34" charset="0"/>
              </a:rPr>
              <a:t>The damage rates by neutrons increase </a:t>
            </a:r>
            <a:r>
              <a:rPr lang="en-US" altLang="ja-JP" sz="2000" dirty="0" smtClean="0">
                <a:solidFill>
                  <a:srgbClr val="000000"/>
                </a:solidFill>
                <a:latin typeface="Arial" panose="020B0604020202020204" pitchFamily="34" charset="0"/>
                <a:cs typeface="Arial" panose="020B0604020202020204" pitchFamily="34" charset="0"/>
              </a:rPr>
              <a:t>with incident </a:t>
            </a:r>
            <a:r>
              <a:rPr lang="en-US" altLang="ja-JP" sz="2000" dirty="0">
                <a:solidFill>
                  <a:srgbClr val="000000"/>
                </a:solidFill>
                <a:latin typeface="Arial" panose="020B0604020202020204" pitchFamily="34" charset="0"/>
                <a:cs typeface="Arial" panose="020B0604020202020204" pitchFamily="34" charset="0"/>
              </a:rPr>
              <a:t>energies up to 14 </a:t>
            </a:r>
            <a:r>
              <a:rPr lang="en-US" altLang="ja-JP" sz="2000" dirty="0" smtClean="0">
                <a:solidFill>
                  <a:srgbClr val="000000"/>
                </a:solidFill>
                <a:latin typeface="Arial" panose="020B0604020202020204" pitchFamily="34" charset="0"/>
                <a:cs typeface="Arial" panose="020B0604020202020204" pitchFamily="34" charset="0"/>
              </a:rPr>
              <a:t>MeV.</a:t>
            </a:r>
          </a:p>
          <a:p>
            <a:pPr>
              <a:buFont typeface="Wingdings" pitchFamily="2" charset="2"/>
              <a:buChar char="ü"/>
            </a:pPr>
            <a:r>
              <a:rPr lang="en-US" altLang="ja-JP" sz="2000" dirty="0" smtClean="0">
                <a:solidFill>
                  <a:srgbClr val="000000"/>
                </a:solidFill>
                <a:latin typeface="Arial" panose="020B0604020202020204" pitchFamily="34" charset="0"/>
                <a:cs typeface="Arial" panose="020B0604020202020204" pitchFamily="34" charset="0"/>
              </a:rPr>
              <a:t>Those </a:t>
            </a:r>
            <a:r>
              <a:rPr lang="en-US" altLang="ja-JP" sz="2000" dirty="0">
                <a:solidFill>
                  <a:srgbClr val="000000"/>
                </a:solidFill>
                <a:latin typeface="Arial" panose="020B0604020202020204" pitchFamily="34" charset="0"/>
                <a:cs typeface="Arial" panose="020B0604020202020204" pitchFamily="34" charset="0"/>
              </a:rPr>
              <a:t>by protons </a:t>
            </a:r>
            <a:r>
              <a:rPr lang="en-US" altLang="ja-JP" sz="2000" dirty="0" smtClean="0">
                <a:solidFill>
                  <a:srgbClr val="000000"/>
                </a:solidFill>
                <a:latin typeface="Arial" panose="020B0604020202020204" pitchFamily="34" charset="0"/>
                <a:cs typeface="Arial" panose="020B0604020202020204" pitchFamily="34" charset="0"/>
              </a:rPr>
              <a:t>with energies </a:t>
            </a:r>
            <a:r>
              <a:rPr lang="en-US" altLang="ja-JP" sz="2000" dirty="0">
                <a:solidFill>
                  <a:srgbClr val="000000"/>
                </a:solidFill>
                <a:latin typeface="Arial" panose="020B0604020202020204" pitchFamily="34" charset="0"/>
                <a:cs typeface="Arial" panose="020B0604020202020204" pitchFamily="34" charset="0"/>
              </a:rPr>
              <a:t>&gt;100 MeV are higher than the damage rate by 14 </a:t>
            </a:r>
            <a:r>
              <a:rPr lang="en-US" altLang="ja-JP" sz="2000" dirty="0" smtClean="0">
                <a:solidFill>
                  <a:srgbClr val="000000"/>
                </a:solidFill>
                <a:latin typeface="Arial" panose="020B0604020202020204" pitchFamily="34" charset="0"/>
                <a:cs typeface="Arial" panose="020B0604020202020204" pitchFamily="34" charset="0"/>
              </a:rPr>
              <a:t>MeV neutrons</a:t>
            </a:r>
            <a:r>
              <a:rPr lang="en-US" altLang="ja-JP" sz="2000" dirty="0">
                <a:solidFill>
                  <a:srgbClr val="000000"/>
                </a:solidFill>
                <a:latin typeface="Arial" panose="020B0604020202020204" pitchFamily="34" charset="0"/>
                <a:cs typeface="Arial" panose="020B0604020202020204" pitchFamily="34" charset="0"/>
              </a:rPr>
              <a:t>.</a:t>
            </a:r>
            <a:endParaRPr lang="ja-JP" altLang="en-US" sz="2000" dirty="0">
              <a:latin typeface="Arial" panose="020B0604020202020204" pitchFamily="34" charset="0"/>
              <a:cs typeface="Arial" panose="020B0604020202020204" pitchFamily="34" charset="0"/>
            </a:endParaRPr>
          </a:p>
        </p:txBody>
      </p:sp>
      <p:sp>
        <p:nvSpPr>
          <p:cNvPr id="4" name="正方形/長方形 3"/>
          <p:cNvSpPr/>
          <p:nvPr/>
        </p:nvSpPr>
        <p:spPr>
          <a:xfrm>
            <a:off x="702230" y="5124249"/>
            <a:ext cx="7643192" cy="646331"/>
          </a:xfrm>
          <a:prstGeom prst="rect">
            <a:avLst/>
          </a:prstGeom>
        </p:spPr>
        <p:txBody>
          <a:bodyPr wrap="square">
            <a:spAutoFit/>
          </a:bodyPr>
          <a:lstStyle/>
          <a:p>
            <a:r>
              <a:rPr lang="en-US" altLang="ja-JP" dirty="0">
                <a:latin typeface="Arial" panose="020B0604020202020204" pitchFamily="34" charset="0"/>
                <a:cs typeface="Arial" panose="020B0604020202020204" pitchFamily="34" charset="0"/>
              </a:rPr>
              <a:t>[</a:t>
            </a:r>
            <a:r>
              <a:rPr lang="en-US" altLang="ja-JP" dirty="0" smtClean="0">
                <a:latin typeface="Arial" panose="020B0604020202020204" pitchFamily="34" charset="0"/>
                <a:cs typeface="Arial" panose="020B0604020202020204" pitchFamily="34" charset="0"/>
              </a:rPr>
              <a:t>1] </a:t>
            </a:r>
            <a:r>
              <a:rPr lang="en-US" altLang="ja-JP" dirty="0">
                <a:latin typeface="Arial" panose="020B0604020202020204" pitchFamily="34" charset="0"/>
                <a:cs typeface="Arial" panose="020B0604020202020204" pitchFamily="34" charset="0"/>
              </a:rPr>
              <a:t>J.A. </a:t>
            </a:r>
            <a:r>
              <a:rPr lang="en-US" altLang="ja-JP" dirty="0" err="1">
                <a:latin typeface="Arial" panose="020B0604020202020204" pitchFamily="34" charset="0"/>
                <a:cs typeface="Arial" panose="020B0604020202020204" pitchFamily="34" charset="0"/>
              </a:rPr>
              <a:t>Horak</a:t>
            </a:r>
            <a:r>
              <a:rPr lang="en-US" altLang="ja-JP" dirty="0">
                <a:latin typeface="Arial" panose="020B0604020202020204" pitchFamily="34" charset="0"/>
                <a:cs typeface="Arial" panose="020B0604020202020204" pitchFamily="34" charset="0"/>
              </a:rPr>
              <a:t>, T.H. </a:t>
            </a:r>
            <a:r>
              <a:rPr lang="en-US" altLang="ja-JP" dirty="0" err="1">
                <a:latin typeface="Arial" panose="020B0604020202020204" pitchFamily="34" charset="0"/>
                <a:cs typeface="Arial" panose="020B0604020202020204" pitchFamily="34" charset="0"/>
              </a:rPr>
              <a:t>Blewitt</a:t>
            </a:r>
            <a:r>
              <a:rPr lang="en-US" altLang="ja-JP" dirty="0">
                <a:latin typeface="Arial" panose="020B0604020202020204" pitchFamily="34" charset="0"/>
                <a:cs typeface="Arial" panose="020B0604020202020204" pitchFamily="34" charset="0"/>
              </a:rPr>
              <a:t>, J. </a:t>
            </a:r>
            <a:r>
              <a:rPr lang="en-US" altLang="ja-JP" dirty="0" err="1">
                <a:latin typeface="Arial" panose="020B0604020202020204" pitchFamily="34" charset="0"/>
                <a:cs typeface="Arial" panose="020B0604020202020204" pitchFamily="34" charset="0"/>
              </a:rPr>
              <a:t>Nucl</a:t>
            </a:r>
            <a:r>
              <a:rPr lang="en-US" altLang="ja-JP" dirty="0">
                <a:latin typeface="Arial" panose="020B0604020202020204" pitchFamily="34" charset="0"/>
                <a:cs typeface="Arial" panose="020B0604020202020204" pitchFamily="34" charset="0"/>
              </a:rPr>
              <a:t>. Mater. 49 (1973/74) 161–180.</a:t>
            </a:r>
          </a:p>
          <a:p>
            <a:r>
              <a:rPr lang="en-US" altLang="ja-JP" dirty="0" smtClean="0">
                <a:latin typeface="Arial" panose="020B0604020202020204" pitchFamily="34" charset="0"/>
                <a:cs typeface="Arial" panose="020B0604020202020204" pitchFamily="34" charset="0"/>
              </a:rPr>
              <a:t>[2</a:t>
            </a:r>
            <a:r>
              <a:rPr lang="en-US" altLang="ja-JP" dirty="0">
                <a:latin typeface="Arial" panose="020B0604020202020204" pitchFamily="34" charset="0"/>
                <a:cs typeface="Arial" panose="020B0604020202020204" pitchFamily="34" charset="0"/>
              </a:rPr>
              <a:t>] M.W. </a:t>
            </a:r>
            <a:r>
              <a:rPr lang="en-US" altLang="ja-JP" dirty="0" err="1">
                <a:latin typeface="Arial" panose="020B0604020202020204" pitchFamily="34" charset="0"/>
                <a:cs typeface="Arial" panose="020B0604020202020204" pitchFamily="34" charset="0"/>
              </a:rPr>
              <a:t>Guinan</a:t>
            </a:r>
            <a:r>
              <a:rPr lang="en-US" altLang="ja-JP" dirty="0">
                <a:latin typeface="Arial" panose="020B0604020202020204" pitchFamily="34" charset="0"/>
                <a:cs typeface="Arial" panose="020B0604020202020204" pitchFamily="34" charset="0"/>
              </a:rPr>
              <a:t>, J.H. Kinney, J. </a:t>
            </a:r>
            <a:r>
              <a:rPr lang="en-US" altLang="ja-JP" dirty="0" err="1">
                <a:latin typeface="Arial" panose="020B0604020202020204" pitchFamily="34" charset="0"/>
                <a:cs typeface="Arial" panose="020B0604020202020204" pitchFamily="34" charset="0"/>
              </a:rPr>
              <a:t>Nucl</a:t>
            </a:r>
            <a:r>
              <a:rPr lang="en-US" altLang="ja-JP" dirty="0">
                <a:latin typeface="Arial" panose="020B0604020202020204" pitchFamily="34" charset="0"/>
                <a:cs typeface="Arial" panose="020B0604020202020204" pitchFamily="34" charset="0"/>
              </a:rPr>
              <a:t>. Mater. 108&amp;109 (1982) 95–103.</a:t>
            </a:r>
            <a:endParaRPr lang="ja-JP" altLang="en-US" dirty="0">
              <a:latin typeface="Arial" panose="020B0604020202020204" pitchFamily="34" charset="0"/>
              <a:cs typeface="Arial" panose="020B0604020202020204" pitchFamily="34" charset="0"/>
            </a:endParaRPr>
          </a:p>
        </p:txBody>
      </p:sp>
      <p:sp>
        <p:nvSpPr>
          <p:cNvPr id="5" name="正方形/長方形 4"/>
          <p:cNvSpPr/>
          <p:nvPr/>
        </p:nvSpPr>
        <p:spPr>
          <a:xfrm>
            <a:off x="704990" y="5723964"/>
            <a:ext cx="7229615" cy="369332"/>
          </a:xfrm>
          <a:prstGeom prst="rect">
            <a:avLst/>
          </a:prstGeom>
        </p:spPr>
        <p:txBody>
          <a:bodyPr wrap="square">
            <a:spAutoFit/>
          </a:bodyPr>
          <a:lstStyle/>
          <a:p>
            <a:r>
              <a:rPr lang="en-US" altLang="ja-JP" dirty="0" smtClean="0">
                <a:latin typeface="Arial" panose="020B0604020202020204" pitchFamily="34" charset="0"/>
                <a:cs typeface="Arial" panose="020B0604020202020204" pitchFamily="34" charset="0"/>
              </a:rPr>
              <a:t>[3] </a:t>
            </a:r>
            <a:r>
              <a:rPr lang="en-US" altLang="ja-JP" dirty="0">
                <a:latin typeface="Arial" panose="020B0604020202020204" pitchFamily="34" charset="0"/>
                <a:cs typeface="Arial" panose="020B0604020202020204" pitchFamily="34" charset="0"/>
              </a:rPr>
              <a:t>G.A. Greene, </a:t>
            </a:r>
            <a:r>
              <a:rPr lang="en-US" altLang="ja-JP" dirty="0" smtClean="0">
                <a:latin typeface="Arial" panose="020B0604020202020204" pitchFamily="34" charset="0"/>
                <a:cs typeface="Arial" panose="020B0604020202020204" pitchFamily="34" charset="0"/>
              </a:rPr>
              <a:t>et al., Proceedings </a:t>
            </a:r>
            <a:r>
              <a:rPr lang="en-US" altLang="ja-JP" dirty="0">
                <a:latin typeface="Arial" panose="020B0604020202020204" pitchFamily="34" charset="0"/>
                <a:cs typeface="Arial" panose="020B0604020202020204" pitchFamily="34" charset="0"/>
              </a:rPr>
              <a:t>of </a:t>
            </a:r>
            <a:r>
              <a:rPr lang="en-US" altLang="ja-JP" dirty="0" smtClean="0">
                <a:latin typeface="Arial" panose="020B0604020202020204" pitchFamily="34" charset="0"/>
                <a:cs typeface="Arial" panose="020B0604020202020204" pitchFamily="34" charset="0"/>
              </a:rPr>
              <a:t>AccApp’03, 2004</a:t>
            </a:r>
            <a:r>
              <a:rPr lang="en-US" altLang="ja-JP"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p.881–892</a:t>
            </a:r>
            <a:r>
              <a:rPr lang="en-US" altLang="ja-JP" dirty="0">
                <a:latin typeface="Arial" panose="020B0604020202020204" pitchFamily="34" charset="0"/>
                <a:cs typeface="Arial" panose="020B0604020202020204" pitchFamily="34" charset="0"/>
              </a:rPr>
              <a:t>.</a:t>
            </a:r>
            <a:endParaRPr lang="ja-JP" altLang="en-US" dirty="0">
              <a:latin typeface="Arial" panose="020B0604020202020204" pitchFamily="34" charset="0"/>
              <a:cs typeface="Arial" panose="020B0604020202020204" pitchFamily="34" charset="0"/>
            </a:endParaRPr>
          </a:p>
        </p:txBody>
      </p:sp>
      <p:sp>
        <p:nvSpPr>
          <p:cNvPr id="9" name="正方形/長方形 8"/>
          <p:cNvSpPr/>
          <p:nvPr/>
        </p:nvSpPr>
        <p:spPr>
          <a:xfrm>
            <a:off x="1403648" y="6309320"/>
            <a:ext cx="5840060" cy="400110"/>
          </a:xfrm>
          <a:prstGeom prst="rect">
            <a:avLst/>
          </a:prstGeom>
        </p:spPr>
        <p:txBody>
          <a:bodyPr wrap="none">
            <a:spAutoFit/>
          </a:bodyPr>
          <a:lstStyle/>
          <a:p>
            <a:r>
              <a:rPr lang="en-US" altLang="ja-JP" sz="2000" dirty="0" smtClean="0">
                <a:latin typeface="Arial" panose="020B0604020202020204" pitchFamily="34" charset="0"/>
                <a:cs typeface="Arial" panose="020B0604020202020204" pitchFamily="34" charset="0"/>
              </a:rPr>
              <a:t>Next slide: Recovery of defects through annealing</a:t>
            </a:r>
            <a:endParaRPr lang="ja-JP" altLang="en-US" sz="2000" dirty="0"/>
          </a:p>
        </p:txBody>
      </p:sp>
    </p:spTree>
    <p:extLst>
      <p:ext uri="{BB962C8B-B14F-4D97-AF65-F5344CB8AC3E}">
        <p14:creationId xmlns="" xmlns:p14="http://schemas.microsoft.com/office/powerpoint/2010/main" val="1829146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29010"/>
            <a:ext cx="8926760" cy="275654"/>
          </a:xfrm>
        </p:spPr>
        <p:txBody>
          <a:bodyPr>
            <a:noAutofit/>
          </a:bodyPr>
          <a:lstStyle/>
          <a:p>
            <a:r>
              <a:rPr lang="en-US" altLang="ja-JP" sz="2800" dirty="0">
                <a:latin typeface="Arial" panose="020B0604020202020204" pitchFamily="34" charset="0"/>
                <a:cs typeface="Arial" panose="020B0604020202020204" pitchFamily="34" charset="0"/>
              </a:rPr>
              <a:t>Recovery of defects through </a:t>
            </a:r>
            <a:r>
              <a:rPr lang="en-US" altLang="ja-JP" sz="2800" dirty="0" smtClean="0">
                <a:latin typeface="Arial" panose="020B0604020202020204" pitchFamily="34" charset="0"/>
                <a:cs typeface="Arial" panose="020B0604020202020204" pitchFamily="34" charset="0"/>
              </a:rPr>
              <a:t>annealing</a:t>
            </a:r>
            <a:r>
              <a:rPr lang="ja-JP" altLang="en-US" sz="2800" dirty="0">
                <a:latin typeface="Arial" panose="020B0604020202020204" pitchFamily="34" charset="0"/>
                <a:cs typeface="Arial" panose="020B0604020202020204" pitchFamily="34" charset="0"/>
              </a:rPr>
              <a:t> </a:t>
            </a:r>
            <a:r>
              <a:rPr lang="en-US" altLang="ja-JP" sz="2800" dirty="0" smtClean="0">
                <a:latin typeface="Arial" panose="020B0604020202020204" pitchFamily="34" charset="0"/>
                <a:cs typeface="Arial" panose="020B0604020202020204" pitchFamily="34" charset="0"/>
              </a:rPr>
              <a:t>after irradiation</a:t>
            </a:r>
            <a:endParaRPr kumimoji="1" lang="ja-JP" altLang="en-US" sz="2800"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04785CDC-A257-4497-9BFC-D7D03056A090}" type="slidenum">
              <a:rPr kumimoji="1" lang="ja-JP" altLang="en-US" sz="1800" smtClean="0">
                <a:solidFill>
                  <a:schemeClr val="tx1"/>
                </a:solidFill>
              </a:rPr>
              <a:pPr/>
              <a:t>21</a:t>
            </a:fld>
            <a:endParaRPr kumimoji="1" lang="ja-JP" altLang="en-US" sz="1800" dirty="0">
              <a:solidFill>
                <a:schemeClr val="tx1"/>
              </a:solidFill>
            </a:endParaRPr>
          </a:p>
        </p:txBody>
      </p:sp>
      <p:pic>
        <p:nvPicPr>
          <p:cNvPr id="93" name="Picture 192"/>
          <p:cNvPicPr>
            <a:picLocks noChangeAspect="1" noChangeArrowheads="1"/>
          </p:cNvPicPr>
          <p:nvPr/>
        </p:nvPicPr>
        <p:blipFill>
          <a:blip r:embed="rId3" cstate="print">
            <a:extLst>
              <a:ext uri="{28A0092B-C50C-407E-A947-70E740481C1C}">
                <a14:useLocalDpi xmlns="" xmlns:a14="http://schemas.microsoft.com/office/drawing/2010/main" val="0"/>
              </a:ext>
            </a:extLst>
          </a:blip>
          <a:srcRect l="2777" t="15536" r="10307" b="5739"/>
          <a:stretch>
            <a:fillRect/>
          </a:stretch>
        </p:blipFill>
        <p:spPr bwMode="auto">
          <a:xfrm>
            <a:off x="4383638" y="1134036"/>
            <a:ext cx="4760362" cy="43111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4" name="Line 3"/>
          <p:cNvSpPr>
            <a:spLocks noChangeShapeType="1"/>
          </p:cNvSpPr>
          <p:nvPr/>
        </p:nvSpPr>
        <p:spPr bwMode="auto">
          <a:xfrm>
            <a:off x="179512" y="620688"/>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a:latin typeface="+mn-lt"/>
              <a:ea typeface="+mn-ea"/>
            </a:endParaRPr>
          </a:p>
        </p:txBody>
      </p:sp>
      <p:sp>
        <p:nvSpPr>
          <p:cNvPr id="4" name="正方形/長方形 3"/>
          <p:cNvSpPr/>
          <p:nvPr/>
        </p:nvSpPr>
        <p:spPr>
          <a:xfrm>
            <a:off x="29796" y="764704"/>
            <a:ext cx="9114204" cy="369332"/>
          </a:xfrm>
          <a:prstGeom prst="rect">
            <a:avLst/>
          </a:prstGeom>
        </p:spPr>
        <p:txBody>
          <a:bodyPr wrap="square">
            <a:spAutoFit/>
          </a:bodyPr>
          <a:lstStyle/>
          <a:p>
            <a:r>
              <a:rPr lang="en-US" altLang="ja-JP" dirty="0" smtClean="0"/>
              <a:t>Annealing </a:t>
            </a:r>
            <a:r>
              <a:rPr lang="en-US" altLang="ja-JP" dirty="0"/>
              <a:t>effects up to certain </a:t>
            </a:r>
            <a:r>
              <a:rPr lang="en-US" altLang="ja-JP" dirty="0" smtClean="0"/>
              <a:t>temperatures were </a:t>
            </a:r>
            <a:r>
              <a:rPr lang="en-US" altLang="ja-JP" dirty="0"/>
              <a:t>observed using </a:t>
            </a:r>
            <a:r>
              <a:rPr lang="en-US" altLang="ja-JP" dirty="0" smtClean="0"/>
              <a:t> isochronal schedule. </a:t>
            </a:r>
            <a:endParaRPr lang="ja-JP" altLang="en-US" dirty="0"/>
          </a:p>
        </p:txBody>
      </p:sp>
      <p:sp>
        <p:nvSpPr>
          <p:cNvPr id="5" name="正方形/長方形 4"/>
          <p:cNvSpPr/>
          <p:nvPr/>
        </p:nvSpPr>
        <p:spPr>
          <a:xfrm>
            <a:off x="29796" y="1412776"/>
            <a:ext cx="4752528" cy="3477875"/>
          </a:xfrm>
          <a:prstGeom prst="rect">
            <a:avLst/>
          </a:prstGeom>
        </p:spPr>
        <p:txBody>
          <a:bodyPr wrap="square">
            <a:spAutoFit/>
          </a:bodyPr>
          <a:lstStyle/>
          <a:p>
            <a:pPr marL="342900" indent="-342900">
              <a:buAutoNum type="arabicParenBoth"/>
            </a:pPr>
            <a:r>
              <a:rPr lang="en-US" altLang="ja-JP" sz="2000" smtClean="0"/>
              <a:t>Warming the sample by the electric heater at annealing temperature.</a:t>
            </a:r>
          </a:p>
          <a:p>
            <a:pPr marL="342900" indent="-342900">
              <a:buAutoNum type="arabicParenBoth"/>
            </a:pPr>
            <a:endParaRPr lang="en-US" altLang="ja-JP" sz="2000" smtClean="0"/>
          </a:p>
          <a:p>
            <a:r>
              <a:rPr lang="en-US" altLang="ja-JP" sz="2000" smtClean="0"/>
              <a:t>(2) Holding the temperature of the sample constant for 10 min.</a:t>
            </a:r>
          </a:p>
          <a:p>
            <a:endParaRPr lang="en-US" altLang="ja-JP" sz="2000" smtClean="0"/>
          </a:p>
          <a:p>
            <a:r>
              <a:rPr lang="en-US" altLang="ja-JP" sz="2000" smtClean="0"/>
              <a:t>(3) Cooling the sample to 12 K.</a:t>
            </a:r>
          </a:p>
          <a:p>
            <a:endParaRPr lang="en-US" altLang="ja-JP" sz="2000" smtClean="0"/>
          </a:p>
          <a:p>
            <a:r>
              <a:rPr lang="en-US" altLang="ja-JP" sz="2000" smtClean="0"/>
              <a:t>(4) Measuring the electric resistivity </a:t>
            </a:r>
          </a:p>
          <a:p>
            <a:r>
              <a:rPr lang="en-US" altLang="ja-JP" sz="2000" smtClean="0"/>
              <a:t>of the sample at 12 K.</a:t>
            </a:r>
          </a:p>
          <a:p>
            <a:endParaRPr lang="en-US" altLang="ja-JP" sz="2000" dirty="0"/>
          </a:p>
        </p:txBody>
      </p:sp>
      <p:sp>
        <p:nvSpPr>
          <p:cNvPr id="7" name="正方形/長方形 6"/>
          <p:cNvSpPr/>
          <p:nvPr/>
        </p:nvSpPr>
        <p:spPr>
          <a:xfrm>
            <a:off x="539552" y="5910371"/>
            <a:ext cx="7200800" cy="830997"/>
          </a:xfrm>
          <a:prstGeom prst="rect">
            <a:avLst/>
          </a:prstGeom>
        </p:spPr>
        <p:txBody>
          <a:bodyPr wrap="square">
            <a:spAutoFit/>
          </a:bodyPr>
          <a:lstStyle/>
          <a:p>
            <a:r>
              <a:rPr lang="en-US" altLang="ja-JP" sz="2400" dirty="0">
                <a:solidFill>
                  <a:srgbClr val="0000FF"/>
                </a:solidFill>
              </a:rPr>
              <a:t>Essentially no damage was recovered below 15 K, where </a:t>
            </a:r>
            <a:r>
              <a:rPr lang="en-US" altLang="ja-JP" sz="2400" dirty="0" err="1" smtClean="0">
                <a:solidFill>
                  <a:srgbClr val="0000FF"/>
                </a:solidFill>
              </a:rPr>
              <a:t>Frenkel</a:t>
            </a:r>
            <a:r>
              <a:rPr lang="en-US" altLang="ja-JP" sz="2400" dirty="0" smtClean="0">
                <a:solidFill>
                  <a:srgbClr val="0000FF"/>
                </a:solidFill>
              </a:rPr>
              <a:t> defects </a:t>
            </a:r>
            <a:r>
              <a:rPr lang="en-US" altLang="ja-JP" sz="2400" dirty="0">
                <a:solidFill>
                  <a:srgbClr val="0000FF"/>
                </a:solidFill>
              </a:rPr>
              <a:t>were almost immobile. </a:t>
            </a:r>
            <a:endParaRPr lang="ja-JP" altLang="en-US" sz="2400" dirty="0">
              <a:solidFill>
                <a:srgbClr val="0000FF"/>
              </a:solidFill>
            </a:endParaRPr>
          </a:p>
        </p:txBody>
      </p:sp>
      <p:sp>
        <p:nvSpPr>
          <p:cNvPr id="9" name="正方形/長方形 8"/>
          <p:cNvSpPr/>
          <p:nvPr/>
        </p:nvSpPr>
        <p:spPr>
          <a:xfrm>
            <a:off x="251520" y="5477162"/>
            <a:ext cx="10225136" cy="400110"/>
          </a:xfrm>
          <a:prstGeom prst="rect">
            <a:avLst/>
          </a:prstGeom>
        </p:spPr>
        <p:txBody>
          <a:bodyPr wrap="square">
            <a:spAutoFit/>
          </a:bodyPr>
          <a:lstStyle/>
          <a:p>
            <a:r>
              <a:rPr lang="en-US" altLang="ja-JP" sz="2000" dirty="0" smtClean="0"/>
              <a:t>Behavior of resistivity recovery for 125 </a:t>
            </a:r>
            <a:r>
              <a:rPr lang="en-US" altLang="ja-JP" sz="2000" dirty="0" err="1" smtClean="0"/>
              <a:t>MeV</a:t>
            </a:r>
            <a:r>
              <a:rPr lang="en-US" altLang="ja-JP" sz="2000" dirty="0" smtClean="0"/>
              <a:t> is similar to that for 0.54 </a:t>
            </a:r>
            <a:r>
              <a:rPr lang="en-US" altLang="ja-JP" sz="2000" dirty="0" err="1" smtClean="0"/>
              <a:t>MeV</a:t>
            </a:r>
            <a:r>
              <a:rPr lang="en-US" altLang="ja-JP" sz="2000" dirty="0" smtClean="0"/>
              <a:t>.</a:t>
            </a:r>
            <a:endParaRPr lang="ja-JP" altLang="en-US" sz="2000" dirty="0"/>
          </a:p>
        </p:txBody>
      </p:sp>
      <p:cxnSp>
        <p:nvCxnSpPr>
          <p:cNvPr id="8" name="直線コネクタ 7"/>
          <p:cNvCxnSpPr/>
          <p:nvPr/>
        </p:nvCxnSpPr>
        <p:spPr>
          <a:xfrm flipV="1">
            <a:off x="7234064" y="4704819"/>
            <a:ext cx="0" cy="328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5292080" y="4869160"/>
            <a:ext cx="191461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a:off x="7234064" y="4869160"/>
            <a:ext cx="18002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93252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263" y="-1016"/>
            <a:ext cx="9208594" cy="549696"/>
          </a:xfrm>
        </p:spPr>
        <p:txBody>
          <a:bodyPr>
            <a:noAutofit/>
          </a:bodyPr>
          <a:lstStyle/>
          <a:p>
            <a:r>
              <a:rPr lang="en-US" altLang="ja-JP" sz="3200" b="1" dirty="0" smtClean="0">
                <a:latin typeface="Arial" pitchFamily="34" charset="0"/>
                <a:cs typeface="Arial" pitchFamily="34" charset="0"/>
              </a:rPr>
              <a:t>Outline</a:t>
            </a:r>
            <a:endParaRPr lang="ja-JP" altLang="en-US" sz="3200" b="1" dirty="0">
              <a:latin typeface="Arial" pitchFamily="34" charset="0"/>
              <a:cs typeface="Arial" pitchFamily="34" charset="0"/>
            </a:endParaRPr>
          </a:p>
        </p:txBody>
      </p:sp>
      <p:sp>
        <p:nvSpPr>
          <p:cNvPr id="10" name="スライド番号プレースホルダ 55"/>
          <p:cNvSpPr>
            <a:spLocks noGrp="1"/>
          </p:cNvSpPr>
          <p:nvPr>
            <p:ph type="sldNum" sz="quarter" idx="12"/>
          </p:nvPr>
        </p:nvSpPr>
        <p:spPr>
          <a:xfrm>
            <a:off x="6974904" y="6453336"/>
            <a:ext cx="2133600" cy="365125"/>
          </a:xfrm>
        </p:spPr>
        <p:txBody>
          <a:bodyPr/>
          <a:lstStyle/>
          <a:p>
            <a:pPr>
              <a:defRPr/>
            </a:pPr>
            <a:fld id="{237BC9A4-F621-46CA-AB68-C6F449EBA8C3}" type="slidenum">
              <a:rPr lang="ja-JP" altLang="en-US" sz="1800">
                <a:solidFill>
                  <a:schemeClr val="tx1"/>
                </a:solidFill>
              </a:rPr>
              <a:pPr>
                <a:defRPr/>
              </a:pPr>
              <a:t>22</a:t>
            </a:fld>
            <a:endParaRPr lang="ja-JP" altLang="en-US" sz="1800" dirty="0">
              <a:solidFill>
                <a:schemeClr val="tx1"/>
              </a:solidFill>
            </a:endParaRPr>
          </a:p>
        </p:txBody>
      </p:sp>
      <p:sp>
        <p:nvSpPr>
          <p:cNvPr id="11" name="Line 3"/>
          <p:cNvSpPr>
            <a:spLocks noChangeShapeType="1"/>
          </p:cNvSpPr>
          <p:nvPr/>
        </p:nvSpPr>
        <p:spPr bwMode="auto">
          <a:xfrm>
            <a:off x="157124" y="692696"/>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a:latin typeface="+mn-lt"/>
              <a:ea typeface="+mn-ea"/>
            </a:endParaRPr>
          </a:p>
        </p:txBody>
      </p:sp>
      <p:sp>
        <p:nvSpPr>
          <p:cNvPr id="6" name="正方形/長方形 5"/>
          <p:cNvSpPr/>
          <p:nvPr/>
        </p:nvSpPr>
        <p:spPr>
          <a:xfrm>
            <a:off x="5868144" y="5908776"/>
            <a:ext cx="3163159"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708889" y="6228686"/>
            <a:ext cx="646573"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227975" y="2113692"/>
            <a:ext cx="7864653" cy="523220"/>
          </a:xfrm>
          <a:prstGeom prst="rect">
            <a:avLst/>
          </a:prstGeom>
          <a:noFill/>
        </p:spPr>
        <p:txBody>
          <a:bodyPr wrap="none" rtlCol="0">
            <a:spAutoFit/>
          </a:bodyPr>
          <a:lstStyle/>
          <a:p>
            <a:pPr marL="457200" indent="-457200">
              <a:buFont typeface="Wingdings" panose="05000000000000000000" pitchFamily="2" charset="2"/>
              <a:buChar char="ü"/>
            </a:pPr>
            <a:r>
              <a:rPr kumimoji="1" lang="en-US" altLang="ja-JP" sz="2800" dirty="0" smtClean="0"/>
              <a:t>Development of </a:t>
            </a:r>
            <a:r>
              <a:rPr lang="ja-JP" altLang="en-US" sz="2800" dirty="0"/>
              <a:t>cryogen-free cooling system </a:t>
            </a:r>
            <a:endParaRPr kumimoji="1" lang="ja-JP" altLang="en-US" sz="2800" dirty="0"/>
          </a:p>
        </p:txBody>
      </p:sp>
      <p:sp>
        <p:nvSpPr>
          <p:cNvPr id="7" name="正方形/長方形 6"/>
          <p:cNvSpPr/>
          <p:nvPr/>
        </p:nvSpPr>
        <p:spPr>
          <a:xfrm>
            <a:off x="157124" y="3496320"/>
            <a:ext cx="8956263" cy="954107"/>
          </a:xfrm>
          <a:prstGeom prst="rect">
            <a:avLst/>
          </a:prstGeom>
        </p:spPr>
        <p:txBody>
          <a:bodyPr wrap="square">
            <a:spAutoFit/>
          </a:bodyPr>
          <a:lstStyle/>
          <a:p>
            <a:pPr marL="457200" indent="-457200">
              <a:buFont typeface="Wingdings" panose="05000000000000000000" pitchFamily="2" charset="2"/>
              <a:buChar char="ü"/>
            </a:pPr>
            <a:r>
              <a:rPr lang="en-US" altLang="ja-JP" sz="2800" dirty="0" smtClean="0">
                <a:latin typeface="Arial" panose="020B0604020202020204" pitchFamily="34" charset="0"/>
                <a:cs typeface="Arial" panose="020B0604020202020204" pitchFamily="34" charset="0"/>
              </a:rPr>
              <a:t>Measurement of damage rate of </a:t>
            </a:r>
            <a:r>
              <a:rPr lang="en-US" altLang="ja-JP" sz="2800" dirty="0">
                <a:latin typeface="Arial" panose="020B0604020202020204" pitchFamily="34" charset="0"/>
                <a:cs typeface="Arial" panose="020B0604020202020204" pitchFamily="34" charset="0"/>
              </a:rPr>
              <a:t>the copper sample </a:t>
            </a:r>
            <a:r>
              <a:rPr lang="en-US" altLang="ja-JP" sz="2800" dirty="0" smtClean="0">
                <a:latin typeface="Arial" panose="020B0604020202020204" pitchFamily="34" charset="0"/>
                <a:cs typeface="Arial" panose="020B0604020202020204" pitchFamily="34" charset="0"/>
              </a:rPr>
              <a:t>with </a:t>
            </a:r>
            <a:r>
              <a:rPr lang="en-US" altLang="ja-JP" sz="2800" dirty="0">
                <a:latin typeface="Arial" panose="020B0604020202020204" pitchFamily="34" charset="0"/>
                <a:cs typeface="Arial" panose="020B0604020202020204" pitchFamily="34" charset="0"/>
              </a:rPr>
              <a:t>125 MeV proton irradiation at 12 </a:t>
            </a:r>
            <a:r>
              <a:rPr lang="en-US" altLang="ja-JP" sz="2800" dirty="0" smtClean="0">
                <a:latin typeface="Arial" panose="020B0604020202020204" pitchFamily="34" charset="0"/>
                <a:cs typeface="Arial" panose="020B0604020202020204" pitchFamily="34" charset="0"/>
              </a:rPr>
              <a:t>K</a:t>
            </a:r>
            <a:endParaRPr lang="ja-JP" altLang="en-US" sz="2800" dirty="0">
              <a:latin typeface="Arial" panose="020B0604020202020204" pitchFamily="34" charset="0"/>
              <a:cs typeface="Arial" panose="020B0604020202020204" pitchFamily="34" charset="0"/>
            </a:endParaRPr>
          </a:p>
        </p:txBody>
      </p:sp>
      <p:sp>
        <p:nvSpPr>
          <p:cNvPr id="21" name="正方形/長方形 20"/>
          <p:cNvSpPr/>
          <p:nvPr/>
        </p:nvSpPr>
        <p:spPr>
          <a:xfrm>
            <a:off x="164339" y="4940339"/>
            <a:ext cx="7812360" cy="954107"/>
          </a:xfrm>
          <a:prstGeom prst="rect">
            <a:avLst/>
          </a:prstGeom>
        </p:spPr>
        <p:txBody>
          <a:bodyPr wrap="square">
            <a:spAutoFit/>
          </a:bodyPr>
          <a:lstStyle/>
          <a:p>
            <a:pPr marL="457200" indent="-457200">
              <a:buFont typeface="Wingdings" panose="05000000000000000000" pitchFamily="2" charset="2"/>
              <a:buChar char="ü"/>
            </a:pPr>
            <a:r>
              <a:rPr lang="en-US" altLang="ja-JP" sz="2800" dirty="0" smtClean="0">
                <a:solidFill>
                  <a:srgbClr val="0000FF"/>
                </a:solidFill>
                <a:latin typeface="Arial" panose="020B0604020202020204" pitchFamily="34" charset="0"/>
                <a:cs typeface="Arial" panose="020B0604020202020204" pitchFamily="34" charset="0"/>
              </a:rPr>
              <a:t>Comparison of displacement cross section with PHITS results</a:t>
            </a:r>
            <a:endParaRPr lang="ja-JP" altLang="en-US" sz="2800" dirty="0">
              <a:solidFill>
                <a:srgbClr val="0000FF"/>
              </a:solidFill>
              <a:latin typeface="Arial" panose="020B0604020202020204" pitchFamily="34" charset="0"/>
              <a:cs typeface="Arial" panose="020B0604020202020204" pitchFamily="34" charset="0"/>
            </a:endParaRPr>
          </a:p>
        </p:txBody>
      </p:sp>
      <p:sp>
        <p:nvSpPr>
          <p:cNvPr id="8" name="正方形/長方形 7"/>
          <p:cNvSpPr/>
          <p:nvPr/>
        </p:nvSpPr>
        <p:spPr>
          <a:xfrm>
            <a:off x="224148" y="1131136"/>
            <a:ext cx="2526654" cy="523220"/>
          </a:xfrm>
          <a:prstGeom prst="rect">
            <a:avLst/>
          </a:prstGeom>
        </p:spPr>
        <p:txBody>
          <a:bodyPr wrap="none">
            <a:spAutoFit/>
          </a:bodyPr>
          <a:lstStyle/>
          <a:p>
            <a:pPr marL="457200" indent="-457200">
              <a:buFont typeface="Wingdings" panose="05000000000000000000" pitchFamily="2" charset="2"/>
              <a:buChar char="ü"/>
            </a:pPr>
            <a:r>
              <a:rPr lang="en-US" altLang="ja-JP" sz="2800" dirty="0" smtClean="0">
                <a:latin typeface="Arial" panose="020B0604020202020204" pitchFamily="34" charset="0"/>
                <a:ea typeface="Arial Unicode MS" pitchFamily="50" charset="-128"/>
                <a:cs typeface="Arial" panose="020B0604020202020204" pitchFamily="34" charset="0"/>
              </a:rPr>
              <a:t>Introduction</a:t>
            </a:r>
            <a:endParaRPr lang="ja-JP" altLang="en-US" sz="2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866063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3269" y="0"/>
            <a:ext cx="8543696" cy="563686"/>
          </a:xfrm>
        </p:spPr>
        <p:txBody>
          <a:bodyPr>
            <a:noAutofit/>
          </a:bodyPr>
          <a:lstStyle/>
          <a:p>
            <a:r>
              <a:rPr lang="en-US" altLang="ja-JP" sz="2400" dirty="0" smtClean="0">
                <a:latin typeface="Arial" panose="020B0604020202020204" pitchFamily="34" charset="0"/>
                <a:cs typeface="Arial" panose="020B0604020202020204" pitchFamily="34" charset="0"/>
              </a:rPr>
              <a:t>Displacement cross section</a:t>
            </a:r>
            <a:endParaRPr kumimoji="1" lang="ja-JP" altLang="en-US" sz="2400"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04785CDC-A257-4497-9BFC-D7D03056A090}" type="slidenum">
              <a:rPr kumimoji="1" lang="ja-JP" altLang="en-US" sz="1800" smtClean="0">
                <a:solidFill>
                  <a:schemeClr val="tx1"/>
                </a:solidFill>
              </a:rPr>
              <a:pPr/>
              <a:t>23</a:t>
            </a:fld>
            <a:endParaRPr kumimoji="1" lang="ja-JP" altLang="en-US" sz="1800" dirty="0">
              <a:solidFill>
                <a:schemeClr val="tx1"/>
              </a:solidFill>
            </a:endParaRPr>
          </a:p>
        </p:txBody>
      </p:sp>
      <p:sp>
        <p:nvSpPr>
          <p:cNvPr id="83" name="Line 3"/>
          <p:cNvSpPr>
            <a:spLocks noChangeShapeType="1"/>
          </p:cNvSpPr>
          <p:nvPr/>
        </p:nvSpPr>
        <p:spPr bwMode="auto">
          <a:xfrm>
            <a:off x="223965" y="563686"/>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a:latin typeface="+mn-lt"/>
              <a:ea typeface="+mn-ea"/>
            </a:endParaRPr>
          </a:p>
        </p:txBody>
      </p:sp>
      <p:graphicFrame>
        <p:nvGraphicFramePr>
          <p:cNvPr id="7" name="Object 45"/>
          <p:cNvGraphicFramePr>
            <a:graphicFrameLocks noChangeAspect="1"/>
          </p:cNvGraphicFramePr>
          <p:nvPr>
            <p:extLst>
              <p:ext uri="{D42A27DB-BD31-4B8C-83A1-F6EECF244321}">
                <p14:modId xmlns="" xmlns:p14="http://schemas.microsoft.com/office/powerpoint/2010/main" val="3123888617"/>
              </p:ext>
            </p:extLst>
          </p:nvPr>
        </p:nvGraphicFramePr>
        <p:xfrm>
          <a:off x="3783148" y="3027801"/>
          <a:ext cx="2868700" cy="1077611"/>
        </p:xfrm>
        <a:graphic>
          <a:graphicData uri="http://schemas.openxmlformats.org/presentationml/2006/ole">
            <p:oleObj spid="_x0000_s699575" name="数式" r:id="rId4" imgW="1143000" imgH="431640" progId="Equation.3">
              <p:embed/>
            </p:oleObj>
          </a:graphicData>
        </a:graphic>
      </p:graphicFrame>
      <p:sp>
        <p:nvSpPr>
          <p:cNvPr id="8" name="角丸四角形 7"/>
          <p:cNvSpPr/>
          <p:nvPr/>
        </p:nvSpPr>
        <p:spPr>
          <a:xfrm>
            <a:off x="5533457" y="3041781"/>
            <a:ext cx="1071736" cy="1008112"/>
          </a:xfrm>
          <a:prstGeom prst="roundRect">
            <a:avLst/>
          </a:prstGeom>
          <a:no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765331" y="3247375"/>
            <a:ext cx="1665841" cy="707886"/>
          </a:xfrm>
          <a:prstGeom prst="rect">
            <a:avLst/>
          </a:prstGeom>
        </p:spPr>
        <p:txBody>
          <a:bodyPr wrap="none">
            <a:spAutoFit/>
          </a:bodyPr>
          <a:lstStyle/>
          <a:p>
            <a:r>
              <a:rPr lang="en-US" altLang="ja-JP" sz="2000" dirty="0" smtClean="0">
                <a:solidFill>
                  <a:srgbClr val="0000FF"/>
                </a:solidFill>
                <a:cs typeface="Arial" charset="0"/>
              </a:rPr>
              <a:t>Damage rate</a:t>
            </a:r>
          </a:p>
          <a:p>
            <a:r>
              <a:rPr lang="en-US" altLang="ja-JP" sz="2000" dirty="0" smtClean="0">
                <a:solidFill>
                  <a:srgbClr val="0000FF"/>
                </a:solidFill>
                <a:cs typeface="Arial" charset="0"/>
              </a:rPr>
              <a:t>=3.41</a:t>
            </a:r>
            <a:r>
              <a:rPr lang="en-US" altLang="ja-JP" sz="2000" dirty="0" smtClean="0">
                <a:solidFill>
                  <a:srgbClr val="0000FF"/>
                </a:solidFill>
                <a:latin typeface="Symbol" panose="05050102010706020507" pitchFamily="18" charset="2"/>
                <a:cs typeface="Arial" charset="0"/>
              </a:rPr>
              <a:t>W</a:t>
            </a:r>
            <a:r>
              <a:rPr lang="en-US" altLang="ja-JP" sz="2000" dirty="0" smtClean="0">
                <a:solidFill>
                  <a:srgbClr val="0000FF"/>
                </a:solidFill>
                <a:cs typeface="Arial" charset="0"/>
              </a:rPr>
              <a:t>m</a:t>
            </a:r>
            <a:r>
              <a:rPr lang="en-US" altLang="ja-JP" sz="2000" baseline="30000" dirty="0" smtClean="0">
                <a:solidFill>
                  <a:srgbClr val="0000FF"/>
                </a:solidFill>
                <a:cs typeface="Arial" charset="0"/>
              </a:rPr>
              <a:t>3</a:t>
            </a:r>
            <a:endParaRPr lang="ja-JP" altLang="en-US" sz="2000" baseline="30000" dirty="0">
              <a:solidFill>
                <a:srgbClr val="0000FF"/>
              </a:solidFill>
            </a:endParaRPr>
          </a:p>
        </p:txBody>
      </p:sp>
      <p:sp>
        <p:nvSpPr>
          <p:cNvPr id="14" name="テキスト ボックス 13"/>
          <p:cNvSpPr txBox="1"/>
          <p:nvPr/>
        </p:nvSpPr>
        <p:spPr>
          <a:xfrm>
            <a:off x="251520" y="4729540"/>
            <a:ext cx="8168901" cy="1015663"/>
          </a:xfrm>
          <a:prstGeom prst="rect">
            <a:avLst/>
          </a:prstGeom>
          <a:noFill/>
        </p:spPr>
        <p:txBody>
          <a:bodyPr wrap="square" rtlCol="0">
            <a:spAutoFit/>
          </a:bodyPr>
          <a:lstStyle/>
          <a:p>
            <a:r>
              <a:rPr lang="en-US" altLang="ja-JP" sz="2000" dirty="0" smtClean="0"/>
              <a:t>Can be derived from damage rate measurements in single crystals </a:t>
            </a:r>
            <a:r>
              <a:rPr lang="en-US" altLang="ja-JP" sz="2000" dirty="0"/>
              <a:t>u</a:t>
            </a:r>
            <a:r>
              <a:rPr lang="en-US" altLang="ja-JP" sz="2000" dirty="0" smtClean="0"/>
              <a:t>nder electron irradiation at low temperature</a:t>
            </a:r>
          </a:p>
          <a:p>
            <a:r>
              <a:rPr lang="en-US" altLang="ja-JP" sz="2000" dirty="0">
                <a:solidFill>
                  <a:srgbClr val="0000FF"/>
                </a:solidFill>
              </a:rPr>
              <a:t>2.0 x 10</a:t>
            </a:r>
            <a:r>
              <a:rPr lang="en-US" altLang="ja-JP" sz="2000" baseline="30000" dirty="0">
                <a:solidFill>
                  <a:srgbClr val="0000FF"/>
                </a:solidFill>
              </a:rPr>
              <a:t>-6</a:t>
            </a:r>
            <a:r>
              <a:rPr lang="en-US" altLang="ja-JP" sz="2000" dirty="0">
                <a:solidFill>
                  <a:srgbClr val="0000FF"/>
                </a:solidFill>
              </a:rPr>
              <a:t> </a:t>
            </a:r>
            <a:r>
              <a:rPr lang="en-US" altLang="ja-JP" sz="2000" dirty="0" smtClean="0">
                <a:solidFill>
                  <a:srgbClr val="0000FF"/>
                </a:solidFill>
                <a:latin typeface="Symbol" panose="05050102010706020507" pitchFamily="18" charset="2"/>
              </a:rPr>
              <a:t>W</a:t>
            </a:r>
            <a:r>
              <a:rPr lang="en-US" altLang="ja-JP" sz="2000" dirty="0" smtClean="0">
                <a:solidFill>
                  <a:srgbClr val="0000FF"/>
                </a:solidFill>
              </a:rPr>
              <a:t>m,    50 % uncertainty</a:t>
            </a:r>
            <a:endParaRPr kumimoji="1" lang="ja-JP" altLang="en-US" sz="2000" dirty="0">
              <a:solidFill>
                <a:srgbClr val="0000FF"/>
              </a:solidFill>
            </a:endParaRPr>
          </a:p>
        </p:txBody>
      </p:sp>
      <p:sp>
        <p:nvSpPr>
          <p:cNvPr id="10" name="正方形/長方形 9"/>
          <p:cNvSpPr/>
          <p:nvPr/>
        </p:nvSpPr>
        <p:spPr>
          <a:xfrm>
            <a:off x="5432516" y="5270638"/>
            <a:ext cx="3663952" cy="584775"/>
          </a:xfrm>
          <a:prstGeom prst="rect">
            <a:avLst/>
          </a:prstGeom>
        </p:spPr>
        <p:txBody>
          <a:bodyPr wrap="none">
            <a:spAutoFit/>
          </a:bodyPr>
          <a:lstStyle/>
          <a:p>
            <a:r>
              <a:rPr lang="de-DE" altLang="ja-JP" sz="1600" dirty="0">
                <a:latin typeface="Arial" panose="020B0604020202020204" pitchFamily="34" charset="0"/>
                <a:cs typeface="Arial" panose="020B0604020202020204" pitchFamily="34" charset="0"/>
              </a:rPr>
              <a:t>P. Ehrhart, U. Schlagheck, </a:t>
            </a:r>
            <a:r>
              <a:rPr lang="de-DE" altLang="ja-JP" sz="1600" dirty="0" smtClean="0">
                <a:latin typeface="Arial" panose="020B0604020202020204" pitchFamily="34" charset="0"/>
                <a:cs typeface="Arial" panose="020B0604020202020204" pitchFamily="34" charset="0"/>
              </a:rPr>
              <a:t>J</a:t>
            </a:r>
            <a:r>
              <a:rPr lang="de-DE" altLang="ja-JP" sz="1600" dirty="0">
                <a:latin typeface="Arial" panose="020B0604020202020204" pitchFamily="34" charset="0"/>
                <a:cs typeface="Arial" panose="020B0604020202020204" pitchFamily="34" charset="0"/>
              </a:rPr>
              <a:t>. Phys. F: </a:t>
            </a:r>
            <a:endParaRPr lang="de-DE" altLang="ja-JP" sz="1600" dirty="0" smtClean="0">
              <a:latin typeface="Arial" panose="020B0604020202020204" pitchFamily="34" charset="0"/>
              <a:cs typeface="Arial" panose="020B0604020202020204" pitchFamily="34" charset="0"/>
            </a:endParaRPr>
          </a:p>
          <a:p>
            <a:r>
              <a:rPr lang="de-DE" altLang="ja-JP" sz="1600" dirty="0" smtClean="0">
                <a:latin typeface="Arial" panose="020B0604020202020204" pitchFamily="34" charset="0"/>
                <a:cs typeface="Arial" panose="020B0604020202020204" pitchFamily="34" charset="0"/>
              </a:rPr>
              <a:t>Metal </a:t>
            </a:r>
            <a:r>
              <a:rPr lang="de-DE" altLang="ja-JP" sz="1600" dirty="0">
                <a:latin typeface="Arial" panose="020B0604020202020204" pitchFamily="34" charset="0"/>
                <a:cs typeface="Arial" panose="020B0604020202020204" pitchFamily="34" charset="0"/>
              </a:rPr>
              <a:t>Phys. 4 (1974) 1575–1588.</a:t>
            </a:r>
            <a:endParaRPr lang="ja-JP" altLang="en-US" sz="1600" dirty="0">
              <a:latin typeface="Arial" panose="020B0604020202020204" pitchFamily="34" charset="0"/>
              <a:cs typeface="Arial" panose="020B0604020202020204" pitchFamily="34" charset="0"/>
            </a:endParaRPr>
          </a:p>
        </p:txBody>
      </p:sp>
      <p:sp>
        <p:nvSpPr>
          <p:cNvPr id="18" name="正方形/長方形 17"/>
          <p:cNvSpPr/>
          <p:nvPr/>
        </p:nvSpPr>
        <p:spPr>
          <a:xfrm>
            <a:off x="4293217" y="2407248"/>
            <a:ext cx="4283496" cy="523220"/>
          </a:xfrm>
          <a:prstGeom prst="rect">
            <a:avLst/>
          </a:prstGeom>
        </p:spPr>
        <p:txBody>
          <a:bodyPr wrap="square">
            <a:spAutoFit/>
          </a:bodyPr>
          <a:lstStyle/>
          <a:p>
            <a:r>
              <a:rPr lang="en-US" altLang="ja-JP" sz="2000" dirty="0" smtClean="0">
                <a:solidFill>
                  <a:srgbClr val="0000FF"/>
                </a:solidFill>
              </a:rPr>
              <a:t>Main uncertainty comes from </a:t>
            </a:r>
            <a:r>
              <a:rPr lang="en-US" altLang="ja-JP" sz="2800" i="1" dirty="0" err="1" smtClean="0">
                <a:solidFill>
                  <a:srgbClr val="0000FF"/>
                </a:solidFill>
                <a:latin typeface="Symbol" pitchFamily="18" charset="2"/>
              </a:rPr>
              <a:t>r</a:t>
            </a:r>
            <a:r>
              <a:rPr lang="en-US" altLang="ja-JP" sz="2000" baseline="-25000" dirty="0" err="1" smtClean="0">
                <a:solidFill>
                  <a:srgbClr val="0000FF"/>
                </a:solidFill>
              </a:rPr>
              <a:t>FP</a:t>
            </a:r>
            <a:r>
              <a:rPr lang="en-US" altLang="ja-JP" sz="2000" baseline="-25000" dirty="0" smtClean="0">
                <a:solidFill>
                  <a:srgbClr val="0000FF"/>
                </a:solidFill>
              </a:rPr>
              <a:t> </a:t>
            </a:r>
            <a:r>
              <a:rPr lang="en-US" altLang="ja-JP" sz="2000" dirty="0" smtClean="0">
                <a:solidFill>
                  <a:srgbClr val="0000FF"/>
                </a:solidFill>
              </a:rPr>
              <a:t>.</a:t>
            </a:r>
            <a:endParaRPr lang="ja-JP" altLang="en-US" sz="2000" baseline="-25000" dirty="0">
              <a:solidFill>
                <a:srgbClr val="0000FF"/>
              </a:solidFill>
            </a:endParaRPr>
          </a:p>
        </p:txBody>
      </p:sp>
      <p:sp>
        <p:nvSpPr>
          <p:cNvPr id="19" name="テキスト ボックス 18"/>
          <p:cNvSpPr txBox="1"/>
          <p:nvPr/>
        </p:nvSpPr>
        <p:spPr>
          <a:xfrm>
            <a:off x="3930164" y="744340"/>
            <a:ext cx="5250348" cy="707886"/>
          </a:xfrm>
          <a:prstGeom prst="rect">
            <a:avLst/>
          </a:prstGeom>
          <a:noFill/>
        </p:spPr>
        <p:txBody>
          <a:bodyPr wrap="none" rtlCol="0">
            <a:spAutoFit/>
          </a:bodyPr>
          <a:lstStyle/>
          <a:p>
            <a:r>
              <a:rPr lang="en-US" altLang="ja-JP" sz="2000" dirty="0" smtClean="0"/>
              <a:t>Large difference between experimental data </a:t>
            </a:r>
          </a:p>
          <a:p>
            <a:r>
              <a:rPr lang="en-US" altLang="ja-JP" sz="2000" dirty="0" smtClean="0"/>
              <a:t>and NRT (no defect production efficiency)</a:t>
            </a:r>
          </a:p>
        </p:txBody>
      </p:sp>
      <p:sp>
        <p:nvSpPr>
          <p:cNvPr id="20" name="テキスト ボックス 19"/>
          <p:cNvSpPr txBox="1"/>
          <p:nvPr/>
        </p:nvSpPr>
        <p:spPr>
          <a:xfrm>
            <a:off x="4130392" y="1632879"/>
            <a:ext cx="4609147" cy="707886"/>
          </a:xfrm>
          <a:prstGeom prst="rect">
            <a:avLst/>
          </a:prstGeom>
          <a:solidFill>
            <a:srgbClr val="0000FF"/>
          </a:solidFill>
        </p:spPr>
        <p:txBody>
          <a:bodyPr wrap="none" rtlCol="0">
            <a:spAutoFit/>
          </a:bodyPr>
          <a:lstStyle/>
          <a:p>
            <a:r>
              <a:rPr lang="en-US" altLang="ja-JP" sz="2000" dirty="0" smtClean="0">
                <a:solidFill>
                  <a:srgbClr val="FFFF00"/>
                </a:solidFill>
              </a:rPr>
              <a:t>The measured data agrees better with  </a:t>
            </a:r>
          </a:p>
          <a:p>
            <a:r>
              <a:rPr lang="en-US" altLang="ja-JP" sz="2000" dirty="0" smtClean="0">
                <a:solidFill>
                  <a:srgbClr val="FFFF00"/>
                </a:solidFill>
              </a:rPr>
              <a:t>BCA-MD (defect production efficiency)</a:t>
            </a:r>
          </a:p>
        </p:txBody>
      </p:sp>
      <p:sp>
        <p:nvSpPr>
          <p:cNvPr id="22" name="下矢印 21"/>
          <p:cNvSpPr/>
          <p:nvPr/>
        </p:nvSpPr>
        <p:spPr>
          <a:xfrm>
            <a:off x="4788024" y="4128151"/>
            <a:ext cx="157686" cy="466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907590" y="6100944"/>
            <a:ext cx="6856759" cy="400110"/>
          </a:xfrm>
          <a:prstGeom prst="rect">
            <a:avLst/>
          </a:prstGeom>
        </p:spPr>
        <p:txBody>
          <a:bodyPr wrap="square">
            <a:spAutoFit/>
          </a:bodyPr>
          <a:lstStyle/>
          <a:p>
            <a:r>
              <a:rPr lang="en-US" altLang="ja-JP" sz="2000" dirty="0" smtClean="0"/>
              <a:t>It has not been studied under high-energy proton irradiation. </a:t>
            </a:r>
          </a:p>
        </p:txBody>
      </p:sp>
      <p:pic>
        <p:nvPicPr>
          <p:cNvPr id="4" name="図 3"/>
          <p:cNvPicPr>
            <a:picLocks noChangeAspect="1"/>
          </p:cNvPicPr>
          <p:nvPr/>
        </p:nvPicPr>
        <p:blipFill rotWithShape="1">
          <a:blip r:embed="rId5" cstate="print"/>
          <a:srcRect l="9152" t="28665" r="15460" b="19220"/>
          <a:stretch/>
        </p:blipFill>
        <p:spPr>
          <a:xfrm>
            <a:off x="43880" y="785082"/>
            <a:ext cx="3810546" cy="3726640"/>
          </a:xfrm>
          <a:prstGeom prst="rect">
            <a:avLst/>
          </a:prstGeom>
        </p:spPr>
      </p:pic>
      <p:sp>
        <p:nvSpPr>
          <p:cNvPr id="5" name="正方形/長方形 4"/>
          <p:cNvSpPr/>
          <p:nvPr/>
        </p:nvSpPr>
        <p:spPr>
          <a:xfrm>
            <a:off x="4945710" y="4272168"/>
            <a:ext cx="4273825" cy="369332"/>
          </a:xfrm>
          <a:prstGeom prst="rect">
            <a:avLst/>
          </a:prstGeom>
        </p:spPr>
        <p:txBody>
          <a:bodyPr wrap="square">
            <a:spAutoFit/>
          </a:bodyPr>
          <a:lstStyle/>
          <a:p>
            <a:r>
              <a:rPr lang="en-US" altLang="ja-JP" dirty="0" smtClean="0"/>
              <a:t>Resistivity </a:t>
            </a:r>
            <a:r>
              <a:rPr lang="en-US" altLang="ja-JP" dirty="0"/>
              <a:t>change </a:t>
            </a:r>
            <a:r>
              <a:rPr lang="en-US" altLang="ja-JP" dirty="0" smtClean="0"/>
              <a:t>/ </a:t>
            </a:r>
            <a:r>
              <a:rPr lang="en-US" altLang="ja-JP" dirty="0" err="1"/>
              <a:t>Frenkel</a:t>
            </a:r>
            <a:r>
              <a:rPr lang="en-US" altLang="ja-JP" dirty="0"/>
              <a:t> pair density</a:t>
            </a:r>
            <a:endParaRPr lang="ja-JP" altLang="en-US" dirty="0"/>
          </a:p>
        </p:txBody>
      </p:sp>
      <p:sp>
        <p:nvSpPr>
          <p:cNvPr id="24" name="角丸四角形 23"/>
          <p:cNvSpPr/>
          <p:nvPr/>
        </p:nvSpPr>
        <p:spPr>
          <a:xfrm>
            <a:off x="179511" y="4653135"/>
            <a:ext cx="8807453" cy="1227387"/>
          </a:xfrm>
          <a:prstGeom prst="roundRect">
            <a:avLst/>
          </a:prstGeom>
          <a:no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37806704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3"/>
          <p:cNvSpPr>
            <a:spLocks noGrp="1"/>
          </p:cNvSpPr>
          <p:nvPr>
            <p:ph type="title"/>
          </p:nvPr>
        </p:nvSpPr>
        <p:spPr>
          <a:xfrm>
            <a:off x="500063" y="0"/>
            <a:ext cx="7686675" cy="642938"/>
          </a:xfrm>
        </p:spPr>
        <p:txBody>
          <a:bodyPr/>
          <a:lstStyle/>
          <a:p>
            <a:pPr eaLnBrk="1" hangingPunct="1"/>
            <a:r>
              <a:rPr lang="en-US" altLang="ja-JP" sz="3200" b="1" dirty="0" smtClean="0">
                <a:latin typeface="Arial" pitchFamily="34" charset="0"/>
                <a:ea typeface="Arial Unicode MS" pitchFamily="50" charset="-128"/>
                <a:cs typeface="Arial" pitchFamily="34" charset="0"/>
              </a:rPr>
              <a:t>Summary</a:t>
            </a:r>
            <a:endParaRPr lang="ja-JP" altLang="en-US" sz="3200" b="1" dirty="0" smtClean="0">
              <a:latin typeface="Arial" pitchFamily="34" charset="0"/>
              <a:ea typeface="Arial Unicode MS" pitchFamily="50" charset="-128"/>
              <a:cs typeface="Arial" pitchFamily="34" charset="0"/>
            </a:endParaRPr>
          </a:p>
        </p:txBody>
      </p:sp>
      <p:sp>
        <p:nvSpPr>
          <p:cNvPr id="12" name="Line 3"/>
          <p:cNvSpPr>
            <a:spLocks noChangeShapeType="1"/>
          </p:cNvSpPr>
          <p:nvPr/>
        </p:nvSpPr>
        <p:spPr bwMode="auto">
          <a:xfrm>
            <a:off x="142875" y="571500"/>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sz="2200">
              <a:latin typeface="+mn-lt"/>
              <a:ea typeface="+mn-ea"/>
            </a:endParaRPr>
          </a:p>
        </p:txBody>
      </p:sp>
      <p:sp>
        <p:nvSpPr>
          <p:cNvPr id="15" name="正方形/長方形 14"/>
          <p:cNvSpPr/>
          <p:nvPr/>
        </p:nvSpPr>
        <p:spPr>
          <a:xfrm>
            <a:off x="35496" y="5513045"/>
            <a:ext cx="8676456" cy="430887"/>
          </a:xfrm>
          <a:prstGeom prst="rect">
            <a:avLst/>
          </a:prstGeom>
        </p:spPr>
        <p:txBody>
          <a:bodyPr wrap="square">
            <a:spAutoFit/>
          </a:bodyPr>
          <a:lstStyle/>
          <a:p>
            <a:pPr>
              <a:buFont typeface="Arial" pitchFamily="34" charset="0"/>
              <a:buChar char="•"/>
            </a:pPr>
            <a:r>
              <a:rPr lang="en-US" altLang="ja-JP" sz="2200" b="1" i="1" dirty="0" err="1" smtClean="0">
                <a:solidFill>
                  <a:srgbClr val="0000FF"/>
                </a:solidFill>
                <a:latin typeface="Symbol" pitchFamily="18" charset="2"/>
              </a:rPr>
              <a:t>s</a:t>
            </a:r>
            <a:r>
              <a:rPr lang="en-US" altLang="ja-JP" sz="2200" i="1" baseline="-25000" dirty="0" err="1" smtClean="0">
                <a:solidFill>
                  <a:srgbClr val="0000FF"/>
                </a:solidFill>
                <a:cs typeface="Arial" charset="0"/>
              </a:rPr>
              <a:t>BCA</a:t>
            </a:r>
            <a:r>
              <a:rPr lang="en-US" altLang="ja-JP" sz="2200" i="1" baseline="-25000" dirty="0" smtClean="0">
                <a:solidFill>
                  <a:srgbClr val="0000FF"/>
                </a:solidFill>
                <a:cs typeface="Arial" charset="0"/>
              </a:rPr>
              <a:t>-</a:t>
            </a:r>
            <a:r>
              <a:rPr lang="en-US" altLang="ja-JP" sz="2200" baseline="-25000" dirty="0" smtClean="0">
                <a:solidFill>
                  <a:srgbClr val="0000FF"/>
                </a:solidFill>
                <a:cs typeface="Arial" charset="0"/>
              </a:rPr>
              <a:t>MD</a:t>
            </a:r>
            <a:r>
              <a:rPr lang="en-US" altLang="ja-JP" sz="2200" b="1" baseline="-25000" dirty="0" smtClean="0">
                <a:solidFill>
                  <a:srgbClr val="0000FF"/>
                </a:solidFill>
                <a:latin typeface="Arial" pitchFamily="34" charset="0"/>
                <a:cs typeface="Arial" pitchFamily="34" charset="0"/>
              </a:rPr>
              <a:t> </a:t>
            </a:r>
            <a:r>
              <a:rPr lang="en-US" altLang="ja-JP" sz="2200" dirty="0" smtClean="0">
                <a:solidFill>
                  <a:srgbClr val="0000FF"/>
                </a:solidFill>
                <a:cs typeface="Arial" charset="0"/>
              </a:rPr>
              <a:t>is in better agreement with experimental data than </a:t>
            </a:r>
            <a:r>
              <a:rPr lang="en-US" altLang="ja-JP" sz="2200" b="1" i="1" dirty="0" err="1" smtClean="0">
                <a:solidFill>
                  <a:srgbClr val="0000FF"/>
                </a:solidFill>
                <a:latin typeface="Symbol" pitchFamily="18" charset="2"/>
              </a:rPr>
              <a:t>s</a:t>
            </a:r>
            <a:r>
              <a:rPr lang="en-US" altLang="ja-JP" sz="2200" i="1" baseline="-25000" dirty="0" err="1" smtClean="0">
                <a:solidFill>
                  <a:srgbClr val="0000FF"/>
                </a:solidFill>
                <a:cs typeface="Arial" charset="0"/>
              </a:rPr>
              <a:t>NRT</a:t>
            </a:r>
            <a:r>
              <a:rPr lang="en-US" altLang="ja-JP" sz="2200" dirty="0" smtClean="0">
                <a:solidFill>
                  <a:srgbClr val="0000FF"/>
                </a:solidFill>
                <a:cs typeface="Arial" charset="0"/>
              </a:rPr>
              <a:t>.</a:t>
            </a:r>
            <a:endParaRPr lang="ja-JP" altLang="en-US" sz="2200" dirty="0" smtClean="0">
              <a:solidFill>
                <a:srgbClr val="0000FF"/>
              </a:solidFill>
            </a:endParaRPr>
          </a:p>
        </p:txBody>
      </p:sp>
      <p:sp>
        <p:nvSpPr>
          <p:cNvPr id="13" name="スライド番号プレースホルダ 12"/>
          <p:cNvSpPr>
            <a:spLocks noGrp="1"/>
          </p:cNvSpPr>
          <p:nvPr>
            <p:ph type="sldNum" sz="quarter" idx="12"/>
          </p:nvPr>
        </p:nvSpPr>
        <p:spPr/>
        <p:txBody>
          <a:bodyPr/>
          <a:lstStyle/>
          <a:p>
            <a:pPr>
              <a:defRPr/>
            </a:pPr>
            <a:fld id="{237BC9A4-F621-46CA-AB68-C6F449EBA8C3}" type="slidenum">
              <a:rPr lang="ja-JP" altLang="en-US" sz="1800" smtClean="0">
                <a:solidFill>
                  <a:schemeClr val="tx1"/>
                </a:solidFill>
              </a:rPr>
              <a:pPr>
                <a:defRPr/>
              </a:pPr>
              <a:t>24</a:t>
            </a:fld>
            <a:endParaRPr lang="ja-JP" altLang="en-US" sz="1800">
              <a:solidFill>
                <a:schemeClr val="tx1"/>
              </a:solidFill>
            </a:endParaRPr>
          </a:p>
        </p:txBody>
      </p:sp>
      <p:sp>
        <p:nvSpPr>
          <p:cNvPr id="8" name="テキスト ボックス 6"/>
          <p:cNvSpPr txBox="1">
            <a:spLocks noChangeArrowheads="1"/>
          </p:cNvSpPr>
          <p:nvPr/>
        </p:nvSpPr>
        <p:spPr bwMode="auto">
          <a:xfrm>
            <a:off x="467544" y="878064"/>
            <a:ext cx="8676456" cy="461665"/>
          </a:xfrm>
          <a:prstGeom prst="rect">
            <a:avLst/>
          </a:prstGeom>
          <a:noFill/>
          <a:ln w="9525">
            <a:noFill/>
            <a:miter lim="800000"/>
            <a:headEnd/>
            <a:tailEnd/>
          </a:ln>
        </p:spPr>
        <p:txBody>
          <a:bodyPr wrap="square">
            <a:spAutoFit/>
          </a:bodyPr>
          <a:lstStyle/>
          <a:p>
            <a:r>
              <a:rPr lang="en-US" altLang="ja-JP" sz="2400" dirty="0" smtClean="0"/>
              <a:t>Compact cryogenic irradiation system has been developed.</a:t>
            </a:r>
            <a:endParaRPr lang="en-US" altLang="ja-JP" sz="2400" dirty="0"/>
          </a:p>
        </p:txBody>
      </p:sp>
      <p:sp>
        <p:nvSpPr>
          <p:cNvPr id="11" name="正方形/長方形 10"/>
          <p:cNvSpPr/>
          <p:nvPr/>
        </p:nvSpPr>
        <p:spPr>
          <a:xfrm>
            <a:off x="35496" y="2132856"/>
            <a:ext cx="7920880" cy="1107996"/>
          </a:xfrm>
          <a:prstGeom prst="rect">
            <a:avLst/>
          </a:prstGeom>
        </p:spPr>
        <p:txBody>
          <a:bodyPr wrap="square">
            <a:spAutoFit/>
          </a:bodyPr>
          <a:lstStyle/>
          <a:p>
            <a:pPr>
              <a:buFont typeface="Arial" pitchFamily="34" charset="0"/>
              <a:buChar char="•"/>
            </a:pPr>
            <a:r>
              <a:rPr lang="en-US" altLang="ja-JP" sz="2200" dirty="0" smtClean="0"/>
              <a:t>Sample was cooled by </a:t>
            </a:r>
            <a:r>
              <a:rPr lang="en-US" altLang="ja-JP" sz="2200" dirty="0" smtClean="0">
                <a:solidFill>
                  <a:srgbClr val="0000FF"/>
                </a:solidFill>
              </a:rPr>
              <a:t>conduction coolant </a:t>
            </a:r>
            <a:r>
              <a:rPr lang="en-US" altLang="ja-JP" sz="2200" dirty="0" smtClean="0"/>
              <a:t>via Al and OFHC.</a:t>
            </a:r>
          </a:p>
          <a:p>
            <a:r>
              <a:rPr lang="en-US" altLang="ja-JP" sz="2200" dirty="0" smtClean="0"/>
              <a:t> </a:t>
            </a:r>
          </a:p>
          <a:p>
            <a:pPr>
              <a:buFont typeface="Arial" pitchFamily="34" charset="0"/>
              <a:buChar char="•"/>
            </a:pPr>
            <a:r>
              <a:rPr lang="en-US" altLang="ja-JP" sz="2200" dirty="0" smtClean="0"/>
              <a:t>Minimum temperature of sample was 12 K after cooling.</a:t>
            </a:r>
            <a:endParaRPr lang="ja-JP" altLang="en-US" sz="2200" dirty="0"/>
          </a:p>
        </p:txBody>
      </p:sp>
      <p:sp>
        <p:nvSpPr>
          <p:cNvPr id="16" name="正方形/長方形 15"/>
          <p:cNvSpPr/>
          <p:nvPr/>
        </p:nvSpPr>
        <p:spPr>
          <a:xfrm>
            <a:off x="5172" y="1556792"/>
            <a:ext cx="8676456" cy="430887"/>
          </a:xfrm>
          <a:prstGeom prst="rect">
            <a:avLst/>
          </a:prstGeom>
        </p:spPr>
        <p:txBody>
          <a:bodyPr wrap="square">
            <a:spAutoFit/>
          </a:bodyPr>
          <a:lstStyle/>
          <a:p>
            <a:pPr>
              <a:buFont typeface="Arial" pitchFamily="34" charset="0"/>
              <a:buChar char="•"/>
            </a:pPr>
            <a:r>
              <a:rPr lang="en-US" altLang="ja-JP" sz="2200" dirty="0" smtClean="0"/>
              <a:t>Copper wire </a:t>
            </a:r>
            <a:r>
              <a:rPr lang="en-US" altLang="ja-JP" sz="2200" dirty="0"/>
              <a:t>was </a:t>
            </a:r>
            <a:r>
              <a:rPr lang="en-US" altLang="ja-JP" sz="2200" dirty="0" smtClean="0"/>
              <a:t>sandwiched </a:t>
            </a:r>
            <a:r>
              <a:rPr lang="en-US" altLang="ja-JP" sz="2200" dirty="0"/>
              <a:t>between two </a:t>
            </a:r>
            <a:r>
              <a:rPr lang="en-US" altLang="ja-JP" sz="2200" dirty="0" smtClean="0"/>
              <a:t>1.5-mm-thick </a:t>
            </a:r>
            <a:r>
              <a:rPr lang="en-US" altLang="ja-JP" sz="2200" dirty="0" err="1" smtClean="0"/>
              <a:t>AlN</a:t>
            </a:r>
            <a:r>
              <a:rPr lang="en-US" altLang="ja-JP" sz="2200" dirty="0" smtClean="0"/>
              <a:t>.</a:t>
            </a:r>
            <a:endParaRPr lang="ja-JP" altLang="en-US" sz="2200" dirty="0"/>
          </a:p>
        </p:txBody>
      </p:sp>
      <p:sp>
        <p:nvSpPr>
          <p:cNvPr id="18" name="正方形/長方形 17"/>
          <p:cNvSpPr/>
          <p:nvPr/>
        </p:nvSpPr>
        <p:spPr>
          <a:xfrm>
            <a:off x="0" y="3430161"/>
            <a:ext cx="9144000" cy="430887"/>
          </a:xfrm>
          <a:prstGeom prst="rect">
            <a:avLst/>
          </a:prstGeom>
        </p:spPr>
        <p:txBody>
          <a:bodyPr wrap="square">
            <a:spAutoFit/>
          </a:bodyPr>
          <a:lstStyle/>
          <a:p>
            <a:pPr>
              <a:buFont typeface="Arial" pitchFamily="34" charset="0"/>
              <a:buChar char="•"/>
            </a:pPr>
            <a:r>
              <a:rPr lang="en-US" altLang="ja-JP" sz="2200" dirty="0" smtClean="0"/>
              <a:t>Beam </a:t>
            </a:r>
            <a:r>
              <a:rPr lang="en-US" altLang="ja-JP" sz="2200" dirty="0" err="1" smtClean="0"/>
              <a:t>fluence</a:t>
            </a:r>
            <a:r>
              <a:rPr lang="en-US" altLang="ja-JP" sz="2200" dirty="0" smtClean="0"/>
              <a:t> was measured by Faraday cup calibrated by activation.</a:t>
            </a:r>
            <a:endParaRPr lang="ja-JP" altLang="en-US" sz="2200" dirty="0"/>
          </a:p>
        </p:txBody>
      </p:sp>
      <p:sp>
        <p:nvSpPr>
          <p:cNvPr id="19" name="正方形/長方形 18"/>
          <p:cNvSpPr/>
          <p:nvPr/>
        </p:nvSpPr>
        <p:spPr>
          <a:xfrm>
            <a:off x="3653358" y="4150241"/>
            <a:ext cx="5652120" cy="430887"/>
          </a:xfrm>
          <a:prstGeom prst="rect">
            <a:avLst/>
          </a:prstGeom>
        </p:spPr>
        <p:txBody>
          <a:bodyPr wrap="square">
            <a:spAutoFit/>
          </a:bodyPr>
          <a:lstStyle/>
          <a:p>
            <a:r>
              <a:rPr lang="en-US" altLang="ja-JP" sz="2200" dirty="0" smtClean="0">
                <a:solidFill>
                  <a:srgbClr val="0000FF"/>
                </a:solidFill>
              </a:rPr>
              <a:t>electrical </a:t>
            </a:r>
            <a:r>
              <a:rPr lang="en-US" altLang="ja-JP" sz="2200" dirty="0">
                <a:solidFill>
                  <a:srgbClr val="0000FF"/>
                </a:solidFill>
              </a:rPr>
              <a:t>resistance </a:t>
            </a:r>
            <a:r>
              <a:rPr lang="en-US" altLang="ja-JP" sz="2200" dirty="0" smtClean="0">
                <a:solidFill>
                  <a:srgbClr val="0000FF"/>
                </a:solidFill>
              </a:rPr>
              <a:t>increase was 1.53 </a:t>
            </a:r>
            <a:r>
              <a:rPr lang="en-US" altLang="ja-JP" sz="2200" dirty="0" err="1" smtClean="0">
                <a:solidFill>
                  <a:srgbClr val="0000FF"/>
                </a:solidFill>
                <a:latin typeface="Symbol" panose="05050102010706020507" pitchFamily="18" charset="2"/>
              </a:rPr>
              <a:t>mW</a:t>
            </a:r>
            <a:r>
              <a:rPr lang="en-US" altLang="ja-JP" sz="2200" dirty="0" smtClean="0">
                <a:solidFill>
                  <a:srgbClr val="0000FF"/>
                </a:solidFill>
                <a:latin typeface="Symbol" panose="05050102010706020507" pitchFamily="18" charset="2"/>
              </a:rPr>
              <a:t>.</a:t>
            </a:r>
            <a:endParaRPr lang="ja-JP" altLang="en-US" sz="2200" dirty="0">
              <a:solidFill>
                <a:srgbClr val="0000FF"/>
              </a:solidFill>
              <a:latin typeface="Symbol" panose="05050102010706020507" pitchFamily="18" charset="2"/>
            </a:endParaRPr>
          </a:p>
        </p:txBody>
      </p:sp>
      <p:sp>
        <p:nvSpPr>
          <p:cNvPr id="20" name="正方形/長方形 19"/>
          <p:cNvSpPr/>
          <p:nvPr/>
        </p:nvSpPr>
        <p:spPr>
          <a:xfrm>
            <a:off x="20804" y="4169291"/>
            <a:ext cx="3831498" cy="430887"/>
          </a:xfrm>
          <a:prstGeom prst="rect">
            <a:avLst/>
          </a:prstGeom>
        </p:spPr>
        <p:txBody>
          <a:bodyPr wrap="none">
            <a:spAutoFit/>
          </a:bodyPr>
          <a:lstStyle/>
          <a:p>
            <a:pPr algn="ctr">
              <a:spcAft>
                <a:spcPts val="0"/>
              </a:spcAft>
              <a:buFont typeface="Arial" pitchFamily="34" charset="0"/>
              <a:buChar char="•"/>
            </a:pPr>
            <a:r>
              <a:rPr lang="en-US" altLang="ja-JP" sz="2200" kern="0" dirty="0" smtClean="0">
                <a:solidFill>
                  <a:srgbClr val="0000FF"/>
                </a:solidFill>
                <a:latin typeface="Arial" panose="020B0604020202020204" pitchFamily="34" charset="0"/>
                <a:cs typeface="Arial" panose="020B0604020202020204" pitchFamily="34" charset="0"/>
              </a:rPr>
              <a:t>After 1.45×10</a:t>
            </a:r>
            <a:r>
              <a:rPr lang="en-US" altLang="ja-JP" sz="2200" kern="0" baseline="30000" dirty="0" smtClean="0">
                <a:solidFill>
                  <a:srgbClr val="0000FF"/>
                </a:solidFill>
                <a:latin typeface="Arial" panose="020B0604020202020204" pitchFamily="34" charset="0"/>
                <a:cs typeface="Arial" panose="020B0604020202020204" pitchFamily="34" charset="0"/>
              </a:rPr>
              <a:t>18</a:t>
            </a:r>
            <a:r>
              <a:rPr lang="en-US" altLang="ja-JP" sz="2200" kern="0" dirty="0" smtClean="0">
                <a:solidFill>
                  <a:srgbClr val="0000FF"/>
                </a:solidFill>
                <a:latin typeface="Arial" panose="020B0604020202020204" pitchFamily="34" charset="0"/>
                <a:cs typeface="Arial" panose="020B0604020202020204" pitchFamily="34" charset="0"/>
              </a:rPr>
              <a:t> protons/m</a:t>
            </a:r>
            <a:r>
              <a:rPr lang="en-US" altLang="ja-JP" sz="2200" kern="0" baseline="30000" dirty="0" smtClean="0">
                <a:solidFill>
                  <a:srgbClr val="0000FF"/>
                </a:solidFill>
                <a:latin typeface="Arial" panose="020B0604020202020204" pitchFamily="34" charset="0"/>
                <a:cs typeface="Arial" panose="020B0604020202020204" pitchFamily="34" charset="0"/>
              </a:rPr>
              <a:t>2</a:t>
            </a:r>
            <a:r>
              <a:rPr lang="en-US" altLang="ja-JP" sz="2200" kern="0" dirty="0" smtClean="0">
                <a:solidFill>
                  <a:srgbClr val="0000FF"/>
                </a:solidFill>
                <a:latin typeface="Arial" panose="020B0604020202020204" pitchFamily="34" charset="0"/>
                <a:cs typeface="Arial" panose="020B0604020202020204" pitchFamily="34" charset="0"/>
              </a:rPr>
              <a:t>,</a:t>
            </a:r>
            <a:endParaRPr lang="ja-JP" altLang="ja-JP" sz="2200" kern="100" baseline="30000" dirty="0">
              <a:solidFill>
                <a:srgbClr val="0000FF"/>
              </a:solidFill>
              <a:latin typeface="Arial" panose="020B0604020202020204" pitchFamily="34" charset="0"/>
              <a:ea typeface="ＭＳ 明朝" panose="02020609040205080304" pitchFamily="17" charset="-128"/>
              <a:cs typeface="Arial" panose="020B0604020202020204" pitchFamily="34" charset="0"/>
            </a:endParaRPr>
          </a:p>
        </p:txBody>
      </p:sp>
      <p:sp>
        <p:nvSpPr>
          <p:cNvPr id="21" name="正方形/長方形 20"/>
          <p:cNvSpPr/>
          <p:nvPr/>
        </p:nvSpPr>
        <p:spPr>
          <a:xfrm>
            <a:off x="41176" y="4797152"/>
            <a:ext cx="8604448" cy="430887"/>
          </a:xfrm>
          <a:prstGeom prst="rect">
            <a:avLst/>
          </a:prstGeom>
        </p:spPr>
        <p:txBody>
          <a:bodyPr wrap="square">
            <a:spAutoFit/>
          </a:bodyPr>
          <a:lstStyle/>
          <a:p>
            <a:pPr>
              <a:buFont typeface="Arial" pitchFamily="34" charset="0"/>
              <a:buChar char="•"/>
            </a:pPr>
            <a:r>
              <a:rPr lang="en-US" altLang="ja-JP" sz="2200" dirty="0" smtClean="0"/>
              <a:t>Damage rate for 125 </a:t>
            </a:r>
            <a:r>
              <a:rPr lang="en-US" altLang="ja-JP" sz="2200" dirty="0" err="1" smtClean="0"/>
              <a:t>MeV</a:t>
            </a:r>
            <a:r>
              <a:rPr lang="en-US" altLang="ja-JP" sz="2200" dirty="0" smtClean="0"/>
              <a:t> was similar to that for 1.1 and 1.94 </a:t>
            </a:r>
            <a:r>
              <a:rPr lang="en-US" altLang="ja-JP" sz="2200" dirty="0" err="1" smtClean="0"/>
              <a:t>GeV</a:t>
            </a:r>
            <a:r>
              <a:rPr lang="en-US" altLang="ja-JP" sz="2200" dirty="0" smtClean="0"/>
              <a:t>.</a:t>
            </a:r>
            <a:endParaRPr lang="ja-JP" altLang="en-US" sz="2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3"/>
          <p:cNvSpPr>
            <a:spLocks noGrp="1"/>
          </p:cNvSpPr>
          <p:nvPr>
            <p:ph type="title"/>
          </p:nvPr>
        </p:nvSpPr>
        <p:spPr>
          <a:xfrm>
            <a:off x="500063" y="0"/>
            <a:ext cx="7686675" cy="642938"/>
          </a:xfrm>
        </p:spPr>
        <p:txBody>
          <a:bodyPr/>
          <a:lstStyle/>
          <a:p>
            <a:pPr eaLnBrk="1" hangingPunct="1"/>
            <a:r>
              <a:rPr lang="en-US" altLang="ja-JP" sz="3200" b="1" dirty="0" smtClean="0">
                <a:latin typeface="Arial" pitchFamily="34" charset="0"/>
                <a:ea typeface="Arial Unicode MS" pitchFamily="50" charset="-128"/>
                <a:cs typeface="Arial" pitchFamily="34" charset="0"/>
              </a:rPr>
              <a:t>Future plan</a:t>
            </a:r>
            <a:endParaRPr lang="ja-JP" altLang="en-US" sz="3200" b="1" dirty="0" smtClean="0">
              <a:latin typeface="Arial" pitchFamily="34" charset="0"/>
              <a:ea typeface="Arial Unicode MS" pitchFamily="50" charset="-128"/>
              <a:cs typeface="Arial" pitchFamily="34" charset="0"/>
            </a:endParaRPr>
          </a:p>
        </p:txBody>
      </p:sp>
      <p:sp>
        <p:nvSpPr>
          <p:cNvPr id="12" name="Line 3"/>
          <p:cNvSpPr>
            <a:spLocks noChangeShapeType="1"/>
          </p:cNvSpPr>
          <p:nvPr/>
        </p:nvSpPr>
        <p:spPr bwMode="auto">
          <a:xfrm>
            <a:off x="142875" y="571500"/>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sz="2200">
              <a:latin typeface="+mn-lt"/>
              <a:ea typeface="+mn-ea"/>
            </a:endParaRPr>
          </a:p>
        </p:txBody>
      </p:sp>
      <p:sp>
        <p:nvSpPr>
          <p:cNvPr id="13" name="スライド番号プレースホルダ 12"/>
          <p:cNvSpPr>
            <a:spLocks noGrp="1"/>
          </p:cNvSpPr>
          <p:nvPr>
            <p:ph type="sldNum" sz="quarter" idx="12"/>
          </p:nvPr>
        </p:nvSpPr>
        <p:spPr/>
        <p:txBody>
          <a:bodyPr/>
          <a:lstStyle/>
          <a:p>
            <a:pPr>
              <a:defRPr/>
            </a:pPr>
            <a:fld id="{237BC9A4-F621-46CA-AB68-C6F449EBA8C3}" type="slidenum">
              <a:rPr lang="ja-JP" altLang="en-US" sz="1800" smtClean="0">
                <a:solidFill>
                  <a:schemeClr val="tx1"/>
                </a:solidFill>
              </a:rPr>
              <a:pPr>
                <a:defRPr/>
              </a:pPr>
              <a:t>25</a:t>
            </a:fld>
            <a:endParaRPr lang="ja-JP" altLang="en-US" sz="1800">
              <a:solidFill>
                <a:schemeClr val="tx1"/>
              </a:solidFill>
            </a:endParaRPr>
          </a:p>
        </p:txBody>
      </p:sp>
      <p:sp>
        <p:nvSpPr>
          <p:cNvPr id="8" name="テキスト ボックス 6"/>
          <p:cNvSpPr txBox="1">
            <a:spLocks noChangeArrowheads="1"/>
          </p:cNvSpPr>
          <p:nvPr/>
        </p:nvSpPr>
        <p:spPr bwMode="auto">
          <a:xfrm>
            <a:off x="0" y="1124744"/>
            <a:ext cx="4104456" cy="461665"/>
          </a:xfrm>
          <a:prstGeom prst="rect">
            <a:avLst/>
          </a:prstGeom>
          <a:noFill/>
          <a:ln w="9525">
            <a:noFill/>
            <a:miter lim="800000"/>
            <a:headEnd/>
            <a:tailEnd/>
          </a:ln>
        </p:spPr>
        <p:txBody>
          <a:bodyPr wrap="square">
            <a:spAutoFit/>
          </a:bodyPr>
          <a:lstStyle/>
          <a:p>
            <a:pPr>
              <a:buFont typeface="Arial" pitchFamily="34" charset="0"/>
              <a:buChar char="•"/>
            </a:pPr>
            <a:r>
              <a:rPr lang="en-US" altLang="ja-JP" sz="2400" dirty="0" smtClean="0"/>
              <a:t>Improving cooling system. </a:t>
            </a:r>
            <a:endParaRPr lang="en-US" altLang="ja-JP" sz="2400" dirty="0"/>
          </a:p>
        </p:txBody>
      </p:sp>
      <p:sp>
        <p:nvSpPr>
          <p:cNvPr id="11" name="正方形/長方形 10"/>
          <p:cNvSpPr/>
          <p:nvPr/>
        </p:nvSpPr>
        <p:spPr>
          <a:xfrm>
            <a:off x="0" y="2564904"/>
            <a:ext cx="9145016" cy="461665"/>
          </a:xfrm>
          <a:prstGeom prst="rect">
            <a:avLst/>
          </a:prstGeom>
        </p:spPr>
        <p:txBody>
          <a:bodyPr wrap="square">
            <a:spAutoFit/>
          </a:bodyPr>
          <a:lstStyle/>
          <a:p>
            <a:pPr>
              <a:buFont typeface="Arial" pitchFamily="34" charset="0"/>
              <a:buChar char="•"/>
            </a:pPr>
            <a:r>
              <a:rPr lang="en-US" altLang="ja-JP" sz="2400" dirty="0" smtClean="0"/>
              <a:t>Move the device to other facilities, such as RCNP, J-PARC.</a:t>
            </a:r>
            <a:endParaRPr lang="ja-JP" altLang="en-US" sz="2400" dirty="0"/>
          </a:p>
        </p:txBody>
      </p:sp>
      <p:sp>
        <p:nvSpPr>
          <p:cNvPr id="16" name="正方形/長方形 15"/>
          <p:cNvSpPr/>
          <p:nvPr/>
        </p:nvSpPr>
        <p:spPr>
          <a:xfrm>
            <a:off x="35496" y="1844824"/>
            <a:ext cx="9289032" cy="461665"/>
          </a:xfrm>
          <a:prstGeom prst="rect">
            <a:avLst/>
          </a:prstGeom>
        </p:spPr>
        <p:txBody>
          <a:bodyPr wrap="square">
            <a:spAutoFit/>
          </a:bodyPr>
          <a:lstStyle/>
          <a:p>
            <a:pPr>
              <a:buFont typeface="Arial" pitchFamily="34" charset="0"/>
              <a:buChar char="•"/>
            </a:pPr>
            <a:r>
              <a:rPr lang="en-US" altLang="ja-JP" sz="2400" dirty="0" smtClean="0"/>
              <a:t>Measurements under 125 MeV proton irradiation on Al at FFAG.</a:t>
            </a:r>
            <a:endParaRPr lang="ja-JP" altLang="en-US" sz="2400" dirty="0"/>
          </a:p>
        </p:txBody>
      </p:sp>
      <p:sp>
        <p:nvSpPr>
          <p:cNvPr id="18" name="正方形/長方形 17"/>
          <p:cNvSpPr/>
          <p:nvPr/>
        </p:nvSpPr>
        <p:spPr>
          <a:xfrm>
            <a:off x="-35496" y="3327375"/>
            <a:ext cx="9648056" cy="461665"/>
          </a:xfrm>
          <a:prstGeom prst="rect">
            <a:avLst/>
          </a:prstGeom>
        </p:spPr>
        <p:txBody>
          <a:bodyPr wrap="square">
            <a:spAutoFit/>
          </a:bodyPr>
          <a:lstStyle/>
          <a:p>
            <a:pPr>
              <a:buFont typeface="Arial" pitchFamily="34" charset="0"/>
              <a:buChar char="•"/>
            </a:pPr>
            <a:r>
              <a:rPr lang="en-US" altLang="ja-JP" sz="2400" dirty="0" smtClean="0"/>
              <a:t>Measurements for 100 MeV - 10 GeV proton irradiation on metals.</a:t>
            </a:r>
            <a:endParaRPr lang="ja-JP" altLang="en-US" sz="2400" dirty="0"/>
          </a:p>
        </p:txBody>
      </p:sp>
      <p:sp>
        <p:nvSpPr>
          <p:cNvPr id="2" name="正方形/長方形 1"/>
          <p:cNvSpPr/>
          <p:nvPr/>
        </p:nvSpPr>
        <p:spPr>
          <a:xfrm>
            <a:off x="203895" y="5373217"/>
            <a:ext cx="8640960" cy="1200329"/>
          </a:xfrm>
          <a:prstGeom prst="rect">
            <a:avLst/>
          </a:prstGeom>
        </p:spPr>
        <p:txBody>
          <a:bodyPr wrap="square">
            <a:spAutoFit/>
          </a:bodyPr>
          <a:lstStyle/>
          <a:p>
            <a:r>
              <a:rPr lang="en-US" altLang="ja-JP" kern="100" dirty="0" smtClean="0">
                <a:latin typeface="Times New Roman" panose="02020603050405020304" pitchFamily="18" charset="0"/>
                <a:ea typeface="ＭＳ 明朝" panose="02020609040205080304" pitchFamily="17" charset="-128"/>
              </a:rPr>
              <a:t>Supported </a:t>
            </a:r>
            <a:r>
              <a:rPr lang="en-US" altLang="ja-JP" kern="100" dirty="0">
                <a:latin typeface="Times New Roman" panose="02020603050405020304" pitchFamily="18" charset="0"/>
                <a:ea typeface="ＭＳ 明朝" panose="02020609040205080304" pitchFamily="17" charset="-128"/>
              </a:rPr>
              <a:t>by a Japan Grant-in-Aid for Young Scientists (B) (25820450) </a:t>
            </a:r>
            <a:endParaRPr lang="en-US" altLang="ja-JP" kern="100" dirty="0" smtClean="0">
              <a:latin typeface="Times New Roman" panose="02020603050405020304" pitchFamily="18" charset="0"/>
              <a:ea typeface="ＭＳ 明朝" panose="02020609040205080304" pitchFamily="17" charset="-128"/>
            </a:endParaRPr>
          </a:p>
          <a:p>
            <a:r>
              <a:rPr lang="en-US" altLang="ja-JP" kern="100" dirty="0" smtClean="0">
                <a:latin typeface="Times New Roman" panose="02020603050405020304" pitchFamily="18" charset="0"/>
                <a:ea typeface="ＭＳ 明朝" panose="02020609040205080304" pitchFamily="17" charset="-128"/>
              </a:rPr>
              <a:t>and </a:t>
            </a:r>
            <a:r>
              <a:rPr lang="en-US" altLang="ja-JP" kern="100" dirty="0">
                <a:latin typeface="Times New Roman" panose="02020603050405020304" pitchFamily="18" charset="0"/>
                <a:ea typeface="ＭＳ 明朝" panose="02020609040205080304" pitchFamily="17" charset="-128"/>
              </a:rPr>
              <a:t>“Clarification of material behaviors in accelerator driven systems by an FFAG accelerator” carried out under the Strategic Promotion Program for Basic Nuclear Research of the Ministry of Education, Culture, Sports, Science and Technology of Japan. </a:t>
            </a:r>
            <a:endParaRPr lang="ja-JP" altLang="en-US" dirty="0"/>
          </a:p>
        </p:txBody>
      </p:sp>
      <p:cxnSp>
        <p:nvCxnSpPr>
          <p:cNvPr id="4" name="直線コネクタ 3"/>
          <p:cNvCxnSpPr/>
          <p:nvPr/>
        </p:nvCxnSpPr>
        <p:spPr>
          <a:xfrm>
            <a:off x="611560" y="4581128"/>
            <a:ext cx="700844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203895" y="4819917"/>
            <a:ext cx="7322838" cy="400110"/>
          </a:xfrm>
          <a:prstGeom prst="rect">
            <a:avLst/>
          </a:prstGeom>
        </p:spPr>
        <p:txBody>
          <a:bodyPr wrap="none">
            <a:spAutoFit/>
          </a:bodyPr>
          <a:lstStyle/>
          <a:p>
            <a:r>
              <a:rPr lang="en-US" altLang="ja-JP" sz="2000" dirty="0" smtClean="0">
                <a:latin typeface="Arial" panose="020B0604020202020204" pitchFamily="34" charset="0"/>
                <a:cs typeface="Arial" panose="020B0604020202020204" pitchFamily="34" charset="0"/>
              </a:rPr>
              <a:t>Details are in </a:t>
            </a:r>
            <a:r>
              <a:rPr lang="en-US" altLang="ja-JP" sz="2000" dirty="0" smtClean="0">
                <a:solidFill>
                  <a:srgbClr val="0000FF"/>
                </a:solidFill>
                <a:latin typeface="Arial" panose="020B0604020202020204" pitchFamily="34" charset="0"/>
                <a:cs typeface="Arial" panose="020B0604020202020204" pitchFamily="34" charset="0"/>
              </a:rPr>
              <a:t>Journal </a:t>
            </a:r>
            <a:r>
              <a:rPr lang="en-US" altLang="ja-JP" sz="2000" dirty="0">
                <a:solidFill>
                  <a:srgbClr val="0000FF"/>
                </a:solidFill>
                <a:latin typeface="Arial" panose="020B0604020202020204" pitchFamily="34" charset="0"/>
                <a:cs typeface="Arial" panose="020B0604020202020204" pitchFamily="34" charset="0"/>
              </a:rPr>
              <a:t>of Nuclear Materials 458 (2015) </a:t>
            </a:r>
            <a:r>
              <a:rPr lang="en-US" altLang="ja-JP" sz="2000" dirty="0" smtClean="0">
                <a:solidFill>
                  <a:srgbClr val="0000FF"/>
                </a:solidFill>
                <a:latin typeface="Arial" panose="020B0604020202020204" pitchFamily="34" charset="0"/>
                <a:cs typeface="Arial" panose="020B0604020202020204" pitchFamily="34" charset="0"/>
              </a:rPr>
              <a:t>369–375</a:t>
            </a:r>
            <a:r>
              <a:rPr lang="en-US" altLang="ja-JP" sz="2000" dirty="0" smtClean="0">
                <a:latin typeface="Arial" panose="020B0604020202020204" pitchFamily="34" charset="0"/>
                <a:cs typeface="Arial" panose="020B0604020202020204" pitchFamily="34" charset="0"/>
              </a:rPr>
              <a:t>.</a:t>
            </a:r>
            <a:endParaRPr lang="ja-JP" altLang="en-US"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237BC9A4-F621-46CA-AB68-C6F449EBA8C3}" type="slidenum">
              <a:rPr lang="ja-JP" altLang="en-US" sz="1800" smtClean="0">
                <a:solidFill>
                  <a:schemeClr val="tx1"/>
                </a:solidFill>
              </a:rPr>
              <a:pPr>
                <a:defRPr/>
              </a:pPr>
              <a:t>26</a:t>
            </a:fld>
            <a:endParaRPr lang="ja-JP" altLang="en-US" sz="1800">
              <a:solidFill>
                <a:schemeClr val="tx1"/>
              </a:solidFill>
            </a:endParaRPr>
          </a:p>
        </p:txBody>
      </p:sp>
      <p:sp>
        <p:nvSpPr>
          <p:cNvPr id="4" name="テキスト ボックス 3"/>
          <p:cNvSpPr txBox="1"/>
          <p:nvPr/>
        </p:nvSpPr>
        <p:spPr>
          <a:xfrm>
            <a:off x="251520" y="2420888"/>
            <a:ext cx="8994770" cy="923330"/>
          </a:xfrm>
          <a:prstGeom prst="rect">
            <a:avLst/>
          </a:prstGeom>
          <a:noFill/>
        </p:spPr>
        <p:txBody>
          <a:bodyPr wrap="none" rtlCol="0">
            <a:spAutoFit/>
          </a:bodyPr>
          <a:lstStyle/>
          <a:p>
            <a:r>
              <a:rPr kumimoji="1" lang="en-US" altLang="ja-JP" sz="5400" dirty="0" smtClean="0"/>
              <a:t>Thank you for your attention.</a:t>
            </a:r>
            <a:endParaRPr kumimoji="1" lang="ja-JP" altLang="en-US" sz="5400" dirty="0"/>
          </a:p>
        </p:txBody>
      </p:sp>
    </p:spTree>
    <p:extLst>
      <p:ext uri="{BB962C8B-B14F-4D97-AF65-F5344CB8AC3E}">
        <p14:creationId xmlns="" xmlns:p14="http://schemas.microsoft.com/office/powerpoint/2010/main" val="4147669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237BC9A4-F621-46CA-AB68-C6F449EBA8C3}" type="slidenum">
              <a:rPr lang="ja-JP" altLang="en-US" smtClean="0"/>
              <a:pPr>
                <a:defRPr/>
              </a:pPr>
              <a:t>27</a:t>
            </a:fld>
            <a:endParaRPr lang="ja-JP" altLang="en-US"/>
          </a:p>
        </p:txBody>
      </p:sp>
      <p:sp>
        <p:nvSpPr>
          <p:cNvPr id="23" name="正方形/長方形 22"/>
          <p:cNvSpPr/>
          <p:nvPr/>
        </p:nvSpPr>
        <p:spPr>
          <a:xfrm>
            <a:off x="971600" y="4044190"/>
            <a:ext cx="6762952" cy="923330"/>
          </a:xfrm>
          <a:prstGeom prst="rect">
            <a:avLst/>
          </a:prstGeom>
        </p:spPr>
        <p:txBody>
          <a:bodyPr wrap="square">
            <a:spAutoFit/>
          </a:bodyPr>
          <a:lstStyle/>
          <a:p>
            <a:r>
              <a:rPr lang="en-US" altLang="ja-JP" dirty="0"/>
              <a:t>that can be characterized by its time-independent magnetic fields </a:t>
            </a:r>
            <a:endParaRPr lang="en-US" altLang="ja-JP" dirty="0" smtClean="0"/>
          </a:p>
          <a:p>
            <a:r>
              <a:rPr lang="en-US" altLang="ja-JP" dirty="0" smtClean="0"/>
              <a:t>(</a:t>
            </a:r>
            <a:r>
              <a:rPr lang="en-US" altLang="ja-JP" i="1" dirty="0"/>
              <a:t>fixed-field</a:t>
            </a:r>
            <a:r>
              <a:rPr lang="en-US" altLang="ja-JP" dirty="0"/>
              <a:t>, like in a </a:t>
            </a:r>
            <a:r>
              <a:rPr lang="en-US" altLang="ja-JP" dirty="0">
                <a:hlinkClick r:id="rId2" tooltip="Cyclotron"/>
              </a:rPr>
              <a:t>cyclotron</a:t>
            </a:r>
            <a:r>
              <a:rPr lang="en-US" altLang="ja-JP" dirty="0"/>
              <a:t>) and the use of </a:t>
            </a:r>
            <a:r>
              <a:rPr lang="en-US" altLang="ja-JP" dirty="0">
                <a:hlinkClick r:id="rId3" tooltip="Strong focusing"/>
              </a:rPr>
              <a:t>strong focusing</a:t>
            </a:r>
            <a:r>
              <a:rPr lang="en-US" altLang="ja-JP" dirty="0"/>
              <a:t> </a:t>
            </a:r>
            <a:endParaRPr lang="en-US" altLang="ja-JP" dirty="0" smtClean="0"/>
          </a:p>
          <a:p>
            <a:r>
              <a:rPr lang="en-US" altLang="ja-JP" dirty="0" smtClean="0"/>
              <a:t>(</a:t>
            </a:r>
            <a:r>
              <a:rPr lang="en-US" altLang="ja-JP" i="1" dirty="0"/>
              <a:t>alternating gradient</a:t>
            </a:r>
            <a:r>
              <a:rPr lang="en-US" altLang="ja-JP" dirty="0"/>
              <a:t>, like in a </a:t>
            </a:r>
            <a:r>
              <a:rPr lang="en-US" altLang="ja-JP" dirty="0">
                <a:hlinkClick r:id="rId4" tooltip="Synchrotron"/>
              </a:rPr>
              <a:t>synchrotron</a:t>
            </a:r>
            <a:r>
              <a:rPr lang="en-US" altLang="ja-JP" dirty="0" smtClean="0"/>
              <a:t>).</a:t>
            </a:r>
            <a:endParaRPr lang="ja-JP" altLang="en-US" dirty="0"/>
          </a:p>
        </p:txBody>
      </p:sp>
      <p:sp>
        <p:nvSpPr>
          <p:cNvPr id="24" name="正方形/長方形 23"/>
          <p:cNvSpPr/>
          <p:nvPr/>
        </p:nvSpPr>
        <p:spPr>
          <a:xfrm>
            <a:off x="571443" y="3174315"/>
            <a:ext cx="7950314" cy="646331"/>
          </a:xfrm>
          <a:prstGeom prst="rect">
            <a:avLst/>
          </a:prstGeom>
        </p:spPr>
        <p:txBody>
          <a:bodyPr wrap="square">
            <a:spAutoFit/>
          </a:bodyPr>
          <a:lstStyle/>
          <a:p>
            <a:r>
              <a:rPr lang="ja-JP" altLang="en-US" dirty="0"/>
              <a:t>Fixed-</a:t>
            </a:r>
            <a:r>
              <a:rPr lang="ja-JP" altLang="en-US" dirty="0" smtClean="0"/>
              <a:t>Field Alternating </a:t>
            </a:r>
            <a:r>
              <a:rPr lang="ja-JP" altLang="en-US" dirty="0"/>
              <a:t>Gradient (FFAG) accelerator facility </a:t>
            </a:r>
            <a:endParaRPr lang="en-US" altLang="ja-JP" dirty="0" smtClean="0"/>
          </a:p>
          <a:p>
            <a:r>
              <a:rPr lang="ja-JP" altLang="en-US" dirty="0" smtClean="0"/>
              <a:t>at </a:t>
            </a:r>
            <a:r>
              <a:rPr lang="ja-JP" altLang="en-US" dirty="0"/>
              <a:t>Kyoto </a:t>
            </a:r>
            <a:r>
              <a:rPr lang="ja-JP" altLang="en-US" dirty="0" smtClean="0"/>
              <a:t>University Research </a:t>
            </a:r>
            <a:r>
              <a:rPr lang="ja-JP" altLang="en-US" dirty="0"/>
              <a:t>Reactor Institute (KURRI)</a:t>
            </a:r>
          </a:p>
        </p:txBody>
      </p:sp>
      <p:sp>
        <p:nvSpPr>
          <p:cNvPr id="25" name="角丸四角形 24"/>
          <p:cNvSpPr/>
          <p:nvPr/>
        </p:nvSpPr>
        <p:spPr>
          <a:xfrm>
            <a:off x="108828" y="3131306"/>
            <a:ext cx="8927668" cy="2097893"/>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2506171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237BC9A4-F621-46CA-AB68-C6F449EBA8C3}" type="slidenum">
              <a:rPr lang="ja-JP" altLang="en-US" smtClean="0"/>
              <a:pPr>
                <a:defRPr/>
              </a:pPr>
              <a:t>28</a:t>
            </a:fld>
            <a:endParaRPr lang="ja-JP" altLang="en-US"/>
          </a:p>
        </p:txBody>
      </p:sp>
      <p:sp>
        <p:nvSpPr>
          <p:cNvPr id="7" name="テキスト ボックス 6"/>
          <p:cNvSpPr txBox="1"/>
          <p:nvPr/>
        </p:nvSpPr>
        <p:spPr>
          <a:xfrm>
            <a:off x="567079" y="864475"/>
            <a:ext cx="8152581" cy="923330"/>
          </a:xfrm>
          <a:prstGeom prst="rect">
            <a:avLst/>
          </a:prstGeom>
          <a:noFill/>
        </p:spPr>
        <p:txBody>
          <a:bodyPr wrap="square" rtlCol="0">
            <a:spAutoFit/>
          </a:bodyPr>
          <a:lstStyle/>
          <a:p>
            <a:r>
              <a:rPr kumimoji="1" lang="en-US" altLang="ja-JP" dirty="0" smtClean="0"/>
              <a:t>Resistance thermometer: </a:t>
            </a:r>
            <a:r>
              <a:rPr lang="en-US" altLang="ja-JP" dirty="0"/>
              <a:t>The current is confined to one pair of current leads with the sensor </a:t>
            </a:r>
            <a:r>
              <a:rPr lang="en-US" altLang="ja-JP" dirty="0" smtClean="0"/>
              <a:t>voltage measured </a:t>
            </a:r>
            <a:r>
              <a:rPr lang="en-US" altLang="ja-JP" dirty="0"/>
              <a:t>across the voltage </a:t>
            </a:r>
            <a:r>
              <a:rPr lang="en-US" altLang="ja-JP" dirty="0" smtClean="0"/>
              <a:t>leads.</a:t>
            </a:r>
          </a:p>
          <a:p>
            <a:endParaRPr kumimoji="1" lang="ja-JP" altLang="en-US" dirty="0"/>
          </a:p>
        </p:txBody>
      </p:sp>
      <p:pic>
        <p:nvPicPr>
          <p:cNvPr id="8" name="図 7"/>
          <p:cNvPicPr>
            <a:picLocks noChangeAspect="1"/>
          </p:cNvPicPr>
          <p:nvPr/>
        </p:nvPicPr>
        <p:blipFill>
          <a:blip r:embed="rId2" cstate="print"/>
          <a:stretch>
            <a:fillRect/>
          </a:stretch>
        </p:blipFill>
        <p:spPr>
          <a:xfrm>
            <a:off x="321353" y="1640666"/>
            <a:ext cx="1909543" cy="1359909"/>
          </a:xfrm>
          <a:prstGeom prst="rect">
            <a:avLst/>
          </a:prstGeom>
        </p:spPr>
      </p:pic>
      <p:pic>
        <p:nvPicPr>
          <p:cNvPr id="9" name="図 8"/>
          <p:cNvPicPr>
            <a:picLocks noChangeAspect="1"/>
          </p:cNvPicPr>
          <p:nvPr/>
        </p:nvPicPr>
        <p:blipFill>
          <a:blip r:embed="rId3" cstate="print"/>
          <a:stretch>
            <a:fillRect/>
          </a:stretch>
        </p:blipFill>
        <p:spPr>
          <a:xfrm>
            <a:off x="5814200" y="1484784"/>
            <a:ext cx="2872600" cy="3227248"/>
          </a:xfrm>
          <a:prstGeom prst="rect">
            <a:avLst/>
          </a:prstGeom>
        </p:spPr>
      </p:pic>
      <p:sp>
        <p:nvSpPr>
          <p:cNvPr id="10" name="正方形/長方形 9"/>
          <p:cNvSpPr/>
          <p:nvPr/>
        </p:nvSpPr>
        <p:spPr>
          <a:xfrm>
            <a:off x="321353" y="3169369"/>
            <a:ext cx="5616624" cy="1200329"/>
          </a:xfrm>
          <a:prstGeom prst="rect">
            <a:avLst/>
          </a:prstGeom>
        </p:spPr>
        <p:txBody>
          <a:bodyPr wrap="square">
            <a:spAutoFit/>
          </a:bodyPr>
          <a:lstStyle/>
          <a:p>
            <a:r>
              <a:rPr lang="en-US" altLang="ja-JP" dirty="0" smtClean="0"/>
              <a:t>The resistance of thermometer is changed by hundred Ω order with changing temperature.</a:t>
            </a:r>
          </a:p>
          <a:p>
            <a:endParaRPr lang="en-US" altLang="ja-JP" dirty="0"/>
          </a:p>
          <a:p>
            <a:r>
              <a:rPr lang="en-US" altLang="ja-JP" dirty="0" smtClean="0"/>
              <a:t>The resistance change due to irradiation is negligible.</a:t>
            </a:r>
            <a:endParaRPr lang="en-US" altLang="ja-JP" dirty="0"/>
          </a:p>
        </p:txBody>
      </p:sp>
      <p:sp>
        <p:nvSpPr>
          <p:cNvPr id="11" name="下矢印 10"/>
          <p:cNvSpPr/>
          <p:nvPr/>
        </p:nvSpPr>
        <p:spPr>
          <a:xfrm>
            <a:off x="2407688" y="3769533"/>
            <a:ext cx="360040" cy="3194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81296" y="844506"/>
            <a:ext cx="8975893" cy="3964512"/>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217989" y="1484784"/>
            <a:ext cx="697627" cy="369332"/>
          </a:xfrm>
          <a:prstGeom prst="rect">
            <a:avLst/>
          </a:prstGeom>
          <a:noFill/>
        </p:spPr>
        <p:txBody>
          <a:bodyPr wrap="none" rtlCol="0">
            <a:spAutoFit/>
          </a:bodyPr>
          <a:lstStyle/>
          <a:p>
            <a:r>
              <a:rPr kumimoji="1" lang="en-US" altLang="ja-JP" dirty="0" smtClean="0"/>
              <a:t>4000</a:t>
            </a:r>
            <a:endParaRPr kumimoji="1" lang="ja-JP" altLang="en-US" dirty="0"/>
          </a:p>
        </p:txBody>
      </p:sp>
      <p:sp>
        <p:nvSpPr>
          <p:cNvPr id="15" name="テキスト ボックス 14"/>
          <p:cNvSpPr txBox="1"/>
          <p:nvPr/>
        </p:nvSpPr>
        <p:spPr>
          <a:xfrm>
            <a:off x="5240350" y="2076099"/>
            <a:ext cx="697627" cy="369332"/>
          </a:xfrm>
          <a:prstGeom prst="rect">
            <a:avLst/>
          </a:prstGeom>
          <a:noFill/>
        </p:spPr>
        <p:txBody>
          <a:bodyPr wrap="none" rtlCol="0">
            <a:spAutoFit/>
          </a:bodyPr>
          <a:lstStyle/>
          <a:p>
            <a:r>
              <a:rPr kumimoji="1" lang="en-US" altLang="ja-JP" dirty="0" smtClean="0"/>
              <a:t>2000</a:t>
            </a:r>
            <a:endParaRPr kumimoji="1" lang="ja-JP" altLang="en-US" dirty="0"/>
          </a:p>
        </p:txBody>
      </p:sp>
      <p:sp>
        <p:nvSpPr>
          <p:cNvPr id="16" name="テキスト ボックス 15"/>
          <p:cNvSpPr txBox="1"/>
          <p:nvPr/>
        </p:nvSpPr>
        <p:spPr>
          <a:xfrm>
            <a:off x="5217988" y="2575487"/>
            <a:ext cx="697627" cy="369332"/>
          </a:xfrm>
          <a:prstGeom prst="rect">
            <a:avLst/>
          </a:prstGeom>
          <a:noFill/>
        </p:spPr>
        <p:txBody>
          <a:bodyPr wrap="none" rtlCol="0">
            <a:spAutoFit/>
          </a:bodyPr>
          <a:lstStyle/>
          <a:p>
            <a:r>
              <a:rPr kumimoji="1" lang="en-US" altLang="ja-JP" dirty="0" smtClean="0"/>
              <a:t>1000</a:t>
            </a:r>
            <a:endParaRPr kumimoji="1" lang="ja-JP" altLang="en-US" dirty="0"/>
          </a:p>
        </p:txBody>
      </p:sp>
      <p:sp>
        <p:nvSpPr>
          <p:cNvPr id="17" name="テキスト ボックス 16"/>
          <p:cNvSpPr txBox="1"/>
          <p:nvPr/>
        </p:nvSpPr>
        <p:spPr>
          <a:xfrm>
            <a:off x="6599794" y="4488179"/>
            <a:ext cx="441146" cy="369332"/>
          </a:xfrm>
          <a:prstGeom prst="rect">
            <a:avLst/>
          </a:prstGeom>
          <a:noFill/>
        </p:spPr>
        <p:txBody>
          <a:bodyPr wrap="none" rtlCol="0">
            <a:spAutoFit/>
          </a:bodyPr>
          <a:lstStyle/>
          <a:p>
            <a:r>
              <a:rPr kumimoji="1" lang="en-US" altLang="ja-JP" dirty="0" smtClean="0"/>
              <a:t>10</a:t>
            </a:r>
            <a:endParaRPr kumimoji="1" lang="ja-JP" altLang="en-US" dirty="0"/>
          </a:p>
        </p:txBody>
      </p:sp>
      <p:sp>
        <p:nvSpPr>
          <p:cNvPr id="18" name="テキスト ボックス 17"/>
          <p:cNvSpPr txBox="1"/>
          <p:nvPr/>
        </p:nvSpPr>
        <p:spPr>
          <a:xfrm>
            <a:off x="8094972" y="4463739"/>
            <a:ext cx="569387" cy="369332"/>
          </a:xfrm>
          <a:prstGeom prst="rect">
            <a:avLst/>
          </a:prstGeom>
          <a:noFill/>
        </p:spPr>
        <p:txBody>
          <a:bodyPr wrap="none" rtlCol="0">
            <a:spAutoFit/>
          </a:bodyPr>
          <a:lstStyle/>
          <a:p>
            <a:r>
              <a:rPr kumimoji="1" lang="en-US" altLang="ja-JP" dirty="0" smtClean="0"/>
              <a:t>100</a:t>
            </a:r>
            <a:endParaRPr kumimoji="1" lang="ja-JP" altLang="en-US" dirty="0"/>
          </a:p>
        </p:txBody>
      </p:sp>
    </p:spTree>
    <p:extLst>
      <p:ext uri="{BB962C8B-B14F-4D97-AF65-F5344CB8AC3E}">
        <p14:creationId xmlns="" xmlns:p14="http://schemas.microsoft.com/office/powerpoint/2010/main" val="454875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Gifford-McMahon (GM) coolers</a:t>
            </a:r>
            <a:r>
              <a:rPr lang="ja-JP" altLang="en-US" dirty="0"/>
              <a:t/>
            </a:r>
            <a:br>
              <a:rPr lang="ja-JP" altLang="en-US" dirty="0"/>
            </a:b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237BC9A4-F621-46CA-AB68-C6F449EBA8C3}" type="slidenum">
              <a:rPr lang="ja-JP" altLang="en-US" smtClean="0"/>
              <a:pPr>
                <a:defRPr/>
              </a:pPr>
              <a:t>29</a:t>
            </a:fld>
            <a:endParaRPr lang="ja-JP" altLang="en-US"/>
          </a:p>
        </p:txBody>
      </p:sp>
      <p:sp>
        <p:nvSpPr>
          <p:cNvPr id="4" name="正方形/長方形 3"/>
          <p:cNvSpPr/>
          <p:nvPr/>
        </p:nvSpPr>
        <p:spPr>
          <a:xfrm>
            <a:off x="846468" y="1978522"/>
            <a:ext cx="7840332" cy="1477328"/>
          </a:xfrm>
          <a:prstGeom prst="rect">
            <a:avLst/>
          </a:prstGeom>
        </p:spPr>
        <p:txBody>
          <a:bodyPr wrap="square">
            <a:spAutoFit/>
          </a:bodyPr>
          <a:lstStyle/>
          <a:p>
            <a:r>
              <a:rPr lang="en-US" altLang="ja-JP" dirty="0"/>
              <a:t>The cold head contains a compression and expansion space, a regenerator, and a displacer. </a:t>
            </a:r>
            <a:endParaRPr lang="en-US" altLang="ja-JP" dirty="0" smtClean="0"/>
          </a:p>
          <a:p>
            <a:endParaRPr lang="en-US" altLang="ja-JP" dirty="0"/>
          </a:p>
          <a:p>
            <a:r>
              <a:rPr lang="en-US" altLang="ja-JP" dirty="0" smtClean="0"/>
              <a:t>The </a:t>
            </a:r>
            <a:r>
              <a:rPr lang="en-US" altLang="ja-JP" dirty="0"/>
              <a:t>pressure variations in the cold head are obtained by connecting it periodically to the high- and low-pressure sides of a </a:t>
            </a:r>
            <a:r>
              <a:rPr lang="en-US" altLang="ja-JP" dirty="0" smtClean="0"/>
              <a:t>compressor. </a:t>
            </a:r>
            <a:endParaRPr lang="ja-JP" altLang="en-US" dirty="0"/>
          </a:p>
        </p:txBody>
      </p:sp>
      <p:sp>
        <p:nvSpPr>
          <p:cNvPr id="5" name="正方形/長方形 4"/>
          <p:cNvSpPr/>
          <p:nvPr/>
        </p:nvSpPr>
        <p:spPr>
          <a:xfrm>
            <a:off x="1043608" y="1333907"/>
            <a:ext cx="7119664" cy="523220"/>
          </a:xfrm>
          <a:prstGeom prst="rect">
            <a:avLst/>
          </a:prstGeom>
        </p:spPr>
        <p:txBody>
          <a:bodyPr wrap="square">
            <a:spAutoFit/>
          </a:bodyPr>
          <a:lstStyle/>
          <a:p>
            <a:r>
              <a:rPr lang="en-US" altLang="ja-JP" sz="2800" dirty="0" smtClean="0">
                <a:solidFill>
                  <a:srgbClr val="FF0000"/>
                </a:solidFill>
              </a:rPr>
              <a:t>Compact and cost effective cooler</a:t>
            </a:r>
            <a:endParaRPr lang="en-US" altLang="ja-JP" sz="2800" dirty="0">
              <a:solidFill>
                <a:srgbClr val="FF0000"/>
              </a:solidFill>
            </a:endParaRPr>
          </a:p>
        </p:txBody>
      </p:sp>
      <p:pic>
        <p:nvPicPr>
          <p:cNvPr id="7" name="図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63688" y="3652725"/>
            <a:ext cx="5348104" cy="2869035"/>
          </a:xfrm>
          <a:prstGeom prst="rect">
            <a:avLst/>
          </a:prstGeom>
        </p:spPr>
      </p:pic>
    </p:spTree>
    <p:extLst>
      <p:ext uri="{BB962C8B-B14F-4D97-AF65-F5344CB8AC3E}">
        <p14:creationId xmlns="" xmlns:p14="http://schemas.microsoft.com/office/powerpoint/2010/main" val="1664797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3"/>
          <p:cNvSpPr>
            <a:spLocks noGrp="1"/>
          </p:cNvSpPr>
          <p:nvPr>
            <p:ph type="title"/>
          </p:nvPr>
        </p:nvSpPr>
        <p:spPr>
          <a:xfrm>
            <a:off x="0" y="0"/>
            <a:ext cx="9144000" cy="593304"/>
          </a:xfrm>
        </p:spPr>
        <p:txBody>
          <a:bodyPr/>
          <a:lstStyle/>
          <a:p>
            <a:pPr marL="225425" indent="-225425">
              <a:tabLst>
                <a:tab pos="406400" algn="l"/>
              </a:tabLst>
            </a:pPr>
            <a:r>
              <a:rPr lang="en-US" altLang="ja-JP" sz="3200" dirty="0" smtClean="0">
                <a:latin typeface="Arial" panose="020B0604020202020204" pitchFamily="34" charset="0"/>
                <a:ea typeface="ＭＳ Ｐゴシック" charset="-128"/>
                <a:cs typeface="Arial" pitchFamily="34" charset="0"/>
              </a:rPr>
              <a:t>Introduction</a:t>
            </a:r>
          </a:p>
        </p:txBody>
      </p:sp>
      <p:sp>
        <p:nvSpPr>
          <p:cNvPr id="12" name="Line 3"/>
          <p:cNvSpPr>
            <a:spLocks noChangeShapeType="1"/>
          </p:cNvSpPr>
          <p:nvPr/>
        </p:nvSpPr>
        <p:spPr bwMode="auto">
          <a:xfrm>
            <a:off x="129480" y="548680"/>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a:latin typeface="Arial" panose="020B0604020202020204" pitchFamily="34" charset="0"/>
              <a:ea typeface="+mn-ea"/>
              <a:cs typeface="Arial" panose="020B0604020202020204" pitchFamily="34" charset="0"/>
            </a:endParaRPr>
          </a:p>
        </p:txBody>
      </p:sp>
      <p:sp>
        <p:nvSpPr>
          <p:cNvPr id="4101" name="正方形/長方形 20"/>
          <p:cNvSpPr>
            <a:spLocks noChangeArrowheads="1"/>
          </p:cNvSpPr>
          <p:nvPr/>
        </p:nvSpPr>
        <p:spPr bwMode="auto">
          <a:xfrm>
            <a:off x="1079612" y="893290"/>
            <a:ext cx="7560840" cy="830997"/>
          </a:xfrm>
          <a:prstGeom prst="rect">
            <a:avLst/>
          </a:prstGeom>
          <a:noFill/>
          <a:ln w="9525">
            <a:noFill/>
            <a:miter lim="800000"/>
            <a:headEnd/>
            <a:tailEnd/>
          </a:ln>
        </p:spPr>
        <p:txBody>
          <a:bodyPr wrap="square">
            <a:spAutoFit/>
          </a:bodyPr>
          <a:lstStyle/>
          <a:p>
            <a:r>
              <a:rPr lang="en-US" altLang="ja-JP" sz="2400" dirty="0" smtClean="0">
                <a:solidFill>
                  <a:srgbClr val="FF0000"/>
                </a:solidFill>
                <a:latin typeface="Arial" panose="020B0604020202020204" pitchFamily="34" charset="0"/>
                <a:cs typeface="Arial" panose="020B0604020202020204" pitchFamily="34" charset="0"/>
              </a:rPr>
              <a:t>Prediction </a:t>
            </a:r>
            <a:r>
              <a:rPr lang="en-US" altLang="ja-JP" sz="2400" dirty="0">
                <a:solidFill>
                  <a:srgbClr val="FF0000"/>
                </a:solidFill>
                <a:latin typeface="Arial" panose="020B0604020202020204" pitchFamily="34" charset="0"/>
                <a:cs typeface="Arial" panose="020B0604020202020204" pitchFamily="34" charset="0"/>
              </a:rPr>
              <a:t>of </a:t>
            </a:r>
            <a:r>
              <a:rPr lang="en-US" altLang="ja-JP" sz="2400" dirty="0" smtClean="0">
                <a:solidFill>
                  <a:srgbClr val="FF0000"/>
                </a:solidFill>
                <a:latin typeface="Arial" panose="020B0604020202020204" pitchFamily="34" charset="0"/>
                <a:cs typeface="Arial" panose="020B0604020202020204" pitchFamily="34" charset="0"/>
              </a:rPr>
              <a:t>structural damage to materials under irradiation is essential for the design. </a:t>
            </a:r>
            <a:endParaRPr lang="en-US" altLang="ja-JP" sz="2400" dirty="0">
              <a:solidFill>
                <a:srgbClr val="FF0000"/>
              </a:solidFill>
              <a:latin typeface="Arial" panose="020B0604020202020204" pitchFamily="34" charset="0"/>
              <a:cs typeface="Arial" panose="020B0604020202020204" pitchFamily="34" charset="0"/>
            </a:endParaRPr>
          </a:p>
        </p:txBody>
      </p:sp>
      <p:sp>
        <p:nvSpPr>
          <p:cNvPr id="17" name="テキスト ボックス 16"/>
          <p:cNvSpPr txBox="1"/>
          <p:nvPr/>
        </p:nvSpPr>
        <p:spPr>
          <a:xfrm>
            <a:off x="-106097" y="1946308"/>
            <a:ext cx="4139952" cy="400110"/>
          </a:xfrm>
          <a:prstGeom prst="rect">
            <a:avLst/>
          </a:prstGeom>
          <a:noFill/>
        </p:spPr>
        <p:txBody>
          <a:bodyPr wrap="square">
            <a:spAutoFit/>
          </a:bodyPr>
          <a:lstStyle/>
          <a:p>
            <a:pPr algn="ctr" fontAlgn="auto">
              <a:spcBef>
                <a:spcPts val="0"/>
              </a:spcBef>
              <a:spcAft>
                <a:spcPts val="0"/>
              </a:spcAft>
              <a:defRPr/>
            </a:pPr>
            <a:r>
              <a:rPr lang="en-US" altLang="ja-JP" sz="2000" dirty="0" smtClean="0">
                <a:latin typeface="Arial" panose="020B0604020202020204" pitchFamily="34" charset="0"/>
                <a:ea typeface="+mn-ea"/>
                <a:cs typeface="Arial" pitchFamily="34" charset="0"/>
              </a:rPr>
              <a:t>ADS Target Test Facility (TEF-T)</a:t>
            </a:r>
          </a:p>
        </p:txBody>
      </p:sp>
      <p:sp>
        <p:nvSpPr>
          <p:cNvPr id="35" name="角丸四角形 34"/>
          <p:cNvSpPr/>
          <p:nvPr/>
        </p:nvSpPr>
        <p:spPr>
          <a:xfrm>
            <a:off x="96871" y="764704"/>
            <a:ext cx="8980588" cy="4248472"/>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Arial" panose="020B0604020202020204" pitchFamily="34" charset="0"/>
              <a:cs typeface="Arial" panose="020B0604020202020204" pitchFamily="34" charset="0"/>
            </a:endParaRPr>
          </a:p>
        </p:txBody>
      </p:sp>
      <p:sp>
        <p:nvSpPr>
          <p:cNvPr id="26" name="テキスト ボックス 25"/>
          <p:cNvSpPr txBox="1"/>
          <p:nvPr/>
        </p:nvSpPr>
        <p:spPr>
          <a:xfrm>
            <a:off x="3657162" y="1815348"/>
            <a:ext cx="3491880" cy="707886"/>
          </a:xfrm>
          <a:prstGeom prst="rect">
            <a:avLst/>
          </a:prstGeom>
          <a:noFill/>
        </p:spPr>
        <p:txBody>
          <a:bodyPr wrap="square">
            <a:spAutoFit/>
          </a:bodyPr>
          <a:lstStyle/>
          <a:p>
            <a:pPr algn="ctr" fontAlgn="auto">
              <a:spcBef>
                <a:spcPts val="0"/>
              </a:spcBef>
              <a:spcAft>
                <a:spcPts val="0"/>
              </a:spcAft>
              <a:defRPr/>
            </a:pPr>
            <a:r>
              <a:rPr lang="en-US" altLang="ja-JP" sz="2000" dirty="0" smtClean="0">
                <a:latin typeface="Arial" panose="020B0604020202020204" pitchFamily="34" charset="0"/>
                <a:ea typeface="+mn-ea"/>
                <a:cs typeface="Arial" pitchFamily="34" charset="0"/>
              </a:rPr>
              <a:t>International Fusion Materials Irradiation Facility</a:t>
            </a:r>
          </a:p>
        </p:txBody>
      </p:sp>
      <p:sp>
        <p:nvSpPr>
          <p:cNvPr id="27" name="テキスト ボックス 26"/>
          <p:cNvSpPr txBox="1"/>
          <p:nvPr/>
        </p:nvSpPr>
        <p:spPr>
          <a:xfrm>
            <a:off x="0" y="6165304"/>
            <a:ext cx="9144000" cy="400110"/>
          </a:xfrm>
          <a:prstGeom prst="rect">
            <a:avLst/>
          </a:prstGeom>
          <a:noFill/>
        </p:spPr>
        <p:txBody>
          <a:bodyPr wrap="square" rtlCol="0">
            <a:spAutoFit/>
          </a:bodyPr>
          <a:lstStyle/>
          <a:p>
            <a:r>
              <a:rPr lang="en-US" altLang="ja-JP" sz="2000" dirty="0" smtClean="0">
                <a:solidFill>
                  <a:srgbClr val="0000FF"/>
                </a:solidFill>
                <a:latin typeface="Arial" panose="020B0604020202020204" pitchFamily="34" charset="0"/>
                <a:cs typeface="Arial" panose="020B0604020202020204" pitchFamily="34" charset="0"/>
              </a:rPr>
              <a:t>Displacement per atom (DPA) value  is used as a damage-based exposure unit.</a:t>
            </a:r>
          </a:p>
        </p:txBody>
      </p:sp>
      <p:sp>
        <p:nvSpPr>
          <p:cNvPr id="24" name="テキスト ボックス 23"/>
          <p:cNvSpPr txBox="1"/>
          <p:nvPr/>
        </p:nvSpPr>
        <p:spPr>
          <a:xfrm>
            <a:off x="971600" y="5013176"/>
            <a:ext cx="8064896" cy="707886"/>
          </a:xfrm>
          <a:prstGeom prst="rect">
            <a:avLst/>
          </a:prstGeom>
          <a:noFill/>
        </p:spPr>
        <p:txBody>
          <a:bodyPr wrap="square">
            <a:spAutoFit/>
          </a:bodyPr>
          <a:lstStyle/>
          <a:p>
            <a:pPr fontAlgn="auto">
              <a:spcBef>
                <a:spcPts val="0"/>
              </a:spcBef>
              <a:spcAft>
                <a:spcPts val="0"/>
              </a:spcAft>
              <a:defRPr/>
            </a:pPr>
            <a:r>
              <a:rPr lang="en-US" altLang="ja-JP" sz="2000" dirty="0" smtClean="0">
                <a:latin typeface="Arial" panose="020B0604020202020204" pitchFamily="34" charset="0"/>
                <a:ea typeface="+mn-ea"/>
                <a:cs typeface="Arial" pitchFamily="34" charset="0"/>
              </a:rPr>
              <a:t>To evaluate radiation damage, a fundamental parameter that characterizes lattice displacement events is required.</a:t>
            </a:r>
            <a:endParaRPr lang="en-US" altLang="ja-JP" sz="2000" dirty="0" smtClean="0">
              <a:solidFill>
                <a:srgbClr val="0000FF"/>
              </a:solidFill>
              <a:latin typeface="Arial" pitchFamily="34" charset="0"/>
              <a:cs typeface="Arial" pitchFamily="34" charset="0"/>
            </a:endParaRPr>
          </a:p>
        </p:txBody>
      </p:sp>
      <p:sp>
        <p:nvSpPr>
          <p:cNvPr id="15" name="正方形/長方形 14"/>
          <p:cNvSpPr/>
          <p:nvPr/>
        </p:nvSpPr>
        <p:spPr>
          <a:xfrm>
            <a:off x="489440" y="4037794"/>
            <a:ext cx="2720018" cy="646331"/>
          </a:xfrm>
          <a:prstGeom prst="rect">
            <a:avLst/>
          </a:prstGeom>
        </p:spPr>
        <p:txBody>
          <a:bodyPr wrap="square">
            <a:spAutoFit/>
          </a:bodyPr>
          <a:lstStyle/>
          <a:p>
            <a:pPr algn="ctr" fontAlgn="auto">
              <a:spcBef>
                <a:spcPts val="0"/>
              </a:spcBef>
              <a:spcAft>
                <a:spcPts val="0"/>
              </a:spcAft>
              <a:defRPr/>
            </a:pPr>
            <a:r>
              <a:rPr lang="en-US" altLang="ja-JP" dirty="0" smtClean="0">
                <a:solidFill>
                  <a:srgbClr val="0000FF"/>
                </a:solidFill>
                <a:latin typeface="Arial" pitchFamily="34" charset="0"/>
                <a:cs typeface="Arial" pitchFamily="34" charset="0"/>
              </a:rPr>
              <a:t>proton, neutron</a:t>
            </a:r>
          </a:p>
          <a:p>
            <a:pPr algn="ctr" fontAlgn="auto">
              <a:spcBef>
                <a:spcPts val="0"/>
              </a:spcBef>
              <a:spcAft>
                <a:spcPts val="0"/>
              </a:spcAft>
              <a:defRPr/>
            </a:pPr>
            <a:r>
              <a:rPr lang="en-US" altLang="ja-JP" dirty="0" smtClean="0">
                <a:solidFill>
                  <a:srgbClr val="0000FF"/>
                </a:solidFill>
                <a:latin typeface="Arial" pitchFamily="34" charset="0"/>
                <a:cs typeface="Arial" pitchFamily="34" charset="0"/>
              </a:rPr>
              <a:t>– 400MeV </a:t>
            </a:r>
          </a:p>
        </p:txBody>
      </p:sp>
      <p:pic>
        <p:nvPicPr>
          <p:cNvPr id="242690" name="Picture 2" descr="http://irfu.cea.fr/Images/astImg/2271_2.jpg"/>
          <p:cNvPicPr>
            <a:picLocks noChangeAspect="1" noChangeArrowheads="1"/>
          </p:cNvPicPr>
          <p:nvPr/>
        </p:nvPicPr>
        <p:blipFill>
          <a:blip r:embed="rId3" cstate="print"/>
          <a:srcRect/>
          <a:stretch>
            <a:fillRect/>
          </a:stretch>
        </p:blipFill>
        <p:spPr bwMode="auto">
          <a:xfrm>
            <a:off x="3923928" y="2564903"/>
            <a:ext cx="2504829" cy="1483629"/>
          </a:xfrm>
          <a:prstGeom prst="rect">
            <a:avLst/>
          </a:prstGeom>
          <a:noFill/>
        </p:spPr>
      </p:pic>
      <p:sp>
        <p:nvSpPr>
          <p:cNvPr id="22" name="正方形/長方形 21"/>
          <p:cNvSpPr/>
          <p:nvPr/>
        </p:nvSpPr>
        <p:spPr>
          <a:xfrm>
            <a:off x="3657162" y="4150226"/>
            <a:ext cx="2699792" cy="646331"/>
          </a:xfrm>
          <a:prstGeom prst="rect">
            <a:avLst/>
          </a:prstGeom>
        </p:spPr>
        <p:txBody>
          <a:bodyPr wrap="square">
            <a:spAutoFit/>
          </a:bodyPr>
          <a:lstStyle/>
          <a:p>
            <a:pPr algn="ctr" fontAlgn="auto">
              <a:spcBef>
                <a:spcPts val="0"/>
              </a:spcBef>
              <a:spcAft>
                <a:spcPts val="0"/>
              </a:spcAft>
              <a:defRPr/>
            </a:pPr>
            <a:r>
              <a:rPr lang="en-US" altLang="ja-JP" dirty="0" smtClean="0">
                <a:solidFill>
                  <a:srgbClr val="0000FF"/>
                </a:solidFill>
                <a:latin typeface="Arial" pitchFamily="34" charset="0"/>
                <a:cs typeface="Arial" pitchFamily="34" charset="0"/>
              </a:rPr>
              <a:t>deuteron, neutron </a:t>
            </a:r>
          </a:p>
          <a:p>
            <a:pPr algn="ctr" fontAlgn="auto">
              <a:spcBef>
                <a:spcPts val="0"/>
              </a:spcBef>
              <a:spcAft>
                <a:spcPts val="0"/>
              </a:spcAft>
              <a:defRPr/>
            </a:pPr>
            <a:r>
              <a:rPr lang="en-US" altLang="ja-JP" dirty="0" smtClean="0">
                <a:solidFill>
                  <a:srgbClr val="0000FF"/>
                </a:solidFill>
                <a:latin typeface="Arial" pitchFamily="34" charset="0"/>
                <a:cs typeface="Arial" pitchFamily="34" charset="0"/>
              </a:rPr>
              <a:t>- 40MeV</a:t>
            </a:r>
          </a:p>
        </p:txBody>
      </p:sp>
      <p:sp>
        <p:nvSpPr>
          <p:cNvPr id="25" name="下矢印 24"/>
          <p:cNvSpPr/>
          <p:nvPr/>
        </p:nvSpPr>
        <p:spPr>
          <a:xfrm>
            <a:off x="3779912" y="5733256"/>
            <a:ext cx="108012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8" name="スライド番号プレースホルダ 17"/>
          <p:cNvSpPr>
            <a:spLocks noGrp="1"/>
          </p:cNvSpPr>
          <p:nvPr>
            <p:ph type="sldNum" sz="quarter" idx="12"/>
          </p:nvPr>
        </p:nvSpPr>
        <p:spPr>
          <a:xfrm>
            <a:off x="7046912" y="6448251"/>
            <a:ext cx="2133600" cy="365125"/>
          </a:xfrm>
        </p:spPr>
        <p:txBody>
          <a:bodyPr/>
          <a:lstStyle/>
          <a:p>
            <a:pPr>
              <a:defRPr/>
            </a:pPr>
            <a:fld id="{237BC9A4-F621-46CA-AB68-C6F449EBA8C3}" type="slidenum">
              <a:rPr lang="ja-JP" altLang="en-US" sz="1800" smtClean="0">
                <a:solidFill>
                  <a:schemeClr val="tx1"/>
                </a:solidFill>
                <a:latin typeface="Arial" panose="020B0604020202020204" pitchFamily="34" charset="0"/>
                <a:cs typeface="Arial" panose="020B0604020202020204" pitchFamily="34" charset="0"/>
              </a:rPr>
              <a:pPr>
                <a:defRPr/>
              </a:pPr>
              <a:t>3</a:t>
            </a:fld>
            <a:endParaRPr lang="ja-JP" altLang="en-US" sz="1800">
              <a:solidFill>
                <a:schemeClr val="tx1"/>
              </a:solidFill>
              <a:latin typeface="Arial" panose="020B0604020202020204" pitchFamily="34" charset="0"/>
              <a:cs typeface="Arial" panose="020B0604020202020204" pitchFamily="34" charset="0"/>
            </a:endParaRPr>
          </a:p>
        </p:txBody>
      </p:sp>
      <p:pic>
        <p:nvPicPr>
          <p:cNvPr id="475140" name="Picture 4" descr="tef0"/>
          <p:cNvPicPr>
            <a:picLocks noChangeAspect="1" noChangeArrowheads="1"/>
          </p:cNvPicPr>
          <p:nvPr/>
        </p:nvPicPr>
        <p:blipFill>
          <a:blip r:embed="rId4" cstate="print"/>
          <a:srcRect/>
          <a:stretch>
            <a:fillRect/>
          </a:stretch>
        </p:blipFill>
        <p:spPr bwMode="auto">
          <a:xfrm>
            <a:off x="197731" y="2420888"/>
            <a:ext cx="3310886" cy="1665476"/>
          </a:xfrm>
          <a:prstGeom prst="rect">
            <a:avLst/>
          </a:prstGeom>
          <a:noFill/>
        </p:spPr>
      </p:pic>
      <p:sp>
        <p:nvSpPr>
          <p:cNvPr id="19" name="正方形/長方形 18"/>
          <p:cNvSpPr/>
          <p:nvPr/>
        </p:nvSpPr>
        <p:spPr>
          <a:xfrm>
            <a:off x="6223616" y="4162420"/>
            <a:ext cx="2970584" cy="646331"/>
          </a:xfrm>
          <a:prstGeom prst="rect">
            <a:avLst/>
          </a:prstGeom>
        </p:spPr>
        <p:txBody>
          <a:bodyPr wrap="square">
            <a:spAutoFit/>
          </a:bodyPr>
          <a:lstStyle/>
          <a:p>
            <a:pPr algn="ctr" fontAlgn="auto">
              <a:spcBef>
                <a:spcPts val="0"/>
              </a:spcBef>
              <a:spcAft>
                <a:spcPts val="0"/>
              </a:spcAft>
              <a:defRPr/>
            </a:pPr>
            <a:r>
              <a:rPr lang="en-US" altLang="ja-JP" dirty="0" smtClean="0">
                <a:solidFill>
                  <a:srgbClr val="0000FF"/>
                </a:solidFill>
                <a:latin typeface="Arial" pitchFamily="34" charset="0"/>
                <a:cs typeface="Arial" pitchFamily="34" charset="0"/>
              </a:rPr>
              <a:t>proton, heavy-ion, neutron</a:t>
            </a:r>
          </a:p>
          <a:p>
            <a:pPr algn="ctr" fontAlgn="auto">
              <a:spcBef>
                <a:spcPts val="0"/>
              </a:spcBef>
              <a:spcAft>
                <a:spcPts val="0"/>
              </a:spcAft>
              <a:defRPr/>
            </a:pPr>
            <a:r>
              <a:rPr lang="en-US" altLang="ja-JP" dirty="0" smtClean="0">
                <a:solidFill>
                  <a:srgbClr val="0000FF"/>
                </a:solidFill>
                <a:latin typeface="Arial" pitchFamily="34" charset="0"/>
                <a:cs typeface="Arial" pitchFamily="34" charset="0"/>
              </a:rPr>
              <a:t>~</a:t>
            </a:r>
            <a:r>
              <a:rPr lang="en-US" altLang="ja-JP" dirty="0" err="1" smtClean="0">
                <a:solidFill>
                  <a:srgbClr val="0000FF"/>
                </a:solidFill>
                <a:latin typeface="Arial" pitchFamily="34" charset="0"/>
                <a:cs typeface="Arial" pitchFamily="34" charset="0"/>
              </a:rPr>
              <a:t>GeV</a:t>
            </a:r>
            <a:r>
              <a:rPr lang="en-US" altLang="ja-JP" dirty="0" smtClean="0">
                <a:solidFill>
                  <a:srgbClr val="0000FF"/>
                </a:solidFill>
                <a:latin typeface="Arial" pitchFamily="34" charset="0"/>
                <a:cs typeface="Arial" pitchFamily="34" charset="0"/>
              </a:rPr>
              <a:t>/nucleon</a:t>
            </a:r>
          </a:p>
        </p:txBody>
      </p:sp>
      <p:pic>
        <p:nvPicPr>
          <p:cNvPr id="21" name="Picture 3"/>
          <p:cNvPicPr>
            <a:picLocks noChangeAspect="1" noChangeArrowheads="1"/>
          </p:cNvPicPr>
          <p:nvPr/>
        </p:nvPicPr>
        <p:blipFill>
          <a:blip r:embed="rId5" cstate="print"/>
          <a:srcRect/>
          <a:stretch>
            <a:fillRect/>
          </a:stretch>
        </p:blipFill>
        <p:spPr bwMode="auto">
          <a:xfrm>
            <a:off x="6948264" y="2564904"/>
            <a:ext cx="2016224" cy="1543532"/>
          </a:xfrm>
          <a:prstGeom prst="rect">
            <a:avLst/>
          </a:prstGeom>
          <a:noFill/>
          <a:ln w="9525">
            <a:noFill/>
            <a:miter lim="800000"/>
            <a:headEnd/>
            <a:tailEnd/>
          </a:ln>
        </p:spPr>
      </p:pic>
      <p:sp>
        <p:nvSpPr>
          <p:cNvPr id="23" name="正方形/長方形 22"/>
          <p:cNvSpPr/>
          <p:nvPr/>
        </p:nvSpPr>
        <p:spPr>
          <a:xfrm>
            <a:off x="8244408" y="3717032"/>
            <a:ext cx="710451" cy="369332"/>
          </a:xfrm>
          <a:prstGeom prst="rect">
            <a:avLst/>
          </a:prstGeom>
          <a:solidFill>
            <a:schemeClr val="bg1"/>
          </a:solidFill>
        </p:spPr>
        <p:txBody>
          <a:bodyPr wrap="none">
            <a:spAutoFit/>
          </a:bodyPr>
          <a:lstStyle/>
          <a:p>
            <a:r>
              <a:rPr lang="en-US" altLang="ja-JP" dirty="0" smtClean="0">
                <a:latin typeface="Arial" pitchFamily="34" charset="0"/>
                <a:cs typeface="Arial" pitchFamily="34" charset="0"/>
              </a:rPr>
              <a:t>FRIB</a:t>
            </a:r>
            <a:endParaRPr lang="ja-JP" altLang="en-US" dirty="0">
              <a:latin typeface="Arial" panose="020B0604020202020204" pitchFamily="34" charset="0"/>
              <a:cs typeface="Arial" panose="020B0604020202020204" pitchFamily="34" charset="0"/>
            </a:endParaRPr>
          </a:p>
        </p:txBody>
      </p:sp>
      <p:sp>
        <p:nvSpPr>
          <p:cNvPr id="28" name="テキスト ボックス 27"/>
          <p:cNvSpPr txBox="1"/>
          <p:nvPr/>
        </p:nvSpPr>
        <p:spPr>
          <a:xfrm>
            <a:off x="6463051" y="1825981"/>
            <a:ext cx="3045602" cy="707886"/>
          </a:xfrm>
          <a:prstGeom prst="rect">
            <a:avLst/>
          </a:prstGeom>
          <a:noFill/>
        </p:spPr>
        <p:txBody>
          <a:bodyPr wrap="square">
            <a:spAutoFit/>
          </a:bodyPr>
          <a:lstStyle/>
          <a:p>
            <a:pPr algn="ctr" fontAlgn="auto">
              <a:spcBef>
                <a:spcPts val="0"/>
              </a:spcBef>
              <a:spcAft>
                <a:spcPts val="0"/>
              </a:spcAft>
              <a:defRPr/>
            </a:pPr>
            <a:r>
              <a:rPr lang="en-US" altLang="ja-JP" sz="2000" dirty="0" smtClean="0">
                <a:latin typeface="Arial" pitchFamily="34" charset="0"/>
                <a:ea typeface="+mn-ea"/>
                <a:cs typeface="Arial" pitchFamily="34" charset="0"/>
              </a:rPr>
              <a:t>Heavy ion facility</a:t>
            </a:r>
          </a:p>
          <a:p>
            <a:pPr algn="ctr" fontAlgn="auto">
              <a:spcBef>
                <a:spcPts val="0"/>
              </a:spcBef>
              <a:spcAft>
                <a:spcPts val="0"/>
              </a:spcAft>
              <a:defRPr/>
            </a:pPr>
            <a:r>
              <a:rPr lang="en-US" altLang="ja-JP" sz="2000" dirty="0" smtClean="0">
                <a:latin typeface="Arial" pitchFamily="34" charset="0"/>
                <a:ea typeface="+mn-ea"/>
                <a:cs typeface="Arial" pitchFamily="34" charset="0"/>
              </a:rPr>
              <a:t>FRIB,RIBF,GSI</a:t>
            </a:r>
          </a:p>
        </p:txBody>
      </p:sp>
      <p:sp>
        <p:nvSpPr>
          <p:cNvPr id="20" name="正方形/長方形 19"/>
          <p:cNvSpPr/>
          <p:nvPr/>
        </p:nvSpPr>
        <p:spPr>
          <a:xfrm>
            <a:off x="2468104" y="3677520"/>
            <a:ext cx="1001108" cy="369332"/>
          </a:xfrm>
          <a:prstGeom prst="rect">
            <a:avLst/>
          </a:prstGeom>
          <a:solidFill>
            <a:schemeClr val="bg1"/>
          </a:solidFill>
        </p:spPr>
        <p:txBody>
          <a:bodyPr wrap="none">
            <a:spAutoFit/>
          </a:bodyPr>
          <a:lstStyle/>
          <a:p>
            <a:r>
              <a:rPr lang="en-US" altLang="ja-JP" dirty="0" smtClean="0">
                <a:latin typeface="Arial" pitchFamily="34" charset="0"/>
                <a:cs typeface="Arial" pitchFamily="34" charset="0"/>
              </a:rPr>
              <a:t>J-PARC</a:t>
            </a:r>
            <a:endParaRPr lang="ja-JP" altLang="en-US"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652057454"/>
      </p:ext>
    </p:extLst>
  </p:cSld>
  <p:clrMapOvr>
    <a:masterClrMapping/>
  </p:clrMapOvr>
  <p:transition advTm="85282"/>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ChangeArrowheads="1"/>
          </p:cNvSpPr>
          <p:nvPr/>
        </p:nvSpPr>
        <p:spPr bwMode="auto">
          <a:xfrm>
            <a:off x="1145089" y="2348309"/>
            <a:ext cx="647700" cy="338138"/>
          </a:xfrm>
          <a:prstGeom prst="rect">
            <a:avLst/>
          </a:prstGeom>
          <a:solidFill>
            <a:schemeClr val="bg1"/>
          </a:solidFill>
          <a:ln w="9525">
            <a:noFill/>
            <a:miter lim="800000"/>
            <a:headEnd/>
            <a:tailEnd/>
          </a:ln>
        </p:spPr>
        <p:txBody>
          <a:bodyPr wrap="none" anchor="ctr"/>
          <a:lstStyle/>
          <a:p>
            <a:endParaRPr lang="ja-JP" altLang="en-US">
              <a:latin typeface="Calibri" charset="0"/>
            </a:endParaRPr>
          </a:p>
        </p:txBody>
      </p:sp>
      <p:cxnSp>
        <p:nvCxnSpPr>
          <p:cNvPr id="18" name="直線コネクタ 17"/>
          <p:cNvCxnSpPr/>
          <p:nvPr/>
        </p:nvCxnSpPr>
        <p:spPr>
          <a:xfrm rot="5400000">
            <a:off x="2013452" y="6005909"/>
            <a:ext cx="10795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rot="5400000">
            <a:off x="1197477" y="6031309"/>
            <a:ext cx="10795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rot="5400000">
            <a:off x="5598027" y="6005909"/>
            <a:ext cx="10795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5080" name="Text Box 3"/>
          <p:cNvSpPr txBox="1">
            <a:spLocks noChangeArrowheads="1"/>
          </p:cNvSpPr>
          <p:nvPr/>
        </p:nvSpPr>
        <p:spPr bwMode="auto">
          <a:xfrm rot="10800000" flipH="1">
            <a:off x="219701" y="2656559"/>
            <a:ext cx="557890" cy="1488877"/>
          </a:xfrm>
          <a:prstGeom prst="rect">
            <a:avLst/>
          </a:prstGeom>
          <a:noFill/>
          <a:ln w="9525">
            <a:solidFill>
              <a:schemeClr val="bg1"/>
            </a:solidFill>
            <a:miter lim="800000"/>
            <a:headEnd/>
            <a:tailEnd/>
          </a:ln>
        </p:spPr>
        <p:txBody>
          <a:bodyPr vert="eaVert">
            <a:spAutoFit/>
          </a:bodyPr>
          <a:lstStyle/>
          <a:p>
            <a:r>
              <a:rPr lang="en-US" altLang="ja-JP" sz="2000" b="1" dirty="0">
                <a:latin typeface="Calibri" charset="0"/>
              </a:rPr>
              <a:t>Size (m)</a:t>
            </a:r>
          </a:p>
        </p:txBody>
      </p:sp>
      <p:grpSp>
        <p:nvGrpSpPr>
          <p:cNvPr id="2" name="Group 27"/>
          <p:cNvGrpSpPr>
            <a:grpSpLocks/>
          </p:cNvGrpSpPr>
          <p:nvPr/>
        </p:nvGrpSpPr>
        <p:grpSpPr bwMode="auto">
          <a:xfrm>
            <a:off x="272786" y="324446"/>
            <a:ext cx="8691702" cy="6516383"/>
            <a:chOff x="2976" y="773"/>
            <a:chExt cx="3984" cy="3263"/>
          </a:xfrm>
        </p:grpSpPr>
        <p:pic>
          <p:nvPicPr>
            <p:cNvPr id="45088" name="Picture 26"/>
            <p:cNvPicPr>
              <a:picLocks noChangeAspect="1" noChangeArrowheads="1"/>
            </p:cNvPicPr>
            <p:nvPr/>
          </p:nvPicPr>
          <p:blipFill>
            <a:blip r:embed="rId3" cstate="print"/>
            <a:srcRect/>
            <a:stretch>
              <a:fillRect/>
            </a:stretch>
          </p:blipFill>
          <p:spPr bwMode="auto">
            <a:xfrm>
              <a:off x="2976" y="773"/>
              <a:ext cx="3984" cy="3263"/>
            </a:xfrm>
            <a:prstGeom prst="rect">
              <a:avLst/>
            </a:prstGeom>
            <a:noFill/>
            <a:ln w="9525">
              <a:solidFill>
                <a:schemeClr val="bg1"/>
              </a:solidFill>
              <a:miter lim="800000"/>
              <a:headEnd/>
              <a:tailEnd/>
            </a:ln>
          </p:spPr>
        </p:pic>
        <p:sp>
          <p:nvSpPr>
            <p:cNvPr id="45089" name="Text Box 13"/>
            <p:cNvSpPr txBox="1">
              <a:spLocks noChangeArrowheads="1"/>
            </p:cNvSpPr>
            <p:nvPr/>
          </p:nvSpPr>
          <p:spPr bwMode="auto">
            <a:xfrm>
              <a:off x="3857" y="1715"/>
              <a:ext cx="470" cy="179"/>
            </a:xfrm>
            <a:prstGeom prst="rect">
              <a:avLst/>
            </a:prstGeom>
            <a:solidFill>
              <a:srgbClr val="CCFFFF"/>
            </a:solidFill>
            <a:ln w="9525">
              <a:noFill/>
              <a:miter lim="800000"/>
              <a:headEnd/>
              <a:tailEnd/>
            </a:ln>
          </p:spPr>
          <p:txBody>
            <a:bodyPr wrap="square">
              <a:spAutoFit/>
            </a:bodyPr>
            <a:lstStyle/>
            <a:p>
              <a:r>
                <a:rPr lang="en-US" altLang="ja-JP" b="1" dirty="0">
                  <a:latin typeface="Calibri" charset="0"/>
                </a:rPr>
                <a:t>Vacancy</a:t>
              </a:r>
            </a:p>
          </p:txBody>
        </p:sp>
      </p:grpSp>
      <p:sp>
        <p:nvSpPr>
          <p:cNvPr id="45086" name="Rectangle 11"/>
          <p:cNvSpPr>
            <a:spLocks noChangeArrowheads="1"/>
          </p:cNvSpPr>
          <p:nvPr/>
        </p:nvSpPr>
        <p:spPr bwMode="auto">
          <a:xfrm>
            <a:off x="1115616" y="1124744"/>
            <a:ext cx="928988" cy="360040"/>
          </a:xfrm>
          <a:prstGeom prst="rect">
            <a:avLst/>
          </a:prstGeom>
          <a:solidFill>
            <a:schemeClr val="bg1"/>
          </a:solidFill>
          <a:ln w="9525">
            <a:solidFill>
              <a:schemeClr val="bg1"/>
            </a:solidFill>
            <a:miter lim="800000"/>
            <a:headEnd/>
            <a:tailEnd/>
          </a:ln>
        </p:spPr>
        <p:txBody>
          <a:bodyPr wrap="none" anchor="ctr"/>
          <a:lstStyle/>
          <a:p>
            <a:endParaRPr lang="ja-JP" altLang="en-US">
              <a:latin typeface="Calibri" charset="0"/>
            </a:endParaRPr>
          </a:p>
        </p:txBody>
      </p:sp>
      <p:sp>
        <p:nvSpPr>
          <p:cNvPr id="45083" name="Rectangle 29"/>
          <p:cNvSpPr>
            <a:spLocks noChangeArrowheads="1"/>
          </p:cNvSpPr>
          <p:nvPr/>
        </p:nvSpPr>
        <p:spPr bwMode="auto">
          <a:xfrm>
            <a:off x="2560469" y="1312140"/>
            <a:ext cx="720080" cy="159919"/>
          </a:xfrm>
          <a:prstGeom prst="rect">
            <a:avLst/>
          </a:prstGeom>
          <a:solidFill>
            <a:schemeClr val="bg1"/>
          </a:solidFill>
          <a:ln w="9525">
            <a:solidFill>
              <a:schemeClr val="bg1"/>
            </a:solidFill>
            <a:miter lim="800000"/>
            <a:headEnd/>
            <a:tailEnd/>
          </a:ln>
        </p:spPr>
        <p:txBody>
          <a:bodyPr wrap="none" anchor="ctr"/>
          <a:lstStyle/>
          <a:p>
            <a:endParaRPr lang="ja-JP" altLang="en-US">
              <a:latin typeface="Calibri" charset="0"/>
            </a:endParaRPr>
          </a:p>
        </p:txBody>
      </p:sp>
      <p:cxnSp>
        <p:nvCxnSpPr>
          <p:cNvPr id="24" name="直線コネクタ 23"/>
          <p:cNvCxnSpPr/>
          <p:nvPr/>
        </p:nvCxnSpPr>
        <p:spPr bwMode="auto">
          <a:xfrm rot="5400000">
            <a:off x="2451169" y="5735895"/>
            <a:ext cx="18543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bwMode="auto">
          <a:xfrm rot="5400000">
            <a:off x="3757283" y="5736795"/>
            <a:ext cx="18723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bwMode="auto">
          <a:xfrm rot="5400000">
            <a:off x="4965281" y="5769200"/>
            <a:ext cx="11521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bwMode="auto">
          <a:xfrm rot="5400000">
            <a:off x="7345272" y="5724192"/>
            <a:ext cx="18723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bwMode="auto">
          <a:xfrm rot="5400000">
            <a:off x="6175080" y="5731393"/>
            <a:ext cx="18723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bwMode="auto">
          <a:xfrm rot="5400000">
            <a:off x="4664892" y="5761999"/>
            <a:ext cx="1404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bwMode="auto">
          <a:xfrm rot="5400000">
            <a:off x="5982058" y="5760199"/>
            <a:ext cx="1404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bwMode="auto">
          <a:xfrm rot="5400000">
            <a:off x="7206194" y="5754799"/>
            <a:ext cx="1404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bwMode="auto">
          <a:xfrm rot="5400000">
            <a:off x="8512971" y="5749736"/>
            <a:ext cx="1404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bwMode="auto">
          <a:xfrm rot="5400000">
            <a:off x="3453568" y="5760199"/>
            <a:ext cx="1404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bwMode="auto">
          <a:xfrm rot="5400000">
            <a:off x="2069641" y="5761999"/>
            <a:ext cx="1404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5065" name="テキスト ボックス 37"/>
          <p:cNvSpPr txBox="1">
            <a:spLocks noChangeArrowheads="1"/>
          </p:cNvSpPr>
          <p:nvPr/>
        </p:nvSpPr>
        <p:spPr bwMode="auto">
          <a:xfrm>
            <a:off x="507733" y="5877272"/>
            <a:ext cx="8636267" cy="400110"/>
          </a:xfrm>
          <a:prstGeom prst="rect">
            <a:avLst/>
          </a:prstGeom>
          <a:solidFill>
            <a:schemeClr val="bg1"/>
          </a:solidFill>
          <a:ln w="9525">
            <a:noFill/>
            <a:miter lim="800000"/>
            <a:headEnd/>
            <a:tailEnd/>
          </a:ln>
        </p:spPr>
        <p:txBody>
          <a:bodyPr wrap="square">
            <a:spAutoFit/>
          </a:bodyPr>
          <a:lstStyle/>
          <a:p>
            <a:r>
              <a:rPr lang="ja-JP" altLang="en-US" sz="2000" dirty="0">
                <a:latin typeface="Calibri" charset="0"/>
              </a:rPr>
              <a:t>　 </a:t>
            </a:r>
            <a:r>
              <a:rPr lang="en-US" altLang="ja-JP" sz="2000" dirty="0">
                <a:latin typeface="Arial Unicode MS" charset="0"/>
                <a:cs typeface="Arial Unicode MS" charset="0"/>
              </a:rPr>
              <a:t>10</a:t>
            </a:r>
            <a:r>
              <a:rPr lang="en-US" altLang="ja-JP" sz="2000" baseline="30000" dirty="0">
                <a:latin typeface="Arial Unicode MS" charset="0"/>
                <a:cs typeface="Arial Unicode MS" charset="0"/>
              </a:rPr>
              <a:t>-20</a:t>
            </a:r>
            <a:r>
              <a:rPr lang="ja-JP" altLang="en-US" sz="2000" dirty="0">
                <a:latin typeface="Arial Unicode MS" charset="0"/>
                <a:cs typeface="Arial Unicode MS" charset="0"/>
              </a:rPr>
              <a:t>　       </a:t>
            </a:r>
            <a:r>
              <a:rPr lang="en-US" altLang="ja-JP" sz="2000" dirty="0">
                <a:latin typeface="Arial Unicode MS" charset="0"/>
                <a:cs typeface="Arial Unicode MS" charset="0"/>
              </a:rPr>
              <a:t>10</a:t>
            </a:r>
            <a:r>
              <a:rPr lang="en-US" altLang="ja-JP" sz="2000" baseline="30000" dirty="0">
                <a:latin typeface="Arial Unicode MS" charset="0"/>
                <a:cs typeface="Arial Unicode MS" charset="0"/>
              </a:rPr>
              <a:t>-15</a:t>
            </a:r>
            <a:r>
              <a:rPr lang="ja-JP" altLang="en-US" sz="2000" dirty="0">
                <a:latin typeface="Arial Unicode MS" charset="0"/>
                <a:cs typeface="Arial Unicode MS" charset="0"/>
              </a:rPr>
              <a:t>　     </a:t>
            </a:r>
            <a:r>
              <a:rPr lang="ja-JP" altLang="en-US" sz="2000" dirty="0" smtClean="0">
                <a:latin typeface="Arial Unicode MS" charset="0"/>
                <a:cs typeface="Arial Unicode MS" charset="0"/>
              </a:rPr>
              <a:t>    </a:t>
            </a:r>
            <a:r>
              <a:rPr lang="en-US" altLang="ja-JP" sz="2000" dirty="0">
                <a:latin typeface="Arial Unicode MS" charset="0"/>
                <a:cs typeface="Arial Unicode MS" charset="0"/>
              </a:rPr>
              <a:t>10</a:t>
            </a:r>
            <a:r>
              <a:rPr lang="en-US" altLang="ja-JP" sz="2000" baseline="30000" dirty="0">
                <a:latin typeface="Arial Unicode MS" charset="0"/>
                <a:cs typeface="Arial Unicode MS" charset="0"/>
              </a:rPr>
              <a:t>-10</a:t>
            </a:r>
            <a:r>
              <a:rPr lang="ja-JP" altLang="en-US" sz="2000" dirty="0">
                <a:latin typeface="Arial Unicode MS" charset="0"/>
                <a:cs typeface="Arial Unicode MS" charset="0"/>
              </a:rPr>
              <a:t>　        </a:t>
            </a:r>
            <a:r>
              <a:rPr lang="en-US" altLang="ja-JP" sz="2000" dirty="0">
                <a:latin typeface="Arial Unicode MS" charset="0"/>
                <a:cs typeface="Arial Unicode MS" charset="0"/>
              </a:rPr>
              <a:t>10</a:t>
            </a:r>
            <a:r>
              <a:rPr lang="en-US" altLang="ja-JP" sz="2000" baseline="30000" dirty="0">
                <a:latin typeface="Arial Unicode MS" charset="0"/>
                <a:cs typeface="Arial Unicode MS" charset="0"/>
              </a:rPr>
              <a:t>-5</a:t>
            </a:r>
            <a:r>
              <a:rPr lang="ja-JP" altLang="en-US" sz="2000" dirty="0">
                <a:latin typeface="Arial Unicode MS" charset="0"/>
                <a:cs typeface="Arial Unicode MS" charset="0"/>
              </a:rPr>
              <a:t>　     </a:t>
            </a:r>
            <a:r>
              <a:rPr lang="ja-JP" altLang="en-US" sz="2000" dirty="0" smtClean="0">
                <a:latin typeface="Arial Unicode MS" charset="0"/>
                <a:cs typeface="Arial Unicode MS" charset="0"/>
              </a:rPr>
              <a:t>      </a:t>
            </a:r>
            <a:r>
              <a:rPr lang="en-US" altLang="ja-JP" sz="2000" dirty="0">
                <a:latin typeface="Arial Unicode MS" charset="0"/>
                <a:cs typeface="Arial Unicode MS" charset="0"/>
              </a:rPr>
              <a:t>10</a:t>
            </a:r>
            <a:r>
              <a:rPr lang="en-US" altLang="ja-JP" sz="2000" baseline="30000" dirty="0">
                <a:latin typeface="Arial Unicode MS" charset="0"/>
                <a:cs typeface="Arial Unicode MS" charset="0"/>
              </a:rPr>
              <a:t>0</a:t>
            </a:r>
            <a:r>
              <a:rPr lang="ja-JP" altLang="en-US" sz="2000" dirty="0">
                <a:latin typeface="Arial Unicode MS" charset="0"/>
                <a:cs typeface="Arial Unicode MS" charset="0"/>
              </a:rPr>
              <a:t>　       </a:t>
            </a:r>
            <a:r>
              <a:rPr lang="ja-JP" altLang="en-US" sz="2000" dirty="0" smtClean="0">
                <a:latin typeface="Arial Unicode MS" charset="0"/>
                <a:cs typeface="Arial Unicode MS" charset="0"/>
              </a:rPr>
              <a:t>    </a:t>
            </a:r>
            <a:r>
              <a:rPr lang="en-US" altLang="ja-JP" sz="2000" dirty="0">
                <a:latin typeface="Arial Unicode MS" charset="0"/>
                <a:cs typeface="Arial Unicode MS" charset="0"/>
              </a:rPr>
              <a:t>10</a:t>
            </a:r>
            <a:r>
              <a:rPr lang="en-US" altLang="ja-JP" sz="2000" baseline="30000" dirty="0">
                <a:latin typeface="Arial Unicode MS" charset="0"/>
                <a:cs typeface="Arial Unicode MS" charset="0"/>
              </a:rPr>
              <a:t>5</a:t>
            </a:r>
            <a:r>
              <a:rPr lang="ja-JP" altLang="en-US" sz="2000" dirty="0">
                <a:latin typeface="Arial Unicode MS" charset="0"/>
                <a:cs typeface="Arial Unicode MS" charset="0"/>
              </a:rPr>
              <a:t>　   </a:t>
            </a:r>
            <a:r>
              <a:rPr lang="ja-JP" altLang="en-US" sz="2000" dirty="0" smtClean="0">
                <a:latin typeface="Arial Unicode MS" charset="0"/>
                <a:cs typeface="Arial Unicode MS" charset="0"/>
              </a:rPr>
              <a:t>       </a:t>
            </a:r>
            <a:r>
              <a:rPr lang="en-US" altLang="ja-JP" sz="2000" dirty="0">
                <a:latin typeface="Arial Unicode MS" charset="0"/>
                <a:cs typeface="Arial Unicode MS" charset="0"/>
              </a:rPr>
              <a:t>10</a:t>
            </a:r>
            <a:r>
              <a:rPr lang="en-US" altLang="ja-JP" sz="2000" baseline="30000" dirty="0">
                <a:latin typeface="Arial Unicode MS" charset="0"/>
                <a:cs typeface="Arial Unicode MS" charset="0"/>
              </a:rPr>
              <a:t>10</a:t>
            </a:r>
            <a:endParaRPr lang="ja-JP" altLang="en-US" sz="2000" baseline="30000" dirty="0">
              <a:latin typeface="Arial Unicode MS" charset="0"/>
              <a:cs typeface="Arial Unicode MS" charset="0"/>
            </a:endParaRPr>
          </a:p>
        </p:txBody>
      </p:sp>
      <p:cxnSp>
        <p:nvCxnSpPr>
          <p:cNvPr id="40" name="直線コネクタ 39"/>
          <p:cNvCxnSpPr/>
          <p:nvPr/>
        </p:nvCxnSpPr>
        <p:spPr bwMode="auto">
          <a:xfrm>
            <a:off x="883675" y="5813517"/>
            <a:ext cx="79208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95464" y="6498180"/>
            <a:ext cx="4211960" cy="338554"/>
          </a:xfrm>
          <a:prstGeom prst="rect">
            <a:avLst/>
          </a:prstGeom>
        </p:spPr>
        <p:txBody>
          <a:bodyPr wrap="square">
            <a:spAutoFit/>
          </a:bodyPr>
          <a:lstStyle/>
          <a:p>
            <a:r>
              <a:rPr lang="en-US" altLang="ja-JP" sz="1600" dirty="0" smtClean="0"/>
              <a:t>Courtesy Prof. T. </a:t>
            </a:r>
            <a:r>
              <a:rPr lang="en-US" altLang="ja-JP" sz="1600" dirty="0" err="1" smtClean="0"/>
              <a:t>Yoshiie</a:t>
            </a:r>
            <a:r>
              <a:rPr lang="en-US" altLang="ja-JP" sz="1600" dirty="0" smtClean="0"/>
              <a:t> </a:t>
            </a:r>
            <a:r>
              <a:rPr lang="en-US" altLang="ja-JP" sz="1400" i="1" dirty="0" smtClean="0">
                <a:latin typeface="Times New Roman" pitchFamily="18" charset="0"/>
                <a:cs typeface="Times New Roman" pitchFamily="18" charset="0"/>
              </a:rPr>
              <a:t>NIM B 269 (2011) 1740.</a:t>
            </a:r>
            <a:endParaRPr lang="en-US" altLang="ja-JP" sz="1400" i="1" dirty="0">
              <a:latin typeface="Times New Roman" pitchFamily="18" charset="0"/>
              <a:cs typeface="Times New Roman" pitchFamily="18" charset="0"/>
            </a:endParaRPr>
          </a:p>
        </p:txBody>
      </p:sp>
      <p:sp>
        <p:nvSpPr>
          <p:cNvPr id="39" name="Text Box 13"/>
          <p:cNvSpPr txBox="1">
            <a:spLocks noChangeArrowheads="1"/>
          </p:cNvSpPr>
          <p:nvPr/>
        </p:nvSpPr>
        <p:spPr bwMode="auto">
          <a:xfrm>
            <a:off x="1061357" y="1706926"/>
            <a:ext cx="1029378" cy="830997"/>
          </a:xfrm>
          <a:prstGeom prst="rect">
            <a:avLst/>
          </a:prstGeom>
          <a:solidFill>
            <a:srgbClr val="CCFFFF"/>
          </a:solidFill>
          <a:ln w="9525">
            <a:noFill/>
            <a:miter lim="800000"/>
            <a:headEnd/>
            <a:tailEnd/>
          </a:ln>
        </p:spPr>
        <p:txBody>
          <a:bodyPr wrap="square">
            <a:spAutoFit/>
          </a:bodyPr>
          <a:lstStyle/>
          <a:p>
            <a:r>
              <a:rPr lang="en-US" altLang="ja-JP" sz="1600" b="1" dirty="0" smtClean="0">
                <a:latin typeface="Calibri" charset="0"/>
              </a:rPr>
              <a:t>Primary Knock-on Atom</a:t>
            </a:r>
            <a:endParaRPr lang="en-US" altLang="ja-JP" sz="1600" b="1" dirty="0">
              <a:latin typeface="Calibri" charset="0"/>
            </a:endParaRPr>
          </a:p>
        </p:txBody>
      </p:sp>
      <p:sp>
        <p:nvSpPr>
          <p:cNvPr id="44" name="円/楕円 43"/>
          <p:cNvSpPr/>
          <p:nvPr/>
        </p:nvSpPr>
        <p:spPr>
          <a:xfrm>
            <a:off x="914918" y="4731262"/>
            <a:ext cx="1512168" cy="9361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rgbClr val="0000FF"/>
                </a:solidFill>
              </a:rPr>
              <a:t>Nuclear reactions</a:t>
            </a:r>
            <a:endParaRPr kumimoji="1" lang="ja-JP" altLang="en-US" b="1" dirty="0">
              <a:solidFill>
                <a:srgbClr val="0000FF"/>
              </a:solidFill>
            </a:endParaRPr>
          </a:p>
        </p:txBody>
      </p:sp>
      <p:sp>
        <p:nvSpPr>
          <p:cNvPr id="45" name="円/楕円 44"/>
          <p:cNvSpPr/>
          <p:nvPr/>
        </p:nvSpPr>
        <p:spPr>
          <a:xfrm>
            <a:off x="2139054" y="4176464"/>
            <a:ext cx="1512168" cy="100811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rgbClr val="0000FF"/>
                </a:solidFill>
              </a:rPr>
              <a:t>Atomic collisions</a:t>
            </a:r>
            <a:endParaRPr kumimoji="1" lang="ja-JP" altLang="en-US" b="1" dirty="0">
              <a:solidFill>
                <a:srgbClr val="0000FF"/>
              </a:solidFill>
            </a:endParaRPr>
          </a:p>
        </p:txBody>
      </p:sp>
      <p:sp>
        <p:nvSpPr>
          <p:cNvPr id="47" name="円/楕円 46"/>
          <p:cNvSpPr/>
          <p:nvPr/>
        </p:nvSpPr>
        <p:spPr>
          <a:xfrm>
            <a:off x="5940152" y="1274879"/>
            <a:ext cx="2448272" cy="179408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rgbClr val="0000FF"/>
                </a:solidFill>
              </a:rPr>
              <a:t>Change of material properties</a:t>
            </a:r>
          </a:p>
        </p:txBody>
      </p:sp>
      <p:sp>
        <p:nvSpPr>
          <p:cNvPr id="42" name="テキスト ボックス 41"/>
          <p:cNvSpPr txBox="1"/>
          <p:nvPr/>
        </p:nvSpPr>
        <p:spPr>
          <a:xfrm>
            <a:off x="2162743" y="3313568"/>
            <a:ext cx="1080120" cy="523220"/>
          </a:xfrm>
          <a:prstGeom prst="rect">
            <a:avLst/>
          </a:prstGeom>
          <a:solidFill>
            <a:srgbClr val="CCFFFF"/>
          </a:solidFill>
          <a:ln>
            <a:noFill/>
          </a:ln>
        </p:spPr>
        <p:txBody>
          <a:bodyPr wrap="square" rtlCol="0">
            <a:spAutoFit/>
          </a:bodyPr>
          <a:lstStyle/>
          <a:p>
            <a:r>
              <a:rPr kumimoji="1" lang="en-US" altLang="ja-JP" sz="1400" b="1" dirty="0" smtClean="0"/>
              <a:t>interstitial atom</a:t>
            </a:r>
            <a:endParaRPr kumimoji="1" lang="ja-JP" altLang="en-US" sz="1400" b="1" dirty="0"/>
          </a:p>
        </p:txBody>
      </p:sp>
      <p:sp>
        <p:nvSpPr>
          <p:cNvPr id="48" name="Text Box 13"/>
          <p:cNvSpPr txBox="1">
            <a:spLocks noChangeArrowheads="1"/>
          </p:cNvSpPr>
          <p:nvPr/>
        </p:nvSpPr>
        <p:spPr bwMode="auto">
          <a:xfrm>
            <a:off x="2293567" y="2535428"/>
            <a:ext cx="930453" cy="245500"/>
          </a:xfrm>
          <a:prstGeom prst="rect">
            <a:avLst/>
          </a:prstGeom>
          <a:solidFill>
            <a:srgbClr val="CCFFFF"/>
          </a:solidFill>
          <a:ln w="9525">
            <a:noFill/>
            <a:miter lim="800000"/>
            <a:headEnd/>
            <a:tailEnd/>
          </a:ln>
        </p:spPr>
        <p:txBody>
          <a:bodyPr wrap="square">
            <a:spAutoFit/>
          </a:bodyPr>
          <a:lstStyle/>
          <a:p>
            <a:endParaRPr lang="en-US" altLang="ja-JP" sz="1000" b="1" dirty="0">
              <a:latin typeface="Calibri" charset="0"/>
            </a:endParaRPr>
          </a:p>
        </p:txBody>
      </p:sp>
      <p:sp>
        <p:nvSpPr>
          <p:cNvPr id="49" name="円/楕円 48"/>
          <p:cNvSpPr/>
          <p:nvPr/>
        </p:nvSpPr>
        <p:spPr>
          <a:xfrm>
            <a:off x="1898400" y="1772816"/>
            <a:ext cx="144016"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1939603" y="2524795"/>
            <a:ext cx="144016"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2339752" y="3068960"/>
            <a:ext cx="144016"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2666799" y="2890953"/>
            <a:ext cx="144016"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2328025" y="2759993"/>
            <a:ext cx="144016"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1781437" y="2944292"/>
            <a:ext cx="144016"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1733118" y="3325093"/>
            <a:ext cx="144016"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1906784" y="3530815"/>
            <a:ext cx="144016"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2208046" y="3219094"/>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2555776" y="3191710"/>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2760073" y="3140968"/>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2925355" y="2924944"/>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1495828" y="3011454"/>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1504038" y="3429000"/>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1877134" y="3723150"/>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2135690" y="3520182"/>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矢印コネクタ 65"/>
          <p:cNvCxnSpPr>
            <a:stCxn id="49" idx="4"/>
            <a:endCxn id="50" idx="0"/>
          </p:cNvCxnSpPr>
          <p:nvPr/>
        </p:nvCxnSpPr>
        <p:spPr>
          <a:xfrm>
            <a:off x="1970408" y="1916832"/>
            <a:ext cx="41203" cy="6079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円/楕円 67"/>
          <p:cNvSpPr/>
          <p:nvPr/>
        </p:nvSpPr>
        <p:spPr>
          <a:xfrm>
            <a:off x="2544049" y="1135377"/>
            <a:ext cx="144016" cy="144016"/>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Text Box 10"/>
          <p:cNvSpPr txBox="1">
            <a:spLocks noChangeArrowheads="1"/>
          </p:cNvSpPr>
          <p:nvPr/>
        </p:nvSpPr>
        <p:spPr bwMode="auto">
          <a:xfrm rot="16200000">
            <a:off x="-624232" y="2802274"/>
            <a:ext cx="1656184" cy="400110"/>
          </a:xfrm>
          <a:prstGeom prst="rect">
            <a:avLst/>
          </a:prstGeom>
          <a:solidFill>
            <a:schemeClr val="bg1"/>
          </a:solidFill>
          <a:ln w="9525">
            <a:solidFill>
              <a:schemeClr val="bg1"/>
            </a:solidFill>
            <a:miter lim="800000"/>
            <a:headEnd/>
            <a:tailEnd/>
          </a:ln>
        </p:spPr>
        <p:txBody>
          <a:bodyPr wrap="square">
            <a:spAutoFit/>
          </a:bodyPr>
          <a:lstStyle/>
          <a:p>
            <a:r>
              <a:rPr lang="en-US" altLang="ja-JP" sz="2000" dirty="0" smtClean="0">
                <a:latin typeface="Arial" pitchFamily="34" charset="0"/>
                <a:cs typeface="Arial" pitchFamily="34" charset="0"/>
              </a:rPr>
              <a:t>Size (m)</a:t>
            </a:r>
            <a:endParaRPr lang="en-US" altLang="ja-JP" sz="2000" dirty="0">
              <a:latin typeface="Arial" pitchFamily="34" charset="0"/>
              <a:cs typeface="Arial" pitchFamily="34" charset="0"/>
            </a:endParaRPr>
          </a:p>
        </p:txBody>
      </p:sp>
      <p:sp>
        <p:nvSpPr>
          <p:cNvPr id="73" name="正方形/長方形 72"/>
          <p:cNvSpPr/>
          <p:nvPr/>
        </p:nvSpPr>
        <p:spPr>
          <a:xfrm>
            <a:off x="5796136" y="2998693"/>
            <a:ext cx="3609911" cy="646331"/>
          </a:xfrm>
          <a:prstGeom prst="rect">
            <a:avLst/>
          </a:prstGeom>
        </p:spPr>
        <p:txBody>
          <a:bodyPr wrap="square">
            <a:spAutoFit/>
          </a:bodyPr>
          <a:lstStyle/>
          <a:p>
            <a:pPr algn="ctr"/>
            <a:r>
              <a:rPr lang="en-US" altLang="ja-JP" dirty="0" smtClean="0">
                <a:solidFill>
                  <a:srgbClr val="0000FF"/>
                </a:solidFill>
              </a:rPr>
              <a:t>e.g. Thermal conductivity, </a:t>
            </a:r>
          </a:p>
          <a:p>
            <a:pPr algn="ctr"/>
            <a:r>
              <a:rPr lang="en-US" altLang="ja-JP" dirty="0" smtClean="0">
                <a:solidFill>
                  <a:srgbClr val="0000FF"/>
                </a:solidFill>
              </a:rPr>
              <a:t>electrical resistivity</a:t>
            </a:r>
            <a:endParaRPr lang="ja-JP" altLang="en-US" dirty="0">
              <a:solidFill>
                <a:srgbClr val="0000FF"/>
              </a:solidFill>
            </a:endParaRPr>
          </a:p>
        </p:txBody>
      </p:sp>
      <p:sp>
        <p:nvSpPr>
          <p:cNvPr id="65" name="正方形/長方形 16"/>
          <p:cNvSpPr>
            <a:spLocks noChangeArrowheads="1"/>
          </p:cNvSpPr>
          <p:nvPr/>
        </p:nvSpPr>
        <p:spPr bwMode="auto">
          <a:xfrm>
            <a:off x="950334" y="382175"/>
            <a:ext cx="1152128" cy="1015663"/>
          </a:xfrm>
          <a:prstGeom prst="rect">
            <a:avLst/>
          </a:prstGeom>
          <a:solidFill>
            <a:srgbClr val="FFFF00"/>
          </a:solidFill>
          <a:ln w="9525">
            <a:noFill/>
            <a:miter lim="800000"/>
            <a:headEnd/>
            <a:tailEnd/>
          </a:ln>
        </p:spPr>
        <p:txBody>
          <a:bodyPr wrap="square">
            <a:spAutoFit/>
          </a:bodyPr>
          <a:lstStyle/>
          <a:p>
            <a:r>
              <a:rPr lang="en-US" altLang="ja-JP" dirty="0" smtClean="0">
                <a:latin typeface="Arial" pitchFamily="34" charset="0"/>
                <a:cs typeface="Arial" pitchFamily="34" charset="0"/>
              </a:rPr>
              <a:t>Nuclear reaction</a:t>
            </a:r>
          </a:p>
          <a:p>
            <a:r>
              <a:rPr lang="en-US" altLang="ja-JP" sz="2400" b="1" dirty="0" smtClean="0">
                <a:solidFill>
                  <a:srgbClr val="0000FF"/>
                </a:solidFill>
                <a:latin typeface="Arial" pitchFamily="34" charset="0"/>
                <a:cs typeface="Arial" pitchFamily="34" charset="0"/>
              </a:rPr>
              <a:t>PHITS</a:t>
            </a:r>
            <a:endParaRPr lang="ja-JP" altLang="en-US" sz="2400" b="1" dirty="0">
              <a:solidFill>
                <a:srgbClr val="0000FF"/>
              </a:solidFill>
              <a:latin typeface="Arial" pitchFamily="34" charset="0"/>
              <a:cs typeface="Arial" pitchFamily="34" charset="0"/>
            </a:endParaRPr>
          </a:p>
        </p:txBody>
      </p:sp>
      <p:sp>
        <p:nvSpPr>
          <p:cNvPr id="67" name="正方形/長方形 66"/>
          <p:cNvSpPr/>
          <p:nvPr/>
        </p:nvSpPr>
        <p:spPr>
          <a:xfrm>
            <a:off x="107504" y="6165304"/>
            <a:ext cx="7866256" cy="369332"/>
          </a:xfrm>
          <a:prstGeom prst="rect">
            <a:avLst/>
          </a:prstGeom>
        </p:spPr>
        <p:txBody>
          <a:bodyPr wrap="none">
            <a:spAutoFit/>
          </a:bodyPr>
          <a:lstStyle/>
          <a:p>
            <a:r>
              <a:rPr lang="en-US" altLang="ja-JP" dirty="0" smtClean="0">
                <a:solidFill>
                  <a:srgbClr val="0000FF"/>
                </a:solidFill>
              </a:rPr>
              <a:t>PHITS treats nuclear reaction and approximation of displacement damages</a:t>
            </a:r>
            <a:endParaRPr lang="ja-JP" altLang="en-US" dirty="0">
              <a:solidFill>
                <a:srgbClr val="0000FF"/>
              </a:solidFill>
            </a:endParaRPr>
          </a:p>
        </p:txBody>
      </p:sp>
      <p:sp>
        <p:nvSpPr>
          <p:cNvPr id="69" name="スライド番号プレースホルダ 68"/>
          <p:cNvSpPr>
            <a:spLocks noGrp="1"/>
          </p:cNvSpPr>
          <p:nvPr>
            <p:ph type="sldNum" sz="quarter" idx="12"/>
          </p:nvPr>
        </p:nvSpPr>
        <p:spPr>
          <a:xfrm>
            <a:off x="7020272" y="6520259"/>
            <a:ext cx="2133600" cy="365125"/>
          </a:xfrm>
        </p:spPr>
        <p:txBody>
          <a:bodyPr/>
          <a:lstStyle/>
          <a:p>
            <a:pPr>
              <a:defRPr/>
            </a:pPr>
            <a:fld id="{4D124555-9AF1-4EA2-B5CF-BCC4A608FF6C}" type="slidenum">
              <a:rPr lang="ja-JP" altLang="en-US" sz="1800" b="1" smtClean="0">
                <a:solidFill>
                  <a:schemeClr val="tx1"/>
                </a:solidFill>
              </a:rPr>
              <a:pPr>
                <a:defRPr/>
              </a:pPr>
              <a:t>30</a:t>
            </a:fld>
            <a:endParaRPr lang="ja-JP" altLang="en-US" sz="1800" b="1" dirty="0">
              <a:solidFill>
                <a:schemeClr val="tx1"/>
              </a:solidFill>
            </a:endParaRPr>
          </a:p>
        </p:txBody>
      </p:sp>
      <p:sp>
        <p:nvSpPr>
          <p:cNvPr id="46" name="円/楕円 45"/>
          <p:cNvSpPr/>
          <p:nvPr/>
        </p:nvSpPr>
        <p:spPr>
          <a:xfrm>
            <a:off x="3203848" y="2946210"/>
            <a:ext cx="2880320" cy="11521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rgbClr val="0000FF"/>
                </a:solidFill>
              </a:rPr>
              <a:t>Diffusion and growth process</a:t>
            </a:r>
            <a:endParaRPr kumimoji="1" lang="ja-JP" altLang="en-US" b="1" dirty="0">
              <a:solidFill>
                <a:srgbClr val="0000FF"/>
              </a:solidFill>
            </a:endParaRPr>
          </a:p>
        </p:txBody>
      </p:sp>
      <p:sp>
        <p:nvSpPr>
          <p:cNvPr id="70" name="Line 3"/>
          <p:cNvSpPr>
            <a:spLocks noChangeShapeType="1"/>
          </p:cNvSpPr>
          <p:nvPr/>
        </p:nvSpPr>
        <p:spPr bwMode="auto">
          <a:xfrm>
            <a:off x="251520" y="332656"/>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a:latin typeface="+mn-lt"/>
              <a:ea typeface="+mn-ea"/>
            </a:endParaRPr>
          </a:p>
        </p:txBody>
      </p:sp>
      <p:sp>
        <p:nvSpPr>
          <p:cNvPr id="71" name="正方形/長方形 70"/>
          <p:cNvSpPr/>
          <p:nvPr/>
        </p:nvSpPr>
        <p:spPr>
          <a:xfrm>
            <a:off x="3496530" y="0"/>
            <a:ext cx="2941831" cy="369332"/>
          </a:xfrm>
          <a:prstGeom prst="rect">
            <a:avLst/>
          </a:prstGeom>
        </p:spPr>
        <p:txBody>
          <a:bodyPr wrap="none">
            <a:spAutoFit/>
          </a:bodyPr>
          <a:lstStyle/>
          <a:p>
            <a:pPr marL="342900" indent="-342900" algn="ctr">
              <a:defRPr/>
            </a:pPr>
            <a:r>
              <a:rPr lang="en-US" altLang="ja-JP" b="1" dirty="0" smtClean="0">
                <a:latin typeface="Arial" pitchFamily="34" charset="0"/>
                <a:ea typeface="HG創英角ｺﾞｼｯｸUB" pitchFamily="49" charset="-128"/>
                <a:cs typeface="Arial" pitchFamily="34" charset="0"/>
              </a:rPr>
              <a:t>Scale of irradiation effect</a:t>
            </a:r>
            <a:endParaRPr lang="ja-JP" altLang="en-US" b="1" dirty="0">
              <a:latin typeface="Arial" pitchFamily="34" charset="0"/>
              <a:ea typeface="HG創英角ｺﾞｼｯｸUB" pitchFamily="49" charset="-128"/>
              <a:cs typeface="Arial" pitchFamily="34" charset="0"/>
            </a:endParaRPr>
          </a:p>
        </p:txBody>
      </p:sp>
      <p:sp>
        <p:nvSpPr>
          <p:cNvPr id="74" name="正方形/長方形 73"/>
          <p:cNvSpPr/>
          <p:nvPr/>
        </p:nvSpPr>
        <p:spPr>
          <a:xfrm>
            <a:off x="2555776" y="1412776"/>
            <a:ext cx="57606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3"/>
          <p:cNvSpPr>
            <a:spLocks noGrp="1"/>
          </p:cNvSpPr>
          <p:nvPr>
            <p:ph type="title"/>
          </p:nvPr>
        </p:nvSpPr>
        <p:spPr>
          <a:xfrm>
            <a:off x="251520" y="0"/>
            <a:ext cx="9361040" cy="548680"/>
          </a:xfrm>
        </p:spPr>
        <p:txBody>
          <a:bodyPr/>
          <a:lstStyle/>
          <a:p>
            <a:pPr eaLnBrk="1" hangingPunct="1"/>
            <a:r>
              <a:rPr lang="en-US" altLang="ja-JP" sz="3200" b="1" dirty="0" smtClean="0">
                <a:latin typeface="Arial Unicode MS" pitchFamily="50" charset="-128"/>
                <a:ea typeface="Arial Unicode MS" pitchFamily="50" charset="-128"/>
                <a:cs typeface="Arial Unicode MS" pitchFamily="50" charset="-128"/>
              </a:rPr>
              <a:t>Why is damage rate important?</a:t>
            </a:r>
            <a:endParaRPr lang="ja-JP" altLang="en-US" sz="3200" b="1" dirty="0" smtClean="0">
              <a:latin typeface="Arial Unicode MS" pitchFamily="50" charset="-128"/>
              <a:ea typeface="Arial Unicode MS" pitchFamily="50" charset="-128"/>
              <a:cs typeface="Arial Unicode MS" pitchFamily="50" charset="-128"/>
            </a:endParaRPr>
          </a:p>
        </p:txBody>
      </p:sp>
      <p:sp>
        <p:nvSpPr>
          <p:cNvPr id="12" name="Line 3"/>
          <p:cNvSpPr>
            <a:spLocks noChangeShapeType="1"/>
          </p:cNvSpPr>
          <p:nvPr/>
        </p:nvSpPr>
        <p:spPr bwMode="auto">
          <a:xfrm>
            <a:off x="122832" y="593392"/>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a:latin typeface="+mn-lt"/>
              <a:ea typeface="+mn-ea"/>
            </a:endParaRPr>
          </a:p>
        </p:txBody>
      </p:sp>
      <p:sp>
        <p:nvSpPr>
          <p:cNvPr id="27" name="正方形/長方形 15"/>
          <p:cNvSpPr>
            <a:spLocks noChangeArrowheads="1"/>
          </p:cNvSpPr>
          <p:nvPr/>
        </p:nvSpPr>
        <p:spPr bwMode="auto">
          <a:xfrm>
            <a:off x="683568" y="1268760"/>
            <a:ext cx="4182620" cy="523220"/>
          </a:xfrm>
          <a:prstGeom prst="rect">
            <a:avLst/>
          </a:prstGeom>
          <a:noFill/>
          <a:ln w="9525">
            <a:noFill/>
            <a:miter lim="800000"/>
            <a:headEnd/>
            <a:tailEnd/>
          </a:ln>
        </p:spPr>
        <p:txBody>
          <a:bodyPr wrap="none">
            <a:spAutoFit/>
          </a:bodyPr>
          <a:lstStyle/>
          <a:p>
            <a:r>
              <a:rPr lang="en-US" altLang="ja-JP" sz="2800" b="1" dirty="0" smtClean="0"/>
              <a:t>DPA </a:t>
            </a:r>
            <a:r>
              <a:rPr lang="en-US" altLang="ja-JP" sz="2000" b="1" dirty="0" smtClean="0"/>
              <a:t>(displacement per atom) =</a:t>
            </a:r>
            <a:endParaRPr lang="ja-JP" altLang="en-US" sz="2000" b="1" baseline="-25000" dirty="0">
              <a:latin typeface="Arial" pitchFamily="34" charset="0"/>
              <a:cs typeface="Arial" pitchFamily="34" charset="0"/>
            </a:endParaRPr>
          </a:p>
        </p:txBody>
      </p:sp>
      <p:sp>
        <p:nvSpPr>
          <p:cNvPr id="31" name="スライド番号プレースホルダ 30"/>
          <p:cNvSpPr>
            <a:spLocks noGrp="1"/>
          </p:cNvSpPr>
          <p:nvPr>
            <p:ph type="sldNum" sz="quarter" idx="12"/>
          </p:nvPr>
        </p:nvSpPr>
        <p:spPr>
          <a:xfrm>
            <a:off x="7015053" y="6428306"/>
            <a:ext cx="2133600" cy="365125"/>
          </a:xfrm>
        </p:spPr>
        <p:txBody>
          <a:bodyPr/>
          <a:lstStyle/>
          <a:p>
            <a:pPr>
              <a:defRPr/>
            </a:pPr>
            <a:fld id="{237BC9A4-F621-46CA-AB68-C6F449EBA8C3}" type="slidenum">
              <a:rPr lang="ja-JP" altLang="en-US" sz="1800" b="1" smtClean="0">
                <a:solidFill>
                  <a:schemeClr val="tx1"/>
                </a:solidFill>
              </a:rPr>
              <a:pPr>
                <a:defRPr/>
              </a:pPr>
              <a:t>31</a:t>
            </a:fld>
            <a:endParaRPr lang="ja-JP" altLang="en-US" sz="1800" b="1" dirty="0">
              <a:solidFill>
                <a:schemeClr val="tx1"/>
              </a:solidFill>
            </a:endParaRPr>
          </a:p>
        </p:txBody>
      </p:sp>
      <p:graphicFrame>
        <p:nvGraphicFramePr>
          <p:cNvPr id="473089" name="Object 1"/>
          <p:cNvGraphicFramePr>
            <a:graphicFrameLocks noChangeAspect="1"/>
          </p:cNvGraphicFramePr>
          <p:nvPr>
            <p:extLst/>
          </p:nvPr>
        </p:nvGraphicFramePr>
        <p:xfrm>
          <a:off x="5168900" y="1052967"/>
          <a:ext cx="3057525" cy="942975"/>
        </p:xfrm>
        <a:graphic>
          <a:graphicData uri="http://schemas.openxmlformats.org/presentationml/2006/ole">
            <p:oleObj spid="_x0000_s702698" name="数式" r:id="rId4" imgW="1155199" imgH="355446" progId="Equation.3">
              <p:embed/>
            </p:oleObj>
          </a:graphicData>
        </a:graphic>
      </p:graphicFrame>
      <p:graphicFrame>
        <p:nvGraphicFramePr>
          <p:cNvPr id="473133" name="Object 45"/>
          <p:cNvGraphicFramePr>
            <a:graphicFrameLocks noChangeAspect="1"/>
          </p:cNvGraphicFramePr>
          <p:nvPr>
            <p:extLst/>
          </p:nvPr>
        </p:nvGraphicFramePr>
        <p:xfrm>
          <a:off x="4860032" y="3573016"/>
          <a:ext cx="2610690" cy="980691"/>
        </p:xfrm>
        <a:graphic>
          <a:graphicData uri="http://schemas.openxmlformats.org/presentationml/2006/ole">
            <p:oleObj spid="_x0000_s702699" name="数式" r:id="rId5" imgW="1143000" imgH="431800" progId="Equation.3">
              <p:embed/>
            </p:oleObj>
          </a:graphicData>
        </a:graphic>
      </p:graphicFrame>
      <p:sp>
        <p:nvSpPr>
          <p:cNvPr id="51" name="正方形/長方形 13"/>
          <p:cNvSpPr>
            <a:spLocks noChangeArrowheads="1"/>
          </p:cNvSpPr>
          <p:nvPr/>
        </p:nvSpPr>
        <p:spPr bwMode="auto">
          <a:xfrm>
            <a:off x="683568" y="836712"/>
            <a:ext cx="7632848" cy="400110"/>
          </a:xfrm>
          <a:prstGeom prst="rect">
            <a:avLst/>
          </a:prstGeom>
          <a:noFill/>
          <a:ln w="9525">
            <a:noFill/>
            <a:miter lim="800000"/>
            <a:headEnd/>
            <a:tailEnd/>
          </a:ln>
        </p:spPr>
        <p:txBody>
          <a:bodyPr wrap="square">
            <a:spAutoFit/>
          </a:bodyPr>
          <a:lstStyle/>
          <a:p>
            <a:r>
              <a:rPr lang="en-US" altLang="ja-JP" sz="2000" dirty="0" smtClean="0"/>
              <a:t>The average number of displaced atoms per atom of a material</a:t>
            </a:r>
            <a:endParaRPr lang="ja-JP" altLang="en-US" sz="2000" dirty="0">
              <a:latin typeface="Symbol" pitchFamily="18" charset="2"/>
            </a:endParaRPr>
          </a:p>
        </p:txBody>
      </p:sp>
      <p:sp>
        <p:nvSpPr>
          <p:cNvPr id="53" name="正方形/長方形 52"/>
          <p:cNvSpPr/>
          <p:nvPr/>
        </p:nvSpPr>
        <p:spPr>
          <a:xfrm>
            <a:off x="4671270" y="2452271"/>
            <a:ext cx="4472730" cy="400110"/>
          </a:xfrm>
          <a:prstGeom prst="rect">
            <a:avLst/>
          </a:prstGeom>
        </p:spPr>
        <p:txBody>
          <a:bodyPr wrap="square">
            <a:spAutoFit/>
          </a:bodyPr>
          <a:lstStyle/>
          <a:p>
            <a:r>
              <a:rPr lang="en-US" altLang="ja-JP" sz="2000" b="1" dirty="0" smtClean="0">
                <a:solidFill>
                  <a:srgbClr val="0000FF"/>
                </a:solidFill>
                <a:cs typeface="Arial" charset="0"/>
              </a:rPr>
              <a:t>Irradiation </a:t>
            </a:r>
            <a:r>
              <a:rPr lang="en-US" altLang="ja-JP" sz="2000" dirty="0" smtClean="0">
                <a:solidFill>
                  <a:srgbClr val="0000FF"/>
                </a:solidFill>
                <a:cs typeface="Arial" charset="0"/>
              </a:rPr>
              <a:t>at cryogenic temperature</a:t>
            </a:r>
          </a:p>
        </p:txBody>
      </p:sp>
      <p:sp>
        <p:nvSpPr>
          <p:cNvPr id="54" name="正方形/長方形 53"/>
          <p:cNvSpPr/>
          <p:nvPr/>
        </p:nvSpPr>
        <p:spPr>
          <a:xfrm>
            <a:off x="4763447" y="4629234"/>
            <a:ext cx="4262705" cy="369332"/>
          </a:xfrm>
          <a:prstGeom prst="rect">
            <a:avLst/>
          </a:prstGeom>
        </p:spPr>
        <p:txBody>
          <a:bodyPr wrap="none">
            <a:spAutoFit/>
          </a:bodyPr>
          <a:lstStyle/>
          <a:p>
            <a:r>
              <a:rPr lang="en-US" altLang="ja-JP" dirty="0" err="1" smtClean="0">
                <a:solidFill>
                  <a:srgbClr val="0000FF"/>
                </a:solidFill>
                <a:cs typeface="Arial" charset="0"/>
              </a:rPr>
              <a:t>Δ</a:t>
            </a:r>
            <a:r>
              <a:rPr lang="en-US" altLang="ja-JP" i="1" dirty="0" err="1" smtClean="0">
                <a:solidFill>
                  <a:srgbClr val="0000FF"/>
                </a:solidFill>
                <a:cs typeface="Arial" charset="0"/>
              </a:rPr>
              <a:t>ρ</a:t>
            </a:r>
            <a:r>
              <a:rPr lang="en-US" altLang="ja-JP" baseline="-25000" dirty="0" err="1" smtClean="0">
                <a:solidFill>
                  <a:srgbClr val="0000FF"/>
                </a:solidFill>
                <a:cs typeface="Arial" charset="0"/>
              </a:rPr>
              <a:t>metal</a:t>
            </a:r>
            <a:r>
              <a:rPr lang="en-US" altLang="ja-JP" dirty="0" smtClean="0">
                <a:solidFill>
                  <a:srgbClr val="0000FF"/>
                </a:solidFill>
                <a:cs typeface="Arial" charset="0"/>
              </a:rPr>
              <a:t>: Electrical resistivity change(</a:t>
            </a:r>
            <a:r>
              <a:rPr lang="en-US" altLang="ja-JP" dirty="0" err="1" smtClean="0">
                <a:solidFill>
                  <a:srgbClr val="0000FF"/>
                </a:solidFill>
                <a:cs typeface="Arial" charset="0"/>
              </a:rPr>
              <a:t>Ωm</a:t>
            </a:r>
            <a:r>
              <a:rPr lang="en-US" altLang="ja-JP" dirty="0" smtClean="0">
                <a:solidFill>
                  <a:srgbClr val="0000FF"/>
                </a:solidFill>
                <a:cs typeface="Arial" charset="0"/>
              </a:rPr>
              <a:t>)</a:t>
            </a:r>
            <a:endParaRPr lang="en-US" altLang="ja-JP" dirty="0" smtClean="0">
              <a:cs typeface="Arial" charset="0"/>
            </a:endParaRPr>
          </a:p>
        </p:txBody>
      </p:sp>
      <p:sp>
        <p:nvSpPr>
          <p:cNvPr id="55" name="正方形/長方形 54"/>
          <p:cNvSpPr/>
          <p:nvPr/>
        </p:nvSpPr>
        <p:spPr>
          <a:xfrm>
            <a:off x="5315698" y="5054865"/>
            <a:ext cx="2789546" cy="400110"/>
          </a:xfrm>
          <a:prstGeom prst="rect">
            <a:avLst/>
          </a:prstGeom>
        </p:spPr>
        <p:txBody>
          <a:bodyPr wrap="none">
            <a:spAutoFit/>
          </a:bodyPr>
          <a:lstStyle/>
          <a:p>
            <a:r>
              <a:rPr lang="en-US" altLang="ja-JP" sz="2000" dirty="0" smtClean="0">
                <a:solidFill>
                  <a:srgbClr val="0000FF"/>
                </a:solidFill>
                <a:cs typeface="Arial" charset="0"/>
              </a:rPr>
              <a:t>Φ: Beam </a:t>
            </a:r>
            <a:r>
              <a:rPr lang="en-US" altLang="ja-JP" sz="2000" dirty="0" err="1" smtClean="0">
                <a:solidFill>
                  <a:srgbClr val="0000FF"/>
                </a:solidFill>
                <a:cs typeface="Arial" charset="0"/>
              </a:rPr>
              <a:t>fluence</a:t>
            </a:r>
            <a:r>
              <a:rPr lang="en-US" altLang="ja-JP" sz="2000" dirty="0" smtClean="0">
                <a:solidFill>
                  <a:srgbClr val="0000FF"/>
                </a:solidFill>
                <a:cs typeface="Arial" charset="0"/>
              </a:rPr>
              <a:t>(1/m</a:t>
            </a:r>
            <a:r>
              <a:rPr lang="en-US" altLang="ja-JP" sz="2000" baseline="30000" dirty="0" smtClean="0">
                <a:solidFill>
                  <a:srgbClr val="0000FF"/>
                </a:solidFill>
                <a:cs typeface="Arial" charset="0"/>
              </a:rPr>
              <a:t>2</a:t>
            </a:r>
            <a:r>
              <a:rPr lang="en-US" altLang="ja-JP" sz="2000" dirty="0" smtClean="0">
                <a:solidFill>
                  <a:srgbClr val="0000FF"/>
                </a:solidFill>
                <a:cs typeface="Arial" charset="0"/>
              </a:rPr>
              <a:t>)</a:t>
            </a:r>
            <a:endParaRPr lang="en-US" altLang="ja-JP" sz="2000" dirty="0" smtClean="0">
              <a:cs typeface="Arial" charset="0"/>
            </a:endParaRPr>
          </a:p>
        </p:txBody>
      </p:sp>
      <p:sp>
        <p:nvSpPr>
          <p:cNvPr id="56" name="正方形/長方形 55"/>
          <p:cNvSpPr/>
          <p:nvPr/>
        </p:nvSpPr>
        <p:spPr>
          <a:xfrm>
            <a:off x="5102224" y="5430246"/>
            <a:ext cx="3923928" cy="400110"/>
          </a:xfrm>
          <a:prstGeom prst="rect">
            <a:avLst/>
          </a:prstGeom>
        </p:spPr>
        <p:txBody>
          <a:bodyPr wrap="square">
            <a:spAutoFit/>
          </a:bodyPr>
          <a:lstStyle/>
          <a:p>
            <a:r>
              <a:rPr lang="en-US" altLang="ja-JP" sz="2000" i="1" dirty="0" err="1" smtClean="0">
                <a:cs typeface="Arial" charset="0"/>
              </a:rPr>
              <a:t>ρ</a:t>
            </a:r>
            <a:r>
              <a:rPr lang="en-US" altLang="ja-JP" sz="2000" baseline="-25000" dirty="0" err="1" smtClean="0">
                <a:cs typeface="Arial" charset="0"/>
              </a:rPr>
              <a:t>FP</a:t>
            </a:r>
            <a:r>
              <a:rPr lang="en-US" altLang="ja-JP" sz="2000" dirty="0" smtClean="0">
                <a:cs typeface="Arial" charset="0"/>
              </a:rPr>
              <a:t>: </a:t>
            </a:r>
            <a:r>
              <a:rPr lang="en-US" altLang="ja-JP" sz="2000" dirty="0" err="1" smtClean="0">
                <a:cs typeface="Arial" charset="0"/>
              </a:rPr>
              <a:t>Frenkel</a:t>
            </a:r>
            <a:r>
              <a:rPr lang="en-US" altLang="ja-JP" sz="2000" dirty="0" smtClean="0">
                <a:cs typeface="Arial" charset="0"/>
              </a:rPr>
              <a:t>-pair resistivity (</a:t>
            </a:r>
            <a:r>
              <a:rPr lang="en-US" altLang="ja-JP" sz="2000" dirty="0" err="1" smtClean="0">
                <a:cs typeface="Arial" charset="0"/>
              </a:rPr>
              <a:t>Ωm</a:t>
            </a:r>
            <a:r>
              <a:rPr lang="en-US" altLang="ja-JP" sz="2000" dirty="0" smtClean="0">
                <a:cs typeface="Arial" charset="0"/>
              </a:rPr>
              <a:t>)</a:t>
            </a:r>
          </a:p>
        </p:txBody>
      </p:sp>
      <p:sp>
        <p:nvSpPr>
          <p:cNvPr id="57" name="角丸四角形 56"/>
          <p:cNvSpPr/>
          <p:nvPr/>
        </p:nvSpPr>
        <p:spPr>
          <a:xfrm>
            <a:off x="4536504" y="2314806"/>
            <a:ext cx="4499992" cy="4282546"/>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5866522" y="2132856"/>
            <a:ext cx="1837362" cy="400110"/>
          </a:xfrm>
          <a:prstGeom prst="rect">
            <a:avLst/>
          </a:prstGeom>
          <a:solidFill>
            <a:schemeClr val="bg1"/>
          </a:solidFill>
        </p:spPr>
        <p:txBody>
          <a:bodyPr wrap="none">
            <a:spAutoFit/>
          </a:bodyPr>
          <a:lstStyle/>
          <a:p>
            <a:r>
              <a:rPr lang="en-US" altLang="ja-JP" sz="2000" b="1" dirty="0" smtClean="0">
                <a:cs typeface="Arial" charset="0"/>
              </a:rPr>
              <a:t>Measurement</a:t>
            </a:r>
          </a:p>
        </p:txBody>
      </p:sp>
      <p:sp>
        <p:nvSpPr>
          <p:cNvPr id="59" name="正方形/長方形 58"/>
          <p:cNvSpPr/>
          <p:nvPr/>
        </p:nvSpPr>
        <p:spPr>
          <a:xfrm>
            <a:off x="5466881" y="6029556"/>
            <a:ext cx="3096344" cy="338554"/>
          </a:xfrm>
          <a:prstGeom prst="rect">
            <a:avLst/>
          </a:prstGeom>
        </p:spPr>
        <p:txBody>
          <a:bodyPr wrap="square">
            <a:spAutoFit/>
          </a:bodyPr>
          <a:lstStyle/>
          <a:p>
            <a:r>
              <a:rPr lang="en-US" altLang="ja-JP" sz="1600" i="1" dirty="0" smtClean="0">
                <a:latin typeface="Times New Roman" pitchFamily="18" charset="0"/>
                <a:cs typeface="Times New Roman" pitchFamily="18" charset="0"/>
              </a:rPr>
              <a:t>J. </a:t>
            </a:r>
            <a:r>
              <a:rPr lang="en-US" altLang="ja-JP" sz="1600" i="1" dirty="0" err="1" smtClean="0">
                <a:latin typeface="Times New Roman" pitchFamily="18" charset="0"/>
                <a:cs typeface="Times New Roman" pitchFamily="18" charset="0"/>
              </a:rPr>
              <a:t>Nucl</a:t>
            </a:r>
            <a:r>
              <a:rPr lang="en-US" altLang="ja-JP" sz="1600" i="1" dirty="0" smtClean="0">
                <a:latin typeface="Times New Roman" pitchFamily="18" charset="0"/>
                <a:cs typeface="Times New Roman" pitchFamily="18" charset="0"/>
              </a:rPr>
              <a:t>. Mater. 49 (1973/74) 161.</a:t>
            </a:r>
            <a:endParaRPr lang="ja-JP" altLang="en-US" sz="1600" i="1" dirty="0">
              <a:latin typeface="Times New Roman" pitchFamily="18" charset="0"/>
              <a:cs typeface="Times New Roman" pitchFamily="18" charset="0"/>
            </a:endParaRPr>
          </a:p>
        </p:txBody>
      </p:sp>
      <p:sp>
        <p:nvSpPr>
          <p:cNvPr id="66" name="角丸四角形 65"/>
          <p:cNvSpPr/>
          <p:nvPr/>
        </p:nvSpPr>
        <p:spPr>
          <a:xfrm>
            <a:off x="179512" y="2374649"/>
            <a:ext cx="4249489" cy="4162859"/>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角丸四角形 67"/>
          <p:cNvSpPr/>
          <p:nvPr/>
        </p:nvSpPr>
        <p:spPr>
          <a:xfrm>
            <a:off x="395536" y="764703"/>
            <a:ext cx="8208912" cy="1350033"/>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角丸四角形 68"/>
          <p:cNvSpPr/>
          <p:nvPr/>
        </p:nvSpPr>
        <p:spPr>
          <a:xfrm>
            <a:off x="6375968" y="3573016"/>
            <a:ext cx="1071736" cy="1008112"/>
          </a:xfrm>
          <a:prstGeom prst="roundRect">
            <a:avLst/>
          </a:prstGeom>
          <a:no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1421370" y="2148097"/>
            <a:ext cx="1566454" cy="400110"/>
          </a:xfrm>
          <a:prstGeom prst="rect">
            <a:avLst/>
          </a:prstGeom>
          <a:solidFill>
            <a:schemeClr val="bg1"/>
          </a:solidFill>
        </p:spPr>
        <p:txBody>
          <a:bodyPr wrap="none">
            <a:spAutoFit/>
          </a:bodyPr>
          <a:lstStyle/>
          <a:p>
            <a:r>
              <a:rPr lang="en-US" altLang="ja-JP" sz="2000" b="1" dirty="0" smtClean="0">
                <a:cs typeface="Arial" charset="0"/>
              </a:rPr>
              <a:t>Calculation</a:t>
            </a:r>
          </a:p>
        </p:txBody>
      </p:sp>
      <p:sp>
        <p:nvSpPr>
          <p:cNvPr id="76" name="左右矢印 75"/>
          <p:cNvSpPr/>
          <p:nvPr/>
        </p:nvSpPr>
        <p:spPr>
          <a:xfrm>
            <a:off x="4053453" y="3978042"/>
            <a:ext cx="792088" cy="50405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4793742" y="2844044"/>
            <a:ext cx="4090053" cy="646331"/>
          </a:xfrm>
          <a:prstGeom prst="rect">
            <a:avLst/>
          </a:prstGeom>
        </p:spPr>
        <p:txBody>
          <a:bodyPr wrap="square">
            <a:spAutoFit/>
          </a:bodyPr>
          <a:lstStyle/>
          <a:p>
            <a:r>
              <a:rPr lang="en-US" altLang="ja-JP" dirty="0" smtClean="0">
                <a:latin typeface="Arial" panose="020B0604020202020204" pitchFamily="34" charset="0"/>
                <a:cs typeface="Arial" panose="020B0604020202020204" pitchFamily="34" charset="0"/>
              </a:rPr>
              <a:t>Recombination of </a:t>
            </a:r>
            <a:r>
              <a:rPr lang="en-US" altLang="ja-JP" dirty="0" err="1" smtClean="0">
                <a:latin typeface="Arial" panose="020B0604020202020204" pitchFamily="34" charset="0"/>
                <a:cs typeface="Arial" panose="020B0604020202020204" pitchFamily="34" charset="0"/>
              </a:rPr>
              <a:t>Frenkel</a:t>
            </a:r>
            <a:r>
              <a:rPr lang="en-US" altLang="ja-JP" dirty="0" smtClean="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pairs </a:t>
            </a:r>
            <a:endParaRPr lang="en-US" altLang="ja-JP" dirty="0" smtClean="0">
              <a:latin typeface="Arial" panose="020B0604020202020204" pitchFamily="34" charset="0"/>
              <a:cs typeface="Arial" panose="020B0604020202020204" pitchFamily="34" charset="0"/>
            </a:endParaRPr>
          </a:p>
          <a:p>
            <a:r>
              <a:rPr lang="en-US" altLang="ja-JP" dirty="0" smtClean="0">
                <a:latin typeface="Arial" panose="020B0604020202020204" pitchFamily="34" charset="0"/>
                <a:cs typeface="Arial" panose="020B0604020202020204" pitchFamily="34" charset="0"/>
              </a:rPr>
              <a:t>by </a:t>
            </a:r>
            <a:r>
              <a:rPr lang="en-US" altLang="ja-JP" dirty="0">
                <a:latin typeface="Arial" panose="020B0604020202020204" pitchFamily="34" charset="0"/>
                <a:cs typeface="Arial" panose="020B0604020202020204" pitchFamily="34" charset="0"/>
              </a:rPr>
              <a:t>thermal motion </a:t>
            </a:r>
            <a:r>
              <a:rPr lang="en-US" altLang="ja-JP" dirty="0" smtClean="0">
                <a:latin typeface="Arial" panose="020B0604020202020204" pitchFamily="34" charset="0"/>
                <a:cs typeface="Arial" panose="020B0604020202020204" pitchFamily="34" charset="0"/>
              </a:rPr>
              <a:t>is </a:t>
            </a:r>
            <a:r>
              <a:rPr lang="en-US" altLang="ja-JP" dirty="0">
                <a:latin typeface="Arial" panose="020B0604020202020204" pitchFamily="34" charset="0"/>
                <a:cs typeface="Arial" panose="020B0604020202020204" pitchFamily="34" charset="0"/>
              </a:rPr>
              <a:t>well </a:t>
            </a:r>
            <a:r>
              <a:rPr lang="en-US" altLang="ja-JP" dirty="0" smtClean="0">
                <a:latin typeface="Arial" panose="020B0604020202020204" pitchFamily="34" charset="0"/>
                <a:cs typeface="Arial" panose="020B0604020202020204" pitchFamily="34" charset="0"/>
              </a:rPr>
              <a:t>suppressed.</a:t>
            </a:r>
            <a:endParaRPr lang="ja-JP" altLang="en-US" dirty="0">
              <a:latin typeface="Arial" panose="020B0604020202020204" pitchFamily="34" charset="0"/>
              <a:cs typeface="Arial" panose="020B0604020202020204" pitchFamily="34" charset="0"/>
            </a:endParaRPr>
          </a:p>
        </p:txBody>
      </p:sp>
      <mc:AlternateContent xmlns:mc="http://schemas.openxmlformats.org/markup-compatibility/2006">
        <mc:Choice xmlns="" xmlns:a14="http://schemas.microsoft.com/office/drawing/2010/main" Requires="a14">
          <p:sp>
            <p:nvSpPr>
              <p:cNvPr id="3" name="正方形/長方形 2"/>
              <p:cNvSpPr/>
              <p:nvPr/>
            </p:nvSpPr>
            <p:spPr>
              <a:xfrm>
                <a:off x="263161" y="2500732"/>
                <a:ext cx="4144724" cy="11154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sz="2000" i="1" smtClean="0">
                              <a:solidFill>
                                <a:schemeClr val="tx1"/>
                              </a:solidFill>
                              <a:latin typeface="Cambria Math" panose="02040503050406030204" pitchFamily="18" charset="0"/>
                            </a:rPr>
                          </m:ctrlPr>
                        </m:sSubPr>
                        <m:e>
                          <m:r>
                            <a:rPr lang="ja-JP" altLang="en-US" sz="2000" i="1">
                              <a:solidFill>
                                <a:schemeClr val="tx1"/>
                              </a:solidFill>
                              <a:latin typeface="Cambria Math" panose="02040503050406030204" pitchFamily="18" charset="0"/>
                            </a:rPr>
                            <m:t>𝜎</m:t>
                          </m:r>
                        </m:e>
                        <m:sub>
                          <m:r>
                            <m:rPr>
                              <m:sty m:val="p"/>
                            </m:rPr>
                            <a:rPr lang="en-US" altLang="ja-JP" sz="2000" b="0" i="0" smtClean="0">
                              <a:solidFill>
                                <a:schemeClr val="tx1"/>
                              </a:solidFill>
                              <a:latin typeface="Cambria Math" panose="02040503050406030204" pitchFamily="18" charset="0"/>
                            </a:rPr>
                            <m:t>calc</m:t>
                          </m:r>
                          <m:r>
                            <a:rPr lang="en-US" altLang="ja-JP" sz="2000" b="0" i="0" smtClean="0">
                              <a:solidFill>
                                <a:schemeClr val="tx1"/>
                              </a:solidFill>
                              <a:latin typeface="Cambria Math" panose="02040503050406030204" pitchFamily="18" charset="0"/>
                            </a:rPr>
                            <m:t>.</m:t>
                          </m:r>
                        </m:sub>
                      </m:sSub>
                      <m:r>
                        <a:rPr lang="ja-JP" altLang="en-US" sz="2000" i="0">
                          <a:solidFill>
                            <a:schemeClr val="tx1"/>
                          </a:solidFill>
                          <a:latin typeface="Cambria Math" panose="02040503050406030204" pitchFamily="18" charset="0"/>
                        </a:rPr>
                        <m:t>=</m:t>
                      </m:r>
                      <m:nary>
                        <m:naryPr>
                          <m:chr m:val="∑"/>
                          <m:limLoc m:val="undOvr"/>
                          <m:supHide m:val="on"/>
                          <m:ctrlPr>
                            <a:rPr lang="ja-JP" altLang="en-US" sz="2000" i="1">
                              <a:solidFill>
                                <a:schemeClr val="tx1"/>
                              </a:solidFill>
                              <a:latin typeface="Cambria Math" panose="02040503050406030204" pitchFamily="18" charset="0"/>
                            </a:rPr>
                          </m:ctrlPr>
                        </m:naryPr>
                        <m:sub>
                          <m:r>
                            <a:rPr lang="ja-JP" altLang="en-US" sz="2000" i="1">
                              <a:solidFill>
                                <a:schemeClr val="tx1"/>
                              </a:solidFill>
                              <a:latin typeface="Cambria Math" panose="02040503050406030204" pitchFamily="18" charset="0"/>
                            </a:rPr>
                            <m:t>𝑖</m:t>
                          </m:r>
                        </m:sub>
                        <m:sup/>
                        <m:e>
                          <m:nary>
                            <m:naryPr>
                              <m:limLoc m:val="undOvr"/>
                              <m:ctrlPr>
                                <a:rPr lang="ja-JP" altLang="en-US" sz="2000" i="1">
                                  <a:solidFill>
                                    <a:schemeClr val="tx1"/>
                                  </a:solidFill>
                                  <a:latin typeface="Cambria Math" panose="02040503050406030204" pitchFamily="18" charset="0"/>
                                </a:rPr>
                              </m:ctrlPr>
                            </m:naryPr>
                            <m:sub>
                              <m:sSub>
                                <m:sSubPr>
                                  <m:ctrlPr>
                                    <a:rPr lang="ja-JP" altLang="en-US" sz="2000" i="1">
                                      <a:solidFill>
                                        <a:schemeClr val="tx1"/>
                                      </a:solidFill>
                                      <a:latin typeface="Cambria Math" panose="02040503050406030204" pitchFamily="18" charset="0"/>
                                    </a:rPr>
                                  </m:ctrlPr>
                                </m:sSubPr>
                                <m:e>
                                  <m:r>
                                    <a:rPr lang="ja-JP" altLang="en-US" sz="2000" i="1">
                                      <a:solidFill>
                                        <a:schemeClr val="tx1"/>
                                      </a:solidFill>
                                      <a:latin typeface="Cambria Math" panose="02040503050406030204" pitchFamily="18" charset="0"/>
                                    </a:rPr>
                                    <m:t>𝐸</m:t>
                                  </m:r>
                                </m:e>
                                <m:sub>
                                  <m:r>
                                    <m:rPr>
                                      <m:sty m:val="p"/>
                                    </m:rPr>
                                    <a:rPr lang="ja-JP" altLang="en-US" sz="2000" i="0">
                                      <a:solidFill>
                                        <a:schemeClr val="tx1"/>
                                      </a:solidFill>
                                      <a:latin typeface="Cambria Math" panose="02040503050406030204" pitchFamily="18" charset="0"/>
                                    </a:rPr>
                                    <m:t>d</m:t>
                                  </m:r>
                                </m:sub>
                              </m:sSub>
                            </m:sub>
                            <m:sup>
                              <m:sSubSup>
                                <m:sSubSupPr>
                                  <m:ctrlPr>
                                    <a:rPr lang="ja-JP" altLang="en-US" sz="2000" i="1">
                                      <a:solidFill>
                                        <a:schemeClr val="tx1"/>
                                      </a:solidFill>
                                      <a:latin typeface="Cambria Math" panose="02040503050406030204" pitchFamily="18" charset="0"/>
                                    </a:rPr>
                                  </m:ctrlPr>
                                </m:sSubSupPr>
                                <m:e>
                                  <m:r>
                                    <a:rPr lang="ja-JP" altLang="en-US" sz="2000" i="1">
                                      <a:solidFill>
                                        <a:schemeClr val="tx1"/>
                                      </a:solidFill>
                                      <a:latin typeface="Cambria Math" panose="02040503050406030204" pitchFamily="18" charset="0"/>
                                    </a:rPr>
                                    <m:t>𝑇</m:t>
                                  </m:r>
                                </m:e>
                                <m:sub>
                                  <m:r>
                                    <a:rPr lang="ja-JP" altLang="en-US" sz="2000" i="1">
                                      <a:solidFill>
                                        <a:schemeClr val="tx1"/>
                                      </a:solidFill>
                                      <a:latin typeface="Cambria Math" panose="02040503050406030204" pitchFamily="18" charset="0"/>
                                    </a:rPr>
                                    <m:t>𝑖</m:t>
                                  </m:r>
                                </m:sub>
                                <m:sup>
                                  <m:r>
                                    <m:rPr>
                                      <m:sty m:val="p"/>
                                    </m:rPr>
                                    <a:rPr lang="ja-JP" altLang="en-US" sz="2000" i="0">
                                      <a:solidFill>
                                        <a:schemeClr val="tx1"/>
                                      </a:solidFill>
                                      <a:latin typeface="Cambria Math" panose="02040503050406030204" pitchFamily="18" charset="0"/>
                                    </a:rPr>
                                    <m:t>max</m:t>
                                  </m:r>
                                </m:sup>
                              </m:sSubSup>
                            </m:sup>
                            <m:e>
                              <m:r>
                                <a:rPr lang="ja-JP" altLang="en-US" sz="2000" i="1">
                                  <a:solidFill>
                                    <a:schemeClr val="tx1"/>
                                  </a:solidFill>
                                  <a:latin typeface="Cambria Math" panose="02040503050406030204" pitchFamily="18" charset="0"/>
                                </a:rPr>
                                <m:t>𝑑</m:t>
                              </m:r>
                              <m:f>
                                <m:fPr>
                                  <m:type m:val="lin"/>
                                  <m:ctrlPr>
                                    <a:rPr lang="ja-JP" altLang="en-US" sz="2000" i="1">
                                      <a:solidFill>
                                        <a:schemeClr val="tx1"/>
                                      </a:solidFill>
                                      <a:latin typeface="Cambria Math" panose="02040503050406030204" pitchFamily="18" charset="0"/>
                                    </a:rPr>
                                  </m:ctrlPr>
                                </m:fPr>
                                <m:num>
                                  <m:r>
                                    <a:rPr lang="ja-JP" altLang="en-US" sz="2000" i="1">
                                      <a:solidFill>
                                        <a:schemeClr val="tx1"/>
                                      </a:solidFill>
                                      <a:latin typeface="Cambria Math" panose="02040503050406030204" pitchFamily="18" charset="0"/>
                                    </a:rPr>
                                    <m:t>𝜎</m:t>
                                  </m:r>
                                </m:num>
                                <m:den>
                                  <m:r>
                                    <a:rPr lang="ja-JP" altLang="en-US" sz="2000" i="1">
                                      <a:solidFill>
                                        <a:schemeClr val="tx1"/>
                                      </a:solidFill>
                                      <a:latin typeface="Cambria Math" panose="02040503050406030204" pitchFamily="18" charset="0"/>
                                    </a:rPr>
                                    <m:t>𝑑</m:t>
                                  </m:r>
                                </m:den>
                              </m:f>
                              <m:sSub>
                                <m:sSubPr>
                                  <m:ctrlPr>
                                    <a:rPr lang="ja-JP" altLang="en-US" sz="2000" i="1">
                                      <a:solidFill>
                                        <a:schemeClr val="tx1"/>
                                      </a:solidFill>
                                      <a:latin typeface="Cambria Math" panose="02040503050406030204" pitchFamily="18" charset="0"/>
                                    </a:rPr>
                                  </m:ctrlPr>
                                </m:sSubPr>
                                <m:e>
                                  <m:r>
                                    <a:rPr lang="ja-JP" altLang="en-US" sz="2000" i="1">
                                      <a:solidFill>
                                        <a:schemeClr val="tx1"/>
                                      </a:solidFill>
                                      <a:latin typeface="Cambria Math" panose="02040503050406030204" pitchFamily="18" charset="0"/>
                                    </a:rPr>
                                    <m:t>𝑇</m:t>
                                  </m:r>
                                </m:e>
                                <m:sub>
                                  <m:r>
                                    <a:rPr lang="ja-JP" altLang="en-US" sz="2000" i="1">
                                      <a:solidFill>
                                        <a:schemeClr val="tx1"/>
                                      </a:solidFill>
                                      <a:latin typeface="Cambria Math" panose="02040503050406030204" pitchFamily="18" charset="0"/>
                                    </a:rPr>
                                    <m:t>𝑖</m:t>
                                  </m:r>
                                </m:sub>
                              </m:sSub>
                            </m:e>
                          </m:nary>
                        </m:e>
                      </m:nary>
                      <m:r>
                        <a:rPr lang="ja-JP" altLang="en-US" sz="2000" i="0">
                          <a:solidFill>
                            <a:schemeClr val="tx1"/>
                          </a:solidFill>
                          <a:latin typeface="Cambria Math" panose="02040503050406030204" pitchFamily="18" charset="0"/>
                        </a:rPr>
                        <m:t>×</m:t>
                      </m:r>
                      <m:r>
                        <a:rPr lang="ja-JP" altLang="en-US" sz="2000" i="1">
                          <a:solidFill>
                            <a:schemeClr val="tx1"/>
                          </a:solidFill>
                          <a:latin typeface="Cambria Math" panose="02040503050406030204" pitchFamily="18" charset="0"/>
                        </a:rPr>
                        <m:t>𝜈</m:t>
                      </m:r>
                      <m:r>
                        <a:rPr lang="ja-JP" altLang="en-US" sz="2000" i="0">
                          <a:solidFill>
                            <a:schemeClr val="tx1"/>
                          </a:solidFill>
                          <a:latin typeface="Cambria Math" panose="02040503050406030204" pitchFamily="18" charset="0"/>
                        </a:rPr>
                        <m:t>(</m:t>
                      </m:r>
                      <m:sSub>
                        <m:sSubPr>
                          <m:ctrlPr>
                            <a:rPr lang="ja-JP" altLang="en-US" sz="2000" i="1">
                              <a:solidFill>
                                <a:schemeClr val="tx1"/>
                              </a:solidFill>
                              <a:latin typeface="Cambria Math" panose="02040503050406030204" pitchFamily="18" charset="0"/>
                            </a:rPr>
                          </m:ctrlPr>
                        </m:sSubPr>
                        <m:e>
                          <m:r>
                            <a:rPr lang="ja-JP" altLang="en-US" sz="2000" i="1">
                              <a:solidFill>
                                <a:schemeClr val="tx1"/>
                              </a:solidFill>
                              <a:latin typeface="Cambria Math" panose="02040503050406030204" pitchFamily="18" charset="0"/>
                            </a:rPr>
                            <m:t>𝑇</m:t>
                          </m:r>
                        </m:e>
                        <m:sub>
                          <m:r>
                            <a:rPr lang="ja-JP" altLang="en-US" sz="2000" i="1">
                              <a:solidFill>
                                <a:schemeClr val="tx1"/>
                              </a:solidFill>
                              <a:latin typeface="Cambria Math" panose="02040503050406030204" pitchFamily="18" charset="0"/>
                            </a:rPr>
                            <m:t>𝑖</m:t>
                          </m:r>
                        </m:sub>
                      </m:sSub>
                      <m:r>
                        <a:rPr lang="ja-JP" altLang="en-US" sz="2000" i="0">
                          <a:solidFill>
                            <a:schemeClr val="tx1"/>
                          </a:solidFill>
                          <a:latin typeface="Cambria Math" panose="02040503050406030204" pitchFamily="18" charset="0"/>
                        </a:rPr>
                        <m:t>)</m:t>
                      </m:r>
                      <m:r>
                        <a:rPr lang="ja-JP" altLang="en-US" sz="2000" i="1">
                          <a:solidFill>
                            <a:schemeClr val="tx1"/>
                          </a:solidFill>
                          <a:latin typeface="Cambria Math" panose="02040503050406030204" pitchFamily="18" charset="0"/>
                        </a:rPr>
                        <m:t>𝑑</m:t>
                      </m:r>
                      <m:sSub>
                        <m:sSubPr>
                          <m:ctrlPr>
                            <a:rPr lang="ja-JP" altLang="en-US" sz="2000" i="1">
                              <a:solidFill>
                                <a:schemeClr val="tx1"/>
                              </a:solidFill>
                              <a:latin typeface="Cambria Math" panose="02040503050406030204" pitchFamily="18" charset="0"/>
                            </a:rPr>
                          </m:ctrlPr>
                        </m:sSubPr>
                        <m:e>
                          <m:r>
                            <a:rPr lang="ja-JP" altLang="en-US" sz="2000" i="1">
                              <a:solidFill>
                                <a:schemeClr val="tx1"/>
                              </a:solidFill>
                              <a:latin typeface="Cambria Math" panose="02040503050406030204" pitchFamily="18" charset="0"/>
                            </a:rPr>
                            <m:t>𝑇</m:t>
                          </m:r>
                        </m:e>
                        <m:sub>
                          <m:r>
                            <a:rPr lang="ja-JP" altLang="en-US" sz="2000" i="1">
                              <a:solidFill>
                                <a:schemeClr val="tx1"/>
                              </a:solidFill>
                              <a:latin typeface="Cambria Math" panose="02040503050406030204" pitchFamily="18" charset="0"/>
                            </a:rPr>
                            <m:t>𝑖</m:t>
                          </m:r>
                        </m:sub>
                      </m:sSub>
                    </m:oMath>
                  </m:oMathPara>
                </a14:m>
                <a:endParaRPr lang="ja-JP" altLang="en-US" sz="2000" dirty="0">
                  <a:solidFill>
                    <a:schemeClr val="tx1"/>
                  </a:solidFill>
                </a:endParaRPr>
              </a:p>
            </p:txBody>
          </p:sp>
        </mc:Choice>
        <mc:Fallback>
          <p:sp>
            <p:nvSpPr>
              <p:cNvPr id="3" name="正方形/長方形 2"/>
              <p:cNvSpPr>
                <a:spLocks noRot="1" noChangeAspect="1" noMove="1" noResize="1" noEditPoints="1" noAdjustHandles="1" noChangeArrowheads="1" noChangeShapeType="1" noTextEdit="1"/>
              </p:cNvSpPr>
              <p:nvPr/>
            </p:nvSpPr>
            <p:spPr>
              <a:xfrm>
                <a:off x="263161" y="2500732"/>
                <a:ext cx="4144724" cy="1115434"/>
              </a:xfrm>
              <a:prstGeom prst="rect">
                <a:avLst/>
              </a:prstGeom>
              <a:blipFill rotWithShape="0">
                <a:blip r:embed="rId6" cstate="print"/>
                <a:stretch>
                  <a:fillRect/>
                </a:stretch>
              </a:blipFill>
            </p:spPr>
            <p:txBody>
              <a:bodyPr/>
              <a:lstStyle/>
              <a:p>
                <a:r>
                  <a:rPr lang="ja-JP" altLang="en-US">
                    <a:noFill/>
                  </a:rPr>
                  <a:t> </a:t>
                </a:r>
              </a:p>
            </p:txBody>
          </p:sp>
        </mc:Fallback>
      </mc:AlternateContent>
      <mc:AlternateContent xmlns:mc="http://schemas.openxmlformats.org/markup-compatibility/2006">
        <mc:Choice xmlns="" xmlns:a14="http://schemas.microsoft.com/office/drawing/2010/main" Requires="a14">
          <p:sp>
            <p:nvSpPr>
              <p:cNvPr id="6" name="正方形/長方形 5"/>
              <p:cNvSpPr/>
              <p:nvPr/>
            </p:nvSpPr>
            <p:spPr>
              <a:xfrm>
                <a:off x="457859" y="3851756"/>
                <a:ext cx="34179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ja-JP" altLang="en-US" i="1">
                              <a:latin typeface="Cambria Math" panose="02040503050406030204" pitchFamily="18" charset="0"/>
                            </a:rPr>
                          </m:ctrlPr>
                        </m:dPr>
                        <m:e>
                          <m:r>
                            <a:rPr lang="ja-JP" altLang="en-US" i="1">
                              <a:latin typeface="Cambria Math" panose="02040503050406030204" pitchFamily="18" charset="0"/>
                            </a:rPr>
                            <m:t>𝜈</m:t>
                          </m:r>
                          <m:d>
                            <m:dPr>
                              <m:ctrlPr>
                                <a:rPr lang="ja-JP" altLang="en-US" i="1">
                                  <a:latin typeface="Cambria Math" panose="02040503050406030204" pitchFamily="18" charset="0"/>
                                </a:rPr>
                              </m:ctrlPr>
                            </m:dPr>
                            <m:e>
                              <m:sSub>
                                <m:sSubPr>
                                  <m:ctrlPr>
                                    <a:rPr lang="ja-JP" altLang="en-US" i="1">
                                      <a:latin typeface="Cambria Math" panose="02040503050406030204" pitchFamily="18" charset="0"/>
                                    </a:rPr>
                                  </m:ctrlPr>
                                </m:sSubPr>
                                <m:e>
                                  <m:r>
                                    <a:rPr lang="ja-JP" altLang="en-US" i="1">
                                      <a:latin typeface="Cambria Math" panose="02040503050406030204" pitchFamily="18" charset="0"/>
                                    </a:rPr>
                                    <m:t>𝑇</m:t>
                                  </m:r>
                                </m:e>
                                <m:sub>
                                  <m:r>
                                    <a:rPr lang="ja-JP" altLang="en-US" i="1">
                                      <a:latin typeface="Cambria Math" panose="02040503050406030204" pitchFamily="18" charset="0"/>
                                    </a:rPr>
                                    <m:t>𝑖</m:t>
                                  </m:r>
                                </m:sub>
                              </m:sSub>
                            </m:e>
                          </m:d>
                          <m:r>
                            <a:rPr lang="ja-JP" altLang="en-US" i="0">
                              <a:latin typeface="Cambria Math" panose="02040503050406030204" pitchFamily="18" charset="0"/>
                            </a:rPr>
                            <m:t>=</m:t>
                          </m:r>
                          <m:sSub>
                            <m:sSubPr>
                              <m:ctrlPr>
                                <a:rPr lang="ja-JP" altLang="en-US" i="1">
                                  <a:latin typeface="Cambria Math" panose="02040503050406030204" pitchFamily="18" charset="0"/>
                                </a:rPr>
                              </m:ctrlPr>
                            </m:sSubPr>
                            <m:e>
                              <m:r>
                                <a:rPr lang="ja-JP" altLang="en-US" i="1">
                                  <a:latin typeface="Cambria Math" panose="02040503050406030204" pitchFamily="18" charset="0"/>
                                </a:rPr>
                                <m:t>𝑁</m:t>
                              </m:r>
                            </m:e>
                            <m:sub>
                              <m:r>
                                <m:rPr>
                                  <m:sty m:val="p"/>
                                </m:rPr>
                                <a:rPr lang="ja-JP" altLang="en-US" i="0">
                                  <a:latin typeface="Cambria Math" panose="02040503050406030204" pitchFamily="18" charset="0"/>
                                </a:rPr>
                                <m:t>NRT</m:t>
                              </m:r>
                            </m:sub>
                          </m:sSub>
                          <m:r>
                            <a:rPr lang="ja-JP" altLang="en-US" i="0">
                              <a:latin typeface="Cambria Math" panose="02040503050406030204" pitchFamily="18" charset="0"/>
                            </a:rPr>
                            <m:t>=0.8</m:t>
                          </m:r>
                          <m:f>
                            <m:fPr>
                              <m:type m:val="lin"/>
                              <m:ctrlPr>
                                <a:rPr lang="ja-JP" altLang="en-US" i="1">
                                  <a:latin typeface="Cambria Math" panose="02040503050406030204" pitchFamily="18" charset="0"/>
                                </a:rPr>
                              </m:ctrlPr>
                            </m:fPr>
                            <m:num>
                              <m:sSub>
                                <m:sSubPr>
                                  <m:ctrlPr>
                                    <a:rPr lang="ja-JP" altLang="en-US" i="1">
                                      <a:latin typeface="Cambria Math" panose="02040503050406030204" pitchFamily="18" charset="0"/>
                                    </a:rPr>
                                  </m:ctrlPr>
                                </m:sSubPr>
                                <m:e>
                                  <m:r>
                                    <a:rPr lang="ja-JP" altLang="en-US" i="1">
                                      <a:latin typeface="Cambria Math" panose="02040503050406030204" pitchFamily="18" charset="0"/>
                                    </a:rPr>
                                    <m:t>𝑇</m:t>
                                  </m:r>
                                </m:e>
                                <m:sub>
                                  <m:r>
                                    <m:rPr>
                                      <m:sty m:val="p"/>
                                    </m:rPr>
                                    <a:rPr lang="ja-JP" altLang="en-US" i="0">
                                      <a:latin typeface="Cambria Math" panose="02040503050406030204" pitchFamily="18" charset="0"/>
                                    </a:rPr>
                                    <m:t>dam</m:t>
                                  </m:r>
                                </m:sub>
                              </m:sSub>
                            </m:num>
                            <m:den>
                              <m:r>
                                <a:rPr lang="ja-JP" altLang="en-US" i="0">
                                  <a:latin typeface="Cambria Math" panose="02040503050406030204" pitchFamily="18" charset="0"/>
                                </a:rPr>
                                <m:t>(</m:t>
                              </m:r>
                            </m:den>
                          </m:f>
                          <m:r>
                            <a:rPr lang="ja-JP" altLang="en-US" i="0">
                              <a:latin typeface="Cambria Math" panose="02040503050406030204" pitchFamily="18" charset="0"/>
                            </a:rPr>
                            <m:t>2</m:t>
                          </m:r>
                          <m:sSub>
                            <m:sSubPr>
                              <m:ctrlPr>
                                <a:rPr lang="ja-JP" altLang="en-US" i="1">
                                  <a:latin typeface="Cambria Math" panose="02040503050406030204" pitchFamily="18" charset="0"/>
                                </a:rPr>
                              </m:ctrlPr>
                            </m:sSubPr>
                            <m:e>
                              <m:r>
                                <a:rPr lang="ja-JP" altLang="en-US" i="1">
                                  <a:latin typeface="Cambria Math" panose="02040503050406030204" pitchFamily="18" charset="0"/>
                                </a:rPr>
                                <m:t>𝐸</m:t>
                              </m:r>
                            </m:e>
                            <m:sub>
                              <m:r>
                                <m:rPr>
                                  <m:sty m:val="p"/>
                                </m:rPr>
                                <a:rPr lang="ja-JP" altLang="en-US" i="0">
                                  <a:latin typeface="Cambria Math" panose="02040503050406030204" pitchFamily="18" charset="0"/>
                                </a:rPr>
                                <m:t>d</m:t>
                              </m:r>
                            </m:sub>
                          </m:sSub>
                        </m:e>
                      </m:d>
                    </m:oMath>
                  </m:oMathPara>
                </a14:m>
                <a:endParaRPr lang="ja-JP" altLang="en-US" dirty="0"/>
              </a:p>
            </p:txBody>
          </p:sp>
        </mc:Choice>
        <mc:Fallback>
          <p:sp>
            <p:nvSpPr>
              <p:cNvPr id="6" name="正方形/長方形 5"/>
              <p:cNvSpPr>
                <a:spLocks noRot="1" noChangeAspect="1" noMove="1" noResize="1" noEditPoints="1" noAdjustHandles="1" noChangeArrowheads="1" noChangeShapeType="1" noTextEdit="1"/>
              </p:cNvSpPr>
              <p:nvPr/>
            </p:nvSpPr>
            <p:spPr>
              <a:xfrm>
                <a:off x="457859" y="3851756"/>
                <a:ext cx="3417922" cy="369332"/>
              </a:xfrm>
              <a:prstGeom prst="rect">
                <a:avLst/>
              </a:prstGeom>
              <a:blipFill rotWithShape="0">
                <a:blip r:embed="rId7" cstate="print"/>
                <a:stretch>
                  <a:fillRect t="-120000" r="-14439" b="-190000"/>
                </a:stretch>
              </a:blipFill>
            </p:spPr>
            <p:txBody>
              <a:bodyPr/>
              <a:lstStyle/>
              <a:p>
                <a:r>
                  <a:rPr lang="ja-JP" altLang="en-US">
                    <a:noFill/>
                  </a:rPr>
                  <a:t> </a:t>
                </a:r>
              </a:p>
            </p:txBody>
          </p:sp>
        </mc:Fallback>
      </mc:AlternateContent>
      <p:sp>
        <p:nvSpPr>
          <p:cNvPr id="7" name="正方形/長方形 6"/>
          <p:cNvSpPr/>
          <p:nvPr/>
        </p:nvSpPr>
        <p:spPr>
          <a:xfrm>
            <a:off x="1081989" y="3491716"/>
            <a:ext cx="3326552" cy="369332"/>
          </a:xfrm>
          <a:prstGeom prst="rect">
            <a:avLst/>
          </a:prstGeom>
        </p:spPr>
        <p:txBody>
          <a:bodyPr wrap="none">
            <a:spAutoFit/>
          </a:bodyPr>
          <a:lstStyle/>
          <a:p>
            <a:r>
              <a:rPr lang="en-US" altLang="ja-JP" dirty="0" smtClean="0">
                <a:latin typeface="Arial" panose="020B0604020202020204" pitchFamily="34" charset="0"/>
                <a:cs typeface="Arial" panose="020B0604020202020204" pitchFamily="34" charset="0"/>
              </a:rPr>
              <a:t>:recoil </a:t>
            </a:r>
            <a:r>
              <a:rPr lang="en-US" altLang="ja-JP" dirty="0">
                <a:latin typeface="Arial" panose="020B0604020202020204" pitchFamily="34" charset="0"/>
                <a:cs typeface="Arial" panose="020B0604020202020204" pitchFamily="34" charset="0"/>
              </a:rPr>
              <a:t>atom energy distribution</a:t>
            </a:r>
            <a:endParaRPr lang="ja-JP" altLang="en-US" dirty="0">
              <a:latin typeface="Arial" panose="020B0604020202020204" pitchFamily="34" charset="0"/>
              <a:cs typeface="Arial" panose="020B0604020202020204" pitchFamily="34" charset="0"/>
            </a:endParaRPr>
          </a:p>
        </p:txBody>
      </p:sp>
      <mc:AlternateContent xmlns:mc="http://schemas.openxmlformats.org/markup-compatibility/2006">
        <mc:Choice xmlns="" xmlns:a14="http://schemas.microsoft.com/office/drawing/2010/main" Requires="a14">
          <p:sp>
            <p:nvSpPr>
              <p:cNvPr id="8" name="正方形/長方形 7"/>
              <p:cNvSpPr/>
              <p:nvPr/>
            </p:nvSpPr>
            <p:spPr>
              <a:xfrm>
                <a:off x="179512" y="3482424"/>
                <a:ext cx="10622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i="1">
                          <a:latin typeface="Cambria Math" panose="02040503050406030204" pitchFamily="18" charset="0"/>
                        </a:rPr>
                        <m:t>𝑑</m:t>
                      </m:r>
                      <m:f>
                        <m:fPr>
                          <m:type m:val="lin"/>
                          <m:ctrlPr>
                            <a:rPr lang="ja-JP" altLang="en-US" i="1">
                              <a:latin typeface="Cambria Math" panose="02040503050406030204" pitchFamily="18" charset="0"/>
                            </a:rPr>
                          </m:ctrlPr>
                        </m:fPr>
                        <m:num>
                          <m:r>
                            <a:rPr lang="ja-JP" altLang="en-US" i="1">
                              <a:latin typeface="Cambria Math" panose="02040503050406030204" pitchFamily="18" charset="0"/>
                            </a:rPr>
                            <m:t>𝜎</m:t>
                          </m:r>
                        </m:num>
                        <m:den>
                          <m:r>
                            <a:rPr lang="ja-JP" altLang="en-US" i="1">
                              <a:latin typeface="Cambria Math" panose="02040503050406030204" pitchFamily="18" charset="0"/>
                            </a:rPr>
                            <m:t>𝑑</m:t>
                          </m:r>
                        </m:den>
                      </m:f>
                      <m:sSub>
                        <m:sSubPr>
                          <m:ctrlPr>
                            <a:rPr lang="ja-JP" altLang="en-US" i="1">
                              <a:latin typeface="Cambria Math" panose="02040503050406030204" pitchFamily="18" charset="0"/>
                            </a:rPr>
                          </m:ctrlPr>
                        </m:sSubPr>
                        <m:e>
                          <m:r>
                            <a:rPr lang="ja-JP" altLang="en-US" i="1">
                              <a:latin typeface="Cambria Math" panose="02040503050406030204" pitchFamily="18" charset="0"/>
                            </a:rPr>
                            <m:t>𝑇</m:t>
                          </m:r>
                        </m:e>
                        <m:sub>
                          <m:r>
                            <a:rPr lang="ja-JP" altLang="en-US" i="1">
                              <a:latin typeface="Cambria Math" panose="02040503050406030204" pitchFamily="18" charset="0"/>
                            </a:rPr>
                            <m:t>𝑖</m:t>
                          </m:r>
                        </m:sub>
                      </m:sSub>
                    </m:oMath>
                  </m:oMathPara>
                </a14:m>
                <a:endParaRPr lang="ja-JP" altLang="en-US" dirty="0"/>
              </a:p>
            </p:txBody>
          </p:sp>
        </mc:Choice>
        <mc:Fallback>
          <p:sp>
            <p:nvSpPr>
              <p:cNvPr id="8" name="正方形/長方形 7"/>
              <p:cNvSpPr>
                <a:spLocks noRot="1" noChangeAspect="1" noMove="1" noResize="1" noEditPoints="1" noAdjustHandles="1" noChangeArrowheads="1" noChangeShapeType="1" noTextEdit="1"/>
              </p:cNvSpPr>
              <p:nvPr/>
            </p:nvSpPr>
            <p:spPr>
              <a:xfrm>
                <a:off x="179512" y="3482424"/>
                <a:ext cx="1062214" cy="369332"/>
              </a:xfrm>
              <a:prstGeom prst="rect">
                <a:avLst/>
              </a:prstGeom>
              <a:blipFill rotWithShape="0">
                <a:blip r:embed="rId8" cstate="print"/>
                <a:stretch>
                  <a:fillRect t="-114754" r="-22286" b="-177049"/>
                </a:stretch>
              </a:blipFill>
            </p:spPr>
            <p:txBody>
              <a:bodyPr/>
              <a:lstStyle/>
              <a:p>
                <a:r>
                  <a:rPr lang="ja-JP" altLang="en-US">
                    <a:noFill/>
                  </a:rPr>
                  <a:t> </a:t>
                </a:r>
              </a:p>
            </p:txBody>
          </p:sp>
        </mc:Fallback>
      </mc:AlternateContent>
      <mc:AlternateContent xmlns:mc="http://schemas.openxmlformats.org/markup-compatibility/2006">
        <mc:Choice xmlns="" xmlns:a14="http://schemas.microsoft.com/office/drawing/2010/main" Requires="a14">
          <p:sp>
            <p:nvSpPr>
              <p:cNvPr id="9" name="正方形/長方形 8"/>
              <p:cNvSpPr/>
              <p:nvPr/>
            </p:nvSpPr>
            <p:spPr>
              <a:xfrm>
                <a:off x="1353348" y="5368204"/>
                <a:ext cx="16847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i="1">
                          <a:latin typeface="Cambria Math" panose="02040503050406030204" pitchFamily="18" charset="0"/>
                        </a:rPr>
                        <m:t>𝜈</m:t>
                      </m:r>
                      <m:d>
                        <m:dPr>
                          <m:ctrlPr>
                            <a:rPr lang="ja-JP" altLang="en-US" i="1">
                              <a:latin typeface="Cambria Math" panose="02040503050406030204" pitchFamily="18" charset="0"/>
                            </a:rPr>
                          </m:ctrlPr>
                        </m:dPr>
                        <m:e>
                          <m:sSub>
                            <m:sSubPr>
                              <m:ctrlPr>
                                <a:rPr lang="ja-JP" altLang="en-US" i="1">
                                  <a:latin typeface="Cambria Math" panose="02040503050406030204" pitchFamily="18" charset="0"/>
                                </a:rPr>
                              </m:ctrlPr>
                            </m:sSubPr>
                            <m:e>
                              <m:r>
                                <a:rPr lang="ja-JP" altLang="en-US" i="1">
                                  <a:latin typeface="Cambria Math" panose="02040503050406030204" pitchFamily="18" charset="0"/>
                                </a:rPr>
                                <m:t>𝑇</m:t>
                              </m:r>
                            </m:e>
                            <m:sub>
                              <m:r>
                                <a:rPr lang="ja-JP" altLang="en-US" i="1">
                                  <a:latin typeface="Cambria Math" panose="02040503050406030204" pitchFamily="18" charset="0"/>
                                </a:rPr>
                                <m:t>𝑖</m:t>
                              </m:r>
                            </m:sub>
                          </m:sSub>
                        </m:e>
                      </m:d>
                      <m:r>
                        <a:rPr lang="ja-JP" altLang="en-US">
                          <a:latin typeface="Cambria Math" panose="02040503050406030204" pitchFamily="18" charset="0"/>
                        </a:rPr>
                        <m:t>=</m:t>
                      </m:r>
                      <m:sSub>
                        <m:sSubPr>
                          <m:ctrlPr>
                            <a:rPr lang="ja-JP" altLang="en-US" i="1">
                              <a:latin typeface="Cambria Math" panose="02040503050406030204" pitchFamily="18" charset="0"/>
                            </a:rPr>
                          </m:ctrlPr>
                        </m:sSubPr>
                        <m:e>
                          <m:r>
                            <a:rPr lang="en-US" altLang="ja-JP" i="1">
                              <a:latin typeface="Cambria Math" panose="02040503050406030204" pitchFamily="18" charset="0"/>
                            </a:rPr>
                            <m:t>𝜂</m:t>
                          </m:r>
                          <m:r>
                            <a:rPr lang="ja-JP" altLang="en-US" i="1">
                              <a:latin typeface="Cambria Math" panose="02040503050406030204" pitchFamily="18" charset="0"/>
                            </a:rPr>
                            <m:t>𝑁</m:t>
                          </m:r>
                        </m:e>
                        <m:sub>
                          <m:r>
                            <m:rPr>
                              <m:sty m:val="p"/>
                            </m:rPr>
                            <a:rPr lang="ja-JP" altLang="en-US">
                              <a:latin typeface="Cambria Math" panose="02040503050406030204" pitchFamily="18" charset="0"/>
                            </a:rPr>
                            <m:t>NRT</m:t>
                          </m:r>
                        </m:sub>
                      </m:sSub>
                    </m:oMath>
                  </m:oMathPara>
                </a14:m>
                <a:endParaRPr lang="ja-JP" altLang="en-US" dirty="0"/>
              </a:p>
            </p:txBody>
          </p:sp>
        </mc:Choice>
        <mc:Fallback>
          <p:sp>
            <p:nvSpPr>
              <p:cNvPr id="9" name="正方形/長方形 8"/>
              <p:cNvSpPr>
                <a:spLocks noRot="1" noChangeAspect="1" noMove="1" noResize="1" noEditPoints="1" noAdjustHandles="1" noChangeArrowheads="1" noChangeShapeType="1" noTextEdit="1"/>
              </p:cNvSpPr>
              <p:nvPr/>
            </p:nvSpPr>
            <p:spPr>
              <a:xfrm>
                <a:off x="1353348" y="5368204"/>
                <a:ext cx="1684757" cy="369332"/>
              </a:xfrm>
              <a:prstGeom prst="rect">
                <a:avLst/>
              </a:prstGeom>
              <a:blipFill rotWithShape="0">
                <a:blip r:embed="rId9" cstate="print"/>
                <a:stretch>
                  <a:fillRect b="-8333"/>
                </a:stretch>
              </a:blipFill>
            </p:spPr>
            <p:txBody>
              <a:bodyPr/>
              <a:lstStyle/>
              <a:p>
                <a:r>
                  <a:rPr lang="ja-JP" altLang="en-US">
                    <a:noFill/>
                  </a:rPr>
                  <a:t> </a:t>
                </a:r>
              </a:p>
            </p:txBody>
          </p:sp>
        </mc:Fallback>
      </mc:AlternateContent>
      <p:sp>
        <p:nvSpPr>
          <p:cNvPr id="10" name="正方形/長方形 9"/>
          <p:cNvSpPr/>
          <p:nvPr/>
        </p:nvSpPr>
        <p:spPr>
          <a:xfrm>
            <a:off x="1050854" y="4211796"/>
            <a:ext cx="2159566" cy="369332"/>
          </a:xfrm>
          <a:prstGeom prst="rect">
            <a:avLst/>
          </a:prstGeom>
        </p:spPr>
        <p:txBody>
          <a:bodyPr wrap="none">
            <a:spAutoFit/>
          </a:bodyPr>
          <a:lstStyle/>
          <a:p>
            <a:r>
              <a:rPr lang="en-US" altLang="ja-JP" dirty="0" smtClean="0">
                <a:latin typeface="Arial" panose="020B0604020202020204" pitchFamily="34" charset="0"/>
                <a:cs typeface="Arial" panose="020B0604020202020204" pitchFamily="34" charset="0"/>
              </a:rPr>
              <a:t>: number </a:t>
            </a:r>
            <a:r>
              <a:rPr lang="en-US" altLang="ja-JP" dirty="0">
                <a:latin typeface="Arial" panose="020B0604020202020204" pitchFamily="34" charset="0"/>
                <a:cs typeface="Arial" panose="020B0604020202020204" pitchFamily="34" charset="0"/>
              </a:rPr>
              <a:t>of defects</a:t>
            </a:r>
            <a:endParaRPr lang="ja-JP" altLang="en-US" dirty="0">
              <a:latin typeface="Arial" panose="020B0604020202020204" pitchFamily="34" charset="0"/>
              <a:cs typeface="Arial" panose="020B0604020202020204" pitchFamily="34" charset="0"/>
            </a:endParaRPr>
          </a:p>
        </p:txBody>
      </p:sp>
      <p:sp>
        <p:nvSpPr>
          <p:cNvPr id="11" name="正方形/長方形 10"/>
          <p:cNvSpPr/>
          <p:nvPr/>
        </p:nvSpPr>
        <p:spPr>
          <a:xfrm>
            <a:off x="1057400" y="4514909"/>
            <a:ext cx="3057588" cy="369332"/>
          </a:xfrm>
          <a:prstGeom prst="rect">
            <a:avLst/>
          </a:prstGeom>
        </p:spPr>
        <p:txBody>
          <a:bodyPr wrap="square">
            <a:spAutoFit/>
          </a:bodyPr>
          <a:lstStyle/>
          <a:p>
            <a:r>
              <a:rPr lang="en-US" altLang="ja-JP" dirty="0" smtClean="0">
                <a:latin typeface="Arial" panose="020B0604020202020204" pitchFamily="34" charset="0"/>
                <a:cs typeface="Arial" panose="020B0604020202020204" pitchFamily="34" charset="0"/>
              </a:rPr>
              <a:t>: Damage energy</a:t>
            </a:r>
            <a:endParaRPr lang="ja-JP" altLang="en-US" dirty="0">
              <a:latin typeface="Arial" panose="020B0604020202020204" pitchFamily="34" charset="0"/>
              <a:cs typeface="Arial" panose="020B0604020202020204" pitchFamily="34" charset="0"/>
            </a:endParaRPr>
          </a:p>
        </p:txBody>
      </p:sp>
      <mc:AlternateContent xmlns:mc="http://schemas.openxmlformats.org/markup-compatibility/2006">
        <mc:Choice xmlns="" xmlns:a14="http://schemas.microsoft.com/office/drawing/2010/main" Requires="a14">
          <p:sp>
            <p:nvSpPr>
              <p:cNvPr id="13" name="正方形/長方形 12"/>
              <p:cNvSpPr/>
              <p:nvPr/>
            </p:nvSpPr>
            <p:spPr>
              <a:xfrm>
                <a:off x="457859" y="4211796"/>
                <a:ext cx="7518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i="1">
                          <a:latin typeface="Cambria Math" panose="02040503050406030204" pitchFamily="18" charset="0"/>
                        </a:rPr>
                        <m:t>𝜈</m:t>
                      </m:r>
                      <m:d>
                        <m:dPr>
                          <m:ctrlPr>
                            <a:rPr lang="ja-JP" altLang="en-US" i="1">
                              <a:latin typeface="Cambria Math" panose="02040503050406030204" pitchFamily="18" charset="0"/>
                            </a:rPr>
                          </m:ctrlPr>
                        </m:dPr>
                        <m:e>
                          <m:sSub>
                            <m:sSubPr>
                              <m:ctrlPr>
                                <a:rPr lang="ja-JP" altLang="en-US" i="1">
                                  <a:latin typeface="Cambria Math" panose="02040503050406030204" pitchFamily="18" charset="0"/>
                                </a:rPr>
                              </m:ctrlPr>
                            </m:sSubPr>
                            <m:e>
                              <m:r>
                                <a:rPr lang="ja-JP" altLang="en-US" i="1">
                                  <a:latin typeface="Cambria Math" panose="02040503050406030204" pitchFamily="18" charset="0"/>
                                </a:rPr>
                                <m:t>𝑇</m:t>
                              </m:r>
                            </m:e>
                            <m:sub>
                              <m:r>
                                <a:rPr lang="ja-JP" altLang="en-US" i="1">
                                  <a:latin typeface="Cambria Math" panose="02040503050406030204" pitchFamily="18" charset="0"/>
                                </a:rPr>
                                <m:t>𝑖</m:t>
                              </m:r>
                            </m:sub>
                          </m:sSub>
                        </m:e>
                      </m:d>
                    </m:oMath>
                  </m:oMathPara>
                </a14:m>
                <a:endParaRPr lang="ja-JP" altLang="en-US" dirty="0"/>
              </a:p>
            </p:txBody>
          </p:sp>
        </mc:Choice>
        <mc:Fallback>
          <p:sp>
            <p:nvSpPr>
              <p:cNvPr id="13" name="正方形/長方形 12"/>
              <p:cNvSpPr>
                <a:spLocks noRot="1" noChangeAspect="1" noMove="1" noResize="1" noEditPoints="1" noAdjustHandles="1" noChangeArrowheads="1" noChangeShapeType="1" noTextEdit="1"/>
              </p:cNvSpPr>
              <p:nvPr/>
            </p:nvSpPr>
            <p:spPr>
              <a:xfrm>
                <a:off x="457859" y="4211796"/>
                <a:ext cx="751808" cy="369332"/>
              </a:xfrm>
              <a:prstGeom prst="rect">
                <a:avLst/>
              </a:prstGeom>
              <a:blipFill rotWithShape="0">
                <a:blip r:embed="rId10" cstate="print"/>
                <a:stretch>
                  <a:fillRect b="-3333"/>
                </a:stretch>
              </a:blipFill>
            </p:spPr>
            <p:txBody>
              <a:bodyPr/>
              <a:lstStyle/>
              <a:p>
                <a:r>
                  <a:rPr lang="ja-JP" altLang="en-US">
                    <a:noFill/>
                  </a:rPr>
                  <a:t> </a:t>
                </a:r>
              </a:p>
            </p:txBody>
          </p:sp>
        </mc:Fallback>
      </mc:AlternateContent>
      <mc:AlternateContent xmlns:mc="http://schemas.openxmlformats.org/markup-compatibility/2006">
        <mc:Choice xmlns="" xmlns:a14="http://schemas.microsoft.com/office/drawing/2010/main" Requires="a14">
          <p:sp>
            <p:nvSpPr>
              <p:cNvPr id="39" name="正方形/長方形 38"/>
              <p:cNvSpPr/>
              <p:nvPr/>
            </p:nvSpPr>
            <p:spPr>
              <a:xfrm>
                <a:off x="402251" y="4499828"/>
                <a:ext cx="7445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𝑇</m:t>
                          </m:r>
                        </m:e>
                        <m:sub>
                          <m:r>
                            <m:rPr>
                              <m:sty m:val="p"/>
                            </m:rPr>
                            <a:rPr lang="en-US" altLang="ja-JP" b="0" i="0" smtClean="0">
                              <a:latin typeface="Cambria Math" panose="02040503050406030204" pitchFamily="18" charset="0"/>
                            </a:rPr>
                            <m:t>dam</m:t>
                          </m:r>
                        </m:sub>
                      </m:sSub>
                    </m:oMath>
                  </m:oMathPara>
                </a14:m>
                <a:endParaRPr lang="ja-JP" altLang="en-US" dirty="0"/>
              </a:p>
            </p:txBody>
          </p:sp>
        </mc:Choice>
        <mc:Fallback>
          <p:sp>
            <p:nvSpPr>
              <p:cNvPr id="39" name="正方形/長方形 38"/>
              <p:cNvSpPr>
                <a:spLocks noRot="1" noChangeAspect="1" noMove="1" noResize="1" noEditPoints="1" noAdjustHandles="1" noChangeArrowheads="1" noChangeShapeType="1" noTextEdit="1"/>
              </p:cNvSpPr>
              <p:nvPr/>
            </p:nvSpPr>
            <p:spPr>
              <a:xfrm>
                <a:off x="402251" y="4499828"/>
                <a:ext cx="744563" cy="369332"/>
              </a:xfrm>
              <a:prstGeom prst="rect">
                <a:avLst/>
              </a:prstGeom>
              <a:blipFill rotWithShape="0">
                <a:blip r:embed="rId11" cstate="print"/>
                <a:stretch>
                  <a:fillRect b="-1639"/>
                </a:stretch>
              </a:blipFill>
            </p:spPr>
            <p:txBody>
              <a:bodyPr/>
              <a:lstStyle/>
              <a:p>
                <a:r>
                  <a:rPr lang="ja-JP" altLang="en-US">
                    <a:noFill/>
                  </a:rPr>
                  <a:t> </a:t>
                </a:r>
              </a:p>
            </p:txBody>
          </p:sp>
        </mc:Fallback>
      </mc:AlternateContent>
      <p:sp>
        <p:nvSpPr>
          <p:cNvPr id="40" name="正方形/長方形 39"/>
          <p:cNvSpPr/>
          <p:nvPr/>
        </p:nvSpPr>
        <p:spPr>
          <a:xfrm>
            <a:off x="164943" y="5867980"/>
            <a:ext cx="4544732" cy="369332"/>
          </a:xfrm>
          <a:prstGeom prst="rect">
            <a:avLst/>
          </a:prstGeom>
        </p:spPr>
        <p:txBody>
          <a:bodyPr wrap="square">
            <a:spAutoFit/>
          </a:bodyPr>
          <a:lstStyle/>
          <a:p>
            <a:r>
              <a:rPr lang="en-US" altLang="ja-JP" dirty="0" smtClean="0">
                <a:latin typeface="Arial" panose="020B0604020202020204" pitchFamily="34" charset="0"/>
                <a:cs typeface="Arial" panose="020B0604020202020204" pitchFamily="34" charset="0"/>
              </a:rPr>
              <a:t>Defect production efficiency by MD-BCA</a:t>
            </a:r>
            <a:endParaRPr lang="ja-JP" altLang="en-US" dirty="0">
              <a:latin typeface="Arial" panose="020B0604020202020204" pitchFamily="34" charset="0"/>
              <a:cs typeface="Arial" panose="020B0604020202020204" pitchFamily="34" charset="0"/>
            </a:endParaRPr>
          </a:p>
        </p:txBody>
      </p:sp>
      <p:sp>
        <p:nvSpPr>
          <p:cNvPr id="14" name="正方形/長方形 13"/>
          <p:cNvSpPr/>
          <p:nvPr/>
        </p:nvSpPr>
        <p:spPr>
          <a:xfrm>
            <a:off x="951889" y="5380042"/>
            <a:ext cx="389850" cy="369332"/>
          </a:xfrm>
          <a:prstGeom prst="rect">
            <a:avLst/>
          </a:prstGeom>
        </p:spPr>
        <p:txBody>
          <a:bodyPr wrap="none">
            <a:spAutoFit/>
          </a:bodyPr>
          <a:lstStyle/>
          <a:p>
            <a:r>
              <a:rPr lang="en-US" altLang="ja-JP" dirty="0" smtClean="0">
                <a:cs typeface="Arial" charset="0"/>
              </a:rPr>
              <a:t>or</a:t>
            </a:r>
            <a:endParaRPr lang="ja-JP" altLang="en-US" dirty="0"/>
          </a:p>
        </p:txBody>
      </p:sp>
      <p:sp>
        <p:nvSpPr>
          <p:cNvPr id="15" name="正方形/長方形 14"/>
          <p:cNvSpPr/>
          <p:nvPr/>
        </p:nvSpPr>
        <p:spPr>
          <a:xfrm>
            <a:off x="393219" y="4859868"/>
            <a:ext cx="3967564" cy="369332"/>
          </a:xfrm>
          <a:prstGeom prst="rect">
            <a:avLst/>
          </a:prstGeom>
        </p:spPr>
        <p:txBody>
          <a:bodyPr wrap="square">
            <a:spAutoFit/>
          </a:bodyPr>
          <a:lstStyle/>
          <a:p>
            <a:r>
              <a:rPr lang="en-US" altLang="ja-JP" dirty="0">
                <a:latin typeface="Arial" panose="020B0604020202020204" pitchFamily="34" charset="0"/>
                <a:cs typeface="Arial" panose="020B0604020202020204" pitchFamily="34" charset="0"/>
              </a:rPr>
              <a:t>E</a:t>
            </a:r>
            <a:r>
              <a:rPr lang="en-US" altLang="ja-JP" sz="800" dirty="0">
                <a:latin typeface="Arial" panose="020B0604020202020204" pitchFamily="34" charset="0"/>
                <a:cs typeface="Arial" panose="020B0604020202020204" pitchFamily="34" charset="0"/>
              </a:rPr>
              <a:t>d </a:t>
            </a:r>
            <a:r>
              <a:rPr lang="en-US" altLang="ja-JP" dirty="0" smtClean="0">
                <a:latin typeface="Arial" panose="020B0604020202020204" pitchFamily="34" charset="0"/>
                <a:cs typeface="Arial" panose="020B0604020202020204" pitchFamily="34" charset="0"/>
              </a:rPr>
              <a:t>: threshold </a:t>
            </a:r>
            <a:r>
              <a:rPr lang="en-US" altLang="ja-JP" dirty="0">
                <a:latin typeface="Arial" panose="020B0604020202020204" pitchFamily="34" charset="0"/>
                <a:cs typeface="Arial" panose="020B0604020202020204" pitchFamily="34" charset="0"/>
              </a:rPr>
              <a:t>displacement energy</a:t>
            </a:r>
            <a:endParaRPr lang="ja-JP" altLang="en-US" dirty="0">
              <a:latin typeface="Arial" panose="020B0604020202020204" pitchFamily="34" charset="0"/>
              <a:cs typeface="Arial" panose="020B0604020202020204" pitchFamily="34" charset="0"/>
            </a:endParaRPr>
          </a:p>
        </p:txBody>
      </p:sp>
      <p:sp>
        <p:nvSpPr>
          <p:cNvPr id="43" name="正方形/長方形 42"/>
          <p:cNvSpPr/>
          <p:nvPr/>
        </p:nvSpPr>
        <p:spPr>
          <a:xfrm>
            <a:off x="4710757" y="1760824"/>
            <a:ext cx="2993127" cy="369332"/>
          </a:xfrm>
          <a:prstGeom prst="rect">
            <a:avLst/>
          </a:prstGeom>
          <a:noFill/>
        </p:spPr>
        <p:txBody>
          <a:bodyPr wrap="none">
            <a:spAutoFit/>
          </a:bodyPr>
          <a:lstStyle/>
          <a:p>
            <a:r>
              <a:rPr lang="en-US" altLang="ja-JP" dirty="0" smtClean="0">
                <a:solidFill>
                  <a:srgbClr val="FF0000"/>
                </a:solidFill>
                <a:cs typeface="Arial" charset="0"/>
              </a:rPr>
              <a:t>Displacement cross section</a:t>
            </a:r>
          </a:p>
        </p:txBody>
      </p:sp>
      <p:cxnSp>
        <p:nvCxnSpPr>
          <p:cNvPr id="17" name="直線矢印コネクタ 16"/>
          <p:cNvCxnSpPr/>
          <p:nvPr/>
        </p:nvCxnSpPr>
        <p:spPr>
          <a:xfrm>
            <a:off x="2296207" y="5761211"/>
            <a:ext cx="0" cy="17167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7476005" y="3750288"/>
            <a:ext cx="1569660" cy="369332"/>
          </a:xfrm>
          <a:prstGeom prst="rect">
            <a:avLst/>
          </a:prstGeom>
        </p:spPr>
        <p:txBody>
          <a:bodyPr wrap="none">
            <a:spAutoFit/>
          </a:bodyPr>
          <a:lstStyle/>
          <a:p>
            <a:r>
              <a:rPr lang="en-US" altLang="ja-JP" b="1" dirty="0" smtClean="0">
                <a:solidFill>
                  <a:srgbClr val="FF0000"/>
                </a:solidFill>
                <a:cs typeface="Arial" charset="0"/>
              </a:rPr>
              <a:t>Damage rate</a:t>
            </a:r>
            <a:endParaRPr lang="ja-JP" altLang="en-US" dirty="0">
              <a:solidFill>
                <a:srgbClr val="FF0000"/>
              </a:solidFill>
            </a:endParaRPr>
          </a:p>
        </p:txBody>
      </p:sp>
    </p:spTree>
    <p:extLst>
      <p:ext uri="{BB962C8B-B14F-4D97-AF65-F5344CB8AC3E}">
        <p14:creationId xmlns="" xmlns:p14="http://schemas.microsoft.com/office/powerpoint/2010/main" val="3449525793"/>
      </p:ext>
    </p:extLst>
  </p:cSld>
  <p:clrMapOvr>
    <a:masterClrMapping/>
  </p:clrMapOvr>
  <p:transition advTm="85282"/>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115616" y="0"/>
            <a:ext cx="5853336" cy="505072"/>
          </a:xfrm>
        </p:spPr>
        <p:txBody>
          <a:bodyPr/>
          <a:lstStyle/>
          <a:p>
            <a:pPr>
              <a:defRPr/>
            </a:pPr>
            <a:r>
              <a:rPr lang="en-US" altLang="ja-JP" sz="2800" b="1" dirty="0" smtClean="0">
                <a:latin typeface="Arial" pitchFamily="34" charset="0"/>
                <a:cs typeface="Arial" pitchFamily="34" charset="0"/>
              </a:rPr>
              <a:t>Defect production efficiency</a:t>
            </a:r>
            <a:endParaRPr lang="ja-JP" altLang="en-US" sz="2800" b="1" dirty="0"/>
          </a:p>
        </p:txBody>
      </p:sp>
      <p:sp>
        <p:nvSpPr>
          <p:cNvPr id="88" name="Line 3"/>
          <p:cNvSpPr>
            <a:spLocks noChangeShapeType="1"/>
          </p:cNvSpPr>
          <p:nvPr/>
        </p:nvSpPr>
        <p:spPr bwMode="auto">
          <a:xfrm>
            <a:off x="179512" y="620688"/>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a:latin typeface="+mn-lt"/>
              <a:ea typeface="+mn-ea"/>
            </a:endParaRPr>
          </a:p>
        </p:txBody>
      </p:sp>
      <p:sp>
        <p:nvSpPr>
          <p:cNvPr id="56" name="スライド番号プレースホルダ 55"/>
          <p:cNvSpPr>
            <a:spLocks noGrp="1"/>
          </p:cNvSpPr>
          <p:nvPr>
            <p:ph type="sldNum" sz="quarter" idx="12"/>
          </p:nvPr>
        </p:nvSpPr>
        <p:spPr>
          <a:xfrm>
            <a:off x="7010400" y="6381328"/>
            <a:ext cx="2133600" cy="365125"/>
          </a:xfrm>
        </p:spPr>
        <p:txBody>
          <a:bodyPr/>
          <a:lstStyle/>
          <a:p>
            <a:pPr>
              <a:defRPr/>
            </a:pPr>
            <a:fld id="{237BC9A4-F621-46CA-AB68-C6F449EBA8C3}" type="slidenum">
              <a:rPr lang="ja-JP" altLang="en-US" sz="1800" b="1" smtClean="0">
                <a:solidFill>
                  <a:schemeClr val="tx1"/>
                </a:solidFill>
              </a:rPr>
              <a:pPr>
                <a:defRPr/>
              </a:pPr>
              <a:t>32</a:t>
            </a:fld>
            <a:endParaRPr lang="ja-JP" altLang="en-US" sz="1800" b="1" dirty="0">
              <a:solidFill>
                <a:schemeClr val="tx1"/>
              </a:solidFill>
            </a:endParaRPr>
          </a:p>
        </p:txBody>
      </p:sp>
      <p:graphicFrame>
        <p:nvGraphicFramePr>
          <p:cNvPr id="66" name="Object 4"/>
          <p:cNvGraphicFramePr>
            <a:graphicFrameLocks noChangeAspect="1"/>
          </p:cNvGraphicFramePr>
          <p:nvPr>
            <p:extLst/>
          </p:nvPr>
        </p:nvGraphicFramePr>
        <p:xfrm>
          <a:off x="1403648" y="2780928"/>
          <a:ext cx="1290637" cy="682625"/>
        </p:xfrm>
        <a:graphic>
          <a:graphicData uri="http://schemas.openxmlformats.org/presentationml/2006/ole">
            <p:oleObj spid="_x0000_s703632" name="数式" r:id="rId4" imgW="812447" imgH="431613" progId="Equation.3">
              <p:embed/>
            </p:oleObj>
          </a:graphicData>
        </a:graphic>
      </p:graphicFrame>
      <p:sp>
        <p:nvSpPr>
          <p:cNvPr id="89" name="正方形/長方形 88"/>
          <p:cNvSpPr/>
          <p:nvPr/>
        </p:nvSpPr>
        <p:spPr>
          <a:xfrm>
            <a:off x="611560" y="2132856"/>
            <a:ext cx="6768752" cy="523220"/>
          </a:xfrm>
          <a:prstGeom prst="rect">
            <a:avLst/>
          </a:prstGeom>
        </p:spPr>
        <p:txBody>
          <a:bodyPr wrap="square">
            <a:spAutoFit/>
          </a:bodyPr>
          <a:lstStyle/>
          <a:p>
            <a:r>
              <a:rPr lang="en-US" altLang="ja-JP" sz="1400" i="1" dirty="0" smtClean="0">
                <a:latin typeface="Times New Roman" pitchFamily="18" charset="0"/>
                <a:cs typeface="Times New Roman" pitchFamily="18" charset="0"/>
              </a:rPr>
              <a:t>R.E. </a:t>
            </a:r>
            <a:r>
              <a:rPr lang="en-US" altLang="ja-JP" sz="1400" i="1" dirty="0" err="1" smtClean="0">
                <a:latin typeface="Times New Roman" pitchFamily="18" charset="0"/>
                <a:cs typeface="Times New Roman" pitchFamily="18" charset="0"/>
              </a:rPr>
              <a:t>Stoller</a:t>
            </a:r>
            <a:r>
              <a:rPr lang="en-US" altLang="ja-JP" sz="1400" i="1" dirty="0" smtClean="0">
                <a:latin typeface="Times New Roman" pitchFamily="18" charset="0"/>
                <a:cs typeface="Times New Roman" pitchFamily="18" charset="0"/>
              </a:rPr>
              <a:t>, Primary radiation damage formation, </a:t>
            </a:r>
          </a:p>
          <a:p>
            <a:r>
              <a:rPr lang="en-US" altLang="ja-JP" sz="1400" i="1" dirty="0" smtClean="0">
                <a:latin typeface="Times New Roman" pitchFamily="18" charset="0"/>
                <a:cs typeface="Times New Roman" pitchFamily="18" charset="0"/>
              </a:rPr>
              <a:t>in: Comprehensive Nuclear Materials, Elsevier Ltd., Amsterdam, 2012, pp. 293–332.</a:t>
            </a:r>
            <a:endParaRPr lang="ja-JP" altLang="en-US" sz="1400" i="1" dirty="0">
              <a:solidFill>
                <a:srgbClr val="FF0000"/>
              </a:solidFill>
              <a:latin typeface="Times New Roman" pitchFamily="18" charset="0"/>
              <a:cs typeface="Times New Roman" pitchFamily="18" charset="0"/>
            </a:endParaRPr>
          </a:p>
        </p:txBody>
      </p:sp>
      <p:sp>
        <p:nvSpPr>
          <p:cNvPr id="91" name="正方形/長方形 90"/>
          <p:cNvSpPr/>
          <p:nvPr/>
        </p:nvSpPr>
        <p:spPr>
          <a:xfrm>
            <a:off x="179512" y="692696"/>
            <a:ext cx="8712968" cy="1944216"/>
          </a:xfrm>
          <a:prstGeom prst="rect">
            <a:avLst/>
          </a:prstGeom>
          <a:noFill/>
          <a:ln w="28575">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itchFamily="34" charset="0"/>
              <a:cs typeface="Arial" pitchFamily="34" charset="0"/>
            </a:endParaRPr>
          </a:p>
        </p:txBody>
      </p:sp>
      <p:sp>
        <p:nvSpPr>
          <p:cNvPr id="93" name="下矢印 92"/>
          <p:cNvSpPr/>
          <p:nvPr/>
        </p:nvSpPr>
        <p:spPr>
          <a:xfrm>
            <a:off x="0" y="2708920"/>
            <a:ext cx="108012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Picture 3" descr="D:\DPA\hiroki\damage.png"/>
          <p:cNvPicPr>
            <a:picLocks noChangeAspect="1" noChangeArrowheads="1"/>
          </p:cNvPicPr>
          <p:nvPr/>
        </p:nvPicPr>
        <p:blipFill>
          <a:blip r:embed="rId5" cstate="print"/>
          <a:srcRect l="6542" t="17209" r="10046" b="4285"/>
          <a:stretch>
            <a:fillRect/>
          </a:stretch>
        </p:blipFill>
        <p:spPr bwMode="auto">
          <a:xfrm>
            <a:off x="179512" y="3501008"/>
            <a:ext cx="3289866" cy="3096344"/>
          </a:xfrm>
          <a:prstGeom prst="rect">
            <a:avLst/>
          </a:prstGeom>
          <a:solidFill>
            <a:schemeClr val="bg1"/>
          </a:solidFill>
        </p:spPr>
      </p:pic>
      <p:sp>
        <p:nvSpPr>
          <p:cNvPr id="19" name="テキスト ボックス 65"/>
          <p:cNvSpPr txBox="1">
            <a:spLocks noChangeArrowheads="1"/>
          </p:cNvSpPr>
          <p:nvPr/>
        </p:nvSpPr>
        <p:spPr bwMode="auto">
          <a:xfrm>
            <a:off x="971600" y="5877272"/>
            <a:ext cx="1152128" cy="338554"/>
          </a:xfrm>
          <a:prstGeom prst="rect">
            <a:avLst/>
          </a:prstGeom>
          <a:noFill/>
          <a:ln w="9525">
            <a:noFill/>
            <a:miter lim="800000"/>
            <a:headEnd/>
            <a:tailEnd/>
          </a:ln>
        </p:spPr>
        <p:txBody>
          <a:bodyPr wrap="square">
            <a:spAutoFit/>
          </a:bodyPr>
          <a:lstStyle/>
          <a:p>
            <a:r>
              <a:rPr lang="en-US" altLang="ja-JP" sz="1600" dirty="0" smtClean="0">
                <a:solidFill>
                  <a:srgbClr val="0000FF"/>
                </a:solidFill>
                <a:cs typeface="Arial" charset="0"/>
              </a:rPr>
              <a:t>MD</a:t>
            </a:r>
          </a:p>
        </p:txBody>
      </p:sp>
      <p:sp>
        <p:nvSpPr>
          <p:cNvPr id="23" name="テキスト ボックス 65"/>
          <p:cNvSpPr txBox="1">
            <a:spLocks noChangeArrowheads="1"/>
          </p:cNvSpPr>
          <p:nvPr/>
        </p:nvSpPr>
        <p:spPr bwMode="auto">
          <a:xfrm>
            <a:off x="2411760" y="5877272"/>
            <a:ext cx="720080" cy="338554"/>
          </a:xfrm>
          <a:prstGeom prst="rect">
            <a:avLst/>
          </a:prstGeom>
          <a:noFill/>
          <a:ln w="9525">
            <a:noFill/>
            <a:miter lim="800000"/>
            <a:headEnd/>
            <a:tailEnd/>
          </a:ln>
        </p:spPr>
        <p:txBody>
          <a:bodyPr wrap="square">
            <a:spAutoFit/>
          </a:bodyPr>
          <a:lstStyle/>
          <a:p>
            <a:r>
              <a:rPr lang="en-US" altLang="ja-JP" sz="1600" dirty="0" smtClean="0">
                <a:solidFill>
                  <a:srgbClr val="0000FF"/>
                </a:solidFill>
                <a:cs typeface="Arial" charset="0"/>
              </a:rPr>
              <a:t>BCA</a:t>
            </a:r>
          </a:p>
        </p:txBody>
      </p:sp>
      <p:cxnSp>
        <p:nvCxnSpPr>
          <p:cNvPr id="28" name="直線コネクタ 27"/>
          <p:cNvCxnSpPr/>
          <p:nvPr/>
        </p:nvCxnSpPr>
        <p:spPr>
          <a:xfrm>
            <a:off x="2123728" y="5877272"/>
            <a:ext cx="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3491880" y="3356992"/>
            <a:ext cx="4860032" cy="338554"/>
          </a:xfrm>
          <a:prstGeom prst="rect">
            <a:avLst/>
          </a:prstGeom>
        </p:spPr>
        <p:txBody>
          <a:bodyPr wrap="square">
            <a:spAutoFit/>
          </a:bodyPr>
          <a:lstStyle/>
          <a:p>
            <a:r>
              <a:rPr lang="en-US" altLang="ja-JP" sz="1600" i="1" dirty="0" err="1" smtClean="0">
                <a:solidFill>
                  <a:srgbClr val="0000FF"/>
                </a:solidFill>
                <a:latin typeface="Times New Roman" pitchFamily="18" charset="0"/>
                <a:cs typeface="Times New Roman" pitchFamily="18" charset="0"/>
              </a:rPr>
              <a:t>A.Yu</a:t>
            </a:r>
            <a:r>
              <a:rPr lang="en-US" altLang="ja-JP" sz="1600" i="1" dirty="0" smtClean="0">
                <a:solidFill>
                  <a:srgbClr val="0000FF"/>
                </a:solidFill>
                <a:latin typeface="Times New Roman" pitchFamily="18" charset="0"/>
                <a:cs typeface="Times New Roman" pitchFamily="18" charset="0"/>
              </a:rPr>
              <a:t>. </a:t>
            </a:r>
            <a:r>
              <a:rPr lang="en-US" altLang="ja-JP" sz="1600" i="1" dirty="0" err="1" smtClean="0">
                <a:solidFill>
                  <a:srgbClr val="0000FF"/>
                </a:solidFill>
                <a:latin typeface="Times New Roman" pitchFamily="18" charset="0"/>
                <a:cs typeface="Times New Roman" pitchFamily="18" charset="0"/>
              </a:rPr>
              <a:t>Konobeyev</a:t>
            </a:r>
            <a:r>
              <a:rPr lang="en-US" altLang="ja-JP" sz="1600" i="1" dirty="0" smtClean="0">
                <a:solidFill>
                  <a:srgbClr val="0000FF"/>
                </a:solidFill>
                <a:latin typeface="Times New Roman" pitchFamily="18" charset="0"/>
                <a:cs typeface="Times New Roman" pitchFamily="18" charset="0"/>
              </a:rPr>
              <a:t> et al, proc. of AccApp’07(2007) 241.</a:t>
            </a:r>
            <a:endParaRPr lang="ja-JP" altLang="en-US" sz="1600" i="1" dirty="0">
              <a:solidFill>
                <a:srgbClr val="0000FF"/>
              </a:solidFill>
              <a:latin typeface="Times New Roman" pitchFamily="18" charset="0"/>
              <a:cs typeface="Times New Roman" pitchFamily="18" charset="0"/>
            </a:endParaRPr>
          </a:p>
        </p:txBody>
      </p:sp>
      <p:sp>
        <p:nvSpPr>
          <p:cNvPr id="27" name="正方形/長方形 26"/>
          <p:cNvSpPr/>
          <p:nvPr/>
        </p:nvSpPr>
        <p:spPr>
          <a:xfrm>
            <a:off x="251520" y="692696"/>
            <a:ext cx="8640960" cy="1938992"/>
          </a:xfrm>
          <a:prstGeom prst="rect">
            <a:avLst/>
          </a:prstGeom>
        </p:spPr>
        <p:txBody>
          <a:bodyPr wrap="square">
            <a:spAutoFit/>
          </a:bodyPr>
          <a:lstStyle/>
          <a:p>
            <a:pPr algn="just"/>
            <a:r>
              <a:rPr lang="en-US" altLang="ja-JP" sz="2400" dirty="0" smtClean="0"/>
              <a:t>New theoretical consideration based on </a:t>
            </a:r>
            <a:r>
              <a:rPr lang="en-US" altLang="ja-JP" sz="2400" dirty="0" smtClean="0">
                <a:solidFill>
                  <a:srgbClr val="0000FF"/>
                </a:solidFill>
              </a:rPr>
              <a:t>the Molecular Dynamics (MD), Binary Collision Approximation (BCA) </a:t>
            </a:r>
            <a:r>
              <a:rPr lang="en-US" altLang="ja-JP" sz="2400" dirty="0" smtClean="0"/>
              <a:t>have shown that </a:t>
            </a:r>
            <a:r>
              <a:rPr lang="en-US" altLang="ja-JP" sz="2400" dirty="0" smtClean="0">
                <a:solidFill>
                  <a:srgbClr val="0000FF"/>
                </a:solidFill>
              </a:rPr>
              <a:t>many initial vacancies and interstitials will recombine during the cascade evolution. </a:t>
            </a:r>
            <a:endParaRPr lang="ja-JP" altLang="en-US" sz="2400" dirty="0" smtClean="0">
              <a:solidFill>
                <a:srgbClr val="0000FF"/>
              </a:solidFill>
            </a:endParaRPr>
          </a:p>
          <a:p>
            <a:pPr algn="just"/>
            <a:endParaRPr lang="ja-JP" altLang="en-US" sz="2400" dirty="0"/>
          </a:p>
        </p:txBody>
      </p:sp>
      <p:pic>
        <p:nvPicPr>
          <p:cNvPr id="30" name="Picture 1"/>
          <p:cNvPicPr>
            <a:picLocks noChangeAspect="1" noChangeArrowheads="1"/>
          </p:cNvPicPr>
          <p:nvPr/>
        </p:nvPicPr>
        <p:blipFill>
          <a:blip r:embed="rId6" cstate="print"/>
          <a:srcRect l="13388" t="8823" r="55111" b="64706"/>
          <a:stretch>
            <a:fillRect/>
          </a:stretch>
        </p:blipFill>
        <p:spPr bwMode="auto">
          <a:xfrm>
            <a:off x="7308304" y="1916832"/>
            <a:ext cx="1008112" cy="648072"/>
          </a:xfrm>
          <a:prstGeom prst="rect">
            <a:avLst/>
          </a:prstGeom>
          <a:noFill/>
          <a:ln w="9525">
            <a:noFill/>
            <a:miter lim="800000"/>
            <a:headEnd/>
            <a:tailEnd/>
          </a:ln>
        </p:spPr>
      </p:pic>
      <p:cxnSp>
        <p:nvCxnSpPr>
          <p:cNvPr id="32" name="直線矢印コネクタ 31"/>
          <p:cNvCxnSpPr/>
          <p:nvPr/>
        </p:nvCxnSpPr>
        <p:spPr>
          <a:xfrm flipH="1" flipV="1">
            <a:off x="7740352" y="2132856"/>
            <a:ext cx="360040" cy="72008"/>
          </a:xfrm>
          <a:prstGeom prst="straightConnector1">
            <a:avLst/>
          </a:prstGeom>
          <a:ln w="28575">
            <a:solidFill>
              <a:srgbClr val="CC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42374" name="Object 6"/>
          <p:cNvGraphicFramePr>
            <a:graphicFrameLocks noChangeAspect="1"/>
          </p:cNvGraphicFramePr>
          <p:nvPr/>
        </p:nvGraphicFramePr>
        <p:xfrm>
          <a:off x="7424738" y="147638"/>
          <a:ext cx="1163637" cy="334962"/>
        </p:xfrm>
        <a:graphic>
          <a:graphicData uri="http://schemas.openxmlformats.org/presentationml/2006/ole">
            <p:oleObj spid="_x0000_s703633" name="数式" r:id="rId7" imgW="787400" imgH="228600" progId="Equation.3">
              <p:embed/>
            </p:oleObj>
          </a:graphicData>
        </a:graphic>
      </p:graphicFrame>
      <p:sp>
        <p:nvSpPr>
          <p:cNvPr id="33" name="テキスト ボックス 65"/>
          <p:cNvSpPr txBox="1">
            <a:spLocks noChangeArrowheads="1"/>
          </p:cNvSpPr>
          <p:nvPr/>
        </p:nvSpPr>
        <p:spPr bwMode="auto">
          <a:xfrm>
            <a:off x="3059832" y="2780928"/>
            <a:ext cx="5040560" cy="646331"/>
          </a:xfrm>
          <a:prstGeom prst="rect">
            <a:avLst/>
          </a:prstGeom>
          <a:noFill/>
          <a:ln w="9525">
            <a:noFill/>
            <a:miter lim="800000"/>
            <a:headEnd/>
            <a:tailEnd/>
          </a:ln>
        </p:spPr>
        <p:txBody>
          <a:bodyPr wrap="square">
            <a:spAutoFit/>
          </a:bodyPr>
          <a:lstStyle/>
          <a:p>
            <a:r>
              <a:rPr lang="en-US" altLang="ja-JP" dirty="0" smtClean="0">
                <a:cs typeface="Arial" charset="0"/>
              </a:rPr>
              <a:t>Defect production efficiency </a:t>
            </a:r>
          </a:p>
          <a:p>
            <a:r>
              <a:rPr lang="en-US" altLang="ja-JP" dirty="0" smtClean="0">
                <a:cs typeface="Arial" charset="0"/>
              </a:rPr>
              <a:t>(number of survived defects to NRT predictions)</a:t>
            </a:r>
          </a:p>
        </p:txBody>
      </p:sp>
      <p:sp>
        <p:nvSpPr>
          <p:cNvPr id="34" name="正方形/長方形 33"/>
          <p:cNvSpPr/>
          <p:nvPr/>
        </p:nvSpPr>
        <p:spPr>
          <a:xfrm>
            <a:off x="827584" y="3647447"/>
            <a:ext cx="216024" cy="42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Picture 1"/>
          <p:cNvPicPr>
            <a:picLocks noChangeAspect="1" noChangeArrowheads="1"/>
          </p:cNvPicPr>
          <p:nvPr/>
        </p:nvPicPr>
        <p:blipFill>
          <a:blip r:embed="rId8" cstate="print"/>
          <a:srcRect/>
          <a:stretch>
            <a:fillRect/>
          </a:stretch>
        </p:blipFill>
        <p:spPr bwMode="auto">
          <a:xfrm>
            <a:off x="4499992" y="3659987"/>
            <a:ext cx="3312368" cy="3198013"/>
          </a:xfrm>
          <a:prstGeom prst="rect">
            <a:avLst/>
          </a:prstGeom>
          <a:noFill/>
          <a:ln w="9525">
            <a:noFill/>
            <a:miter lim="800000"/>
            <a:headEnd/>
            <a:tailEnd/>
          </a:ln>
        </p:spPr>
      </p:pic>
      <p:sp>
        <p:nvSpPr>
          <p:cNvPr id="21" name="右矢印 20"/>
          <p:cNvSpPr/>
          <p:nvPr/>
        </p:nvSpPr>
        <p:spPr>
          <a:xfrm>
            <a:off x="3635896" y="4581128"/>
            <a:ext cx="720080"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6732240" y="4221088"/>
            <a:ext cx="864339" cy="369332"/>
          </a:xfrm>
          <a:prstGeom prst="rect">
            <a:avLst/>
          </a:prstGeom>
        </p:spPr>
        <p:txBody>
          <a:bodyPr wrap="none">
            <a:spAutoFit/>
          </a:bodyPr>
          <a:lstStyle/>
          <a:p>
            <a:r>
              <a:rPr lang="en-US" altLang="ja-JP" dirty="0" smtClean="0">
                <a:cs typeface="Arial" charset="0"/>
              </a:rPr>
              <a:t>PHITS</a:t>
            </a:r>
            <a:endParaRPr lang="ja-JP" altLang="en-US" dirty="0"/>
          </a:p>
        </p:txBody>
      </p:sp>
    </p:spTree>
    <p:extLst>
      <p:ext uri="{BB962C8B-B14F-4D97-AF65-F5344CB8AC3E}">
        <p14:creationId xmlns="" xmlns:p14="http://schemas.microsoft.com/office/powerpoint/2010/main" val="12521851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186" y="-21988"/>
            <a:ext cx="9211186" cy="626012"/>
          </a:xfrm>
        </p:spPr>
        <p:txBody>
          <a:bodyPr/>
          <a:lstStyle/>
          <a:p>
            <a:r>
              <a:rPr lang="en-US" altLang="ja-JP" sz="3200" dirty="0" smtClean="0">
                <a:latin typeface="Arial" panose="020B0604020202020204" pitchFamily="34" charset="0"/>
                <a:cs typeface="Arial" panose="020B0604020202020204" pitchFamily="34" charset="0"/>
              </a:rPr>
              <a:t>Electrical </a:t>
            </a:r>
            <a:r>
              <a:rPr lang="en-US" altLang="ja-JP" sz="3200" dirty="0">
                <a:latin typeface="Arial" panose="020B0604020202020204" pitchFamily="34" charset="0"/>
                <a:cs typeface="Arial" panose="020B0604020202020204" pitchFamily="34" charset="0"/>
              </a:rPr>
              <a:t>resistance </a:t>
            </a:r>
            <a:r>
              <a:rPr lang="en-US" altLang="ja-JP" sz="3200" dirty="0" smtClean="0">
                <a:latin typeface="Arial" panose="020B0604020202020204" pitchFamily="34" charset="0"/>
                <a:cs typeface="Arial" panose="020B0604020202020204" pitchFamily="34" charset="0"/>
              </a:rPr>
              <a:t>of copper </a:t>
            </a:r>
            <a:r>
              <a:rPr lang="en-US" altLang="ja-JP" sz="3200" dirty="0">
                <a:latin typeface="Arial" panose="020B0604020202020204" pitchFamily="34" charset="0"/>
                <a:cs typeface="Arial" panose="020B0604020202020204" pitchFamily="34" charset="0"/>
              </a:rPr>
              <a:t>wire </a:t>
            </a:r>
            <a:endParaRPr kumimoji="1" lang="ja-JP" altLang="en-US" sz="3200"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2"/>
          </p:nvPr>
        </p:nvSpPr>
        <p:spPr>
          <a:xfrm>
            <a:off x="6964951" y="6451102"/>
            <a:ext cx="2133600" cy="365125"/>
          </a:xfrm>
        </p:spPr>
        <p:txBody>
          <a:bodyPr/>
          <a:lstStyle/>
          <a:p>
            <a:pPr>
              <a:defRPr/>
            </a:pPr>
            <a:fld id="{237BC9A4-F621-46CA-AB68-C6F449EBA8C3}" type="slidenum">
              <a:rPr lang="ja-JP" altLang="en-US" sz="1800" smtClean="0">
                <a:solidFill>
                  <a:schemeClr val="tx1"/>
                </a:solidFill>
              </a:rPr>
              <a:pPr>
                <a:defRPr/>
              </a:pPr>
              <a:t>33</a:t>
            </a:fld>
            <a:endParaRPr lang="ja-JP" altLang="en-US" sz="1800">
              <a:solidFill>
                <a:schemeClr val="tx1"/>
              </a:solidFill>
            </a:endParaRPr>
          </a:p>
        </p:txBody>
      </p:sp>
      <p:sp>
        <p:nvSpPr>
          <p:cNvPr id="6" name="Line 3"/>
          <p:cNvSpPr>
            <a:spLocks noChangeShapeType="1"/>
          </p:cNvSpPr>
          <p:nvPr/>
        </p:nvSpPr>
        <p:spPr bwMode="auto">
          <a:xfrm>
            <a:off x="116379" y="692696"/>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a:latin typeface="+mn-lt"/>
              <a:ea typeface="+mn-ea"/>
            </a:endParaRPr>
          </a:p>
        </p:txBody>
      </p:sp>
      <p:sp>
        <p:nvSpPr>
          <p:cNvPr id="40" name="正方形/長方形 211"/>
          <p:cNvSpPr>
            <a:spLocks noChangeArrowheads="1"/>
          </p:cNvSpPr>
          <p:nvPr/>
        </p:nvSpPr>
        <p:spPr bwMode="auto">
          <a:xfrm>
            <a:off x="611560" y="2564904"/>
            <a:ext cx="2058987" cy="67710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altLang="ja-JP" sz="2000" dirty="0" smtClean="0"/>
              <a:t>Source</a:t>
            </a:r>
            <a:r>
              <a:rPr lang="en-US" altLang="ja-JP" dirty="0" smtClean="0"/>
              <a:t>:6221</a:t>
            </a:r>
          </a:p>
          <a:p>
            <a:pPr algn="ctr"/>
            <a:r>
              <a:rPr lang="en-US" altLang="ja-JP" dirty="0" smtClean="0"/>
              <a:t> </a:t>
            </a:r>
            <a:endParaRPr lang="ja-JP" altLang="en-US" dirty="0" smtClean="0">
              <a:cs typeface="Arial" panose="020B0604020202020204" pitchFamily="34" charset="0"/>
            </a:endParaRPr>
          </a:p>
        </p:txBody>
      </p:sp>
      <p:sp>
        <p:nvSpPr>
          <p:cNvPr id="41" name="正方形/長方形 212"/>
          <p:cNvSpPr>
            <a:spLocks noChangeArrowheads="1"/>
          </p:cNvSpPr>
          <p:nvPr/>
        </p:nvSpPr>
        <p:spPr bwMode="auto">
          <a:xfrm>
            <a:off x="1240465" y="1300698"/>
            <a:ext cx="1936748" cy="40011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altLang="ja-JP" sz="2000" dirty="0" err="1" smtClean="0"/>
              <a:t>Nano</a:t>
            </a:r>
            <a:r>
              <a:rPr lang="en-US" altLang="ja-JP" sz="2000" dirty="0" smtClean="0"/>
              <a:t>-voltmeter</a:t>
            </a:r>
            <a:endParaRPr lang="en-US" altLang="ja-JP" sz="2000" dirty="0"/>
          </a:p>
        </p:txBody>
      </p:sp>
      <p:sp>
        <p:nvSpPr>
          <p:cNvPr id="42" name="正方形/長方形 213"/>
          <p:cNvSpPr>
            <a:spLocks noChangeArrowheads="1"/>
          </p:cNvSpPr>
          <p:nvPr/>
        </p:nvSpPr>
        <p:spPr bwMode="auto">
          <a:xfrm>
            <a:off x="1115616" y="1628800"/>
            <a:ext cx="2448272"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altLang="ja-JP" dirty="0" smtClean="0"/>
              <a:t>2182A </a:t>
            </a:r>
            <a:r>
              <a:rPr lang="en-US" altLang="ja-JP" dirty="0" err="1" smtClean="0">
                <a:cs typeface="Arial" panose="020B0604020202020204" pitchFamily="34" charset="0"/>
              </a:rPr>
              <a:t>Keithley</a:t>
            </a:r>
            <a:r>
              <a:rPr lang="en-US" altLang="ja-JP" dirty="0" smtClean="0">
                <a:cs typeface="Arial" panose="020B0604020202020204" pitchFamily="34" charset="0"/>
              </a:rPr>
              <a:t> Inc</a:t>
            </a:r>
            <a:r>
              <a:rPr lang="en-US" altLang="ja-JP" dirty="0">
                <a:cs typeface="Arial" panose="020B0604020202020204" pitchFamily="34" charset="0"/>
              </a:rPr>
              <a:t>. </a:t>
            </a:r>
            <a:endParaRPr lang="ja-JP" altLang="en-US" dirty="0">
              <a:cs typeface="Arial" panose="020B0604020202020204" pitchFamily="34" charset="0"/>
            </a:endParaRPr>
          </a:p>
        </p:txBody>
      </p:sp>
      <p:sp>
        <p:nvSpPr>
          <p:cNvPr id="43" name="正方形/長方形 42"/>
          <p:cNvSpPr/>
          <p:nvPr/>
        </p:nvSpPr>
        <p:spPr>
          <a:xfrm>
            <a:off x="1034881" y="1320011"/>
            <a:ext cx="2266950" cy="708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正方形/長方形 43"/>
          <p:cNvSpPr/>
          <p:nvPr/>
        </p:nvSpPr>
        <p:spPr>
          <a:xfrm>
            <a:off x="769769" y="2539211"/>
            <a:ext cx="1825563" cy="6737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45" name="直線コネクタ 44"/>
          <p:cNvCxnSpPr/>
          <p:nvPr/>
        </p:nvCxnSpPr>
        <p:spPr>
          <a:xfrm>
            <a:off x="1487319" y="2028036"/>
            <a:ext cx="0" cy="5000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正方形/長方形 217"/>
          <p:cNvSpPr>
            <a:spLocks noChangeArrowheads="1"/>
          </p:cNvSpPr>
          <p:nvPr/>
        </p:nvSpPr>
        <p:spPr bwMode="auto">
          <a:xfrm>
            <a:off x="268119" y="2085186"/>
            <a:ext cx="11017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tLang="ja-JP" sz="2000"/>
              <a:t>TRIG link</a:t>
            </a:r>
          </a:p>
        </p:txBody>
      </p:sp>
      <p:sp>
        <p:nvSpPr>
          <p:cNvPr id="47" name="正方形/長方形 218"/>
          <p:cNvSpPr>
            <a:spLocks noChangeArrowheads="1"/>
          </p:cNvSpPr>
          <p:nvPr/>
        </p:nvSpPr>
        <p:spPr bwMode="auto">
          <a:xfrm>
            <a:off x="2817295" y="2515399"/>
            <a:ext cx="1127232" cy="70788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altLang="ja-JP" sz="2000" dirty="0"/>
              <a:t>PC</a:t>
            </a:r>
          </a:p>
          <a:p>
            <a:pPr algn="ctr"/>
            <a:r>
              <a:rPr lang="en-US" altLang="ja-JP" sz="2000" dirty="0" err="1"/>
              <a:t>Labview</a:t>
            </a:r>
            <a:endParaRPr lang="en-US" altLang="ja-JP" sz="2000" dirty="0"/>
          </a:p>
        </p:txBody>
      </p:sp>
      <p:sp>
        <p:nvSpPr>
          <p:cNvPr id="48" name="正方形/長方形 47"/>
          <p:cNvSpPr/>
          <p:nvPr/>
        </p:nvSpPr>
        <p:spPr>
          <a:xfrm>
            <a:off x="2699791" y="2556674"/>
            <a:ext cx="1241045" cy="7429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220"/>
          <p:cNvSpPr>
            <a:spLocks noChangeArrowheads="1"/>
          </p:cNvSpPr>
          <p:nvPr/>
        </p:nvSpPr>
        <p:spPr bwMode="auto">
          <a:xfrm>
            <a:off x="1492081" y="2102649"/>
            <a:ext cx="8286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tLang="ja-JP" sz="2000"/>
              <a:t>RS232</a:t>
            </a:r>
          </a:p>
        </p:txBody>
      </p:sp>
      <p:cxnSp>
        <p:nvCxnSpPr>
          <p:cNvPr id="50" name="直線コネクタ 49"/>
          <p:cNvCxnSpPr/>
          <p:nvPr/>
        </p:nvCxnSpPr>
        <p:spPr>
          <a:xfrm flipV="1">
            <a:off x="2450931" y="2037561"/>
            <a:ext cx="0" cy="49053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正方形/長方形 222"/>
          <p:cNvSpPr>
            <a:spLocks noChangeArrowheads="1"/>
          </p:cNvSpPr>
          <p:nvPr/>
        </p:nvSpPr>
        <p:spPr bwMode="auto">
          <a:xfrm>
            <a:off x="225299" y="1278437"/>
            <a:ext cx="51276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tLang="ja-JP" sz="2400"/>
              <a:t>V+</a:t>
            </a:r>
          </a:p>
        </p:txBody>
      </p:sp>
      <p:sp>
        <p:nvSpPr>
          <p:cNvPr id="52" name="正方形/長方形 223"/>
          <p:cNvSpPr>
            <a:spLocks noChangeArrowheads="1"/>
          </p:cNvSpPr>
          <p:nvPr/>
        </p:nvSpPr>
        <p:spPr bwMode="auto">
          <a:xfrm>
            <a:off x="218779" y="1558079"/>
            <a:ext cx="4540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tLang="ja-JP" sz="2400" dirty="0"/>
              <a:t>V-</a:t>
            </a:r>
          </a:p>
        </p:txBody>
      </p:sp>
      <p:sp>
        <p:nvSpPr>
          <p:cNvPr id="53" name="正方形/長方形 224"/>
          <p:cNvSpPr>
            <a:spLocks noChangeArrowheads="1"/>
          </p:cNvSpPr>
          <p:nvPr/>
        </p:nvSpPr>
        <p:spPr bwMode="auto">
          <a:xfrm>
            <a:off x="107504" y="2426499"/>
            <a:ext cx="414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tLang="ja-JP" sz="2400"/>
              <a:t>I+</a:t>
            </a:r>
          </a:p>
        </p:txBody>
      </p:sp>
      <p:sp>
        <p:nvSpPr>
          <p:cNvPr id="54" name="正方形/長方形 225"/>
          <p:cNvSpPr>
            <a:spLocks noChangeArrowheads="1"/>
          </p:cNvSpPr>
          <p:nvPr/>
        </p:nvSpPr>
        <p:spPr bwMode="auto">
          <a:xfrm>
            <a:off x="107504" y="2878936"/>
            <a:ext cx="355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tLang="ja-JP" sz="2400" dirty="0"/>
              <a:t>I-</a:t>
            </a:r>
          </a:p>
        </p:txBody>
      </p:sp>
      <p:cxnSp>
        <p:nvCxnSpPr>
          <p:cNvPr id="55" name="直線矢印コネクタ 54"/>
          <p:cNvCxnSpPr/>
          <p:nvPr/>
        </p:nvCxnSpPr>
        <p:spPr>
          <a:xfrm flipH="1">
            <a:off x="725319" y="1829599"/>
            <a:ext cx="292100" cy="0"/>
          </a:xfrm>
          <a:prstGeom prst="straightConnector1">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H="1">
            <a:off x="464969" y="2667799"/>
            <a:ext cx="304800" cy="0"/>
          </a:xfrm>
          <a:prstGeom prst="straightConnector1">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2586430" y="3037686"/>
            <a:ext cx="12382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H="1">
            <a:off x="453856" y="3124999"/>
            <a:ext cx="303213" cy="0"/>
          </a:xfrm>
          <a:prstGeom prst="straightConnector1">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H="1">
            <a:off x="734844" y="1531149"/>
            <a:ext cx="292100" cy="0"/>
          </a:xfrm>
          <a:prstGeom prst="straightConnector1">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3884817" y="2812866"/>
            <a:ext cx="5267656" cy="400110"/>
          </a:xfrm>
          <a:prstGeom prst="rect">
            <a:avLst/>
          </a:prstGeom>
        </p:spPr>
        <p:txBody>
          <a:bodyPr wrap="square">
            <a:spAutoFit/>
          </a:bodyPr>
          <a:lstStyle/>
          <a:p>
            <a:r>
              <a:rPr lang="en-US" altLang="ja-JP" sz="2000" dirty="0" smtClean="0"/>
              <a:t>Cancel effects of thermal electromotive </a:t>
            </a:r>
            <a:r>
              <a:rPr lang="en-US" altLang="ja-JP" sz="2000" dirty="0"/>
              <a:t>force </a:t>
            </a:r>
            <a:endParaRPr lang="ja-JP" altLang="en-US" sz="2000" dirty="0"/>
          </a:p>
        </p:txBody>
      </p:sp>
      <p:sp>
        <p:nvSpPr>
          <p:cNvPr id="65" name="下矢印 64"/>
          <p:cNvSpPr/>
          <p:nvPr/>
        </p:nvSpPr>
        <p:spPr>
          <a:xfrm>
            <a:off x="5940152" y="2348880"/>
            <a:ext cx="471338" cy="4475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419872" y="980728"/>
            <a:ext cx="5616851" cy="461665"/>
          </a:xfrm>
          <a:prstGeom prst="rect">
            <a:avLst/>
          </a:prstGeom>
        </p:spPr>
        <p:txBody>
          <a:bodyPr wrap="square">
            <a:spAutoFit/>
          </a:bodyPr>
          <a:lstStyle/>
          <a:p>
            <a:r>
              <a:rPr lang="en-US" altLang="ja-JP" sz="2400" dirty="0" smtClean="0"/>
              <a:t>Four-prove technique </a:t>
            </a:r>
            <a:r>
              <a:rPr lang="en-US" altLang="ja-JP" sz="2400" dirty="0"/>
              <a:t>using </a:t>
            </a:r>
            <a:r>
              <a:rPr lang="en-US" altLang="ja-JP" sz="2400" dirty="0" smtClean="0"/>
              <a:t>delta mode</a:t>
            </a:r>
            <a:endParaRPr lang="ja-JP" altLang="en-US" sz="2400" dirty="0"/>
          </a:p>
        </p:txBody>
      </p:sp>
      <p:sp>
        <p:nvSpPr>
          <p:cNvPr id="63" name="正方形/長方形 62"/>
          <p:cNvSpPr/>
          <p:nvPr/>
        </p:nvSpPr>
        <p:spPr>
          <a:xfrm>
            <a:off x="3600627" y="1340768"/>
            <a:ext cx="5760640" cy="369332"/>
          </a:xfrm>
          <a:prstGeom prst="rect">
            <a:avLst/>
          </a:prstGeom>
        </p:spPr>
        <p:txBody>
          <a:bodyPr wrap="square">
            <a:spAutoFit/>
          </a:bodyPr>
          <a:lstStyle/>
          <a:p>
            <a:r>
              <a:rPr lang="en-US" altLang="ja-JP" dirty="0" smtClean="0"/>
              <a:t>works by sourcing pulses with opposite polarity </a:t>
            </a:r>
            <a:endParaRPr lang="ja-JP" altLang="en-US" dirty="0"/>
          </a:p>
        </p:txBody>
      </p:sp>
      <p:sp>
        <p:nvSpPr>
          <p:cNvPr id="66" name="正方形/長方形 65"/>
          <p:cNvSpPr/>
          <p:nvPr/>
        </p:nvSpPr>
        <p:spPr>
          <a:xfrm>
            <a:off x="3960667" y="1700808"/>
            <a:ext cx="4716016" cy="646331"/>
          </a:xfrm>
          <a:prstGeom prst="rect">
            <a:avLst/>
          </a:prstGeom>
        </p:spPr>
        <p:txBody>
          <a:bodyPr wrap="square">
            <a:spAutoFit/>
          </a:bodyPr>
          <a:lstStyle/>
          <a:p>
            <a:r>
              <a:rPr lang="en-US" altLang="ja-JP" dirty="0" smtClean="0"/>
              <a:t>Taking the difference between the positive</a:t>
            </a:r>
          </a:p>
          <a:p>
            <a:r>
              <a:rPr lang="en-US" altLang="ja-JP" dirty="0" smtClean="0"/>
              <a:t>and negative pulse measurements </a:t>
            </a:r>
            <a:endParaRPr lang="ja-JP" altLang="en-US" dirty="0"/>
          </a:p>
        </p:txBody>
      </p:sp>
      <p:sp>
        <p:nvSpPr>
          <p:cNvPr id="73" name="正方形/長方形 72"/>
          <p:cNvSpPr/>
          <p:nvPr/>
        </p:nvSpPr>
        <p:spPr>
          <a:xfrm>
            <a:off x="1034881" y="2829208"/>
            <a:ext cx="1261949" cy="369332"/>
          </a:xfrm>
          <a:prstGeom prst="rect">
            <a:avLst/>
          </a:prstGeom>
        </p:spPr>
        <p:txBody>
          <a:bodyPr wrap="none">
            <a:spAutoFit/>
          </a:bodyPr>
          <a:lstStyle/>
          <a:p>
            <a:r>
              <a:rPr lang="en-US" altLang="ja-JP" dirty="0" smtClean="0"/>
              <a:t>±100 </a:t>
            </a:r>
            <a:r>
              <a:rPr lang="en-US" altLang="ja-JP" dirty="0" err="1" smtClean="0"/>
              <a:t>mA</a:t>
            </a:r>
            <a:r>
              <a:rPr lang="en-US" altLang="ja-JP" dirty="0" smtClean="0"/>
              <a:t> </a:t>
            </a:r>
            <a:endParaRPr lang="ja-JP" altLang="en-US" dirty="0"/>
          </a:p>
        </p:txBody>
      </p:sp>
      <p:pic>
        <p:nvPicPr>
          <p:cNvPr id="62" name="図 61"/>
          <p:cNvPicPr/>
          <p:nvPr/>
        </p:nvPicPr>
        <p:blipFill>
          <a:blip r:embed="rId3" cstate="print"/>
          <a:stretch>
            <a:fillRect/>
          </a:stretch>
        </p:blipFill>
        <p:spPr>
          <a:xfrm>
            <a:off x="1101984" y="3429000"/>
            <a:ext cx="6710376" cy="3440517"/>
          </a:xfrm>
          <a:prstGeom prst="rect">
            <a:avLst/>
          </a:prstGeom>
        </p:spPr>
      </p:pic>
    </p:spTree>
    <p:extLst>
      <p:ext uri="{BB962C8B-B14F-4D97-AF65-F5344CB8AC3E}">
        <p14:creationId xmlns="" xmlns:p14="http://schemas.microsoft.com/office/powerpoint/2010/main" val="16496049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80512" cy="608310"/>
          </a:xfrm>
        </p:spPr>
        <p:txBody>
          <a:bodyPr>
            <a:normAutofit/>
          </a:bodyPr>
          <a:lstStyle/>
          <a:p>
            <a:r>
              <a:rPr lang="ja-JP" altLang="en-US" sz="3200" dirty="0" smtClean="0"/>
              <a:t>はじき出し断面積の実験</a:t>
            </a:r>
            <a:r>
              <a:rPr lang="ja-JP" altLang="en-US" sz="3200" dirty="0"/>
              <a:t>値</a:t>
            </a:r>
            <a:r>
              <a:rPr lang="ja-JP" altLang="en-US" sz="3200" dirty="0" smtClean="0"/>
              <a:t>と計算値の比較</a:t>
            </a:r>
            <a:endParaRPr kumimoji="1" lang="ja-JP" altLang="en-US" sz="3200" dirty="0"/>
          </a:p>
        </p:txBody>
      </p:sp>
      <p:sp>
        <p:nvSpPr>
          <p:cNvPr id="3" name="スライド番号プレースホルダー 2"/>
          <p:cNvSpPr>
            <a:spLocks noGrp="1"/>
          </p:cNvSpPr>
          <p:nvPr>
            <p:ph type="sldNum" sz="quarter" idx="12"/>
          </p:nvPr>
        </p:nvSpPr>
        <p:spPr>
          <a:xfrm>
            <a:off x="7010400" y="6424375"/>
            <a:ext cx="2133600" cy="365125"/>
          </a:xfrm>
        </p:spPr>
        <p:txBody>
          <a:bodyPr/>
          <a:lstStyle/>
          <a:p>
            <a:fld id="{04785CDC-A257-4497-9BFC-D7D03056A090}" type="slidenum">
              <a:rPr kumimoji="1" lang="ja-JP" altLang="en-US" sz="1800" b="1" smtClean="0">
                <a:solidFill>
                  <a:schemeClr val="tx1"/>
                </a:solidFill>
              </a:rPr>
              <a:pPr/>
              <a:t>34</a:t>
            </a:fld>
            <a:endParaRPr kumimoji="1" lang="ja-JP" altLang="en-US" sz="1800" b="1">
              <a:solidFill>
                <a:schemeClr val="tx1"/>
              </a:solidFill>
            </a:endParaRPr>
          </a:p>
        </p:txBody>
      </p:sp>
      <p:sp>
        <p:nvSpPr>
          <p:cNvPr id="83" name="Line 3"/>
          <p:cNvSpPr>
            <a:spLocks noChangeShapeType="1"/>
          </p:cNvSpPr>
          <p:nvPr/>
        </p:nvSpPr>
        <p:spPr bwMode="auto">
          <a:xfrm>
            <a:off x="176569" y="620688"/>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a:latin typeface="+mn-lt"/>
              <a:ea typeface="+mn-ea"/>
            </a:endParaRPr>
          </a:p>
        </p:txBody>
      </p:sp>
      <p:sp>
        <p:nvSpPr>
          <p:cNvPr id="11" name="正方形/長方形 10"/>
          <p:cNvSpPr/>
          <p:nvPr/>
        </p:nvSpPr>
        <p:spPr>
          <a:xfrm>
            <a:off x="6920136" y="4437112"/>
            <a:ext cx="2223864" cy="400110"/>
          </a:xfrm>
          <a:prstGeom prst="rect">
            <a:avLst/>
          </a:prstGeom>
          <a:noFill/>
        </p:spPr>
        <p:txBody>
          <a:bodyPr wrap="square">
            <a:spAutoFit/>
          </a:bodyPr>
          <a:lstStyle/>
          <a:p>
            <a:r>
              <a:rPr lang="el-GR" altLang="ja-JP" sz="2000" b="1" dirty="0" smtClean="0">
                <a:solidFill>
                  <a:srgbClr val="0000FF"/>
                </a:solidFill>
              </a:rPr>
              <a:t>η</a:t>
            </a:r>
            <a:r>
              <a:rPr lang="en-US" altLang="ja-JP" sz="2000" b="1" dirty="0" smtClean="0">
                <a:solidFill>
                  <a:srgbClr val="0000FF"/>
                </a:solidFill>
              </a:rPr>
              <a:t>: </a:t>
            </a:r>
            <a:r>
              <a:rPr lang="ja-JP" altLang="en-US" sz="2000" b="1" dirty="0" smtClean="0">
                <a:solidFill>
                  <a:srgbClr val="0000FF"/>
                </a:solidFill>
              </a:rPr>
              <a:t>欠陥生成効率</a:t>
            </a:r>
            <a:r>
              <a:rPr lang="en-US" altLang="ja-JP" sz="2000" b="1" dirty="0" smtClean="0">
                <a:solidFill>
                  <a:srgbClr val="0000FF"/>
                </a:solidFill>
              </a:rPr>
              <a:t> </a:t>
            </a:r>
          </a:p>
        </p:txBody>
      </p:sp>
      <p:pic>
        <p:nvPicPr>
          <p:cNvPr id="4" name="図 3"/>
          <p:cNvPicPr>
            <a:picLocks noChangeAspect="1"/>
          </p:cNvPicPr>
          <p:nvPr/>
        </p:nvPicPr>
        <p:blipFill rotWithShape="1">
          <a:blip r:embed="rId2" cstate="print"/>
          <a:srcRect l="13550" t="39686" r="10586" b="7819"/>
          <a:stretch/>
        </p:blipFill>
        <p:spPr>
          <a:xfrm>
            <a:off x="322377" y="727334"/>
            <a:ext cx="6192688" cy="6062166"/>
          </a:xfrm>
          <a:prstGeom prst="rect">
            <a:avLst/>
          </a:prstGeom>
        </p:spPr>
      </p:pic>
    </p:spTree>
    <p:extLst>
      <p:ext uri="{BB962C8B-B14F-4D97-AF65-F5344CB8AC3E}">
        <p14:creationId xmlns="" xmlns:p14="http://schemas.microsoft.com/office/powerpoint/2010/main" val="30167012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1"/>
          <p:cNvSpPr>
            <a:spLocks noChangeArrowheads="1"/>
          </p:cNvSpPr>
          <p:nvPr/>
        </p:nvSpPr>
        <p:spPr bwMode="auto">
          <a:xfrm>
            <a:off x="2411760" y="260648"/>
            <a:ext cx="4176464" cy="523220"/>
          </a:xfrm>
          <a:prstGeom prst="rect">
            <a:avLst/>
          </a:prstGeom>
          <a:noFill/>
          <a:ln w="9525">
            <a:noFill/>
            <a:miter lim="800000"/>
            <a:headEnd/>
            <a:tailEnd/>
          </a:ln>
        </p:spPr>
        <p:txBody>
          <a:bodyPr wrap="square">
            <a:spAutoFit/>
          </a:bodyPr>
          <a:lstStyle/>
          <a:p>
            <a:pPr marL="514350" indent="-514350"/>
            <a:r>
              <a:rPr lang="en-US" altLang="ja-JP" sz="2800" b="1" dirty="0" smtClean="0">
                <a:latin typeface="Arial" pitchFamily="34" charset="0"/>
                <a:cs typeface="Arial" pitchFamily="34" charset="0"/>
              </a:rPr>
              <a:t>PHITS simulation</a:t>
            </a:r>
            <a:endParaRPr lang="en-US" altLang="ja-JP" sz="2800" b="1" dirty="0">
              <a:latin typeface="Arial" pitchFamily="34" charset="0"/>
              <a:cs typeface="Arial" pitchFamily="34" charset="0"/>
            </a:endParaRPr>
          </a:p>
        </p:txBody>
      </p:sp>
      <p:sp>
        <p:nvSpPr>
          <p:cNvPr id="6" name="Line 3"/>
          <p:cNvSpPr>
            <a:spLocks noChangeShapeType="1"/>
          </p:cNvSpPr>
          <p:nvPr/>
        </p:nvSpPr>
        <p:spPr bwMode="auto">
          <a:xfrm>
            <a:off x="179512" y="980728"/>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a:latin typeface="Arial" pitchFamily="34" charset="0"/>
              <a:ea typeface="+mn-ea"/>
              <a:cs typeface="Arial" pitchFamily="34" charset="0"/>
            </a:endParaRPr>
          </a:p>
        </p:txBody>
      </p:sp>
      <p:sp>
        <p:nvSpPr>
          <p:cNvPr id="7" name="スライド番号プレースホルダ 6"/>
          <p:cNvSpPr>
            <a:spLocks noGrp="1"/>
          </p:cNvSpPr>
          <p:nvPr>
            <p:ph type="sldNum" sz="quarter" idx="12"/>
          </p:nvPr>
        </p:nvSpPr>
        <p:spPr/>
        <p:txBody>
          <a:bodyPr/>
          <a:lstStyle/>
          <a:p>
            <a:pPr>
              <a:defRPr/>
            </a:pPr>
            <a:fld id="{C2F12EEB-097F-49BD-BA44-1DAD81B8DACC}" type="slidenum">
              <a:rPr lang="ja-JP" altLang="en-US" smtClean="0"/>
              <a:pPr>
                <a:defRPr/>
              </a:pPr>
              <a:t>35</a:t>
            </a:fld>
            <a:endParaRPr lang="ja-JP" altLang="en-US"/>
          </a:p>
        </p:txBody>
      </p:sp>
      <p:sp>
        <p:nvSpPr>
          <p:cNvPr id="8" name="正方形/長方形 7"/>
          <p:cNvSpPr/>
          <p:nvPr/>
        </p:nvSpPr>
        <p:spPr>
          <a:xfrm>
            <a:off x="1115616" y="1412776"/>
            <a:ext cx="792088"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a:spLocks noChangeArrowheads="1"/>
          </p:cNvSpPr>
          <p:nvPr/>
        </p:nvSpPr>
        <p:spPr bwMode="auto">
          <a:xfrm>
            <a:off x="755576" y="3284984"/>
            <a:ext cx="470000" cy="400110"/>
          </a:xfrm>
          <a:prstGeom prst="rect">
            <a:avLst/>
          </a:prstGeom>
          <a:noFill/>
          <a:ln w="9525">
            <a:noFill/>
            <a:miter lim="800000"/>
            <a:headEnd/>
            <a:tailEnd/>
          </a:ln>
        </p:spPr>
        <p:txBody>
          <a:bodyPr wrap="none">
            <a:spAutoFit/>
          </a:bodyPr>
          <a:lstStyle/>
          <a:p>
            <a:r>
              <a:rPr lang="en-US" altLang="ja-JP" sz="2000" dirty="0" smtClean="0">
                <a:solidFill>
                  <a:srgbClr val="0000FF"/>
                </a:solidFill>
                <a:cs typeface="Arial" charset="0"/>
              </a:rPr>
              <a:t>e1</a:t>
            </a:r>
            <a:endParaRPr lang="ja-JP" altLang="en-US" sz="2000" baseline="-25000" dirty="0">
              <a:solidFill>
                <a:srgbClr val="0000FF"/>
              </a:solidFill>
              <a:cs typeface="Arial" charset="0"/>
            </a:endParaRPr>
          </a:p>
        </p:txBody>
      </p:sp>
      <p:sp>
        <p:nvSpPr>
          <p:cNvPr id="10" name="テキスト ボックス 9"/>
          <p:cNvSpPr txBox="1">
            <a:spLocks noChangeArrowheads="1"/>
          </p:cNvSpPr>
          <p:nvPr/>
        </p:nvSpPr>
        <p:spPr bwMode="auto">
          <a:xfrm>
            <a:off x="1691680" y="3284984"/>
            <a:ext cx="470000" cy="400110"/>
          </a:xfrm>
          <a:prstGeom prst="rect">
            <a:avLst/>
          </a:prstGeom>
          <a:noFill/>
          <a:ln w="9525">
            <a:noFill/>
            <a:miter lim="800000"/>
            <a:headEnd/>
            <a:tailEnd/>
          </a:ln>
        </p:spPr>
        <p:txBody>
          <a:bodyPr wrap="none">
            <a:spAutoFit/>
          </a:bodyPr>
          <a:lstStyle/>
          <a:p>
            <a:r>
              <a:rPr lang="en-US" altLang="ja-JP" sz="2000" dirty="0" smtClean="0">
                <a:solidFill>
                  <a:srgbClr val="0000FF"/>
                </a:solidFill>
                <a:cs typeface="Arial" charset="0"/>
              </a:rPr>
              <a:t>e2</a:t>
            </a:r>
            <a:endParaRPr lang="ja-JP" altLang="en-US" sz="2000" baseline="-25000" dirty="0">
              <a:solidFill>
                <a:srgbClr val="0000FF"/>
              </a:solidFill>
              <a:cs typeface="Arial" charset="0"/>
            </a:endParaRPr>
          </a:p>
        </p:txBody>
      </p:sp>
      <p:sp>
        <p:nvSpPr>
          <p:cNvPr id="11" name="テキスト ボックス 10"/>
          <p:cNvSpPr txBox="1">
            <a:spLocks noChangeArrowheads="1"/>
          </p:cNvSpPr>
          <p:nvPr/>
        </p:nvSpPr>
        <p:spPr bwMode="auto">
          <a:xfrm>
            <a:off x="179512" y="3933056"/>
            <a:ext cx="1396536" cy="400110"/>
          </a:xfrm>
          <a:prstGeom prst="rect">
            <a:avLst/>
          </a:prstGeom>
          <a:noFill/>
          <a:ln w="9525">
            <a:noFill/>
            <a:miter lim="800000"/>
            <a:headEnd/>
            <a:tailEnd/>
          </a:ln>
        </p:spPr>
        <p:txBody>
          <a:bodyPr wrap="none">
            <a:spAutoFit/>
          </a:bodyPr>
          <a:lstStyle/>
          <a:p>
            <a:r>
              <a:rPr lang="en-US" altLang="ja-JP" sz="2000" dirty="0" smtClean="0">
                <a:solidFill>
                  <a:srgbClr val="0000FF"/>
                </a:solidFill>
                <a:cs typeface="Arial" charset="0"/>
              </a:rPr>
              <a:t>Range(e1)</a:t>
            </a:r>
            <a:endParaRPr lang="ja-JP" altLang="en-US" sz="2000" baseline="-25000" dirty="0">
              <a:solidFill>
                <a:srgbClr val="0000FF"/>
              </a:solidFill>
              <a:cs typeface="Arial" charset="0"/>
            </a:endParaRPr>
          </a:p>
        </p:txBody>
      </p:sp>
      <p:sp>
        <p:nvSpPr>
          <p:cNvPr id="12" name="テキスト ボックス 11"/>
          <p:cNvSpPr txBox="1">
            <a:spLocks noChangeArrowheads="1"/>
          </p:cNvSpPr>
          <p:nvPr/>
        </p:nvSpPr>
        <p:spPr bwMode="auto">
          <a:xfrm>
            <a:off x="1691680" y="3933056"/>
            <a:ext cx="1396536" cy="400110"/>
          </a:xfrm>
          <a:prstGeom prst="rect">
            <a:avLst/>
          </a:prstGeom>
          <a:noFill/>
          <a:ln w="9525">
            <a:noFill/>
            <a:miter lim="800000"/>
            <a:headEnd/>
            <a:tailEnd/>
          </a:ln>
        </p:spPr>
        <p:txBody>
          <a:bodyPr wrap="none">
            <a:spAutoFit/>
          </a:bodyPr>
          <a:lstStyle/>
          <a:p>
            <a:r>
              <a:rPr lang="en-US" altLang="ja-JP" sz="2000" dirty="0" smtClean="0">
                <a:solidFill>
                  <a:srgbClr val="0000FF"/>
                </a:solidFill>
                <a:cs typeface="Arial" charset="0"/>
              </a:rPr>
              <a:t>Range(e2)</a:t>
            </a:r>
            <a:endParaRPr lang="ja-JP" altLang="en-US" sz="2000" baseline="-25000" dirty="0">
              <a:solidFill>
                <a:srgbClr val="0000FF"/>
              </a:solidFill>
              <a:cs typeface="Arial" charset="0"/>
            </a:endParaRPr>
          </a:p>
        </p:txBody>
      </p:sp>
      <p:sp>
        <p:nvSpPr>
          <p:cNvPr id="13" name="テキスト ボックス 12"/>
          <p:cNvSpPr txBox="1">
            <a:spLocks noChangeArrowheads="1"/>
          </p:cNvSpPr>
          <p:nvPr/>
        </p:nvSpPr>
        <p:spPr bwMode="auto">
          <a:xfrm>
            <a:off x="0" y="4509120"/>
            <a:ext cx="3299301" cy="400110"/>
          </a:xfrm>
          <a:prstGeom prst="rect">
            <a:avLst/>
          </a:prstGeom>
          <a:noFill/>
          <a:ln w="9525">
            <a:noFill/>
            <a:miter lim="800000"/>
            <a:headEnd/>
            <a:tailEnd/>
          </a:ln>
        </p:spPr>
        <p:txBody>
          <a:bodyPr wrap="none">
            <a:spAutoFit/>
          </a:bodyPr>
          <a:lstStyle/>
          <a:p>
            <a:r>
              <a:rPr lang="en-US" altLang="ja-JP" sz="2000" dirty="0" err="1" smtClean="0">
                <a:solidFill>
                  <a:srgbClr val="0000FF"/>
                </a:solidFill>
                <a:cs typeface="Arial" charset="0"/>
              </a:rPr>
              <a:t>Delt</a:t>
            </a:r>
            <a:r>
              <a:rPr lang="en-US" altLang="ja-JP" sz="2000" dirty="0" smtClean="0">
                <a:solidFill>
                  <a:srgbClr val="0000FF"/>
                </a:solidFill>
                <a:cs typeface="Arial" charset="0"/>
              </a:rPr>
              <a:t>=Range(e1)-Range(e2)</a:t>
            </a:r>
            <a:endParaRPr lang="ja-JP" altLang="en-US" sz="2000" baseline="-25000" dirty="0" smtClean="0">
              <a:solidFill>
                <a:srgbClr val="0000FF"/>
              </a:solidFill>
              <a:cs typeface="Arial" charset="0"/>
            </a:endParaRPr>
          </a:p>
        </p:txBody>
      </p:sp>
      <p:sp>
        <p:nvSpPr>
          <p:cNvPr id="14" name="テキスト ボックス 13"/>
          <p:cNvSpPr txBox="1">
            <a:spLocks noChangeArrowheads="1"/>
          </p:cNvSpPr>
          <p:nvPr/>
        </p:nvSpPr>
        <p:spPr bwMode="auto">
          <a:xfrm>
            <a:off x="2907806" y="1628800"/>
            <a:ext cx="6236194" cy="400110"/>
          </a:xfrm>
          <a:prstGeom prst="rect">
            <a:avLst/>
          </a:prstGeom>
          <a:noFill/>
          <a:ln w="9525">
            <a:noFill/>
            <a:miter lim="800000"/>
            <a:headEnd/>
            <a:tailEnd/>
          </a:ln>
        </p:spPr>
        <p:txBody>
          <a:bodyPr wrap="none">
            <a:spAutoFit/>
          </a:bodyPr>
          <a:lstStyle/>
          <a:p>
            <a:r>
              <a:rPr lang="en-US" altLang="ja-JP" sz="2000" dirty="0" smtClean="0">
                <a:solidFill>
                  <a:srgbClr val="0000FF"/>
                </a:solidFill>
                <a:cs typeface="Arial" charset="0"/>
              </a:rPr>
              <a:t>Average energy E</a:t>
            </a:r>
            <a:r>
              <a:rPr lang="en-US" altLang="ja-JP" sz="2000" baseline="-25000" dirty="0" smtClean="0">
                <a:solidFill>
                  <a:srgbClr val="0000FF"/>
                </a:solidFill>
                <a:cs typeface="Arial" charset="0"/>
              </a:rPr>
              <a:t>ave</a:t>
            </a:r>
            <a:r>
              <a:rPr lang="en-US" altLang="ja-JP" sz="2000" dirty="0" smtClean="0">
                <a:solidFill>
                  <a:srgbClr val="0000FF"/>
                </a:solidFill>
                <a:cs typeface="Arial" charset="0"/>
              </a:rPr>
              <a:t> of a charged particle in a region </a:t>
            </a:r>
            <a:endParaRPr lang="ja-JP" altLang="en-US" sz="2000" baseline="-25000" dirty="0">
              <a:solidFill>
                <a:srgbClr val="0000FF"/>
              </a:solidFill>
              <a:cs typeface="Arial" charset="0"/>
            </a:endParaRPr>
          </a:p>
        </p:txBody>
      </p:sp>
      <p:sp>
        <p:nvSpPr>
          <p:cNvPr id="15" name="テキスト ボックス 14"/>
          <p:cNvSpPr txBox="1">
            <a:spLocks noChangeArrowheads="1"/>
          </p:cNvSpPr>
          <p:nvPr/>
        </p:nvSpPr>
        <p:spPr bwMode="auto">
          <a:xfrm>
            <a:off x="3779912" y="2996952"/>
            <a:ext cx="3534942" cy="400110"/>
          </a:xfrm>
          <a:prstGeom prst="rect">
            <a:avLst/>
          </a:prstGeom>
          <a:noFill/>
          <a:ln w="9525">
            <a:noFill/>
            <a:miter lim="800000"/>
            <a:headEnd/>
            <a:tailEnd/>
          </a:ln>
        </p:spPr>
        <p:txBody>
          <a:bodyPr wrap="none">
            <a:spAutoFit/>
          </a:bodyPr>
          <a:lstStyle/>
          <a:p>
            <a:r>
              <a:rPr lang="en-US" altLang="ja-JP" sz="2000" dirty="0" smtClean="0">
                <a:solidFill>
                  <a:srgbClr val="0000FF"/>
                </a:solidFill>
                <a:cs typeface="Arial" charset="0"/>
              </a:rPr>
              <a:t>Displacement cross section σ</a:t>
            </a:r>
            <a:endParaRPr lang="ja-JP" altLang="en-US" sz="2000" baseline="-25000" dirty="0">
              <a:solidFill>
                <a:srgbClr val="0000FF"/>
              </a:solidFill>
              <a:cs typeface="Arial" charset="0"/>
            </a:endParaRPr>
          </a:p>
        </p:txBody>
      </p:sp>
      <p:sp>
        <p:nvSpPr>
          <p:cNvPr id="16" name="下矢印 15"/>
          <p:cNvSpPr/>
          <p:nvPr/>
        </p:nvSpPr>
        <p:spPr>
          <a:xfrm>
            <a:off x="4932040" y="2132856"/>
            <a:ext cx="21602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652120" y="2420888"/>
            <a:ext cx="1499128" cy="369332"/>
          </a:xfrm>
          <a:prstGeom prst="rect">
            <a:avLst/>
          </a:prstGeom>
        </p:spPr>
        <p:txBody>
          <a:bodyPr wrap="none">
            <a:spAutoFit/>
          </a:bodyPr>
          <a:lstStyle/>
          <a:p>
            <a:r>
              <a:rPr lang="en-US" altLang="ja-JP" dirty="0" smtClean="0">
                <a:solidFill>
                  <a:srgbClr val="0000FF"/>
                </a:solidFill>
                <a:cs typeface="Arial" charset="0"/>
              </a:rPr>
              <a:t>(E</a:t>
            </a:r>
            <a:r>
              <a:rPr lang="en-US" altLang="ja-JP" baseline="-25000" dirty="0" smtClean="0">
                <a:solidFill>
                  <a:srgbClr val="0000FF"/>
                </a:solidFill>
                <a:cs typeface="Arial" charset="0"/>
              </a:rPr>
              <a:t>ave</a:t>
            </a:r>
            <a:r>
              <a:rPr lang="en-US" altLang="ja-JP" dirty="0" smtClean="0">
                <a:solidFill>
                  <a:srgbClr val="0000FF"/>
                </a:solidFill>
                <a:cs typeface="Arial" charset="0"/>
              </a:rPr>
              <a:t>, M</a:t>
            </a:r>
            <a:r>
              <a:rPr lang="en-US" altLang="ja-JP" baseline="-25000" dirty="0" smtClean="0">
                <a:solidFill>
                  <a:srgbClr val="0000FF"/>
                </a:solidFill>
                <a:cs typeface="Arial" charset="0"/>
              </a:rPr>
              <a:t>1</a:t>
            </a:r>
            <a:r>
              <a:rPr lang="en-US" altLang="ja-JP" dirty="0" smtClean="0">
                <a:solidFill>
                  <a:srgbClr val="0000FF"/>
                </a:solidFill>
                <a:cs typeface="Arial" charset="0"/>
              </a:rPr>
              <a:t>, Z</a:t>
            </a:r>
            <a:r>
              <a:rPr lang="en-US" altLang="ja-JP" baseline="-25000" dirty="0" smtClean="0">
                <a:solidFill>
                  <a:srgbClr val="0000FF"/>
                </a:solidFill>
                <a:cs typeface="Arial" charset="0"/>
              </a:rPr>
              <a:t>1</a:t>
            </a:r>
            <a:r>
              <a:rPr lang="en-US" altLang="ja-JP" dirty="0" smtClean="0">
                <a:solidFill>
                  <a:srgbClr val="0000FF"/>
                </a:solidFill>
                <a:cs typeface="Arial" charset="0"/>
              </a:rPr>
              <a:t>)</a:t>
            </a:r>
            <a:endParaRPr lang="ja-JP" altLang="en-US" dirty="0"/>
          </a:p>
        </p:txBody>
      </p:sp>
      <p:cxnSp>
        <p:nvCxnSpPr>
          <p:cNvPr id="19" name="直線矢印コネクタ 18"/>
          <p:cNvCxnSpPr/>
          <p:nvPr/>
        </p:nvCxnSpPr>
        <p:spPr>
          <a:xfrm flipV="1">
            <a:off x="683568" y="2132856"/>
            <a:ext cx="1512168"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下矢印 19"/>
          <p:cNvSpPr/>
          <p:nvPr/>
        </p:nvSpPr>
        <p:spPr>
          <a:xfrm>
            <a:off x="5076056" y="3573016"/>
            <a:ext cx="504056" cy="1656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a:off x="1691680" y="4941168"/>
            <a:ext cx="504056"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73761" name="Object 1"/>
          <p:cNvGraphicFramePr>
            <a:graphicFrameLocks noChangeAspect="1"/>
          </p:cNvGraphicFramePr>
          <p:nvPr/>
        </p:nvGraphicFramePr>
        <p:xfrm>
          <a:off x="2267744" y="5589240"/>
          <a:ext cx="3654425" cy="1052513"/>
        </p:xfrm>
        <a:graphic>
          <a:graphicData uri="http://schemas.openxmlformats.org/presentationml/2006/ole">
            <p:oleObj spid="_x0000_s704584" name="数式" r:id="rId3" imgW="1676400" imgH="482600" progId="Equation.3">
              <p:embed/>
            </p:oleObj>
          </a:graphicData>
        </a:graphic>
      </p:graphicFrame>
    </p:spTree>
    <p:extLst>
      <p:ext uri="{BB962C8B-B14F-4D97-AF65-F5344CB8AC3E}">
        <p14:creationId xmlns="" xmlns:p14="http://schemas.microsoft.com/office/powerpoint/2010/main" val="245254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4" cstate="print"/>
          <a:srcRect l="9139" t="28646" r="15243" b="19074"/>
          <a:stretch/>
        </p:blipFill>
        <p:spPr>
          <a:xfrm>
            <a:off x="4692127" y="2144833"/>
            <a:ext cx="4287838" cy="4193894"/>
          </a:xfrm>
          <a:prstGeom prst="rect">
            <a:avLst/>
          </a:prstGeom>
        </p:spPr>
      </p:pic>
      <p:sp>
        <p:nvSpPr>
          <p:cNvPr id="4098" name="タイトル 3"/>
          <p:cNvSpPr>
            <a:spLocks noGrp="1"/>
          </p:cNvSpPr>
          <p:nvPr>
            <p:ph type="title"/>
          </p:nvPr>
        </p:nvSpPr>
        <p:spPr>
          <a:xfrm>
            <a:off x="-52288" y="0"/>
            <a:ext cx="9361040" cy="548680"/>
          </a:xfrm>
        </p:spPr>
        <p:txBody>
          <a:bodyPr/>
          <a:lstStyle/>
          <a:p>
            <a:pPr eaLnBrk="1" hangingPunct="1"/>
            <a:r>
              <a:rPr lang="en-US" altLang="ja-JP" sz="2400" b="1" dirty="0">
                <a:latin typeface="Arial" panose="020B0604020202020204" pitchFamily="34" charset="0"/>
                <a:ea typeface="Arial Unicode MS" pitchFamily="50" charset="-128"/>
                <a:cs typeface="Arial" panose="020B0604020202020204" pitchFamily="34" charset="0"/>
              </a:rPr>
              <a:t>Lack of experimental data for high-energy proton irradiation</a:t>
            </a:r>
            <a:endParaRPr lang="ja-JP" altLang="en-US" sz="2400" b="1" dirty="0" smtClean="0">
              <a:latin typeface="Arial" panose="020B0604020202020204" pitchFamily="34" charset="0"/>
              <a:ea typeface="Arial Unicode MS" pitchFamily="50" charset="-128"/>
              <a:cs typeface="Arial" panose="020B0604020202020204" pitchFamily="34" charset="0"/>
            </a:endParaRPr>
          </a:p>
        </p:txBody>
      </p:sp>
      <p:sp>
        <p:nvSpPr>
          <p:cNvPr id="12" name="Line 3"/>
          <p:cNvSpPr>
            <a:spLocks noChangeShapeType="1"/>
          </p:cNvSpPr>
          <p:nvPr/>
        </p:nvSpPr>
        <p:spPr bwMode="auto">
          <a:xfrm>
            <a:off x="122832" y="593392"/>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a:latin typeface="+mn-lt"/>
              <a:ea typeface="+mn-ea"/>
            </a:endParaRPr>
          </a:p>
        </p:txBody>
      </p:sp>
      <p:sp>
        <p:nvSpPr>
          <p:cNvPr id="27" name="正方形/長方形 15"/>
          <p:cNvSpPr>
            <a:spLocks noChangeArrowheads="1"/>
          </p:cNvSpPr>
          <p:nvPr/>
        </p:nvSpPr>
        <p:spPr bwMode="auto">
          <a:xfrm>
            <a:off x="683568" y="1196752"/>
            <a:ext cx="4182620" cy="523220"/>
          </a:xfrm>
          <a:prstGeom prst="rect">
            <a:avLst/>
          </a:prstGeom>
          <a:noFill/>
          <a:ln w="9525">
            <a:noFill/>
            <a:miter lim="800000"/>
            <a:headEnd/>
            <a:tailEnd/>
          </a:ln>
        </p:spPr>
        <p:txBody>
          <a:bodyPr wrap="none">
            <a:spAutoFit/>
          </a:bodyPr>
          <a:lstStyle/>
          <a:p>
            <a:r>
              <a:rPr lang="en-US" altLang="ja-JP" sz="2800" b="1" dirty="0" smtClean="0"/>
              <a:t>DPA </a:t>
            </a:r>
            <a:r>
              <a:rPr lang="en-US" altLang="ja-JP" sz="2000" b="1" dirty="0" smtClean="0"/>
              <a:t>(displacement per atom) =</a:t>
            </a:r>
            <a:endParaRPr lang="ja-JP" altLang="en-US" sz="2000" b="1" baseline="-25000" dirty="0">
              <a:latin typeface="Arial" pitchFamily="34" charset="0"/>
              <a:cs typeface="Arial" pitchFamily="34" charset="0"/>
            </a:endParaRPr>
          </a:p>
        </p:txBody>
      </p:sp>
      <p:sp>
        <p:nvSpPr>
          <p:cNvPr id="31" name="スライド番号プレースホルダ 30"/>
          <p:cNvSpPr>
            <a:spLocks noGrp="1"/>
          </p:cNvSpPr>
          <p:nvPr>
            <p:ph type="sldNum" sz="quarter" idx="12"/>
          </p:nvPr>
        </p:nvSpPr>
        <p:spPr>
          <a:xfrm>
            <a:off x="7015053" y="6428306"/>
            <a:ext cx="2133600" cy="365125"/>
          </a:xfrm>
        </p:spPr>
        <p:txBody>
          <a:bodyPr/>
          <a:lstStyle/>
          <a:p>
            <a:pPr>
              <a:defRPr/>
            </a:pPr>
            <a:fld id="{237BC9A4-F621-46CA-AB68-C6F449EBA8C3}" type="slidenum">
              <a:rPr lang="ja-JP" altLang="en-US" sz="1800" smtClean="0">
                <a:solidFill>
                  <a:schemeClr val="tx1"/>
                </a:solidFill>
              </a:rPr>
              <a:pPr>
                <a:defRPr/>
              </a:pPr>
              <a:t>4</a:t>
            </a:fld>
            <a:endParaRPr lang="ja-JP" altLang="en-US" sz="1800" dirty="0">
              <a:solidFill>
                <a:schemeClr val="tx1"/>
              </a:solidFill>
            </a:endParaRPr>
          </a:p>
        </p:txBody>
      </p:sp>
      <p:graphicFrame>
        <p:nvGraphicFramePr>
          <p:cNvPr id="473089" name="Object 1"/>
          <p:cNvGraphicFramePr>
            <a:graphicFrameLocks noChangeAspect="1"/>
          </p:cNvGraphicFramePr>
          <p:nvPr>
            <p:extLst/>
          </p:nvPr>
        </p:nvGraphicFramePr>
        <p:xfrm>
          <a:off x="5168900" y="1052967"/>
          <a:ext cx="3057525" cy="942975"/>
        </p:xfrm>
        <a:graphic>
          <a:graphicData uri="http://schemas.openxmlformats.org/presentationml/2006/ole">
            <p:oleObj spid="_x0000_s700542" name="数式" r:id="rId5" imgW="1155199" imgH="355446" progId="Equation.3">
              <p:embed/>
            </p:oleObj>
          </a:graphicData>
        </a:graphic>
      </p:graphicFrame>
      <p:sp>
        <p:nvSpPr>
          <p:cNvPr id="51" name="正方形/長方形 13"/>
          <p:cNvSpPr>
            <a:spLocks noChangeArrowheads="1"/>
          </p:cNvSpPr>
          <p:nvPr/>
        </p:nvSpPr>
        <p:spPr bwMode="auto">
          <a:xfrm>
            <a:off x="683568" y="836712"/>
            <a:ext cx="7632848" cy="400110"/>
          </a:xfrm>
          <a:prstGeom prst="rect">
            <a:avLst/>
          </a:prstGeom>
          <a:noFill/>
          <a:ln w="9525">
            <a:noFill/>
            <a:miter lim="800000"/>
            <a:headEnd/>
            <a:tailEnd/>
          </a:ln>
        </p:spPr>
        <p:txBody>
          <a:bodyPr wrap="square">
            <a:spAutoFit/>
          </a:bodyPr>
          <a:lstStyle/>
          <a:p>
            <a:r>
              <a:rPr lang="en-US" altLang="ja-JP" sz="2000" dirty="0" smtClean="0"/>
              <a:t>The average number of displaced atoms per atom of a material</a:t>
            </a:r>
            <a:endParaRPr lang="ja-JP" altLang="en-US" sz="2000" dirty="0">
              <a:latin typeface="Symbol" pitchFamily="18" charset="2"/>
            </a:endParaRPr>
          </a:p>
        </p:txBody>
      </p:sp>
      <p:sp>
        <p:nvSpPr>
          <p:cNvPr id="68" name="角丸四角形 67"/>
          <p:cNvSpPr/>
          <p:nvPr/>
        </p:nvSpPr>
        <p:spPr>
          <a:xfrm>
            <a:off x="395536" y="764703"/>
            <a:ext cx="8208912" cy="1350033"/>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 xmlns:a14="http://schemas.microsoft.com/office/drawing/2010/main" Requires="a14">
          <p:sp>
            <p:nvSpPr>
              <p:cNvPr id="3" name="正方形/長方形 2"/>
              <p:cNvSpPr/>
              <p:nvPr/>
            </p:nvSpPr>
            <p:spPr>
              <a:xfrm>
                <a:off x="355268" y="2088144"/>
                <a:ext cx="4272965" cy="11154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sz="2000" i="1" smtClean="0">
                              <a:solidFill>
                                <a:schemeClr val="tx1"/>
                              </a:solidFill>
                              <a:latin typeface="Cambria Math" panose="02040503050406030204" pitchFamily="18" charset="0"/>
                            </a:rPr>
                          </m:ctrlPr>
                        </m:sSubPr>
                        <m:e>
                          <m:r>
                            <a:rPr lang="ja-JP" altLang="en-US" sz="2000" i="1">
                              <a:solidFill>
                                <a:schemeClr val="tx1"/>
                              </a:solidFill>
                              <a:latin typeface="Cambria Math" panose="02040503050406030204" pitchFamily="18" charset="0"/>
                            </a:rPr>
                            <m:t>𝜎</m:t>
                          </m:r>
                        </m:e>
                        <m:sub>
                          <m:r>
                            <m:rPr>
                              <m:sty m:val="p"/>
                            </m:rPr>
                            <a:rPr lang="en-US" altLang="ja-JP" sz="2000" b="0" i="0" smtClean="0">
                              <a:solidFill>
                                <a:schemeClr val="tx1"/>
                              </a:solidFill>
                              <a:latin typeface="Cambria Math" panose="02040503050406030204" pitchFamily="18" charset="0"/>
                            </a:rPr>
                            <m:t>disp</m:t>
                          </m:r>
                          <m:r>
                            <a:rPr lang="en-US" altLang="ja-JP" sz="2000" b="0" i="0" smtClean="0">
                              <a:solidFill>
                                <a:schemeClr val="tx1"/>
                              </a:solidFill>
                              <a:latin typeface="Cambria Math" panose="02040503050406030204" pitchFamily="18" charset="0"/>
                            </a:rPr>
                            <m:t>.</m:t>
                          </m:r>
                        </m:sub>
                      </m:sSub>
                      <m:r>
                        <a:rPr lang="ja-JP" altLang="en-US" sz="2000" i="0">
                          <a:solidFill>
                            <a:schemeClr val="tx1"/>
                          </a:solidFill>
                          <a:latin typeface="Cambria Math" panose="02040503050406030204" pitchFamily="18" charset="0"/>
                        </a:rPr>
                        <m:t>=</m:t>
                      </m:r>
                      <m:nary>
                        <m:naryPr>
                          <m:chr m:val="∑"/>
                          <m:limLoc m:val="undOvr"/>
                          <m:supHide m:val="on"/>
                          <m:ctrlPr>
                            <a:rPr lang="ja-JP" altLang="en-US" sz="2000" i="1">
                              <a:solidFill>
                                <a:schemeClr val="tx1"/>
                              </a:solidFill>
                              <a:latin typeface="Cambria Math" panose="02040503050406030204" pitchFamily="18" charset="0"/>
                            </a:rPr>
                          </m:ctrlPr>
                        </m:naryPr>
                        <m:sub>
                          <m:r>
                            <a:rPr lang="ja-JP" altLang="en-US" sz="2000" i="1">
                              <a:solidFill>
                                <a:schemeClr val="tx1"/>
                              </a:solidFill>
                              <a:latin typeface="Cambria Math" panose="02040503050406030204" pitchFamily="18" charset="0"/>
                            </a:rPr>
                            <m:t>𝑖</m:t>
                          </m:r>
                        </m:sub>
                        <m:sup/>
                        <m:e>
                          <m:nary>
                            <m:naryPr>
                              <m:limLoc m:val="undOvr"/>
                              <m:ctrlPr>
                                <a:rPr lang="ja-JP" altLang="en-US" sz="2000" i="1">
                                  <a:solidFill>
                                    <a:schemeClr val="tx1"/>
                                  </a:solidFill>
                                  <a:latin typeface="Cambria Math" panose="02040503050406030204" pitchFamily="18" charset="0"/>
                                </a:rPr>
                              </m:ctrlPr>
                            </m:naryPr>
                            <m:sub>
                              <m:sSub>
                                <m:sSubPr>
                                  <m:ctrlPr>
                                    <a:rPr lang="ja-JP" altLang="en-US" sz="2000" i="1">
                                      <a:solidFill>
                                        <a:schemeClr val="tx1"/>
                                      </a:solidFill>
                                      <a:latin typeface="Cambria Math" panose="02040503050406030204" pitchFamily="18" charset="0"/>
                                    </a:rPr>
                                  </m:ctrlPr>
                                </m:sSubPr>
                                <m:e>
                                  <m:r>
                                    <a:rPr lang="ja-JP" altLang="en-US" sz="2000" i="1">
                                      <a:solidFill>
                                        <a:schemeClr val="tx1"/>
                                      </a:solidFill>
                                      <a:latin typeface="Cambria Math" panose="02040503050406030204" pitchFamily="18" charset="0"/>
                                    </a:rPr>
                                    <m:t>𝐸</m:t>
                                  </m:r>
                                </m:e>
                                <m:sub>
                                  <m:r>
                                    <m:rPr>
                                      <m:sty m:val="p"/>
                                    </m:rPr>
                                    <a:rPr lang="ja-JP" altLang="en-US" sz="2000" i="0">
                                      <a:solidFill>
                                        <a:schemeClr val="tx1"/>
                                      </a:solidFill>
                                      <a:latin typeface="Cambria Math" panose="02040503050406030204" pitchFamily="18" charset="0"/>
                                    </a:rPr>
                                    <m:t>d</m:t>
                                  </m:r>
                                </m:sub>
                              </m:sSub>
                            </m:sub>
                            <m:sup>
                              <m:sSubSup>
                                <m:sSubSupPr>
                                  <m:ctrlPr>
                                    <a:rPr lang="ja-JP" altLang="en-US" sz="2000" i="1">
                                      <a:solidFill>
                                        <a:schemeClr val="tx1"/>
                                      </a:solidFill>
                                      <a:latin typeface="Cambria Math" panose="02040503050406030204" pitchFamily="18" charset="0"/>
                                    </a:rPr>
                                  </m:ctrlPr>
                                </m:sSubSupPr>
                                <m:e>
                                  <m:r>
                                    <a:rPr lang="ja-JP" altLang="en-US" sz="2000" i="1">
                                      <a:solidFill>
                                        <a:schemeClr val="tx1"/>
                                      </a:solidFill>
                                      <a:latin typeface="Cambria Math" panose="02040503050406030204" pitchFamily="18" charset="0"/>
                                    </a:rPr>
                                    <m:t>𝑇</m:t>
                                  </m:r>
                                </m:e>
                                <m:sub>
                                  <m:r>
                                    <a:rPr lang="ja-JP" altLang="en-US" sz="2000" i="1">
                                      <a:solidFill>
                                        <a:schemeClr val="tx1"/>
                                      </a:solidFill>
                                      <a:latin typeface="Cambria Math" panose="02040503050406030204" pitchFamily="18" charset="0"/>
                                    </a:rPr>
                                    <m:t>𝑖</m:t>
                                  </m:r>
                                </m:sub>
                                <m:sup>
                                  <m:r>
                                    <m:rPr>
                                      <m:sty m:val="p"/>
                                    </m:rPr>
                                    <a:rPr lang="ja-JP" altLang="en-US" sz="2000" i="0">
                                      <a:solidFill>
                                        <a:schemeClr val="tx1"/>
                                      </a:solidFill>
                                      <a:latin typeface="Cambria Math" panose="02040503050406030204" pitchFamily="18" charset="0"/>
                                    </a:rPr>
                                    <m:t>max</m:t>
                                  </m:r>
                                </m:sup>
                              </m:sSubSup>
                            </m:sup>
                            <m:e>
                              <m:r>
                                <a:rPr lang="ja-JP" altLang="en-US" sz="2000" i="1">
                                  <a:solidFill>
                                    <a:schemeClr val="tx1"/>
                                  </a:solidFill>
                                  <a:latin typeface="Cambria Math" panose="02040503050406030204" pitchFamily="18" charset="0"/>
                                </a:rPr>
                                <m:t>𝑑</m:t>
                              </m:r>
                              <m:f>
                                <m:fPr>
                                  <m:type m:val="lin"/>
                                  <m:ctrlPr>
                                    <a:rPr lang="ja-JP" altLang="en-US" sz="2000" i="1">
                                      <a:solidFill>
                                        <a:schemeClr val="tx1"/>
                                      </a:solidFill>
                                      <a:latin typeface="Cambria Math" panose="02040503050406030204" pitchFamily="18" charset="0"/>
                                    </a:rPr>
                                  </m:ctrlPr>
                                </m:fPr>
                                <m:num>
                                  <m:r>
                                    <a:rPr lang="ja-JP" altLang="en-US" sz="2000" i="1">
                                      <a:solidFill>
                                        <a:schemeClr val="tx1"/>
                                      </a:solidFill>
                                      <a:latin typeface="Cambria Math" panose="02040503050406030204" pitchFamily="18" charset="0"/>
                                    </a:rPr>
                                    <m:t>𝜎</m:t>
                                  </m:r>
                                </m:num>
                                <m:den>
                                  <m:r>
                                    <a:rPr lang="ja-JP" altLang="en-US" sz="2000" i="1">
                                      <a:solidFill>
                                        <a:schemeClr val="tx1"/>
                                      </a:solidFill>
                                      <a:latin typeface="Cambria Math" panose="02040503050406030204" pitchFamily="18" charset="0"/>
                                    </a:rPr>
                                    <m:t>𝑑</m:t>
                                  </m:r>
                                </m:den>
                              </m:f>
                              <m:sSub>
                                <m:sSubPr>
                                  <m:ctrlPr>
                                    <a:rPr lang="ja-JP" altLang="en-US" sz="2000" i="1">
                                      <a:solidFill>
                                        <a:schemeClr val="tx1"/>
                                      </a:solidFill>
                                      <a:latin typeface="Cambria Math" panose="02040503050406030204" pitchFamily="18" charset="0"/>
                                    </a:rPr>
                                  </m:ctrlPr>
                                </m:sSubPr>
                                <m:e>
                                  <m:r>
                                    <a:rPr lang="ja-JP" altLang="en-US" sz="2000" i="1">
                                      <a:solidFill>
                                        <a:schemeClr val="tx1"/>
                                      </a:solidFill>
                                      <a:latin typeface="Cambria Math" panose="02040503050406030204" pitchFamily="18" charset="0"/>
                                    </a:rPr>
                                    <m:t>𝑇</m:t>
                                  </m:r>
                                </m:e>
                                <m:sub>
                                  <m:r>
                                    <a:rPr lang="ja-JP" altLang="en-US" sz="2000" i="1">
                                      <a:solidFill>
                                        <a:schemeClr val="tx1"/>
                                      </a:solidFill>
                                      <a:latin typeface="Cambria Math" panose="02040503050406030204" pitchFamily="18" charset="0"/>
                                    </a:rPr>
                                    <m:t>𝑖</m:t>
                                  </m:r>
                                </m:sub>
                              </m:sSub>
                            </m:e>
                          </m:nary>
                        </m:e>
                      </m:nary>
                      <m:r>
                        <a:rPr lang="ja-JP" altLang="en-US" sz="2000" i="0">
                          <a:solidFill>
                            <a:schemeClr val="tx1"/>
                          </a:solidFill>
                          <a:latin typeface="Cambria Math" panose="02040503050406030204" pitchFamily="18" charset="0"/>
                        </a:rPr>
                        <m:t>×</m:t>
                      </m:r>
                      <m:r>
                        <a:rPr lang="ja-JP" altLang="en-US" sz="2000" i="1">
                          <a:solidFill>
                            <a:schemeClr val="tx1"/>
                          </a:solidFill>
                          <a:latin typeface="Cambria Math" panose="02040503050406030204" pitchFamily="18" charset="0"/>
                        </a:rPr>
                        <m:t>𝜈</m:t>
                      </m:r>
                      <m:r>
                        <a:rPr lang="ja-JP" altLang="en-US" sz="2000" i="0">
                          <a:solidFill>
                            <a:schemeClr val="tx1"/>
                          </a:solidFill>
                          <a:latin typeface="Cambria Math" panose="02040503050406030204" pitchFamily="18" charset="0"/>
                        </a:rPr>
                        <m:t>(</m:t>
                      </m:r>
                      <m:sSub>
                        <m:sSubPr>
                          <m:ctrlPr>
                            <a:rPr lang="ja-JP" altLang="en-US" sz="2000" i="1">
                              <a:solidFill>
                                <a:schemeClr val="tx1"/>
                              </a:solidFill>
                              <a:latin typeface="Cambria Math" panose="02040503050406030204" pitchFamily="18" charset="0"/>
                            </a:rPr>
                          </m:ctrlPr>
                        </m:sSubPr>
                        <m:e>
                          <m:r>
                            <a:rPr lang="ja-JP" altLang="en-US" sz="2000" i="1">
                              <a:solidFill>
                                <a:schemeClr val="tx1"/>
                              </a:solidFill>
                              <a:latin typeface="Cambria Math" panose="02040503050406030204" pitchFamily="18" charset="0"/>
                            </a:rPr>
                            <m:t>𝑇</m:t>
                          </m:r>
                        </m:e>
                        <m:sub>
                          <m:r>
                            <a:rPr lang="ja-JP" altLang="en-US" sz="2000" i="1">
                              <a:solidFill>
                                <a:schemeClr val="tx1"/>
                              </a:solidFill>
                              <a:latin typeface="Cambria Math" panose="02040503050406030204" pitchFamily="18" charset="0"/>
                            </a:rPr>
                            <m:t>𝑖</m:t>
                          </m:r>
                        </m:sub>
                      </m:sSub>
                      <m:r>
                        <a:rPr lang="ja-JP" altLang="en-US" sz="2000" i="0">
                          <a:solidFill>
                            <a:schemeClr val="tx1"/>
                          </a:solidFill>
                          <a:latin typeface="Cambria Math" panose="02040503050406030204" pitchFamily="18" charset="0"/>
                        </a:rPr>
                        <m:t>)</m:t>
                      </m:r>
                      <m:r>
                        <a:rPr lang="ja-JP" altLang="en-US" sz="2000" i="1">
                          <a:solidFill>
                            <a:schemeClr val="tx1"/>
                          </a:solidFill>
                          <a:latin typeface="Cambria Math" panose="02040503050406030204" pitchFamily="18" charset="0"/>
                        </a:rPr>
                        <m:t>𝑑</m:t>
                      </m:r>
                      <m:sSub>
                        <m:sSubPr>
                          <m:ctrlPr>
                            <a:rPr lang="ja-JP" altLang="en-US" sz="2000" i="1">
                              <a:solidFill>
                                <a:schemeClr val="tx1"/>
                              </a:solidFill>
                              <a:latin typeface="Cambria Math" panose="02040503050406030204" pitchFamily="18" charset="0"/>
                            </a:rPr>
                          </m:ctrlPr>
                        </m:sSubPr>
                        <m:e>
                          <m:r>
                            <a:rPr lang="ja-JP" altLang="en-US" sz="2000" i="1">
                              <a:solidFill>
                                <a:schemeClr val="tx1"/>
                              </a:solidFill>
                              <a:latin typeface="Cambria Math" panose="02040503050406030204" pitchFamily="18" charset="0"/>
                            </a:rPr>
                            <m:t>𝑇</m:t>
                          </m:r>
                        </m:e>
                        <m:sub>
                          <m:r>
                            <a:rPr lang="ja-JP" altLang="en-US" sz="2000" i="1">
                              <a:solidFill>
                                <a:schemeClr val="tx1"/>
                              </a:solidFill>
                              <a:latin typeface="Cambria Math" panose="02040503050406030204" pitchFamily="18" charset="0"/>
                            </a:rPr>
                            <m:t>𝑖</m:t>
                          </m:r>
                        </m:sub>
                      </m:sSub>
                    </m:oMath>
                  </m:oMathPara>
                </a14:m>
                <a:endParaRPr lang="ja-JP" altLang="en-US" sz="2000" dirty="0">
                  <a:solidFill>
                    <a:schemeClr val="tx1"/>
                  </a:solidFill>
                </a:endParaRPr>
              </a:p>
            </p:txBody>
          </p:sp>
        </mc:Choice>
        <mc:Fallback>
          <p:sp>
            <p:nvSpPr>
              <p:cNvPr id="3" name="正方形/長方形 2"/>
              <p:cNvSpPr>
                <a:spLocks noRot="1" noChangeAspect="1" noMove="1" noResize="1" noEditPoints="1" noAdjustHandles="1" noChangeArrowheads="1" noChangeShapeType="1" noTextEdit="1"/>
              </p:cNvSpPr>
              <p:nvPr/>
            </p:nvSpPr>
            <p:spPr>
              <a:xfrm>
                <a:off x="355268" y="2088144"/>
                <a:ext cx="4272965" cy="1115434"/>
              </a:xfrm>
              <a:prstGeom prst="rect">
                <a:avLst/>
              </a:prstGeom>
              <a:blipFill rotWithShape="0">
                <a:blip r:embed="rId6" cstate="print"/>
                <a:stretch>
                  <a:fillRect/>
                </a:stretch>
              </a:blipFill>
            </p:spPr>
            <p:txBody>
              <a:bodyPr/>
              <a:lstStyle/>
              <a:p>
                <a:r>
                  <a:rPr lang="ja-JP" altLang="en-US">
                    <a:noFill/>
                  </a:rPr>
                  <a:t> </a:t>
                </a:r>
              </a:p>
            </p:txBody>
          </p:sp>
        </mc:Fallback>
      </mc:AlternateContent>
      <mc:AlternateContent xmlns:mc="http://schemas.openxmlformats.org/markup-compatibility/2006">
        <mc:Choice xmlns="" xmlns:a14="http://schemas.microsoft.com/office/drawing/2010/main" Requires="a14">
          <p:sp>
            <p:nvSpPr>
              <p:cNvPr id="6" name="正方形/長方形 5"/>
              <p:cNvSpPr/>
              <p:nvPr/>
            </p:nvSpPr>
            <p:spPr>
              <a:xfrm>
                <a:off x="402088" y="3604954"/>
                <a:ext cx="410836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ja-JP" altLang="en-US" sz="2000" i="1" smtClean="0">
                              <a:latin typeface="Cambria Math" panose="02040503050406030204" pitchFamily="18" charset="0"/>
                            </a:rPr>
                          </m:ctrlPr>
                        </m:dPr>
                        <m:e>
                          <m:r>
                            <a:rPr lang="ja-JP" altLang="en-US" sz="2000" i="1">
                              <a:latin typeface="Cambria Math" panose="02040503050406030204" pitchFamily="18" charset="0"/>
                            </a:rPr>
                            <m:t>𝜈</m:t>
                          </m:r>
                          <m:r>
                            <m:rPr>
                              <m:sty m:val="p"/>
                            </m:rPr>
                            <a:rPr lang="en-US" altLang="ja-JP" sz="2000" b="0" i="0" baseline="-25000" smtClean="0">
                              <a:latin typeface="Cambria Math" panose="02040503050406030204" pitchFamily="18" charset="0"/>
                            </a:rPr>
                            <m:t>NRT</m:t>
                          </m:r>
                          <m:d>
                            <m:dPr>
                              <m:ctrlPr>
                                <a:rPr lang="ja-JP" altLang="en-US" sz="2000" i="1">
                                  <a:latin typeface="Cambria Math" panose="02040503050406030204" pitchFamily="18" charset="0"/>
                                </a:rPr>
                              </m:ctrlPr>
                            </m:dPr>
                            <m:e>
                              <m:sSub>
                                <m:sSubPr>
                                  <m:ctrlPr>
                                    <a:rPr lang="ja-JP" altLang="en-US" sz="2000" i="1">
                                      <a:latin typeface="Cambria Math" panose="02040503050406030204" pitchFamily="18" charset="0"/>
                                    </a:rPr>
                                  </m:ctrlPr>
                                </m:sSubPr>
                                <m:e>
                                  <m:r>
                                    <a:rPr lang="ja-JP" altLang="en-US" sz="2000" i="1">
                                      <a:latin typeface="Cambria Math" panose="02040503050406030204" pitchFamily="18" charset="0"/>
                                    </a:rPr>
                                    <m:t>𝑇</m:t>
                                  </m:r>
                                </m:e>
                                <m:sub>
                                  <m:r>
                                    <a:rPr lang="ja-JP" altLang="en-US" sz="2000" i="1">
                                      <a:latin typeface="Cambria Math" panose="02040503050406030204" pitchFamily="18" charset="0"/>
                                    </a:rPr>
                                    <m:t>𝑖</m:t>
                                  </m:r>
                                </m:sub>
                              </m:sSub>
                            </m:e>
                          </m:d>
                          <m:r>
                            <a:rPr lang="ja-JP" altLang="en-US" sz="2000" i="0">
                              <a:latin typeface="Cambria Math" panose="02040503050406030204" pitchFamily="18" charset="0"/>
                            </a:rPr>
                            <m:t>=</m:t>
                          </m:r>
                          <m:sSub>
                            <m:sSubPr>
                              <m:ctrlPr>
                                <a:rPr lang="ja-JP" altLang="en-US" sz="2000" i="1">
                                  <a:latin typeface="Cambria Math" panose="02040503050406030204" pitchFamily="18" charset="0"/>
                                </a:rPr>
                              </m:ctrlPr>
                            </m:sSubPr>
                            <m:e>
                              <m:r>
                                <a:rPr lang="ja-JP" altLang="en-US" sz="2000" i="1">
                                  <a:latin typeface="Cambria Math" panose="02040503050406030204" pitchFamily="18" charset="0"/>
                                </a:rPr>
                                <m:t>𝑁</m:t>
                              </m:r>
                            </m:e>
                            <m:sub>
                              <m:r>
                                <m:rPr>
                                  <m:sty m:val="p"/>
                                </m:rPr>
                                <a:rPr lang="ja-JP" altLang="en-US" sz="2000" i="0">
                                  <a:latin typeface="Cambria Math" panose="02040503050406030204" pitchFamily="18" charset="0"/>
                                </a:rPr>
                                <m:t>NRT</m:t>
                              </m:r>
                            </m:sub>
                          </m:sSub>
                          <m:r>
                            <a:rPr lang="ja-JP" altLang="en-US" sz="2000" i="0">
                              <a:latin typeface="Cambria Math" panose="02040503050406030204" pitchFamily="18" charset="0"/>
                            </a:rPr>
                            <m:t>=0.8</m:t>
                          </m:r>
                          <m:f>
                            <m:fPr>
                              <m:type m:val="lin"/>
                              <m:ctrlPr>
                                <a:rPr lang="ja-JP" altLang="en-US" sz="2000" i="1">
                                  <a:latin typeface="Cambria Math" panose="02040503050406030204" pitchFamily="18" charset="0"/>
                                </a:rPr>
                              </m:ctrlPr>
                            </m:fPr>
                            <m:num>
                              <m:sSub>
                                <m:sSubPr>
                                  <m:ctrlPr>
                                    <a:rPr lang="ja-JP" altLang="en-US" sz="2000" i="1">
                                      <a:latin typeface="Cambria Math" panose="02040503050406030204" pitchFamily="18" charset="0"/>
                                    </a:rPr>
                                  </m:ctrlPr>
                                </m:sSubPr>
                                <m:e>
                                  <m:r>
                                    <a:rPr lang="ja-JP" altLang="en-US" sz="2000" i="1">
                                      <a:latin typeface="Cambria Math" panose="02040503050406030204" pitchFamily="18" charset="0"/>
                                    </a:rPr>
                                    <m:t>𝑇</m:t>
                                  </m:r>
                                </m:e>
                                <m:sub>
                                  <m:r>
                                    <m:rPr>
                                      <m:sty m:val="p"/>
                                    </m:rPr>
                                    <a:rPr lang="ja-JP" altLang="en-US" sz="2000" i="0">
                                      <a:latin typeface="Cambria Math" panose="02040503050406030204" pitchFamily="18" charset="0"/>
                                    </a:rPr>
                                    <m:t>dam</m:t>
                                  </m:r>
                                </m:sub>
                              </m:sSub>
                            </m:num>
                            <m:den>
                              <m:r>
                                <a:rPr lang="ja-JP" altLang="en-US" sz="2000" i="0">
                                  <a:latin typeface="Cambria Math" panose="02040503050406030204" pitchFamily="18" charset="0"/>
                                </a:rPr>
                                <m:t>(</m:t>
                              </m:r>
                            </m:den>
                          </m:f>
                          <m:r>
                            <a:rPr lang="ja-JP" altLang="en-US" sz="2000" i="0">
                              <a:latin typeface="Cambria Math" panose="02040503050406030204" pitchFamily="18" charset="0"/>
                            </a:rPr>
                            <m:t>2</m:t>
                          </m:r>
                          <m:sSub>
                            <m:sSubPr>
                              <m:ctrlPr>
                                <a:rPr lang="ja-JP" altLang="en-US" sz="2000" i="1">
                                  <a:latin typeface="Cambria Math" panose="02040503050406030204" pitchFamily="18" charset="0"/>
                                </a:rPr>
                              </m:ctrlPr>
                            </m:sSubPr>
                            <m:e>
                              <m:r>
                                <a:rPr lang="ja-JP" altLang="en-US" sz="2000" i="1">
                                  <a:latin typeface="Cambria Math" panose="02040503050406030204" pitchFamily="18" charset="0"/>
                                </a:rPr>
                                <m:t>𝐸</m:t>
                              </m:r>
                            </m:e>
                            <m:sub>
                              <m:r>
                                <m:rPr>
                                  <m:sty m:val="p"/>
                                </m:rPr>
                                <a:rPr lang="ja-JP" altLang="en-US" sz="2000" i="0">
                                  <a:latin typeface="Cambria Math" panose="02040503050406030204" pitchFamily="18" charset="0"/>
                                </a:rPr>
                                <m:t>d</m:t>
                              </m:r>
                            </m:sub>
                          </m:sSub>
                        </m:e>
                      </m:d>
                    </m:oMath>
                  </m:oMathPara>
                </a14:m>
                <a:endParaRPr lang="ja-JP" altLang="en-US" sz="2000" dirty="0"/>
              </a:p>
            </p:txBody>
          </p:sp>
        </mc:Choice>
        <mc:Fallback>
          <p:sp>
            <p:nvSpPr>
              <p:cNvPr id="6" name="正方形/長方形 5"/>
              <p:cNvSpPr>
                <a:spLocks noRot="1" noChangeAspect="1" noMove="1" noResize="1" noEditPoints="1" noAdjustHandles="1" noChangeArrowheads="1" noChangeShapeType="1" noTextEdit="1"/>
              </p:cNvSpPr>
              <p:nvPr/>
            </p:nvSpPr>
            <p:spPr>
              <a:xfrm>
                <a:off x="402088" y="3604954"/>
                <a:ext cx="4108369" cy="400110"/>
              </a:xfrm>
              <a:prstGeom prst="rect">
                <a:avLst/>
              </a:prstGeom>
              <a:blipFill rotWithShape="0">
                <a:blip r:embed="rId7" cstate="print"/>
                <a:stretch>
                  <a:fillRect t="-122727" r="-13650" b="-192424"/>
                </a:stretch>
              </a:blipFill>
            </p:spPr>
            <p:txBody>
              <a:bodyPr/>
              <a:lstStyle/>
              <a:p>
                <a:r>
                  <a:rPr lang="ja-JP" altLang="en-US">
                    <a:noFill/>
                  </a:rPr>
                  <a:t> </a:t>
                </a:r>
              </a:p>
            </p:txBody>
          </p:sp>
        </mc:Fallback>
      </mc:AlternateContent>
      <p:sp>
        <p:nvSpPr>
          <p:cNvPr id="7" name="正方形/長方形 6"/>
          <p:cNvSpPr/>
          <p:nvPr/>
        </p:nvSpPr>
        <p:spPr>
          <a:xfrm>
            <a:off x="1081989" y="3161201"/>
            <a:ext cx="3674404" cy="400110"/>
          </a:xfrm>
          <a:prstGeom prst="rect">
            <a:avLst/>
          </a:prstGeom>
        </p:spPr>
        <p:txBody>
          <a:bodyPr wrap="none">
            <a:spAutoFit/>
          </a:bodyPr>
          <a:lstStyle/>
          <a:p>
            <a:r>
              <a:rPr lang="en-US" altLang="ja-JP" sz="2000" dirty="0" smtClean="0">
                <a:latin typeface="Arial" panose="020B0604020202020204" pitchFamily="34" charset="0"/>
                <a:cs typeface="Arial" panose="020B0604020202020204" pitchFamily="34" charset="0"/>
              </a:rPr>
              <a:t>:recoil </a:t>
            </a:r>
            <a:r>
              <a:rPr lang="en-US" altLang="ja-JP" sz="2000" dirty="0">
                <a:latin typeface="Arial" panose="020B0604020202020204" pitchFamily="34" charset="0"/>
                <a:cs typeface="Arial" panose="020B0604020202020204" pitchFamily="34" charset="0"/>
              </a:rPr>
              <a:t>atom energy distribution</a:t>
            </a:r>
            <a:endParaRPr lang="ja-JP" altLang="en-US" sz="2000" dirty="0">
              <a:latin typeface="Arial" panose="020B0604020202020204" pitchFamily="34" charset="0"/>
              <a:cs typeface="Arial" panose="020B0604020202020204" pitchFamily="34" charset="0"/>
            </a:endParaRPr>
          </a:p>
        </p:txBody>
      </p:sp>
      <mc:AlternateContent xmlns:mc="http://schemas.openxmlformats.org/markup-compatibility/2006">
        <mc:Choice xmlns="" xmlns:a14="http://schemas.microsoft.com/office/drawing/2010/main" Requires="a14">
          <p:sp>
            <p:nvSpPr>
              <p:cNvPr id="8" name="正方形/長方形 7"/>
              <p:cNvSpPr/>
              <p:nvPr/>
            </p:nvSpPr>
            <p:spPr>
              <a:xfrm>
                <a:off x="35496" y="3151909"/>
                <a:ext cx="116166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2000" i="1">
                          <a:latin typeface="Cambria Math" panose="02040503050406030204" pitchFamily="18" charset="0"/>
                        </a:rPr>
                        <m:t>𝑑</m:t>
                      </m:r>
                      <m:f>
                        <m:fPr>
                          <m:type m:val="lin"/>
                          <m:ctrlPr>
                            <a:rPr lang="ja-JP" altLang="en-US" sz="2000" i="1">
                              <a:latin typeface="Cambria Math" panose="02040503050406030204" pitchFamily="18" charset="0"/>
                            </a:rPr>
                          </m:ctrlPr>
                        </m:fPr>
                        <m:num>
                          <m:r>
                            <a:rPr lang="ja-JP" altLang="en-US" sz="2000" i="1">
                              <a:latin typeface="Cambria Math" panose="02040503050406030204" pitchFamily="18" charset="0"/>
                            </a:rPr>
                            <m:t>𝜎</m:t>
                          </m:r>
                        </m:num>
                        <m:den>
                          <m:r>
                            <a:rPr lang="ja-JP" altLang="en-US" sz="2000" i="1">
                              <a:latin typeface="Cambria Math" panose="02040503050406030204" pitchFamily="18" charset="0"/>
                            </a:rPr>
                            <m:t>𝑑</m:t>
                          </m:r>
                        </m:den>
                      </m:f>
                      <m:sSub>
                        <m:sSubPr>
                          <m:ctrlPr>
                            <a:rPr lang="ja-JP" altLang="en-US" sz="2000" i="1">
                              <a:latin typeface="Cambria Math" panose="02040503050406030204" pitchFamily="18" charset="0"/>
                            </a:rPr>
                          </m:ctrlPr>
                        </m:sSubPr>
                        <m:e>
                          <m:r>
                            <a:rPr lang="ja-JP" altLang="en-US" sz="2000" i="1">
                              <a:latin typeface="Cambria Math" panose="02040503050406030204" pitchFamily="18" charset="0"/>
                            </a:rPr>
                            <m:t>𝑇</m:t>
                          </m:r>
                        </m:e>
                        <m:sub>
                          <m:r>
                            <a:rPr lang="ja-JP" altLang="en-US" sz="2000" i="1">
                              <a:latin typeface="Cambria Math" panose="02040503050406030204" pitchFamily="18" charset="0"/>
                            </a:rPr>
                            <m:t>𝑖</m:t>
                          </m:r>
                        </m:sub>
                      </m:sSub>
                    </m:oMath>
                  </m:oMathPara>
                </a14:m>
                <a:endParaRPr lang="ja-JP" altLang="en-US" sz="2000" dirty="0"/>
              </a:p>
            </p:txBody>
          </p:sp>
        </mc:Choice>
        <mc:Fallback>
          <p:sp>
            <p:nvSpPr>
              <p:cNvPr id="8" name="正方形/長方形 7"/>
              <p:cNvSpPr>
                <a:spLocks noRot="1" noChangeAspect="1" noMove="1" noResize="1" noEditPoints="1" noAdjustHandles="1" noChangeArrowheads="1" noChangeShapeType="1" noTextEdit="1"/>
              </p:cNvSpPr>
              <p:nvPr/>
            </p:nvSpPr>
            <p:spPr>
              <a:xfrm>
                <a:off x="35496" y="3151909"/>
                <a:ext cx="1161665" cy="400110"/>
              </a:xfrm>
              <a:prstGeom prst="rect">
                <a:avLst/>
              </a:prstGeom>
              <a:blipFill rotWithShape="0">
                <a:blip r:embed="rId8" cstate="print"/>
                <a:stretch>
                  <a:fillRect t="-113636" r="-23158" b="-180303"/>
                </a:stretch>
              </a:blipFill>
            </p:spPr>
            <p:txBody>
              <a:bodyPr/>
              <a:lstStyle/>
              <a:p>
                <a:r>
                  <a:rPr lang="ja-JP" altLang="en-US">
                    <a:noFill/>
                  </a:rPr>
                  <a:t> </a:t>
                </a:r>
              </a:p>
            </p:txBody>
          </p:sp>
        </mc:Fallback>
      </mc:AlternateContent>
      <mc:AlternateContent xmlns:mc="http://schemas.openxmlformats.org/markup-compatibility/2006">
        <mc:Choice xmlns="" xmlns:a14="http://schemas.microsoft.com/office/drawing/2010/main" Requires="a14">
          <p:sp>
            <p:nvSpPr>
              <p:cNvPr id="9" name="正方形/長方形 8"/>
              <p:cNvSpPr/>
              <p:nvPr/>
            </p:nvSpPr>
            <p:spPr>
              <a:xfrm>
                <a:off x="553556" y="5133091"/>
                <a:ext cx="348422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2000" i="1" smtClean="0">
                          <a:latin typeface="Cambria Math" panose="02040503050406030204" pitchFamily="18" charset="0"/>
                        </a:rPr>
                        <m:t>𝜈</m:t>
                      </m:r>
                      <m:r>
                        <m:rPr>
                          <m:sty m:val="p"/>
                        </m:rPr>
                        <a:rPr lang="en-US" altLang="ja-JP" sz="2000" b="0" i="0" baseline="-25000" smtClean="0">
                          <a:latin typeface="Cambria Math" panose="02040503050406030204" pitchFamily="18" charset="0"/>
                        </a:rPr>
                        <m:t>BCAMD</m:t>
                      </m:r>
                      <m:d>
                        <m:dPr>
                          <m:ctrlPr>
                            <a:rPr lang="ja-JP" altLang="en-US" sz="2000" i="1">
                              <a:latin typeface="Cambria Math" panose="02040503050406030204" pitchFamily="18" charset="0"/>
                            </a:rPr>
                          </m:ctrlPr>
                        </m:dPr>
                        <m:e>
                          <m:sSub>
                            <m:sSubPr>
                              <m:ctrlPr>
                                <a:rPr lang="ja-JP" altLang="en-US" sz="2000" i="1">
                                  <a:latin typeface="Cambria Math" panose="02040503050406030204" pitchFamily="18" charset="0"/>
                                </a:rPr>
                              </m:ctrlPr>
                            </m:sSubPr>
                            <m:e>
                              <m:r>
                                <a:rPr lang="ja-JP" altLang="en-US" sz="2000" i="1">
                                  <a:latin typeface="Cambria Math" panose="02040503050406030204" pitchFamily="18" charset="0"/>
                                </a:rPr>
                                <m:t>𝑇</m:t>
                              </m:r>
                            </m:e>
                            <m:sub>
                              <m:r>
                                <a:rPr lang="ja-JP" altLang="en-US" sz="2000" i="1">
                                  <a:latin typeface="Cambria Math" panose="02040503050406030204" pitchFamily="18" charset="0"/>
                                </a:rPr>
                                <m:t>𝑖</m:t>
                              </m:r>
                            </m:sub>
                          </m:sSub>
                        </m:e>
                      </m:d>
                      <m:r>
                        <a:rPr lang="ja-JP" altLang="en-US" sz="2000">
                          <a:latin typeface="Cambria Math" panose="02040503050406030204" pitchFamily="18" charset="0"/>
                        </a:rPr>
                        <m:t>=</m:t>
                      </m:r>
                      <m:r>
                        <a:rPr lang="en-US" altLang="ja-JP" sz="2000" b="0" i="1" smtClean="0">
                          <a:latin typeface="Cambria Math" panose="02040503050406030204" pitchFamily="18" charset="0"/>
                        </a:rPr>
                        <m:t>𝑁</m:t>
                      </m:r>
                      <m:r>
                        <m:rPr>
                          <m:sty m:val="p"/>
                        </m:rPr>
                        <a:rPr lang="en-US" altLang="ja-JP" sz="2000" b="0" i="0" baseline="-25000" smtClean="0">
                          <a:latin typeface="Cambria Math" panose="02040503050406030204" pitchFamily="18" charset="0"/>
                          <a:ea typeface="+mn-ea"/>
                        </a:rPr>
                        <m:t>BCAMD</m:t>
                      </m:r>
                      <m:r>
                        <a:rPr lang="en-US" altLang="ja-JP" sz="2000" b="0" i="1" smtClean="0">
                          <a:latin typeface="Cambria Math" panose="02040503050406030204" pitchFamily="18" charset="0"/>
                        </a:rPr>
                        <m:t>=</m:t>
                      </m:r>
                      <m:sSub>
                        <m:sSubPr>
                          <m:ctrlPr>
                            <a:rPr lang="ja-JP" altLang="en-US" sz="2000" i="1">
                              <a:latin typeface="Cambria Math" panose="02040503050406030204" pitchFamily="18" charset="0"/>
                            </a:rPr>
                          </m:ctrlPr>
                        </m:sSubPr>
                        <m:e>
                          <m:r>
                            <a:rPr lang="en-US" altLang="ja-JP" sz="2000" i="1" smtClean="0">
                              <a:solidFill>
                                <a:srgbClr val="0000FF"/>
                              </a:solidFill>
                              <a:latin typeface="Cambria Math" panose="02040503050406030204" pitchFamily="18" charset="0"/>
                            </a:rPr>
                            <m:t>𝜂</m:t>
                          </m:r>
                          <m:r>
                            <a:rPr lang="ja-JP" altLang="en-US" sz="2000" i="1">
                              <a:latin typeface="Cambria Math" panose="02040503050406030204" pitchFamily="18" charset="0"/>
                            </a:rPr>
                            <m:t>𝑁</m:t>
                          </m:r>
                        </m:e>
                        <m:sub>
                          <m:r>
                            <m:rPr>
                              <m:sty m:val="p"/>
                            </m:rPr>
                            <a:rPr lang="ja-JP" altLang="en-US" sz="2000">
                              <a:latin typeface="Cambria Math" panose="02040503050406030204" pitchFamily="18" charset="0"/>
                            </a:rPr>
                            <m:t>NRT</m:t>
                          </m:r>
                        </m:sub>
                      </m:sSub>
                    </m:oMath>
                  </m:oMathPara>
                </a14:m>
                <a:endParaRPr lang="ja-JP" altLang="en-US" sz="2000" dirty="0"/>
              </a:p>
            </p:txBody>
          </p:sp>
        </mc:Choice>
        <mc:Fallback>
          <p:sp>
            <p:nvSpPr>
              <p:cNvPr id="9" name="正方形/長方形 8"/>
              <p:cNvSpPr>
                <a:spLocks noRot="1" noChangeAspect="1" noMove="1" noResize="1" noEditPoints="1" noAdjustHandles="1" noChangeArrowheads="1" noChangeShapeType="1" noTextEdit="1"/>
              </p:cNvSpPr>
              <p:nvPr/>
            </p:nvSpPr>
            <p:spPr>
              <a:xfrm>
                <a:off x="553556" y="5133091"/>
                <a:ext cx="3484223" cy="400110"/>
              </a:xfrm>
              <a:prstGeom prst="rect">
                <a:avLst/>
              </a:prstGeom>
              <a:blipFill rotWithShape="0">
                <a:blip r:embed="rId9" cstate="print"/>
                <a:stretch>
                  <a:fillRect b="-10606"/>
                </a:stretch>
              </a:blipFill>
            </p:spPr>
            <p:txBody>
              <a:bodyPr/>
              <a:lstStyle/>
              <a:p>
                <a:r>
                  <a:rPr lang="ja-JP" altLang="en-US">
                    <a:noFill/>
                  </a:rPr>
                  <a:t> </a:t>
                </a:r>
              </a:p>
            </p:txBody>
          </p:sp>
        </mc:Fallback>
      </mc:AlternateContent>
      <p:sp>
        <p:nvSpPr>
          <p:cNvPr id="10" name="正方形/長方形 9"/>
          <p:cNvSpPr/>
          <p:nvPr/>
        </p:nvSpPr>
        <p:spPr>
          <a:xfrm>
            <a:off x="1259632" y="3964994"/>
            <a:ext cx="2374368" cy="400110"/>
          </a:xfrm>
          <a:prstGeom prst="rect">
            <a:avLst/>
          </a:prstGeom>
        </p:spPr>
        <p:txBody>
          <a:bodyPr wrap="none">
            <a:spAutoFit/>
          </a:bodyPr>
          <a:lstStyle/>
          <a:p>
            <a:r>
              <a:rPr lang="en-US" altLang="ja-JP" sz="2000" dirty="0" smtClean="0">
                <a:solidFill>
                  <a:srgbClr val="0000FF"/>
                </a:solidFill>
                <a:latin typeface="Arial" panose="020B0604020202020204" pitchFamily="34" charset="0"/>
                <a:cs typeface="Arial" panose="020B0604020202020204" pitchFamily="34" charset="0"/>
              </a:rPr>
              <a:t>:number </a:t>
            </a:r>
            <a:r>
              <a:rPr lang="en-US" altLang="ja-JP" sz="2000" dirty="0">
                <a:solidFill>
                  <a:srgbClr val="0000FF"/>
                </a:solidFill>
                <a:latin typeface="Arial" panose="020B0604020202020204" pitchFamily="34" charset="0"/>
                <a:cs typeface="Arial" panose="020B0604020202020204" pitchFamily="34" charset="0"/>
              </a:rPr>
              <a:t>of defects</a:t>
            </a:r>
            <a:endParaRPr lang="ja-JP" altLang="en-US" sz="2000" dirty="0">
              <a:solidFill>
                <a:srgbClr val="0000FF"/>
              </a:solidFill>
              <a:latin typeface="Arial" panose="020B0604020202020204" pitchFamily="34" charset="0"/>
              <a:cs typeface="Arial" panose="020B0604020202020204" pitchFamily="34" charset="0"/>
            </a:endParaRPr>
          </a:p>
        </p:txBody>
      </p:sp>
      <p:sp>
        <p:nvSpPr>
          <p:cNvPr id="11" name="正方形/長方形 10"/>
          <p:cNvSpPr/>
          <p:nvPr/>
        </p:nvSpPr>
        <p:spPr>
          <a:xfrm>
            <a:off x="1057400" y="4325034"/>
            <a:ext cx="3057588" cy="400110"/>
          </a:xfrm>
          <a:prstGeom prst="rect">
            <a:avLst/>
          </a:prstGeom>
        </p:spPr>
        <p:txBody>
          <a:bodyPr wrap="square">
            <a:spAutoFit/>
          </a:bodyPr>
          <a:lstStyle/>
          <a:p>
            <a:r>
              <a:rPr lang="en-US" altLang="ja-JP" sz="2000" dirty="0" smtClean="0">
                <a:latin typeface="Arial" panose="020B0604020202020204" pitchFamily="34" charset="0"/>
                <a:cs typeface="Arial" panose="020B0604020202020204" pitchFamily="34" charset="0"/>
              </a:rPr>
              <a:t>: Damage energy</a:t>
            </a:r>
            <a:endParaRPr lang="ja-JP" altLang="en-US" sz="2000" dirty="0">
              <a:latin typeface="Arial" panose="020B0604020202020204" pitchFamily="34" charset="0"/>
              <a:cs typeface="Arial" panose="020B0604020202020204" pitchFamily="34" charset="0"/>
            </a:endParaRPr>
          </a:p>
        </p:txBody>
      </p:sp>
      <mc:AlternateContent xmlns:mc="http://schemas.openxmlformats.org/markup-compatibility/2006">
        <mc:Choice xmlns="" xmlns:a14="http://schemas.microsoft.com/office/drawing/2010/main" Requires="a14">
          <p:sp>
            <p:nvSpPr>
              <p:cNvPr id="39" name="正方形/長方形 38"/>
              <p:cNvSpPr/>
              <p:nvPr/>
            </p:nvSpPr>
            <p:spPr>
              <a:xfrm>
                <a:off x="402251" y="4293096"/>
                <a:ext cx="78489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latin typeface="Cambria Math" panose="02040503050406030204" pitchFamily="18" charset="0"/>
                            </a:rPr>
                          </m:ctrlPr>
                        </m:sSubPr>
                        <m:e>
                          <m:r>
                            <a:rPr lang="en-US" altLang="ja-JP" sz="2000" b="0" i="1" smtClean="0">
                              <a:latin typeface="Cambria Math" panose="02040503050406030204" pitchFamily="18" charset="0"/>
                            </a:rPr>
                            <m:t>𝑇</m:t>
                          </m:r>
                        </m:e>
                        <m:sub>
                          <m:r>
                            <m:rPr>
                              <m:sty m:val="p"/>
                            </m:rPr>
                            <a:rPr lang="en-US" altLang="ja-JP" sz="2000" b="0" i="0" smtClean="0">
                              <a:latin typeface="Cambria Math" panose="02040503050406030204" pitchFamily="18" charset="0"/>
                            </a:rPr>
                            <m:t>dam</m:t>
                          </m:r>
                        </m:sub>
                      </m:sSub>
                    </m:oMath>
                  </m:oMathPara>
                </a14:m>
                <a:endParaRPr lang="ja-JP" altLang="en-US" sz="2000" dirty="0"/>
              </a:p>
            </p:txBody>
          </p:sp>
        </mc:Choice>
        <mc:Fallback>
          <p:sp>
            <p:nvSpPr>
              <p:cNvPr id="39" name="正方形/長方形 38"/>
              <p:cNvSpPr>
                <a:spLocks noRot="1" noChangeAspect="1" noMove="1" noResize="1" noEditPoints="1" noAdjustHandles="1" noChangeArrowheads="1" noChangeShapeType="1" noTextEdit="1"/>
              </p:cNvSpPr>
              <p:nvPr/>
            </p:nvSpPr>
            <p:spPr>
              <a:xfrm>
                <a:off x="402251" y="4293096"/>
                <a:ext cx="784895" cy="400110"/>
              </a:xfrm>
              <a:prstGeom prst="rect">
                <a:avLst/>
              </a:prstGeom>
              <a:blipFill rotWithShape="0">
                <a:blip r:embed="rId10" cstate="print"/>
                <a:stretch>
                  <a:fillRect b="-4545"/>
                </a:stretch>
              </a:blipFill>
            </p:spPr>
            <p:txBody>
              <a:bodyPr/>
              <a:lstStyle/>
              <a:p>
                <a:r>
                  <a:rPr lang="ja-JP" altLang="en-US">
                    <a:noFill/>
                  </a:rPr>
                  <a:t> </a:t>
                </a:r>
              </a:p>
            </p:txBody>
          </p:sp>
        </mc:Fallback>
      </mc:AlternateContent>
      <p:sp>
        <p:nvSpPr>
          <p:cNvPr id="40" name="正方形/長方形 39"/>
          <p:cNvSpPr/>
          <p:nvPr/>
        </p:nvSpPr>
        <p:spPr>
          <a:xfrm>
            <a:off x="236951" y="5598571"/>
            <a:ext cx="4854787" cy="400110"/>
          </a:xfrm>
          <a:prstGeom prst="rect">
            <a:avLst/>
          </a:prstGeom>
        </p:spPr>
        <p:txBody>
          <a:bodyPr wrap="square">
            <a:spAutoFit/>
          </a:bodyPr>
          <a:lstStyle/>
          <a:p>
            <a:r>
              <a:rPr lang="en-US" altLang="ja-JP" sz="2000" dirty="0" smtClean="0">
                <a:solidFill>
                  <a:srgbClr val="0000FF"/>
                </a:solidFill>
                <a:latin typeface="Arial" panose="020B0604020202020204" pitchFamily="34" charset="0"/>
                <a:cs typeface="Arial" panose="020B0604020202020204" pitchFamily="34" charset="0"/>
              </a:rPr>
              <a:t>Defect production efficiency by BCA-MD</a:t>
            </a:r>
            <a:endParaRPr lang="ja-JP" altLang="en-US" sz="2000" dirty="0">
              <a:solidFill>
                <a:srgbClr val="0000FF"/>
              </a:solidFill>
              <a:latin typeface="Arial" panose="020B0604020202020204" pitchFamily="34" charset="0"/>
              <a:cs typeface="Arial" panose="020B0604020202020204" pitchFamily="34" charset="0"/>
            </a:endParaRPr>
          </a:p>
        </p:txBody>
      </p:sp>
      <p:sp>
        <p:nvSpPr>
          <p:cNvPr id="15" name="正方形/長方形 14"/>
          <p:cNvSpPr/>
          <p:nvPr/>
        </p:nvSpPr>
        <p:spPr>
          <a:xfrm>
            <a:off x="393219" y="4685074"/>
            <a:ext cx="4775681" cy="400110"/>
          </a:xfrm>
          <a:prstGeom prst="rect">
            <a:avLst/>
          </a:prstGeom>
        </p:spPr>
        <p:txBody>
          <a:bodyPr wrap="square">
            <a:spAutoFit/>
          </a:bodyPr>
          <a:lstStyle/>
          <a:p>
            <a:r>
              <a:rPr lang="en-US" altLang="ja-JP" sz="2000" dirty="0">
                <a:latin typeface="Arial" panose="020B0604020202020204" pitchFamily="34" charset="0"/>
                <a:cs typeface="Arial" panose="020B0604020202020204" pitchFamily="34" charset="0"/>
              </a:rPr>
              <a:t>Ed </a:t>
            </a:r>
            <a:r>
              <a:rPr lang="en-US" altLang="ja-JP" sz="2000" dirty="0" smtClean="0">
                <a:latin typeface="Arial" panose="020B0604020202020204" pitchFamily="34" charset="0"/>
                <a:cs typeface="Arial" panose="020B0604020202020204" pitchFamily="34" charset="0"/>
              </a:rPr>
              <a:t>: threshold </a:t>
            </a:r>
            <a:r>
              <a:rPr lang="en-US" altLang="ja-JP" sz="2000" dirty="0">
                <a:latin typeface="Arial" panose="020B0604020202020204" pitchFamily="34" charset="0"/>
                <a:cs typeface="Arial" panose="020B0604020202020204" pitchFamily="34" charset="0"/>
              </a:rPr>
              <a:t>displacement energy</a:t>
            </a:r>
            <a:endParaRPr lang="ja-JP" altLang="en-US" sz="2000" dirty="0">
              <a:latin typeface="Arial" panose="020B0604020202020204" pitchFamily="34" charset="0"/>
              <a:cs typeface="Arial" panose="020B0604020202020204" pitchFamily="34" charset="0"/>
            </a:endParaRPr>
          </a:p>
        </p:txBody>
      </p:sp>
      <p:sp>
        <p:nvSpPr>
          <p:cNvPr id="43" name="正方形/長方形 42"/>
          <p:cNvSpPr/>
          <p:nvPr/>
        </p:nvSpPr>
        <p:spPr>
          <a:xfrm>
            <a:off x="4710757" y="1760824"/>
            <a:ext cx="2993127" cy="369332"/>
          </a:xfrm>
          <a:prstGeom prst="rect">
            <a:avLst/>
          </a:prstGeom>
          <a:noFill/>
        </p:spPr>
        <p:txBody>
          <a:bodyPr wrap="none">
            <a:spAutoFit/>
          </a:bodyPr>
          <a:lstStyle/>
          <a:p>
            <a:r>
              <a:rPr lang="en-US" altLang="ja-JP" dirty="0" smtClean="0">
                <a:solidFill>
                  <a:srgbClr val="FF0000"/>
                </a:solidFill>
                <a:cs typeface="Arial" charset="0"/>
              </a:rPr>
              <a:t>Displacement cross section</a:t>
            </a:r>
          </a:p>
        </p:txBody>
      </p:sp>
      <p:cxnSp>
        <p:nvCxnSpPr>
          <p:cNvPr id="17" name="直線矢印コネクタ 16"/>
          <p:cNvCxnSpPr/>
          <p:nvPr/>
        </p:nvCxnSpPr>
        <p:spPr>
          <a:xfrm>
            <a:off x="3275856" y="5521511"/>
            <a:ext cx="0" cy="17167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62" name="正方形/長方形 14"/>
          <p:cNvSpPr>
            <a:spLocks noChangeArrowheads="1"/>
          </p:cNvSpPr>
          <p:nvPr/>
        </p:nvSpPr>
        <p:spPr bwMode="auto">
          <a:xfrm>
            <a:off x="-27951" y="6242186"/>
            <a:ext cx="9312367" cy="461665"/>
          </a:xfrm>
          <a:prstGeom prst="rect">
            <a:avLst/>
          </a:prstGeom>
          <a:noFill/>
          <a:ln w="9525">
            <a:noFill/>
            <a:miter lim="800000"/>
            <a:headEnd/>
            <a:tailEnd/>
          </a:ln>
        </p:spPr>
        <p:txBody>
          <a:bodyPr wrap="square">
            <a:spAutoFit/>
          </a:bodyPr>
          <a:lstStyle/>
          <a:p>
            <a:r>
              <a:rPr lang="en-US" altLang="ja-JP" sz="2400" dirty="0" smtClean="0">
                <a:solidFill>
                  <a:srgbClr val="0000FF"/>
                </a:solidFill>
              </a:rPr>
              <a:t>No experimental data except for 1.1 and 1.94 GeV proton in BNL</a:t>
            </a:r>
            <a:endParaRPr lang="en-US" altLang="ja-JP" sz="2400" dirty="0">
              <a:solidFill>
                <a:srgbClr val="0000FF"/>
              </a:solidFill>
            </a:endParaRPr>
          </a:p>
        </p:txBody>
      </p:sp>
      <p:sp>
        <p:nvSpPr>
          <p:cNvPr id="65" name="正方形/長方形 64"/>
          <p:cNvSpPr/>
          <p:nvPr/>
        </p:nvSpPr>
        <p:spPr>
          <a:xfrm>
            <a:off x="5397996" y="5392266"/>
            <a:ext cx="3888227" cy="307777"/>
          </a:xfrm>
          <a:prstGeom prst="rect">
            <a:avLst/>
          </a:prstGeom>
        </p:spPr>
        <p:txBody>
          <a:bodyPr wrap="square">
            <a:spAutoFit/>
          </a:bodyPr>
          <a:lstStyle/>
          <a:p>
            <a:r>
              <a:rPr lang="en-US" altLang="ja-JP" sz="1400" dirty="0" smtClean="0">
                <a:latin typeface="Arial" panose="020B0604020202020204" pitchFamily="34" charset="0"/>
                <a:cs typeface="Arial" panose="020B0604020202020204" pitchFamily="34" charset="0"/>
              </a:rPr>
              <a:t>Y. Iwamoto, et al., JNST, 2014</a:t>
            </a:r>
            <a:r>
              <a:rPr lang="en-US" altLang="ja-JP" sz="1400" dirty="0">
                <a:latin typeface="Arial" panose="020B0604020202020204" pitchFamily="34" charset="0"/>
                <a:cs typeface="Arial" panose="020B0604020202020204" pitchFamily="34" charset="0"/>
              </a:rPr>
              <a:t>, </a:t>
            </a:r>
            <a:r>
              <a:rPr lang="en-US" altLang="ja-JP" sz="1400" dirty="0" smtClean="0">
                <a:latin typeface="Arial" panose="020B0604020202020204" pitchFamily="34" charset="0"/>
                <a:cs typeface="Arial" panose="020B0604020202020204" pitchFamily="34" charset="0"/>
              </a:rPr>
              <a:t>p.881–892</a:t>
            </a:r>
            <a:r>
              <a:rPr lang="en-US" altLang="ja-JP" sz="1400" dirty="0">
                <a:latin typeface="Arial" panose="020B0604020202020204" pitchFamily="34" charset="0"/>
                <a:cs typeface="Arial" panose="020B0604020202020204" pitchFamily="34" charset="0"/>
              </a:rPr>
              <a:t>.</a:t>
            </a:r>
            <a:endParaRPr lang="ja-JP" altLang="en-US" sz="1400" dirty="0">
              <a:latin typeface="Arial" panose="020B0604020202020204" pitchFamily="34" charset="0"/>
              <a:cs typeface="Arial" panose="020B0604020202020204" pitchFamily="34" charset="0"/>
            </a:endParaRPr>
          </a:p>
        </p:txBody>
      </p:sp>
      <p:sp>
        <p:nvSpPr>
          <p:cNvPr id="26" name="正方形/長方形 25"/>
          <p:cNvSpPr/>
          <p:nvPr/>
        </p:nvSpPr>
        <p:spPr>
          <a:xfrm>
            <a:off x="6588224" y="3481844"/>
            <a:ext cx="2555776" cy="523220"/>
          </a:xfrm>
          <a:prstGeom prst="rect">
            <a:avLst/>
          </a:prstGeom>
        </p:spPr>
        <p:txBody>
          <a:bodyPr wrap="square">
            <a:spAutoFit/>
          </a:bodyPr>
          <a:lstStyle/>
          <a:p>
            <a:r>
              <a:rPr lang="en-US" altLang="ja-JP" sz="1400" dirty="0" smtClean="0">
                <a:solidFill>
                  <a:srgbClr val="0000FF"/>
                </a:solidFill>
                <a:latin typeface="Arial" panose="020B0604020202020204" pitchFamily="34" charset="0"/>
                <a:cs typeface="Arial" panose="020B0604020202020204" pitchFamily="34" charset="0"/>
              </a:rPr>
              <a:t>Proceedings </a:t>
            </a:r>
            <a:r>
              <a:rPr lang="en-US" altLang="ja-JP" sz="1400" dirty="0">
                <a:solidFill>
                  <a:srgbClr val="0000FF"/>
                </a:solidFill>
                <a:latin typeface="Arial" panose="020B0604020202020204" pitchFamily="34" charset="0"/>
                <a:cs typeface="Arial" panose="020B0604020202020204" pitchFamily="34" charset="0"/>
              </a:rPr>
              <a:t>of </a:t>
            </a:r>
            <a:r>
              <a:rPr lang="en-US" altLang="ja-JP" sz="1400" dirty="0" smtClean="0">
                <a:solidFill>
                  <a:srgbClr val="0000FF"/>
                </a:solidFill>
                <a:latin typeface="Arial" panose="020B0604020202020204" pitchFamily="34" charset="0"/>
                <a:cs typeface="Arial" panose="020B0604020202020204" pitchFamily="34" charset="0"/>
              </a:rPr>
              <a:t>AccApp’03, </a:t>
            </a:r>
          </a:p>
          <a:p>
            <a:r>
              <a:rPr lang="en-US" altLang="ja-JP" sz="1400" dirty="0" smtClean="0">
                <a:solidFill>
                  <a:srgbClr val="0000FF"/>
                </a:solidFill>
                <a:latin typeface="Arial" panose="020B0604020202020204" pitchFamily="34" charset="0"/>
                <a:cs typeface="Arial" panose="020B0604020202020204" pitchFamily="34" charset="0"/>
              </a:rPr>
              <a:t>2004</a:t>
            </a:r>
            <a:r>
              <a:rPr lang="en-US" altLang="ja-JP" sz="1400" dirty="0">
                <a:solidFill>
                  <a:srgbClr val="0000FF"/>
                </a:solidFill>
                <a:latin typeface="Arial" panose="020B0604020202020204" pitchFamily="34" charset="0"/>
                <a:cs typeface="Arial" panose="020B0604020202020204" pitchFamily="34" charset="0"/>
              </a:rPr>
              <a:t>, </a:t>
            </a:r>
            <a:r>
              <a:rPr lang="en-US" altLang="ja-JP" sz="1400" dirty="0" smtClean="0">
                <a:solidFill>
                  <a:srgbClr val="0000FF"/>
                </a:solidFill>
                <a:latin typeface="Arial" panose="020B0604020202020204" pitchFamily="34" charset="0"/>
                <a:cs typeface="Arial" panose="020B0604020202020204" pitchFamily="34" charset="0"/>
              </a:rPr>
              <a:t>p.881–892</a:t>
            </a:r>
            <a:r>
              <a:rPr lang="en-US" altLang="ja-JP" sz="1400" dirty="0">
                <a:solidFill>
                  <a:srgbClr val="0000FF"/>
                </a:solidFill>
                <a:latin typeface="Arial" panose="020B0604020202020204" pitchFamily="34" charset="0"/>
                <a:cs typeface="Arial" panose="020B0604020202020204" pitchFamily="34" charset="0"/>
              </a:rPr>
              <a:t>.</a:t>
            </a:r>
            <a:endParaRPr lang="ja-JP" altLang="en-US" sz="1400" dirty="0">
              <a:solidFill>
                <a:srgbClr val="0000FF"/>
              </a:solidFill>
              <a:latin typeface="Arial" panose="020B0604020202020204" pitchFamily="34" charset="0"/>
              <a:cs typeface="Arial" panose="020B0604020202020204" pitchFamily="34" charset="0"/>
            </a:endParaRPr>
          </a:p>
        </p:txBody>
      </p:sp>
      <p:sp>
        <p:nvSpPr>
          <p:cNvPr id="28" name="正方形/長方形 27"/>
          <p:cNvSpPr/>
          <p:nvPr/>
        </p:nvSpPr>
        <p:spPr>
          <a:xfrm>
            <a:off x="1422033" y="1700808"/>
            <a:ext cx="3005951" cy="369332"/>
          </a:xfrm>
          <a:prstGeom prst="rect">
            <a:avLst/>
          </a:prstGeom>
        </p:spPr>
        <p:txBody>
          <a:bodyPr wrap="none">
            <a:spAutoFit/>
          </a:bodyPr>
          <a:lstStyle/>
          <a:p>
            <a:r>
              <a:rPr lang="en-US" altLang="ja-JP" dirty="0" smtClean="0"/>
              <a:t>the number of </a:t>
            </a:r>
            <a:r>
              <a:rPr lang="en-US" altLang="ja-JP" dirty="0" err="1" smtClean="0"/>
              <a:t>Frenkel</a:t>
            </a:r>
            <a:r>
              <a:rPr lang="en-US" altLang="ja-JP" dirty="0" smtClean="0"/>
              <a:t> pairs</a:t>
            </a:r>
            <a:endParaRPr lang="ja-JP" altLang="en-US" dirty="0"/>
          </a:p>
        </p:txBody>
      </p:sp>
      <p:sp>
        <p:nvSpPr>
          <p:cNvPr id="29" name="左右矢印 28"/>
          <p:cNvSpPr/>
          <p:nvPr/>
        </p:nvSpPr>
        <p:spPr>
          <a:xfrm>
            <a:off x="899592" y="1798330"/>
            <a:ext cx="504056"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6834" y="5949280"/>
            <a:ext cx="5922134" cy="307777"/>
          </a:xfrm>
          <a:prstGeom prst="rect">
            <a:avLst/>
          </a:prstGeom>
        </p:spPr>
        <p:txBody>
          <a:bodyPr wrap="none">
            <a:spAutoFit/>
          </a:bodyPr>
          <a:lstStyle/>
          <a:p>
            <a:r>
              <a:rPr lang="en-US" altLang="ja-JP" sz="1400" dirty="0">
                <a:latin typeface="Arial" panose="020B0604020202020204" pitchFamily="34" charset="0"/>
                <a:cs typeface="Arial" panose="020B0604020202020204" pitchFamily="34" charset="0"/>
              </a:rPr>
              <a:t>C.H.M. </a:t>
            </a:r>
            <a:r>
              <a:rPr lang="en-US" altLang="ja-JP" sz="1400" dirty="0" err="1">
                <a:latin typeface="Arial" panose="020B0604020202020204" pitchFamily="34" charset="0"/>
                <a:cs typeface="Arial" panose="020B0604020202020204" pitchFamily="34" charset="0"/>
              </a:rPr>
              <a:t>Broeders</a:t>
            </a:r>
            <a:r>
              <a:rPr lang="en-US" altLang="ja-JP" sz="1400" dirty="0">
                <a:latin typeface="Arial" panose="020B0604020202020204" pitchFamily="34" charset="0"/>
                <a:cs typeface="Arial" panose="020B0604020202020204" pitchFamily="34" charset="0"/>
              </a:rPr>
              <a:t>, </a:t>
            </a:r>
            <a:r>
              <a:rPr lang="en-US" altLang="ja-JP" sz="1400" dirty="0" err="1" smtClean="0">
                <a:latin typeface="Arial" panose="020B0604020202020204" pitchFamily="34" charset="0"/>
                <a:cs typeface="Arial" panose="020B0604020202020204" pitchFamily="34" charset="0"/>
              </a:rPr>
              <a:t>A.Yu</a:t>
            </a:r>
            <a:r>
              <a:rPr lang="en-US" altLang="ja-JP" sz="1400" dirty="0" smtClean="0">
                <a:latin typeface="Arial" panose="020B0604020202020204" pitchFamily="34" charset="0"/>
                <a:cs typeface="Arial" panose="020B0604020202020204" pitchFamily="34" charset="0"/>
              </a:rPr>
              <a:t>. </a:t>
            </a:r>
            <a:r>
              <a:rPr lang="en-US" altLang="ja-JP" sz="1400" dirty="0" err="1" smtClean="0">
                <a:latin typeface="Arial" panose="020B0604020202020204" pitchFamily="34" charset="0"/>
                <a:cs typeface="Arial" panose="020B0604020202020204" pitchFamily="34" charset="0"/>
              </a:rPr>
              <a:t>Konobeyev</a:t>
            </a:r>
            <a:r>
              <a:rPr lang="en-US" altLang="ja-JP" sz="1400" dirty="0" smtClean="0">
                <a:latin typeface="Arial" panose="020B0604020202020204" pitchFamily="34" charset="0"/>
                <a:cs typeface="Arial" panose="020B0604020202020204" pitchFamily="34" charset="0"/>
              </a:rPr>
              <a:t>, J</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Nucl</a:t>
            </a:r>
            <a:r>
              <a:rPr lang="en-US" altLang="ja-JP" sz="1400" dirty="0">
                <a:latin typeface="Arial" panose="020B0604020202020204" pitchFamily="34" charset="0"/>
                <a:cs typeface="Arial" panose="020B0604020202020204" pitchFamily="34" charset="0"/>
              </a:rPr>
              <a:t>. Mater. 328 (2004) 197–214.</a:t>
            </a:r>
            <a:endParaRPr lang="ja-JP" altLang="en-US" sz="1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287062655"/>
      </p:ext>
    </p:extLst>
  </p:cSld>
  <p:clrMapOvr>
    <a:masterClrMapping/>
  </p:clrMapOvr>
  <p:transition advTm="85282"/>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3"/>
          <p:cNvSpPr>
            <a:spLocks noGrp="1"/>
          </p:cNvSpPr>
          <p:nvPr>
            <p:ph type="title"/>
          </p:nvPr>
        </p:nvSpPr>
        <p:spPr>
          <a:xfrm>
            <a:off x="323528" y="1191"/>
            <a:ext cx="8532812" cy="548680"/>
          </a:xfrm>
        </p:spPr>
        <p:txBody>
          <a:bodyPr/>
          <a:lstStyle/>
          <a:p>
            <a:pPr eaLnBrk="1" hangingPunct="1"/>
            <a:r>
              <a:rPr lang="en-US" altLang="ja-JP" sz="2400" b="1" dirty="0" smtClean="0">
                <a:latin typeface="Arial Unicode MS" pitchFamily="50" charset="-128"/>
                <a:ea typeface="Arial Unicode MS" pitchFamily="50" charset="-128"/>
                <a:cs typeface="Arial Unicode MS" pitchFamily="50" charset="-128"/>
              </a:rPr>
              <a:t>How to measure displacement cross section?</a:t>
            </a:r>
            <a:endParaRPr lang="ja-JP" altLang="en-US" sz="2400" b="1" dirty="0" smtClean="0">
              <a:latin typeface="Arial Unicode MS" pitchFamily="50" charset="-128"/>
              <a:ea typeface="Arial Unicode MS" pitchFamily="50" charset="-128"/>
              <a:cs typeface="Arial Unicode MS" pitchFamily="50" charset="-128"/>
            </a:endParaRPr>
          </a:p>
        </p:txBody>
      </p:sp>
      <p:sp>
        <p:nvSpPr>
          <p:cNvPr id="12" name="Line 3"/>
          <p:cNvSpPr>
            <a:spLocks noChangeShapeType="1"/>
          </p:cNvSpPr>
          <p:nvPr/>
        </p:nvSpPr>
        <p:spPr bwMode="auto">
          <a:xfrm>
            <a:off x="129480" y="548680"/>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a:latin typeface="+mn-lt"/>
              <a:ea typeface="+mn-ea"/>
            </a:endParaRPr>
          </a:p>
        </p:txBody>
      </p:sp>
      <p:sp>
        <p:nvSpPr>
          <p:cNvPr id="31" name="スライド番号プレースホルダ 30"/>
          <p:cNvSpPr>
            <a:spLocks noGrp="1"/>
          </p:cNvSpPr>
          <p:nvPr>
            <p:ph type="sldNum" sz="quarter" idx="12"/>
          </p:nvPr>
        </p:nvSpPr>
        <p:spPr>
          <a:xfrm>
            <a:off x="6974904" y="6448251"/>
            <a:ext cx="2133600" cy="365125"/>
          </a:xfrm>
        </p:spPr>
        <p:txBody>
          <a:bodyPr/>
          <a:lstStyle/>
          <a:p>
            <a:pPr>
              <a:defRPr/>
            </a:pPr>
            <a:fld id="{237BC9A4-F621-46CA-AB68-C6F449EBA8C3}" type="slidenum">
              <a:rPr lang="ja-JP" altLang="en-US" sz="1800" smtClean="0">
                <a:solidFill>
                  <a:schemeClr val="tx1"/>
                </a:solidFill>
              </a:rPr>
              <a:pPr>
                <a:defRPr/>
              </a:pPr>
              <a:t>5</a:t>
            </a:fld>
            <a:endParaRPr lang="ja-JP" altLang="en-US" sz="1800" dirty="0">
              <a:solidFill>
                <a:schemeClr val="tx1"/>
              </a:solidFill>
            </a:endParaRPr>
          </a:p>
        </p:txBody>
      </p:sp>
      <p:sp>
        <p:nvSpPr>
          <p:cNvPr id="21" name="正方形/長方形 14"/>
          <p:cNvSpPr>
            <a:spLocks noChangeArrowheads="1"/>
          </p:cNvSpPr>
          <p:nvPr/>
        </p:nvSpPr>
        <p:spPr bwMode="auto">
          <a:xfrm>
            <a:off x="279909" y="4161274"/>
            <a:ext cx="8864091" cy="830997"/>
          </a:xfrm>
          <a:prstGeom prst="rect">
            <a:avLst/>
          </a:prstGeom>
          <a:noFill/>
          <a:ln w="9525">
            <a:noFill/>
            <a:miter lim="800000"/>
            <a:headEnd/>
            <a:tailEnd/>
          </a:ln>
        </p:spPr>
        <p:txBody>
          <a:bodyPr wrap="square">
            <a:spAutoFit/>
          </a:bodyPr>
          <a:lstStyle/>
          <a:p>
            <a:r>
              <a:rPr lang="en-US" altLang="ja-JP" sz="2400" dirty="0" smtClean="0"/>
              <a:t>BNL data: Cryostat assembly for sample irradiation consisted of </a:t>
            </a:r>
          </a:p>
          <a:p>
            <a:r>
              <a:rPr lang="en-US" altLang="ja-JP" sz="2400" dirty="0" smtClean="0"/>
              <a:t>complicated system to deliver a flow of liquid cryogen.</a:t>
            </a:r>
          </a:p>
        </p:txBody>
      </p:sp>
      <p:sp>
        <p:nvSpPr>
          <p:cNvPr id="11" name="正方形/長方形 14"/>
          <p:cNvSpPr>
            <a:spLocks noChangeArrowheads="1"/>
          </p:cNvSpPr>
          <p:nvPr/>
        </p:nvSpPr>
        <p:spPr bwMode="auto">
          <a:xfrm>
            <a:off x="44970" y="5589240"/>
            <a:ext cx="9008685" cy="830997"/>
          </a:xfrm>
          <a:prstGeom prst="rect">
            <a:avLst/>
          </a:prstGeom>
          <a:solidFill>
            <a:srgbClr val="0000FF"/>
          </a:solidFill>
          <a:ln w="9525">
            <a:noFill/>
            <a:miter lim="800000"/>
            <a:headEnd/>
            <a:tailEnd/>
          </a:ln>
        </p:spPr>
        <p:txBody>
          <a:bodyPr wrap="square">
            <a:spAutoFit/>
          </a:bodyPr>
          <a:lstStyle/>
          <a:p>
            <a:pPr marL="342900" indent="-342900"/>
            <a:r>
              <a:rPr lang="en-US" altLang="ja-JP" sz="2400" dirty="0" smtClean="0">
                <a:solidFill>
                  <a:srgbClr val="FFFF00"/>
                </a:solidFill>
              </a:rPr>
              <a:t>Development of </a:t>
            </a:r>
            <a:r>
              <a:rPr lang="ja-JP" altLang="en-US" sz="2400" dirty="0" smtClean="0">
                <a:solidFill>
                  <a:srgbClr val="FFFF00"/>
                </a:solidFill>
              </a:rPr>
              <a:t>cryogen</a:t>
            </a:r>
            <a:r>
              <a:rPr lang="ja-JP" altLang="en-US" sz="2400" dirty="0">
                <a:solidFill>
                  <a:srgbClr val="FFFF00"/>
                </a:solidFill>
              </a:rPr>
              <a:t>-free cooling </a:t>
            </a:r>
            <a:r>
              <a:rPr lang="ja-JP" altLang="en-US" sz="2400" dirty="0" smtClean="0">
                <a:solidFill>
                  <a:srgbClr val="FFFF00"/>
                </a:solidFill>
              </a:rPr>
              <a:t>system </a:t>
            </a:r>
            <a:endParaRPr lang="en-US" altLang="ja-JP" sz="2400" dirty="0" smtClean="0">
              <a:solidFill>
                <a:srgbClr val="FFFF00"/>
              </a:solidFill>
            </a:endParaRPr>
          </a:p>
          <a:p>
            <a:pPr marL="342900" indent="-342900"/>
            <a:r>
              <a:rPr lang="en-US" altLang="ja-JP" sz="2400" dirty="0" smtClean="0">
                <a:solidFill>
                  <a:srgbClr val="FFFF00"/>
                </a:solidFill>
              </a:rPr>
              <a:t>Measurements of </a:t>
            </a:r>
            <a:r>
              <a:rPr lang="en-US" altLang="ja-JP" sz="2400" dirty="0" smtClean="0">
                <a:solidFill>
                  <a:srgbClr val="FFFF00"/>
                </a:solidFill>
                <a:latin typeface="Arial" panose="020B0604020202020204" pitchFamily="34" charset="0"/>
                <a:cs typeface="Arial" panose="020B0604020202020204" pitchFamily="34" charset="0"/>
              </a:rPr>
              <a:t>damage </a:t>
            </a:r>
            <a:r>
              <a:rPr lang="en-US" altLang="ja-JP" sz="2400" dirty="0">
                <a:solidFill>
                  <a:srgbClr val="FFFF00"/>
                </a:solidFill>
                <a:latin typeface="Arial" panose="020B0604020202020204" pitchFamily="34" charset="0"/>
                <a:cs typeface="Arial" panose="020B0604020202020204" pitchFamily="34" charset="0"/>
              </a:rPr>
              <a:t>rate of </a:t>
            </a:r>
            <a:r>
              <a:rPr lang="en-US" altLang="ja-JP" sz="2400" dirty="0" smtClean="0">
                <a:solidFill>
                  <a:srgbClr val="FFFF00"/>
                </a:solidFill>
                <a:latin typeface="Arial" panose="020B0604020202020204" pitchFamily="34" charset="0"/>
                <a:cs typeface="Arial" panose="020B0604020202020204" pitchFamily="34" charset="0"/>
              </a:rPr>
              <a:t> Cu  under cryogenic irradiation</a:t>
            </a:r>
            <a:endParaRPr lang="en-US" altLang="ja-JP" sz="2400" dirty="0" smtClean="0">
              <a:solidFill>
                <a:srgbClr val="FFFF00"/>
              </a:solidFill>
            </a:endParaRPr>
          </a:p>
        </p:txBody>
      </p:sp>
      <p:sp>
        <p:nvSpPr>
          <p:cNvPr id="15" name="正方形/長方形 14"/>
          <p:cNvSpPr>
            <a:spLocks noChangeArrowheads="1"/>
          </p:cNvSpPr>
          <p:nvPr/>
        </p:nvSpPr>
        <p:spPr bwMode="auto">
          <a:xfrm>
            <a:off x="468381" y="5013176"/>
            <a:ext cx="8675619" cy="400110"/>
          </a:xfrm>
          <a:prstGeom prst="rect">
            <a:avLst/>
          </a:prstGeom>
          <a:noFill/>
          <a:ln w="9525">
            <a:noFill/>
            <a:miter lim="800000"/>
            <a:headEnd/>
            <a:tailEnd/>
          </a:ln>
        </p:spPr>
        <p:txBody>
          <a:bodyPr wrap="square">
            <a:spAutoFit/>
          </a:bodyPr>
          <a:lstStyle/>
          <a:p>
            <a:r>
              <a:rPr lang="en-US" altLang="ja-JP" sz="2000" dirty="0" smtClean="0"/>
              <a:t>Hard to measure systematic data at other facilities with same device.</a:t>
            </a:r>
          </a:p>
        </p:txBody>
      </p:sp>
      <p:graphicFrame>
        <p:nvGraphicFramePr>
          <p:cNvPr id="13" name="Object 45"/>
          <p:cNvGraphicFramePr>
            <a:graphicFrameLocks noChangeAspect="1"/>
          </p:cNvGraphicFramePr>
          <p:nvPr>
            <p:extLst>
              <p:ext uri="{D42A27DB-BD31-4B8C-83A1-F6EECF244321}">
                <p14:modId xmlns="" xmlns:p14="http://schemas.microsoft.com/office/powerpoint/2010/main" val="3931559100"/>
              </p:ext>
            </p:extLst>
          </p:nvPr>
        </p:nvGraphicFramePr>
        <p:xfrm>
          <a:off x="1025206" y="2014649"/>
          <a:ext cx="2610690" cy="980691"/>
        </p:xfrm>
        <a:graphic>
          <a:graphicData uri="http://schemas.openxmlformats.org/presentationml/2006/ole">
            <p:oleObj spid="_x0000_s701563" name="数式" r:id="rId4" imgW="1143000" imgH="431800" progId="Equation.3">
              <p:embed/>
            </p:oleObj>
          </a:graphicData>
        </a:graphic>
      </p:graphicFrame>
      <p:sp>
        <p:nvSpPr>
          <p:cNvPr id="14" name="正方形/長方形 13"/>
          <p:cNvSpPr/>
          <p:nvPr/>
        </p:nvSpPr>
        <p:spPr>
          <a:xfrm>
            <a:off x="752414" y="620688"/>
            <a:ext cx="7924042" cy="523220"/>
          </a:xfrm>
          <a:prstGeom prst="rect">
            <a:avLst/>
          </a:prstGeom>
        </p:spPr>
        <p:txBody>
          <a:bodyPr wrap="square">
            <a:spAutoFit/>
          </a:bodyPr>
          <a:lstStyle/>
          <a:p>
            <a:r>
              <a:rPr lang="en-US" altLang="ja-JP" sz="2800" b="1" dirty="0" smtClean="0">
                <a:solidFill>
                  <a:srgbClr val="0000FF"/>
                </a:solidFill>
                <a:cs typeface="Arial" charset="0"/>
              </a:rPr>
              <a:t>Irradiation on metal </a:t>
            </a:r>
            <a:r>
              <a:rPr lang="en-US" altLang="ja-JP" sz="2800" dirty="0" smtClean="0">
                <a:solidFill>
                  <a:srgbClr val="0000FF"/>
                </a:solidFill>
                <a:cs typeface="Arial" charset="0"/>
              </a:rPr>
              <a:t>at cryogenic temperature</a:t>
            </a:r>
          </a:p>
        </p:txBody>
      </p:sp>
      <p:sp>
        <p:nvSpPr>
          <p:cNvPr id="16" name="正方形/長方形 15"/>
          <p:cNvSpPr/>
          <p:nvPr/>
        </p:nvSpPr>
        <p:spPr>
          <a:xfrm>
            <a:off x="4067944" y="2060848"/>
            <a:ext cx="4717958" cy="400110"/>
          </a:xfrm>
          <a:prstGeom prst="rect">
            <a:avLst/>
          </a:prstGeom>
        </p:spPr>
        <p:txBody>
          <a:bodyPr wrap="none">
            <a:spAutoFit/>
          </a:bodyPr>
          <a:lstStyle/>
          <a:p>
            <a:r>
              <a:rPr lang="en-US" altLang="ja-JP" sz="2000" dirty="0" err="1" smtClean="0">
                <a:solidFill>
                  <a:srgbClr val="0000FF"/>
                </a:solidFill>
                <a:cs typeface="Arial" charset="0"/>
              </a:rPr>
              <a:t>Δ</a:t>
            </a:r>
            <a:r>
              <a:rPr lang="en-US" altLang="ja-JP" sz="2000" i="1" dirty="0" err="1" smtClean="0">
                <a:solidFill>
                  <a:srgbClr val="0000FF"/>
                </a:solidFill>
                <a:cs typeface="Arial" charset="0"/>
              </a:rPr>
              <a:t>ρ</a:t>
            </a:r>
            <a:r>
              <a:rPr lang="en-US" altLang="ja-JP" sz="2000" baseline="-25000" dirty="0" err="1" smtClean="0">
                <a:solidFill>
                  <a:srgbClr val="0000FF"/>
                </a:solidFill>
                <a:cs typeface="Arial" charset="0"/>
              </a:rPr>
              <a:t>metal</a:t>
            </a:r>
            <a:r>
              <a:rPr lang="en-US" altLang="ja-JP" sz="2000" dirty="0" smtClean="0">
                <a:solidFill>
                  <a:srgbClr val="0000FF"/>
                </a:solidFill>
                <a:cs typeface="Arial" charset="0"/>
              </a:rPr>
              <a:t>: Electrical resistivity change(</a:t>
            </a:r>
            <a:r>
              <a:rPr lang="en-US" altLang="ja-JP" sz="2000" dirty="0" err="1" smtClean="0">
                <a:solidFill>
                  <a:srgbClr val="0000FF"/>
                </a:solidFill>
                <a:cs typeface="Arial" charset="0"/>
              </a:rPr>
              <a:t>Ωm</a:t>
            </a:r>
            <a:r>
              <a:rPr lang="en-US" altLang="ja-JP" sz="2000" dirty="0" smtClean="0">
                <a:solidFill>
                  <a:srgbClr val="0000FF"/>
                </a:solidFill>
                <a:cs typeface="Arial" charset="0"/>
              </a:rPr>
              <a:t>)</a:t>
            </a:r>
            <a:endParaRPr lang="en-US" altLang="ja-JP" sz="2000" dirty="0" smtClean="0">
              <a:cs typeface="Arial" charset="0"/>
            </a:endParaRPr>
          </a:p>
        </p:txBody>
      </p:sp>
      <p:sp>
        <p:nvSpPr>
          <p:cNvPr id="18" name="正方形/長方形 17"/>
          <p:cNvSpPr/>
          <p:nvPr/>
        </p:nvSpPr>
        <p:spPr>
          <a:xfrm>
            <a:off x="4620195" y="2486479"/>
            <a:ext cx="2789546" cy="400110"/>
          </a:xfrm>
          <a:prstGeom prst="rect">
            <a:avLst/>
          </a:prstGeom>
        </p:spPr>
        <p:txBody>
          <a:bodyPr wrap="none">
            <a:spAutoFit/>
          </a:bodyPr>
          <a:lstStyle/>
          <a:p>
            <a:r>
              <a:rPr lang="en-US" altLang="ja-JP" sz="2000" dirty="0" smtClean="0">
                <a:solidFill>
                  <a:srgbClr val="0000FF"/>
                </a:solidFill>
                <a:cs typeface="Arial" charset="0"/>
              </a:rPr>
              <a:t>Φ: Beam </a:t>
            </a:r>
            <a:r>
              <a:rPr lang="en-US" altLang="ja-JP" sz="2000" dirty="0" err="1" smtClean="0">
                <a:solidFill>
                  <a:srgbClr val="0000FF"/>
                </a:solidFill>
                <a:cs typeface="Arial" charset="0"/>
              </a:rPr>
              <a:t>fluence</a:t>
            </a:r>
            <a:r>
              <a:rPr lang="en-US" altLang="ja-JP" sz="2000" dirty="0" smtClean="0">
                <a:solidFill>
                  <a:srgbClr val="0000FF"/>
                </a:solidFill>
                <a:cs typeface="Arial" charset="0"/>
              </a:rPr>
              <a:t>(1/m</a:t>
            </a:r>
            <a:r>
              <a:rPr lang="en-US" altLang="ja-JP" sz="2000" baseline="30000" dirty="0" smtClean="0">
                <a:solidFill>
                  <a:srgbClr val="0000FF"/>
                </a:solidFill>
                <a:cs typeface="Arial" charset="0"/>
              </a:rPr>
              <a:t>2</a:t>
            </a:r>
            <a:r>
              <a:rPr lang="en-US" altLang="ja-JP" sz="2000" dirty="0" smtClean="0">
                <a:solidFill>
                  <a:srgbClr val="0000FF"/>
                </a:solidFill>
                <a:cs typeface="Arial" charset="0"/>
              </a:rPr>
              <a:t>)</a:t>
            </a:r>
            <a:endParaRPr lang="en-US" altLang="ja-JP" sz="2000" dirty="0" smtClean="0">
              <a:cs typeface="Arial" charset="0"/>
            </a:endParaRPr>
          </a:p>
        </p:txBody>
      </p:sp>
      <p:sp>
        <p:nvSpPr>
          <p:cNvPr id="19" name="正方形/長方形 18"/>
          <p:cNvSpPr/>
          <p:nvPr/>
        </p:nvSpPr>
        <p:spPr>
          <a:xfrm>
            <a:off x="4406721" y="2861860"/>
            <a:ext cx="3923928" cy="400110"/>
          </a:xfrm>
          <a:prstGeom prst="rect">
            <a:avLst/>
          </a:prstGeom>
        </p:spPr>
        <p:txBody>
          <a:bodyPr wrap="square">
            <a:spAutoFit/>
          </a:bodyPr>
          <a:lstStyle/>
          <a:p>
            <a:r>
              <a:rPr lang="en-US" altLang="ja-JP" sz="2000" i="1" dirty="0" err="1" smtClean="0">
                <a:cs typeface="Arial" charset="0"/>
              </a:rPr>
              <a:t>ρ</a:t>
            </a:r>
            <a:r>
              <a:rPr lang="en-US" altLang="ja-JP" sz="2000" baseline="-25000" dirty="0" err="1" smtClean="0">
                <a:cs typeface="Arial" charset="0"/>
              </a:rPr>
              <a:t>FP</a:t>
            </a:r>
            <a:r>
              <a:rPr lang="en-US" altLang="ja-JP" sz="2000" dirty="0" smtClean="0">
                <a:cs typeface="Arial" charset="0"/>
              </a:rPr>
              <a:t>: </a:t>
            </a:r>
            <a:r>
              <a:rPr lang="en-US" altLang="ja-JP" sz="2000" dirty="0" err="1" smtClean="0">
                <a:cs typeface="Arial" charset="0"/>
              </a:rPr>
              <a:t>Frenkel</a:t>
            </a:r>
            <a:r>
              <a:rPr lang="en-US" altLang="ja-JP" sz="2000" dirty="0" smtClean="0">
                <a:cs typeface="Arial" charset="0"/>
              </a:rPr>
              <a:t>-pair resistivity (</a:t>
            </a:r>
            <a:r>
              <a:rPr lang="en-US" altLang="ja-JP" sz="2000" dirty="0" err="1" smtClean="0">
                <a:cs typeface="Arial" charset="0"/>
              </a:rPr>
              <a:t>Ωm</a:t>
            </a:r>
            <a:r>
              <a:rPr lang="en-US" altLang="ja-JP" sz="2000" dirty="0" smtClean="0">
                <a:cs typeface="Arial" charset="0"/>
              </a:rPr>
              <a:t>)</a:t>
            </a:r>
          </a:p>
        </p:txBody>
      </p:sp>
      <p:sp>
        <p:nvSpPr>
          <p:cNvPr id="25" name="正方形/長方形 24"/>
          <p:cNvSpPr/>
          <p:nvPr/>
        </p:nvSpPr>
        <p:spPr>
          <a:xfrm>
            <a:off x="971600" y="3068960"/>
            <a:ext cx="3096344" cy="338554"/>
          </a:xfrm>
          <a:prstGeom prst="rect">
            <a:avLst/>
          </a:prstGeom>
        </p:spPr>
        <p:txBody>
          <a:bodyPr wrap="square">
            <a:spAutoFit/>
          </a:bodyPr>
          <a:lstStyle/>
          <a:p>
            <a:r>
              <a:rPr lang="en-US" altLang="ja-JP" sz="1600" i="1" dirty="0" smtClean="0">
                <a:latin typeface="Times New Roman" pitchFamily="18" charset="0"/>
                <a:cs typeface="Times New Roman" pitchFamily="18" charset="0"/>
              </a:rPr>
              <a:t>J. </a:t>
            </a:r>
            <a:r>
              <a:rPr lang="en-US" altLang="ja-JP" sz="1600" i="1" dirty="0" err="1" smtClean="0">
                <a:latin typeface="Times New Roman" pitchFamily="18" charset="0"/>
                <a:cs typeface="Times New Roman" pitchFamily="18" charset="0"/>
              </a:rPr>
              <a:t>Nucl</a:t>
            </a:r>
            <a:r>
              <a:rPr lang="en-US" altLang="ja-JP" sz="1600" i="1" dirty="0" smtClean="0">
                <a:latin typeface="Times New Roman" pitchFamily="18" charset="0"/>
                <a:cs typeface="Times New Roman" pitchFamily="18" charset="0"/>
              </a:rPr>
              <a:t>. Mater. 49 (1973/74) 161.</a:t>
            </a:r>
            <a:endParaRPr lang="ja-JP" altLang="en-US" sz="1600" i="1" dirty="0">
              <a:latin typeface="Times New Roman" pitchFamily="18" charset="0"/>
              <a:cs typeface="Times New Roman" pitchFamily="18" charset="0"/>
            </a:endParaRPr>
          </a:p>
        </p:txBody>
      </p:sp>
      <p:sp>
        <p:nvSpPr>
          <p:cNvPr id="26" name="角丸四角形 25"/>
          <p:cNvSpPr/>
          <p:nvPr/>
        </p:nvSpPr>
        <p:spPr>
          <a:xfrm>
            <a:off x="2541142" y="2014649"/>
            <a:ext cx="1071736" cy="1008112"/>
          </a:xfrm>
          <a:prstGeom prst="roundRect">
            <a:avLst/>
          </a:prstGeom>
          <a:no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7" name="正方形/長方形 26"/>
          <p:cNvSpPr/>
          <p:nvPr/>
        </p:nvSpPr>
        <p:spPr>
          <a:xfrm>
            <a:off x="323528" y="1124744"/>
            <a:ext cx="8820472" cy="400110"/>
          </a:xfrm>
          <a:prstGeom prst="rect">
            <a:avLst/>
          </a:prstGeom>
        </p:spPr>
        <p:txBody>
          <a:bodyPr wrap="square">
            <a:spAutoFit/>
          </a:bodyPr>
          <a:lstStyle/>
          <a:p>
            <a:r>
              <a:rPr lang="en-US" altLang="ja-JP" sz="2000" dirty="0" smtClean="0">
                <a:latin typeface="Arial" panose="020B0604020202020204" pitchFamily="34" charset="0"/>
                <a:cs typeface="Arial" panose="020B0604020202020204" pitchFamily="34" charset="0"/>
              </a:rPr>
              <a:t>Recombination of </a:t>
            </a:r>
            <a:r>
              <a:rPr lang="en-US" altLang="ja-JP" sz="2000" dirty="0" err="1" smtClean="0">
                <a:latin typeface="Arial" panose="020B0604020202020204" pitchFamily="34" charset="0"/>
                <a:cs typeface="Arial" panose="020B0604020202020204" pitchFamily="34" charset="0"/>
              </a:rPr>
              <a:t>Frenkel</a:t>
            </a:r>
            <a:r>
              <a:rPr lang="en-US" altLang="ja-JP" sz="2000" dirty="0" smtClean="0">
                <a:latin typeface="Arial" panose="020B0604020202020204" pitchFamily="34" charset="0"/>
                <a:cs typeface="Arial" panose="020B0604020202020204" pitchFamily="34" charset="0"/>
              </a:rPr>
              <a:t> pairs by </a:t>
            </a:r>
            <a:r>
              <a:rPr lang="en-US" altLang="ja-JP" sz="2000" dirty="0">
                <a:latin typeface="Arial" panose="020B0604020202020204" pitchFamily="34" charset="0"/>
                <a:cs typeface="Arial" panose="020B0604020202020204" pitchFamily="34" charset="0"/>
              </a:rPr>
              <a:t>thermal motion </a:t>
            </a:r>
            <a:r>
              <a:rPr lang="en-US" altLang="ja-JP" sz="2000" dirty="0" smtClean="0">
                <a:latin typeface="Arial" panose="020B0604020202020204" pitchFamily="34" charset="0"/>
                <a:cs typeface="Arial" panose="020B0604020202020204" pitchFamily="34" charset="0"/>
              </a:rPr>
              <a:t>is </a:t>
            </a:r>
            <a:r>
              <a:rPr lang="en-US" altLang="ja-JP" sz="2000" dirty="0">
                <a:latin typeface="Arial" panose="020B0604020202020204" pitchFamily="34" charset="0"/>
                <a:cs typeface="Arial" panose="020B0604020202020204" pitchFamily="34" charset="0"/>
              </a:rPr>
              <a:t>well </a:t>
            </a:r>
            <a:r>
              <a:rPr lang="en-US" altLang="ja-JP" sz="2000" dirty="0" smtClean="0">
                <a:latin typeface="Arial" panose="020B0604020202020204" pitchFamily="34" charset="0"/>
                <a:cs typeface="Arial" panose="020B0604020202020204" pitchFamily="34" charset="0"/>
              </a:rPr>
              <a:t>suppressed.</a:t>
            </a:r>
            <a:endParaRPr lang="ja-JP" altLang="en-US" sz="2000" dirty="0">
              <a:latin typeface="Arial" panose="020B0604020202020204" pitchFamily="34" charset="0"/>
              <a:cs typeface="Arial" panose="020B0604020202020204" pitchFamily="34" charset="0"/>
            </a:endParaRPr>
          </a:p>
        </p:txBody>
      </p:sp>
      <p:sp>
        <p:nvSpPr>
          <p:cNvPr id="28" name="正方形/長方形 27"/>
          <p:cNvSpPr/>
          <p:nvPr/>
        </p:nvSpPr>
        <p:spPr>
          <a:xfrm>
            <a:off x="2015997" y="1577758"/>
            <a:ext cx="2034531" cy="461665"/>
          </a:xfrm>
          <a:prstGeom prst="rect">
            <a:avLst/>
          </a:prstGeom>
        </p:spPr>
        <p:txBody>
          <a:bodyPr wrap="none">
            <a:spAutoFit/>
          </a:bodyPr>
          <a:lstStyle/>
          <a:p>
            <a:r>
              <a:rPr lang="en-US" altLang="ja-JP" sz="2400" b="1" dirty="0" smtClean="0">
                <a:solidFill>
                  <a:srgbClr val="FF0000"/>
                </a:solidFill>
                <a:cs typeface="Arial" charset="0"/>
              </a:rPr>
              <a:t>Damage rate</a:t>
            </a:r>
            <a:endParaRPr lang="ja-JP" altLang="en-US" sz="2400" dirty="0">
              <a:solidFill>
                <a:srgbClr val="FF0000"/>
              </a:solidFill>
            </a:endParaRPr>
          </a:p>
        </p:txBody>
      </p:sp>
      <p:sp>
        <p:nvSpPr>
          <p:cNvPr id="29" name="角丸四角形 28"/>
          <p:cNvSpPr/>
          <p:nvPr/>
        </p:nvSpPr>
        <p:spPr>
          <a:xfrm>
            <a:off x="279156" y="1665818"/>
            <a:ext cx="8729529" cy="2339246"/>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395536" y="3429000"/>
            <a:ext cx="8424936" cy="461665"/>
          </a:xfrm>
          <a:prstGeom prst="rect">
            <a:avLst/>
          </a:prstGeom>
        </p:spPr>
        <p:txBody>
          <a:bodyPr wrap="square">
            <a:spAutoFit/>
          </a:bodyPr>
          <a:lstStyle/>
          <a:p>
            <a:r>
              <a:rPr lang="en-US" altLang="ja-JP" sz="2400" dirty="0" smtClean="0"/>
              <a:t>Resistivity increase is the sum of resistivity per </a:t>
            </a:r>
            <a:r>
              <a:rPr lang="en-US" altLang="ja-JP" sz="2400" dirty="0" err="1" smtClean="0"/>
              <a:t>Frenkel</a:t>
            </a:r>
            <a:r>
              <a:rPr lang="en-US" altLang="ja-JP" sz="2400" dirty="0" smtClean="0"/>
              <a:t> pair </a:t>
            </a:r>
            <a:endParaRPr lang="ja-JP" altLang="en-US" sz="2400" dirty="0"/>
          </a:p>
        </p:txBody>
      </p:sp>
    </p:spTree>
  </p:cSld>
  <p:clrMapOvr>
    <a:masterClrMapping/>
  </p:clrMapOvr>
  <p:transition advTm="85282"/>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263" y="-1016"/>
            <a:ext cx="9208594" cy="549696"/>
          </a:xfrm>
        </p:spPr>
        <p:txBody>
          <a:bodyPr>
            <a:noAutofit/>
          </a:bodyPr>
          <a:lstStyle/>
          <a:p>
            <a:r>
              <a:rPr lang="en-US" altLang="ja-JP" sz="3200" b="1" dirty="0" smtClean="0">
                <a:latin typeface="Arial" pitchFamily="34" charset="0"/>
                <a:cs typeface="Arial" pitchFamily="34" charset="0"/>
              </a:rPr>
              <a:t>Outline</a:t>
            </a:r>
            <a:endParaRPr lang="ja-JP" altLang="en-US" sz="3200" b="1" dirty="0">
              <a:latin typeface="Arial" pitchFamily="34" charset="0"/>
              <a:cs typeface="Arial" pitchFamily="34" charset="0"/>
            </a:endParaRPr>
          </a:p>
        </p:txBody>
      </p:sp>
      <p:sp>
        <p:nvSpPr>
          <p:cNvPr id="10" name="スライド番号プレースホルダ 55"/>
          <p:cNvSpPr>
            <a:spLocks noGrp="1"/>
          </p:cNvSpPr>
          <p:nvPr>
            <p:ph type="sldNum" sz="quarter" idx="12"/>
          </p:nvPr>
        </p:nvSpPr>
        <p:spPr>
          <a:xfrm>
            <a:off x="6974904" y="6453336"/>
            <a:ext cx="2133600" cy="365125"/>
          </a:xfrm>
        </p:spPr>
        <p:txBody>
          <a:bodyPr/>
          <a:lstStyle/>
          <a:p>
            <a:pPr>
              <a:defRPr/>
            </a:pPr>
            <a:fld id="{237BC9A4-F621-46CA-AB68-C6F449EBA8C3}" type="slidenum">
              <a:rPr lang="ja-JP" altLang="en-US" sz="1800">
                <a:solidFill>
                  <a:schemeClr val="tx1"/>
                </a:solidFill>
              </a:rPr>
              <a:pPr>
                <a:defRPr/>
              </a:pPr>
              <a:t>6</a:t>
            </a:fld>
            <a:endParaRPr lang="ja-JP" altLang="en-US" sz="1800" dirty="0">
              <a:solidFill>
                <a:schemeClr val="tx1"/>
              </a:solidFill>
            </a:endParaRPr>
          </a:p>
        </p:txBody>
      </p:sp>
      <p:sp>
        <p:nvSpPr>
          <p:cNvPr id="11" name="Line 3"/>
          <p:cNvSpPr>
            <a:spLocks noChangeShapeType="1"/>
          </p:cNvSpPr>
          <p:nvPr/>
        </p:nvSpPr>
        <p:spPr bwMode="auto">
          <a:xfrm>
            <a:off x="157124" y="692696"/>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a:latin typeface="+mn-lt"/>
              <a:ea typeface="+mn-ea"/>
            </a:endParaRPr>
          </a:p>
        </p:txBody>
      </p:sp>
      <p:sp>
        <p:nvSpPr>
          <p:cNvPr id="6" name="正方形/長方形 5"/>
          <p:cNvSpPr/>
          <p:nvPr/>
        </p:nvSpPr>
        <p:spPr>
          <a:xfrm>
            <a:off x="5868144" y="5908776"/>
            <a:ext cx="3163159"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708889" y="6228686"/>
            <a:ext cx="646573"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227975" y="2113692"/>
            <a:ext cx="7864653" cy="523220"/>
          </a:xfrm>
          <a:prstGeom prst="rect">
            <a:avLst/>
          </a:prstGeom>
          <a:noFill/>
        </p:spPr>
        <p:txBody>
          <a:bodyPr wrap="none" rtlCol="0">
            <a:spAutoFit/>
          </a:bodyPr>
          <a:lstStyle/>
          <a:p>
            <a:pPr marL="457200" indent="-457200">
              <a:buFont typeface="Wingdings" panose="05000000000000000000" pitchFamily="2" charset="2"/>
              <a:buChar char="ü"/>
            </a:pPr>
            <a:r>
              <a:rPr kumimoji="1" lang="en-US" altLang="ja-JP" sz="2800" dirty="0" smtClean="0">
                <a:solidFill>
                  <a:srgbClr val="0000FF"/>
                </a:solidFill>
              </a:rPr>
              <a:t>Development of </a:t>
            </a:r>
            <a:r>
              <a:rPr lang="ja-JP" altLang="en-US" sz="2800" dirty="0">
                <a:solidFill>
                  <a:srgbClr val="0000FF"/>
                </a:solidFill>
              </a:rPr>
              <a:t>cryogen-free cooling system </a:t>
            </a:r>
            <a:endParaRPr kumimoji="1" lang="ja-JP" altLang="en-US" sz="2800" dirty="0">
              <a:solidFill>
                <a:srgbClr val="0000FF"/>
              </a:solidFill>
            </a:endParaRPr>
          </a:p>
        </p:txBody>
      </p:sp>
      <p:sp>
        <p:nvSpPr>
          <p:cNvPr id="7" name="正方形/長方形 6"/>
          <p:cNvSpPr/>
          <p:nvPr/>
        </p:nvSpPr>
        <p:spPr>
          <a:xfrm>
            <a:off x="157124" y="3496320"/>
            <a:ext cx="8956263" cy="954107"/>
          </a:xfrm>
          <a:prstGeom prst="rect">
            <a:avLst/>
          </a:prstGeom>
        </p:spPr>
        <p:txBody>
          <a:bodyPr wrap="square">
            <a:spAutoFit/>
          </a:bodyPr>
          <a:lstStyle/>
          <a:p>
            <a:pPr marL="457200" indent="-457200">
              <a:buFont typeface="Wingdings" panose="05000000000000000000" pitchFamily="2" charset="2"/>
              <a:buChar char="ü"/>
            </a:pPr>
            <a:r>
              <a:rPr lang="en-US" altLang="ja-JP" sz="2800" dirty="0" smtClean="0">
                <a:latin typeface="Arial" panose="020B0604020202020204" pitchFamily="34" charset="0"/>
                <a:cs typeface="Arial" panose="020B0604020202020204" pitchFamily="34" charset="0"/>
              </a:rPr>
              <a:t>Measurement of damage rate of </a:t>
            </a:r>
            <a:r>
              <a:rPr lang="en-US" altLang="ja-JP" sz="2800" dirty="0">
                <a:latin typeface="Arial" panose="020B0604020202020204" pitchFamily="34" charset="0"/>
                <a:cs typeface="Arial" panose="020B0604020202020204" pitchFamily="34" charset="0"/>
              </a:rPr>
              <a:t>the copper sample </a:t>
            </a:r>
            <a:r>
              <a:rPr lang="en-US" altLang="ja-JP" sz="2800" dirty="0" smtClean="0">
                <a:latin typeface="Arial" panose="020B0604020202020204" pitchFamily="34" charset="0"/>
                <a:cs typeface="Arial" panose="020B0604020202020204" pitchFamily="34" charset="0"/>
              </a:rPr>
              <a:t>with </a:t>
            </a:r>
            <a:r>
              <a:rPr lang="en-US" altLang="ja-JP" sz="2800" dirty="0">
                <a:latin typeface="Arial" panose="020B0604020202020204" pitchFamily="34" charset="0"/>
                <a:cs typeface="Arial" panose="020B0604020202020204" pitchFamily="34" charset="0"/>
              </a:rPr>
              <a:t>125 MeV proton irradiation at 12 </a:t>
            </a:r>
            <a:r>
              <a:rPr lang="en-US" altLang="ja-JP" sz="2800" dirty="0" smtClean="0">
                <a:latin typeface="Arial" panose="020B0604020202020204" pitchFamily="34" charset="0"/>
                <a:cs typeface="Arial" panose="020B0604020202020204" pitchFamily="34" charset="0"/>
              </a:rPr>
              <a:t>K</a:t>
            </a:r>
            <a:endParaRPr lang="ja-JP" altLang="en-US" sz="2800" dirty="0">
              <a:latin typeface="Arial" panose="020B0604020202020204" pitchFamily="34" charset="0"/>
              <a:cs typeface="Arial" panose="020B0604020202020204" pitchFamily="34" charset="0"/>
            </a:endParaRPr>
          </a:p>
        </p:txBody>
      </p:sp>
      <p:sp>
        <p:nvSpPr>
          <p:cNvPr id="21" name="正方形/長方形 20"/>
          <p:cNvSpPr/>
          <p:nvPr/>
        </p:nvSpPr>
        <p:spPr>
          <a:xfrm>
            <a:off x="164339" y="4940339"/>
            <a:ext cx="7812360" cy="954107"/>
          </a:xfrm>
          <a:prstGeom prst="rect">
            <a:avLst/>
          </a:prstGeom>
        </p:spPr>
        <p:txBody>
          <a:bodyPr wrap="square">
            <a:spAutoFit/>
          </a:bodyPr>
          <a:lstStyle/>
          <a:p>
            <a:pPr marL="457200" indent="-457200">
              <a:buFont typeface="Wingdings" panose="05000000000000000000" pitchFamily="2" charset="2"/>
              <a:buChar char="ü"/>
            </a:pPr>
            <a:r>
              <a:rPr lang="en-US" altLang="ja-JP" sz="2800" dirty="0" smtClean="0">
                <a:latin typeface="Arial" panose="020B0604020202020204" pitchFamily="34" charset="0"/>
                <a:cs typeface="Arial" panose="020B0604020202020204" pitchFamily="34" charset="0"/>
              </a:rPr>
              <a:t>Comparison of displacement cross section with PHITS results</a:t>
            </a:r>
            <a:endParaRPr lang="ja-JP" altLang="en-US" sz="2800" dirty="0">
              <a:latin typeface="Arial" panose="020B0604020202020204" pitchFamily="34" charset="0"/>
              <a:cs typeface="Arial" panose="020B0604020202020204" pitchFamily="34" charset="0"/>
            </a:endParaRPr>
          </a:p>
        </p:txBody>
      </p:sp>
      <p:sp>
        <p:nvSpPr>
          <p:cNvPr id="8" name="正方形/長方形 7"/>
          <p:cNvSpPr/>
          <p:nvPr/>
        </p:nvSpPr>
        <p:spPr>
          <a:xfrm>
            <a:off x="224148" y="1131136"/>
            <a:ext cx="2526654" cy="523220"/>
          </a:xfrm>
          <a:prstGeom prst="rect">
            <a:avLst/>
          </a:prstGeom>
        </p:spPr>
        <p:txBody>
          <a:bodyPr wrap="none">
            <a:spAutoFit/>
          </a:bodyPr>
          <a:lstStyle/>
          <a:p>
            <a:pPr marL="457200" indent="-457200">
              <a:buFont typeface="Wingdings" panose="05000000000000000000" pitchFamily="2" charset="2"/>
              <a:buChar char="ü"/>
            </a:pPr>
            <a:r>
              <a:rPr lang="en-US" altLang="ja-JP" sz="2800" dirty="0" smtClean="0">
                <a:latin typeface="Arial" panose="020B0604020202020204" pitchFamily="34" charset="0"/>
                <a:ea typeface="Arial Unicode MS" pitchFamily="50" charset="-128"/>
                <a:cs typeface="Arial" panose="020B0604020202020204" pitchFamily="34" charset="0"/>
              </a:rPr>
              <a:t>Introduction</a:t>
            </a:r>
            <a:endParaRPr lang="ja-JP" altLang="en-US" sz="2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153395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rotWithShape="1">
          <a:blip r:embed="rId3" cstate="print"/>
          <a:srcRect l="20924" t="38563" r="12039" b="12258"/>
          <a:stretch/>
        </p:blipFill>
        <p:spPr>
          <a:xfrm>
            <a:off x="467544" y="1799711"/>
            <a:ext cx="6883006" cy="3565895"/>
          </a:xfrm>
          <a:prstGeom prst="rect">
            <a:avLst/>
          </a:prstGeom>
        </p:spPr>
      </p:pic>
      <p:sp>
        <p:nvSpPr>
          <p:cNvPr id="2" name="タイトル 1"/>
          <p:cNvSpPr>
            <a:spLocks noGrp="1"/>
          </p:cNvSpPr>
          <p:nvPr>
            <p:ph type="title"/>
          </p:nvPr>
        </p:nvSpPr>
        <p:spPr>
          <a:xfrm>
            <a:off x="53263" y="20250"/>
            <a:ext cx="9208594" cy="549696"/>
          </a:xfrm>
        </p:spPr>
        <p:txBody>
          <a:bodyPr>
            <a:noAutofit/>
          </a:bodyPr>
          <a:lstStyle/>
          <a:p>
            <a:r>
              <a:rPr lang="en-US" altLang="ja-JP" sz="2800" dirty="0" smtClean="0">
                <a:latin typeface="Arial" pitchFamily="34" charset="0"/>
                <a:cs typeface="Arial" pitchFamily="34" charset="0"/>
              </a:rPr>
              <a:t>Beam line of FFAG accelerator facility</a:t>
            </a:r>
            <a:endParaRPr lang="ja-JP" altLang="en-US" sz="2800" dirty="0">
              <a:latin typeface="Arial" pitchFamily="34" charset="0"/>
              <a:cs typeface="Arial" pitchFamily="34" charset="0"/>
            </a:endParaRPr>
          </a:p>
        </p:txBody>
      </p:sp>
      <p:sp>
        <p:nvSpPr>
          <p:cNvPr id="10" name="スライド番号プレースホルダ 55"/>
          <p:cNvSpPr>
            <a:spLocks noGrp="1"/>
          </p:cNvSpPr>
          <p:nvPr>
            <p:ph type="sldNum" sz="quarter" idx="12"/>
          </p:nvPr>
        </p:nvSpPr>
        <p:spPr>
          <a:xfrm>
            <a:off x="6974904" y="6453336"/>
            <a:ext cx="2133600" cy="365125"/>
          </a:xfrm>
        </p:spPr>
        <p:txBody>
          <a:bodyPr/>
          <a:lstStyle/>
          <a:p>
            <a:pPr>
              <a:defRPr/>
            </a:pPr>
            <a:fld id="{237BC9A4-F621-46CA-AB68-C6F449EBA8C3}" type="slidenum">
              <a:rPr lang="ja-JP" altLang="en-US" sz="1800">
                <a:solidFill>
                  <a:schemeClr val="tx1"/>
                </a:solidFill>
              </a:rPr>
              <a:pPr>
                <a:defRPr/>
              </a:pPr>
              <a:t>7</a:t>
            </a:fld>
            <a:endParaRPr lang="ja-JP" altLang="en-US" sz="1800" dirty="0">
              <a:solidFill>
                <a:schemeClr val="tx1"/>
              </a:solidFill>
            </a:endParaRPr>
          </a:p>
        </p:txBody>
      </p:sp>
      <p:sp>
        <p:nvSpPr>
          <p:cNvPr id="11" name="Line 3"/>
          <p:cNvSpPr>
            <a:spLocks noChangeShapeType="1"/>
          </p:cNvSpPr>
          <p:nvPr/>
        </p:nvSpPr>
        <p:spPr bwMode="auto">
          <a:xfrm>
            <a:off x="118722" y="560097"/>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a:latin typeface="+mn-lt"/>
              <a:ea typeface="+mn-ea"/>
            </a:endParaRPr>
          </a:p>
        </p:txBody>
      </p:sp>
      <p:sp>
        <p:nvSpPr>
          <p:cNvPr id="20" name="正方形/長方形 19"/>
          <p:cNvSpPr/>
          <p:nvPr/>
        </p:nvSpPr>
        <p:spPr>
          <a:xfrm>
            <a:off x="4708889" y="6228686"/>
            <a:ext cx="646573"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a:spLocks noChangeArrowheads="1"/>
          </p:cNvSpPr>
          <p:nvPr/>
        </p:nvSpPr>
        <p:spPr bwMode="auto">
          <a:xfrm>
            <a:off x="769128" y="5344639"/>
            <a:ext cx="7776864" cy="451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1208" tIns="40604" rIns="81208" bIns="40604">
            <a:spAutoFit/>
          </a:bodyPr>
          <a:lstStyle>
            <a:lvl1pPr>
              <a:spcBef>
                <a:spcPct val="20000"/>
              </a:spcBef>
              <a:buFont typeface="Arial" panose="020B0604020202020204" pitchFamily="34" charset="0"/>
              <a:buChar char="•"/>
              <a:defRPr kumimoji="1" sz="130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11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98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81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8100">
                <a:solidFill>
                  <a:schemeClr val="tx1"/>
                </a:solidFill>
                <a:latin typeface="Calibri" panose="020F0502020204030204" pitchFamily="34" charset="0"/>
                <a:ea typeface="ＭＳ Ｐゴシック" panose="020B0600070205080204" pitchFamily="50" charset="-128"/>
              </a:defRPr>
            </a:lvl5pPr>
            <a:lvl6pPr marL="2514600" indent="-228600" defTabSz="3670300" eaLnBrk="0" fontAlgn="base" hangingPunct="0">
              <a:spcBef>
                <a:spcPct val="20000"/>
              </a:spcBef>
              <a:spcAft>
                <a:spcPct val="0"/>
              </a:spcAft>
              <a:buFont typeface="Arial" panose="020B0604020202020204" pitchFamily="34" charset="0"/>
              <a:buChar char="»"/>
              <a:defRPr kumimoji="1" sz="8100">
                <a:solidFill>
                  <a:schemeClr val="tx1"/>
                </a:solidFill>
                <a:latin typeface="Calibri" panose="020F0502020204030204" pitchFamily="34" charset="0"/>
                <a:ea typeface="ＭＳ Ｐゴシック" panose="020B0600070205080204" pitchFamily="50" charset="-128"/>
              </a:defRPr>
            </a:lvl6pPr>
            <a:lvl7pPr marL="2971800" indent="-228600" defTabSz="3670300" eaLnBrk="0" fontAlgn="base" hangingPunct="0">
              <a:spcBef>
                <a:spcPct val="20000"/>
              </a:spcBef>
              <a:spcAft>
                <a:spcPct val="0"/>
              </a:spcAft>
              <a:buFont typeface="Arial" panose="020B0604020202020204" pitchFamily="34" charset="0"/>
              <a:buChar char="»"/>
              <a:defRPr kumimoji="1" sz="8100">
                <a:solidFill>
                  <a:schemeClr val="tx1"/>
                </a:solidFill>
                <a:latin typeface="Calibri" panose="020F0502020204030204" pitchFamily="34" charset="0"/>
                <a:ea typeface="ＭＳ Ｐゴシック" panose="020B0600070205080204" pitchFamily="50" charset="-128"/>
              </a:defRPr>
            </a:lvl7pPr>
            <a:lvl8pPr marL="3429000" indent="-228600" defTabSz="3670300" eaLnBrk="0" fontAlgn="base" hangingPunct="0">
              <a:spcBef>
                <a:spcPct val="20000"/>
              </a:spcBef>
              <a:spcAft>
                <a:spcPct val="0"/>
              </a:spcAft>
              <a:buFont typeface="Arial" panose="020B0604020202020204" pitchFamily="34" charset="0"/>
              <a:buChar char="»"/>
              <a:defRPr kumimoji="1" sz="8100">
                <a:solidFill>
                  <a:schemeClr val="tx1"/>
                </a:solidFill>
                <a:latin typeface="Calibri" panose="020F0502020204030204" pitchFamily="34" charset="0"/>
                <a:ea typeface="ＭＳ Ｐゴシック" panose="020B0600070205080204" pitchFamily="50" charset="-128"/>
              </a:defRPr>
            </a:lvl8pPr>
            <a:lvl9pPr marL="3886200" indent="-228600" defTabSz="3670300" eaLnBrk="0" fontAlgn="base" hangingPunct="0">
              <a:spcBef>
                <a:spcPct val="20000"/>
              </a:spcBef>
              <a:spcAft>
                <a:spcPct val="0"/>
              </a:spcAft>
              <a:buFont typeface="Arial" panose="020B0604020202020204" pitchFamily="34" charset="0"/>
              <a:buChar char="»"/>
              <a:defRPr kumimoji="1" sz="81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400" dirty="0" smtClean="0">
                <a:latin typeface="Arial" panose="020B0604020202020204" pitchFamily="34" charset="0"/>
                <a:cs typeface="Arial" panose="020B0604020202020204" pitchFamily="34" charset="0"/>
              </a:rPr>
              <a:t>Proton energy: 125 MeV, 1 </a:t>
            </a:r>
            <a:r>
              <a:rPr lang="en-US" altLang="ja-JP" sz="2400" dirty="0" err="1" smtClean="0">
                <a:latin typeface="Arial" panose="020B0604020202020204" pitchFamily="34" charset="0"/>
                <a:cs typeface="Arial" panose="020B0604020202020204" pitchFamily="34" charset="0"/>
              </a:rPr>
              <a:t>nA</a:t>
            </a:r>
            <a:endParaRPr lang="en-US" altLang="ja-JP" sz="2400" dirty="0" smtClean="0">
              <a:latin typeface="Arial" panose="020B0604020202020204" pitchFamily="34" charset="0"/>
              <a:cs typeface="Arial" panose="020B0604020202020204" pitchFamily="34" charset="0"/>
            </a:endParaRPr>
          </a:p>
        </p:txBody>
      </p:sp>
      <p:sp>
        <p:nvSpPr>
          <p:cNvPr id="7" name="正方形/長方形 6"/>
          <p:cNvSpPr/>
          <p:nvPr/>
        </p:nvSpPr>
        <p:spPr>
          <a:xfrm>
            <a:off x="525065" y="647260"/>
            <a:ext cx="8736792" cy="830997"/>
          </a:xfrm>
          <a:prstGeom prst="rect">
            <a:avLst/>
          </a:prstGeom>
        </p:spPr>
        <p:txBody>
          <a:bodyPr wrap="square">
            <a:spAutoFit/>
          </a:bodyPr>
          <a:lstStyle/>
          <a:p>
            <a:r>
              <a:rPr lang="ja-JP" altLang="en-US" sz="2400" dirty="0"/>
              <a:t>Fixed-</a:t>
            </a:r>
            <a:r>
              <a:rPr lang="ja-JP" altLang="en-US" sz="2400" dirty="0" smtClean="0"/>
              <a:t>Field Alternating </a:t>
            </a:r>
            <a:r>
              <a:rPr lang="ja-JP" altLang="en-US" sz="2400" dirty="0"/>
              <a:t>Gradient (FFAG) accelerator facility </a:t>
            </a:r>
            <a:endParaRPr lang="en-US" altLang="ja-JP" sz="2400" dirty="0" smtClean="0"/>
          </a:p>
          <a:p>
            <a:r>
              <a:rPr lang="ja-JP" altLang="en-US" sz="2400" dirty="0" smtClean="0"/>
              <a:t>at </a:t>
            </a:r>
            <a:r>
              <a:rPr lang="ja-JP" altLang="en-US" sz="2400" dirty="0"/>
              <a:t>Kyoto </a:t>
            </a:r>
            <a:r>
              <a:rPr lang="ja-JP" altLang="en-US" sz="2400" dirty="0" smtClean="0"/>
              <a:t>University Research </a:t>
            </a:r>
            <a:r>
              <a:rPr lang="ja-JP" altLang="en-US" sz="2400" dirty="0"/>
              <a:t>Reactor Institute (KURRI)</a:t>
            </a:r>
          </a:p>
        </p:txBody>
      </p:sp>
      <p:sp>
        <p:nvSpPr>
          <p:cNvPr id="12" name="正方形/長方形 19"/>
          <p:cNvSpPr>
            <a:spLocks noChangeArrowheads="1"/>
          </p:cNvSpPr>
          <p:nvPr/>
        </p:nvSpPr>
        <p:spPr bwMode="auto">
          <a:xfrm>
            <a:off x="1935656" y="6315296"/>
            <a:ext cx="5516663"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ja-JP" sz="2400" dirty="0" smtClean="0">
                <a:cs typeface="Arial" panose="020B0604020202020204" pitchFamily="34" charset="0"/>
              </a:rPr>
              <a:t>Next slide: Irradiation chamber</a:t>
            </a:r>
            <a:endParaRPr lang="en-US" altLang="ja-JP" sz="2400" dirty="0">
              <a:cs typeface="Arial" panose="020B0604020202020204" pitchFamily="34" charset="0"/>
            </a:endParaRPr>
          </a:p>
        </p:txBody>
      </p:sp>
      <p:pic>
        <p:nvPicPr>
          <p:cNvPr id="15" name="Picture 2" descr="D:\picture\2014年5月24日\DSC00621.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18397"/>
          <a:stretch/>
        </p:blipFill>
        <p:spPr bwMode="auto">
          <a:xfrm>
            <a:off x="4845000" y="1480299"/>
            <a:ext cx="4134520" cy="2530437"/>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テキスト ボックス 18"/>
          <p:cNvSpPr txBox="1"/>
          <p:nvPr/>
        </p:nvSpPr>
        <p:spPr>
          <a:xfrm>
            <a:off x="6766031" y="2398119"/>
            <a:ext cx="2172390" cy="369332"/>
          </a:xfrm>
          <a:prstGeom prst="rect">
            <a:avLst/>
          </a:prstGeom>
          <a:solidFill>
            <a:schemeClr val="bg1"/>
          </a:solidFill>
        </p:spPr>
        <p:txBody>
          <a:bodyPr wrap="none" rtlCol="0">
            <a:spAutoFit/>
          </a:bodyPr>
          <a:lstStyle/>
          <a:p>
            <a:r>
              <a:rPr kumimoji="1" lang="en-US" altLang="ja-JP" dirty="0" smtClean="0">
                <a:latin typeface="Arial" panose="020B0604020202020204" pitchFamily="34" charset="0"/>
                <a:cs typeface="Arial" panose="020B0604020202020204" pitchFamily="34" charset="0"/>
              </a:rPr>
              <a:t>Irradiation chamber</a:t>
            </a:r>
            <a:endParaRPr kumimoji="1" lang="ja-JP" altLang="en-US" dirty="0">
              <a:latin typeface="Arial" panose="020B0604020202020204" pitchFamily="34" charset="0"/>
              <a:cs typeface="Arial" panose="020B0604020202020204" pitchFamily="34" charset="0"/>
            </a:endParaRPr>
          </a:p>
        </p:txBody>
      </p:sp>
      <p:sp>
        <p:nvSpPr>
          <p:cNvPr id="21" name="角丸四角形 20"/>
          <p:cNvSpPr/>
          <p:nvPr/>
        </p:nvSpPr>
        <p:spPr>
          <a:xfrm>
            <a:off x="7812360" y="3131102"/>
            <a:ext cx="663019" cy="857897"/>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942282" y="3550701"/>
            <a:ext cx="2223686" cy="369332"/>
          </a:xfrm>
          <a:prstGeom prst="rect">
            <a:avLst/>
          </a:prstGeom>
          <a:solidFill>
            <a:schemeClr val="bg1"/>
          </a:solidFill>
        </p:spPr>
        <p:txBody>
          <a:bodyPr wrap="none" rtlCol="0">
            <a:spAutoFit/>
          </a:bodyPr>
          <a:lstStyle/>
          <a:p>
            <a:r>
              <a:rPr kumimoji="1" lang="en-US" altLang="ja-JP" dirty="0" err="1" smtClean="0">
                <a:latin typeface="Arial" panose="020B0604020202020204" pitchFamily="34" charset="0"/>
                <a:cs typeface="Arial" panose="020B0604020202020204" pitchFamily="34" charset="0"/>
              </a:rPr>
              <a:t>Quadrupole</a:t>
            </a:r>
            <a:r>
              <a:rPr kumimoji="1" lang="en-US" altLang="ja-JP" dirty="0" smtClean="0">
                <a:latin typeface="Arial" panose="020B0604020202020204" pitchFamily="34" charset="0"/>
                <a:cs typeface="Arial" panose="020B0604020202020204" pitchFamily="34" charset="0"/>
              </a:rPr>
              <a:t> magnet</a:t>
            </a:r>
            <a:endParaRPr kumimoji="1" lang="ja-JP" altLang="en-US" dirty="0">
              <a:latin typeface="Arial" panose="020B0604020202020204" pitchFamily="34" charset="0"/>
              <a:cs typeface="Arial" panose="020B0604020202020204" pitchFamily="34" charset="0"/>
            </a:endParaRPr>
          </a:p>
        </p:txBody>
      </p:sp>
      <p:cxnSp>
        <p:nvCxnSpPr>
          <p:cNvPr id="27" name="直線矢印コネクタ 26"/>
          <p:cNvCxnSpPr/>
          <p:nvPr/>
        </p:nvCxnSpPr>
        <p:spPr>
          <a:xfrm>
            <a:off x="8028384" y="2799329"/>
            <a:ext cx="0" cy="331773"/>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6516216" y="3293036"/>
            <a:ext cx="458688" cy="257665"/>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928539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263" y="-1016"/>
            <a:ext cx="9208594" cy="549696"/>
          </a:xfrm>
        </p:spPr>
        <p:txBody>
          <a:bodyPr>
            <a:noAutofit/>
          </a:bodyPr>
          <a:lstStyle/>
          <a:p>
            <a:r>
              <a:rPr lang="en-US" altLang="ja-JP" sz="2800" dirty="0" smtClean="0">
                <a:latin typeface="Arial" pitchFamily="34" charset="0"/>
                <a:cs typeface="Arial" pitchFamily="34" charset="0"/>
              </a:rPr>
              <a:t>Irradiation chamber with GM </a:t>
            </a:r>
            <a:r>
              <a:rPr lang="en-US" altLang="ja-JP" sz="2800" dirty="0" err="1" smtClean="0">
                <a:latin typeface="Arial" pitchFamily="34" charset="0"/>
                <a:cs typeface="Arial" pitchFamily="34" charset="0"/>
              </a:rPr>
              <a:t>cryocooler</a:t>
            </a:r>
            <a:endParaRPr lang="ja-JP" altLang="en-US" sz="2800" dirty="0">
              <a:latin typeface="Arial" pitchFamily="34" charset="0"/>
              <a:cs typeface="Arial" pitchFamily="34" charset="0"/>
            </a:endParaRPr>
          </a:p>
        </p:txBody>
      </p:sp>
      <p:sp>
        <p:nvSpPr>
          <p:cNvPr id="10" name="スライド番号プレースホルダ 55"/>
          <p:cNvSpPr>
            <a:spLocks noGrp="1"/>
          </p:cNvSpPr>
          <p:nvPr>
            <p:ph type="sldNum" sz="quarter" idx="12"/>
          </p:nvPr>
        </p:nvSpPr>
        <p:spPr>
          <a:xfrm>
            <a:off x="6987757" y="6468361"/>
            <a:ext cx="2133600" cy="365125"/>
          </a:xfrm>
        </p:spPr>
        <p:txBody>
          <a:bodyPr/>
          <a:lstStyle/>
          <a:p>
            <a:pPr>
              <a:defRPr/>
            </a:pPr>
            <a:fld id="{237BC9A4-F621-46CA-AB68-C6F449EBA8C3}" type="slidenum">
              <a:rPr lang="ja-JP" altLang="en-US" sz="1800">
                <a:solidFill>
                  <a:schemeClr val="tx1"/>
                </a:solidFill>
              </a:rPr>
              <a:pPr>
                <a:defRPr/>
              </a:pPr>
              <a:t>8</a:t>
            </a:fld>
            <a:endParaRPr lang="ja-JP" altLang="en-US" sz="1800" dirty="0">
              <a:solidFill>
                <a:schemeClr val="tx1"/>
              </a:solidFill>
            </a:endParaRPr>
          </a:p>
        </p:txBody>
      </p:sp>
      <p:sp>
        <p:nvSpPr>
          <p:cNvPr id="11" name="Line 3"/>
          <p:cNvSpPr>
            <a:spLocks noChangeShapeType="1"/>
          </p:cNvSpPr>
          <p:nvPr/>
        </p:nvSpPr>
        <p:spPr bwMode="auto">
          <a:xfrm>
            <a:off x="137266" y="535043"/>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a:latin typeface="+mn-lt"/>
              <a:ea typeface="+mn-ea"/>
            </a:endParaRPr>
          </a:p>
        </p:txBody>
      </p:sp>
      <p:sp>
        <p:nvSpPr>
          <p:cNvPr id="6" name="正方形/長方形 5"/>
          <p:cNvSpPr/>
          <p:nvPr/>
        </p:nvSpPr>
        <p:spPr>
          <a:xfrm>
            <a:off x="5868144" y="5908776"/>
            <a:ext cx="3163159"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708889" y="6228686"/>
            <a:ext cx="646573"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rotWithShape="1">
          <a:blip r:embed="rId3" cstate="print"/>
          <a:srcRect t="41923" r="35132"/>
          <a:stretch/>
        </p:blipFill>
        <p:spPr>
          <a:xfrm>
            <a:off x="4518271" y="788659"/>
            <a:ext cx="4513031" cy="5721551"/>
          </a:xfrm>
          <a:prstGeom prst="rect">
            <a:avLst/>
          </a:prstGeom>
        </p:spPr>
      </p:pic>
      <p:pic>
        <p:nvPicPr>
          <p:cNvPr id="12" name="Picture 195" descr="D:\低温照射実験\2014年5月18日\DSC00611.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b="32619"/>
          <a:stretch/>
        </p:blipFill>
        <p:spPr bwMode="auto">
          <a:xfrm>
            <a:off x="442117" y="2072564"/>
            <a:ext cx="4269998" cy="383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テキスト ボックス 12"/>
          <p:cNvSpPr txBox="1"/>
          <p:nvPr/>
        </p:nvSpPr>
        <p:spPr>
          <a:xfrm>
            <a:off x="3734582" y="2487076"/>
            <a:ext cx="1467080" cy="707886"/>
          </a:xfrm>
          <a:prstGeom prst="rect">
            <a:avLst/>
          </a:prstGeom>
          <a:solidFill>
            <a:schemeClr val="bg1"/>
          </a:solidFill>
        </p:spPr>
        <p:txBody>
          <a:bodyPr wrap="square" rtlCol="0">
            <a:spAutoFit/>
          </a:bodyPr>
          <a:lstStyle/>
          <a:p>
            <a:r>
              <a:rPr kumimoji="1" lang="en-US" altLang="ja-JP" sz="2000" dirty="0" smtClean="0"/>
              <a:t>Signal cable</a:t>
            </a:r>
            <a:endParaRPr kumimoji="1" lang="ja-JP" altLang="en-US" sz="2000" dirty="0"/>
          </a:p>
        </p:txBody>
      </p:sp>
      <p:sp>
        <p:nvSpPr>
          <p:cNvPr id="14" name="右矢印 13"/>
          <p:cNvSpPr/>
          <p:nvPr/>
        </p:nvSpPr>
        <p:spPr>
          <a:xfrm rot="12600000">
            <a:off x="1389136" y="1790044"/>
            <a:ext cx="45772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a:off x="751202" y="4797152"/>
            <a:ext cx="1872208" cy="288032"/>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8867" y="1087295"/>
            <a:ext cx="1881212" cy="707886"/>
          </a:xfrm>
          <a:prstGeom prst="rect">
            <a:avLst/>
          </a:prstGeom>
          <a:noFill/>
        </p:spPr>
        <p:txBody>
          <a:bodyPr wrap="square" rtlCol="0">
            <a:spAutoFit/>
          </a:bodyPr>
          <a:lstStyle/>
          <a:p>
            <a:r>
              <a:rPr lang="en-US" altLang="ja-JP" sz="2000" dirty="0"/>
              <a:t>He </a:t>
            </a:r>
            <a:r>
              <a:rPr lang="en-US" altLang="ja-JP" sz="2000" dirty="0" smtClean="0"/>
              <a:t>gas lines </a:t>
            </a:r>
          </a:p>
          <a:p>
            <a:r>
              <a:rPr lang="en-US" altLang="ja-JP" sz="2000" dirty="0" smtClean="0"/>
              <a:t>to </a:t>
            </a:r>
            <a:r>
              <a:rPr kumimoji="1" lang="en-US" altLang="ja-JP" sz="2000" dirty="0" smtClean="0"/>
              <a:t>compressor</a:t>
            </a:r>
            <a:endParaRPr kumimoji="1" lang="ja-JP" altLang="en-US" sz="2000" dirty="0"/>
          </a:p>
        </p:txBody>
      </p:sp>
      <p:sp>
        <p:nvSpPr>
          <p:cNvPr id="19" name="テキスト ボックス 18"/>
          <p:cNvSpPr txBox="1"/>
          <p:nvPr/>
        </p:nvSpPr>
        <p:spPr>
          <a:xfrm>
            <a:off x="1619672" y="764704"/>
            <a:ext cx="5550939" cy="707886"/>
          </a:xfrm>
          <a:prstGeom prst="rect">
            <a:avLst/>
          </a:prstGeom>
          <a:solidFill>
            <a:schemeClr val="bg1"/>
          </a:solidFill>
        </p:spPr>
        <p:txBody>
          <a:bodyPr wrap="square" rtlCol="0">
            <a:spAutoFit/>
          </a:bodyPr>
          <a:lstStyle/>
          <a:p>
            <a:r>
              <a:rPr lang="en-US" altLang="ja-JP" sz="2000" dirty="0" smtClean="0"/>
              <a:t>GM </a:t>
            </a:r>
            <a:r>
              <a:rPr lang="en-US" altLang="ja-JP" sz="2000" dirty="0" err="1" smtClean="0"/>
              <a:t>cryocooler</a:t>
            </a:r>
            <a:r>
              <a:rPr lang="en-US" altLang="ja-JP" sz="2000" dirty="0" smtClean="0"/>
              <a:t> 500</a:t>
            </a:r>
            <a:r>
              <a:rPr kumimoji="1" lang="en-US" altLang="ja-JP" sz="2000" dirty="0" smtClean="0"/>
              <a:t> </a:t>
            </a:r>
            <a:r>
              <a:rPr kumimoji="1" lang="en-US" altLang="ja-JP" sz="2000" dirty="0" err="1" smtClean="0"/>
              <a:t>mW</a:t>
            </a:r>
            <a:r>
              <a:rPr kumimoji="1" lang="en-US" altLang="ja-JP" sz="2000" dirty="0" smtClean="0"/>
              <a:t> cooling</a:t>
            </a:r>
            <a:r>
              <a:rPr lang="ja-JP" altLang="en-US" sz="2000" dirty="0"/>
              <a:t> </a:t>
            </a:r>
            <a:r>
              <a:rPr lang="en-US" altLang="ja-JP" sz="2000" dirty="0" smtClean="0"/>
              <a:t>capacity at 4 K</a:t>
            </a:r>
            <a:endParaRPr kumimoji="1" lang="en-US" altLang="ja-JP" sz="2000" dirty="0" smtClean="0"/>
          </a:p>
          <a:p>
            <a:r>
              <a:rPr lang="en-US" altLang="ja-JP" sz="2000" dirty="0" smtClean="0"/>
              <a:t>(RDK-205E, Sumitomo </a:t>
            </a:r>
            <a:r>
              <a:rPr lang="en-US" altLang="ja-JP" sz="2000" dirty="0" err="1" smtClean="0"/>
              <a:t>inc.</a:t>
            </a:r>
            <a:r>
              <a:rPr lang="en-US" altLang="ja-JP" sz="2000" dirty="0" smtClean="0"/>
              <a:t>)</a:t>
            </a:r>
            <a:endParaRPr kumimoji="1" lang="ja-JP" altLang="en-US" sz="2000" dirty="0"/>
          </a:p>
        </p:txBody>
      </p:sp>
      <p:cxnSp>
        <p:nvCxnSpPr>
          <p:cNvPr id="21" name="直線矢印コネクタ 20"/>
          <p:cNvCxnSpPr/>
          <p:nvPr/>
        </p:nvCxnSpPr>
        <p:spPr>
          <a:xfrm flipH="1">
            <a:off x="2793874" y="1569987"/>
            <a:ext cx="975673" cy="9134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右矢印 22"/>
          <p:cNvSpPr/>
          <p:nvPr/>
        </p:nvSpPr>
        <p:spPr>
          <a:xfrm rot="1383258">
            <a:off x="459996" y="1819102"/>
            <a:ext cx="45772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p:cNvCxnSpPr/>
          <p:nvPr/>
        </p:nvCxnSpPr>
        <p:spPr>
          <a:xfrm flipH="1">
            <a:off x="3290481" y="2818481"/>
            <a:ext cx="444101" cy="2124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3779912" y="3383769"/>
            <a:ext cx="2622041" cy="707886"/>
          </a:xfrm>
          <a:prstGeom prst="rect">
            <a:avLst/>
          </a:prstGeom>
          <a:solidFill>
            <a:schemeClr val="bg1"/>
          </a:solidFill>
        </p:spPr>
        <p:txBody>
          <a:bodyPr wrap="square" rtlCol="0">
            <a:spAutoFit/>
          </a:bodyPr>
          <a:lstStyle/>
          <a:p>
            <a:r>
              <a:rPr kumimoji="1" lang="en-US" altLang="ja-JP" sz="2000" dirty="0" smtClean="0"/>
              <a:t>Irradiation chamber</a:t>
            </a:r>
          </a:p>
          <a:p>
            <a:r>
              <a:rPr lang="en-US" altLang="ja-JP" sz="2000" dirty="0" smtClean="0"/>
              <a:t>(consist of aluminum)</a:t>
            </a:r>
            <a:endParaRPr kumimoji="1" lang="ja-JP" altLang="en-US" sz="2000" dirty="0"/>
          </a:p>
        </p:txBody>
      </p:sp>
      <p:sp>
        <p:nvSpPr>
          <p:cNvPr id="29" name="テキスト ボックス 28"/>
          <p:cNvSpPr txBox="1"/>
          <p:nvPr/>
        </p:nvSpPr>
        <p:spPr>
          <a:xfrm>
            <a:off x="1187624" y="5147900"/>
            <a:ext cx="938853" cy="400110"/>
          </a:xfrm>
          <a:prstGeom prst="rect">
            <a:avLst/>
          </a:prstGeom>
          <a:solidFill>
            <a:schemeClr val="bg1"/>
          </a:solidFill>
        </p:spPr>
        <p:txBody>
          <a:bodyPr wrap="square" rtlCol="0">
            <a:spAutoFit/>
          </a:bodyPr>
          <a:lstStyle/>
          <a:p>
            <a:r>
              <a:rPr kumimoji="1" lang="en-US" altLang="ja-JP" sz="2000" dirty="0" smtClean="0"/>
              <a:t>proton</a:t>
            </a:r>
            <a:endParaRPr kumimoji="1" lang="ja-JP" altLang="en-US" sz="2000" dirty="0"/>
          </a:p>
        </p:txBody>
      </p:sp>
      <p:cxnSp>
        <p:nvCxnSpPr>
          <p:cNvPr id="32" name="直線矢印コネクタ 31"/>
          <p:cNvCxnSpPr/>
          <p:nvPr/>
        </p:nvCxnSpPr>
        <p:spPr>
          <a:xfrm>
            <a:off x="6315619" y="1303668"/>
            <a:ext cx="941943" cy="148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26" idx="1"/>
          </p:cNvCxnSpPr>
          <p:nvPr/>
        </p:nvCxnSpPr>
        <p:spPr>
          <a:xfrm flipH="1">
            <a:off x="3290482" y="3737712"/>
            <a:ext cx="489430" cy="1043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6207112" y="3656831"/>
            <a:ext cx="45916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正方形/長方形 19"/>
          <p:cNvSpPr>
            <a:spLocks noChangeArrowheads="1"/>
          </p:cNvSpPr>
          <p:nvPr/>
        </p:nvSpPr>
        <p:spPr bwMode="auto">
          <a:xfrm>
            <a:off x="94201" y="6289147"/>
            <a:ext cx="4403950"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ja-JP" sz="2400" dirty="0" smtClean="0">
                <a:cs typeface="Arial" panose="020B0604020202020204" pitchFamily="34" charset="0"/>
              </a:rPr>
              <a:t>Next slide: Target assembly</a:t>
            </a:r>
            <a:endParaRPr lang="en-US" altLang="ja-JP" sz="2400" dirty="0">
              <a:cs typeface="Arial" panose="020B0604020202020204" pitchFamily="34" charset="0"/>
            </a:endParaRPr>
          </a:p>
        </p:txBody>
      </p:sp>
      <p:sp>
        <p:nvSpPr>
          <p:cNvPr id="41" name="正方形/長方形 40"/>
          <p:cNvSpPr/>
          <p:nvPr/>
        </p:nvSpPr>
        <p:spPr>
          <a:xfrm>
            <a:off x="4067944" y="6169139"/>
            <a:ext cx="2684434" cy="707886"/>
          </a:xfrm>
          <a:prstGeom prst="rect">
            <a:avLst/>
          </a:prstGeom>
          <a:solidFill>
            <a:schemeClr val="bg1"/>
          </a:solidFill>
        </p:spPr>
        <p:txBody>
          <a:bodyPr wrap="square">
            <a:spAutoFit/>
          </a:bodyPr>
          <a:lstStyle/>
          <a:p>
            <a:r>
              <a:rPr lang="en-US" altLang="ja-JP" sz="2000" dirty="0"/>
              <a:t>rotary pump </a:t>
            </a:r>
            <a:r>
              <a:rPr lang="en-US" altLang="ja-JP" sz="2000" dirty="0" smtClean="0"/>
              <a:t>and</a:t>
            </a:r>
          </a:p>
          <a:p>
            <a:r>
              <a:rPr lang="en-US" altLang="ja-JP" sz="2000" dirty="0" err="1" smtClean="0"/>
              <a:t>turbomolecular</a:t>
            </a:r>
            <a:r>
              <a:rPr lang="en-US" altLang="ja-JP" sz="2000" dirty="0" smtClean="0"/>
              <a:t> pump</a:t>
            </a:r>
            <a:endParaRPr lang="ja-JP" altLang="en-US" sz="2000" dirty="0"/>
          </a:p>
        </p:txBody>
      </p:sp>
      <p:sp>
        <p:nvSpPr>
          <p:cNvPr id="42" name="正方形/長方形 41"/>
          <p:cNvSpPr/>
          <p:nvPr/>
        </p:nvSpPr>
        <p:spPr>
          <a:xfrm>
            <a:off x="6499895" y="6408706"/>
            <a:ext cx="2494722" cy="400110"/>
          </a:xfrm>
          <a:prstGeom prst="rect">
            <a:avLst/>
          </a:prstGeom>
          <a:noFill/>
        </p:spPr>
        <p:txBody>
          <a:bodyPr wrap="square">
            <a:spAutoFit/>
          </a:bodyPr>
          <a:lstStyle/>
          <a:p>
            <a:r>
              <a:rPr lang="en-US" altLang="ja-JP" sz="2000" dirty="0" smtClean="0"/>
              <a:t>Vacuum of 10</a:t>
            </a:r>
            <a:r>
              <a:rPr lang="en-US" altLang="ja-JP" sz="2000" baseline="30000" dirty="0" smtClean="0"/>
              <a:t>-5</a:t>
            </a:r>
            <a:r>
              <a:rPr lang="en-US" altLang="ja-JP" sz="2000" dirty="0" smtClean="0"/>
              <a:t> Pa        </a:t>
            </a:r>
            <a:endParaRPr lang="ja-JP" altLang="en-US" sz="2000" dirty="0"/>
          </a:p>
        </p:txBody>
      </p:sp>
      <p:sp>
        <p:nvSpPr>
          <p:cNvPr id="43" name="下矢印 42"/>
          <p:cNvSpPr/>
          <p:nvPr/>
        </p:nvSpPr>
        <p:spPr>
          <a:xfrm>
            <a:off x="5436096" y="5908776"/>
            <a:ext cx="14401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6660232" y="3429000"/>
            <a:ext cx="830901" cy="707886"/>
          </a:xfrm>
          <a:prstGeom prst="rect">
            <a:avLst/>
          </a:prstGeom>
        </p:spPr>
        <p:txBody>
          <a:bodyPr wrap="square">
            <a:spAutoFit/>
          </a:bodyPr>
          <a:lstStyle/>
          <a:p>
            <a:r>
              <a:rPr lang="en-US" altLang="ja-JP" sz="2000" dirty="0" smtClean="0"/>
              <a:t>Cold head</a:t>
            </a:r>
            <a:endParaRPr lang="en-US" altLang="ja-JP" sz="2000" dirty="0"/>
          </a:p>
        </p:txBody>
      </p:sp>
    </p:spTree>
    <p:extLst>
      <p:ext uri="{BB962C8B-B14F-4D97-AF65-F5344CB8AC3E}">
        <p14:creationId xmlns="" xmlns:p14="http://schemas.microsoft.com/office/powerpoint/2010/main" val="1576156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263" y="-1016"/>
            <a:ext cx="9208594" cy="549696"/>
          </a:xfrm>
        </p:spPr>
        <p:txBody>
          <a:bodyPr>
            <a:noAutofit/>
          </a:bodyPr>
          <a:lstStyle/>
          <a:p>
            <a:r>
              <a:rPr lang="en-US" altLang="ja-JP" sz="2800" dirty="0" smtClean="0">
                <a:latin typeface="Arial" pitchFamily="34" charset="0"/>
                <a:cs typeface="Arial" pitchFamily="34" charset="0"/>
              </a:rPr>
              <a:t>Target assembly</a:t>
            </a:r>
            <a:endParaRPr lang="ja-JP" altLang="en-US" sz="2800" dirty="0">
              <a:latin typeface="Arial" pitchFamily="34" charset="0"/>
              <a:cs typeface="Arial" pitchFamily="34" charset="0"/>
            </a:endParaRPr>
          </a:p>
        </p:txBody>
      </p:sp>
      <p:sp>
        <p:nvSpPr>
          <p:cNvPr id="11" name="Line 3"/>
          <p:cNvSpPr>
            <a:spLocks noChangeShapeType="1"/>
          </p:cNvSpPr>
          <p:nvPr/>
        </p:nvSpPr>
        <p:spPr bwMode="auto">
          <a:xfrm>
            <a:off x="251520" y="545676"/>
            <a:ext cx="8763000" cy="0"/>
          </a:xfrm>
          <a:prstGeom prst="line">
            <a:avLst/>
          </a:prstGeom>
          <a:noFill/>
          <a:ln w="57150">
            <a:solidFill>
              <a:schemeClr val="tx2">
                <a:lumMod val="90000"/>
                <a:lumOff val="10000"/>
              </a:schemeClr>
            </a:solidFill>
            <a:round/>
            <a:headEnd/>
            <a:tailEnd/>
          </a:ln>
          <a:effectLst>
            <a:outerShdw dist="107763" dir="2700000" algn="ctr" rotWithShape="0">
              <a:schemeClr val="bg2"/>
            </a:outerShdw>
          </a:effectLst>
        </p:spPr>
        <p:txBody>
          <a:bodyPr/>
          <a:lstStyle/>
          <a:p>
            <a:pPr fontAlgn="auto">
              <a:spcBef>
                <a:spcPts val="0"/>
              </a:spcBef>
              <a:spcAft>
                <a:spcPts val="0"/>
              </a:spcAft>
              <a:defRPr/>
            </a:pPr>
            <a:endParaRPr lang="ja-JP" altLang="en-US">
              <a:latin typeface="+mn-lt"/>
              <a:ea typeface="+mn-ea"/>
            </a:endParaRPr>
          </a:p>
        </p:txBody>
      </p:sp>
      <p:pic>
        <p:nvPicPr>
          <p:cNvPr id="37" name="Picture 18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32440" y="1001055"/>
            <a:ext cx="3907963" cy="56977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8" name="Picture 196" descr="D:\picture\2014年5月24日\DSC00641.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1474" r="24066" b="2972"/>
          <a:stretch/>
        </p:blipFill>
        <p:spPr bwMode="auto">
          <a:xfrm>
            <a:off x="323528" y="3018310"/>
            <a:ext cx="1601962" cy="3807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直線コネクタ 4"/>
          <p:cNvCxnSpPr/>
          <p:nvPr/>
        </p:nvCxnSpPr>
        <p:spPr>
          <a:xfrm flipH="1">
            <a:off x="4109029" y="3537735"/>
            <a:ext cx="129614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下矢印 6"/>
          <p:cNvSpPr/>
          <p:nvPr/>
        </p:nvSpPr>
        <p:spPr>
          <a:xfrm rot="10800000">
            <a:off x="5095639" y="2817655"/>
            <a:ext cx="30034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5095639" y="3536745"/>
            <a:ext cx="30034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451219" y="2883192"/>
            <a:ext cx="1763549" cy="646331"/>
          </a:xfrm>
          <a:prstGeom prst="rect">
            <a:avLst/>
          </a:prstGeom>
          <a:noFill/>
        </p:spPr>
        <p:txBody>
          <a:bodyPr wrap="square" rtlCol="0">
            <a:spAutoFit/>
          </a:bodyPr>
          <a:lstStyle/>
          <a:p>
            <a:r>
              <a:rPr kumimoji="1" lang="en-US" altLang="ja-JP" dirty="0" smtClean="0"/>
              <a:t>Cold head of GM </a:t>
            </a:r>
            <a:r>
              <a:rPr kumimoji="1" lang="en-US" altLang="ja-JP" dirty="0" err="1" smtClean="0"/>
              <a:t>cryocooler</a:t>
            </a:r>
            <a:r>
              <a:rPr kumimoji="1" lang="en-US" altLang="ja-JP" dirty="0" smtClean="0"/>
              <a:t> </a:t>
            </a:r>
            <a:endParaRPr kumimoji="1" lang="ja-JP" altLang="en-US" dirty="0"/>
          </a:p>
        </p:txBody>
      </p:sp>
      <p:sp>
        <p:nvSpPr>
          <p:cNvPr id="17" name="テキスト ボックス 16"/>
          <p:cNvSpPr txBox="1"/>
          <p:nvPr/>
        </p:nvSpPr>
        <p:spPr>
          <a:xfrm>
            <a:off x="3635896" y="3729226"/>
            <a:ext cx="1296144" cy="707886"/>
          </a:xfrm>
          <a:prstGeom prst="rect">
            <a:avLst/>
          </a:prstGeom>
          <a:noFill/>
        </p:spPr>
        <p:txBody>
          <a:bodyPr wrap="square" rtlCol="0">
            <a:spAutoFit/>
          </a:bodyPr>
          <a:lstStyle/>
          <a:p>
            <a:r>
              <a:rPr kumimoji="1" lang="en-US" altLang="ja-JP" sz="2000" dirty="0" smtClean="0"/>
              <a:t>Target assembly</a:t>
            </a:r>
            <a:endParaRPr kumimoji="1" lang="ja-JP" altLang="en-US" sz="2000" dirty="0"/>
          </a:p>
        </p:txBody>
      </p:sp>
      <p:sp>
        <p:nvSpPr>
          <p:cNvPr id="14" name="正方形/長方形 13"/>
          <p:cNvSpPr/>
          <p:nvPr/>
        </p:nvSpPr>
        <p:spPr>
          <a:xfrm>
            <a:off x="-33449" y="789839"/>
            <a:ext cx="5016364" cy="1015663"/>
          </a:xfrm>
          <a:prstGeom prst="rect">
            <a:avLst/>
          </a:prstGeom>
        </p:spPr>
        <p:txBody>
          <a:bodyPr wrap="square">
            <a:spAutoFit/>
          </a:bodyPr>
          <a:lstStyle/>
          <a:p>
            <a:pPr marL="285750" indent="-285750">
              <a:buFont typeface="Wingdings" panose="05000000000000000000" pitchFamily="2" charset="2"/>
              <a:buChar char="ü"/>
            </a:pPr>
            <a:r>
              <a:rPr lang="en-US" altLang="ja-JP" sz="2000" dirty="0"/>
              <a:t>S</a:t>
            </a:r>
            <a:r>
              <a:rPr lang="en-US" altLang="ja-JP" sz="2000" dirty="0" smtClean="0"/>
              <a:t>ample was cooled by </a:t>
            </a:r>
            <a:r>
              <a:rPr lang="en-US" altLang="ja-JP" sz="2000" dirty="0">
                <a:solidFill>
                  <a:srgbClr val="0000FF"/>
                </a:solidFill>
              </a:rPr>
              <a:t>conduction coolant </a:t>
            </a:r>
            <a:r>
              <a:rPr lang="en-US" altLang="ja-JP" sz="2000" dirty="0" smtClean="0"/>
              <a:t>via Al (</a:t>
            </a:r>
            <a:r>
              <a:rPr lang="en-US" altLang="ja-JP" sz="2000" dirty="0"/>
              <a:t>3) </a:t>
            </a:r>
            <a:r>
              <a:rPr lang="en-US" altLang="ja-JP" sz="2000" dirty="0" smtClean="0"/>
              <a:t>and oxygen-free </a:t>
            </a:r>
            <a:r>
              <a:rPr lang="en-US" altLang="ja-JP" sz="2000" dirty="0"/>
              <a:t>high-conductivity </a:t>
            </a:r>
            <a:r>
              <a:rPr lang="en-US" altLang="ja-JP" sz="2000" dirty="0" smtClean="0"/>
              <a:t>copper</a:t>
            </a:r>
            <a:r>
              <a:rPr lang="en-US" altLang="ja-JP" sz="2000" dirty="0"/>
              <a:t> </a:t>
            </a:r>
            <a:r>
              <a:rPr lang="en-US" altLang="ja-JP" sz="2000" dirty="0" smtClean="0"/>
              <a:t>(OFHC) </a:t>
            </a:r>
            <a:r>
              <a:rPr lang="en-US" altLang="ja-JP" sz="2000" dirty="0"/>
              <a:t>(4)</a:t>
            </a:r>
            <a:r>
              <a:rPr lang="en-US" altLang="ja-JP" sz="2000" dirty="0" smtClean="0"/>
              <a:t>.</a:t>
            </a:r>
            <a:endParaRPr lang="ja-JP" altLang="en-US" sz="2000" dirty="0"/>
          </a:p>
        </p:txBody>
      </p:sp>
      <p:sp>
        <p:nvSpPr>
          <p:cNvPr id="16" name="正方形/長方形 15"/>
          <p:cNvSpPr/>
          <p:nvPr/>
        </p:nvSpPr>
        <p:spPr>
          <a:xfrm>
            <a:off x="6012160" y="5085184"/>
            <a:ext cx="2103461" cy="338554"/>
          </a:xfrm>
          <a:prstGeom prst="rect">
            <a:avLst/>
          </a:prstGeom>
        </p:spPr>
        <p:txBody>
          <a:bodyPr wrap="none">
            <a:spAutoFit/>
          </a:bodyPr>
          <a:lstStyle/>
          <a:p>
            <a:r>
              <a:rPr lang="en-US" altLang="ja-JP" sz="1600" dirty="0" smtClean="0">
                <a:solidFill>
                  <a:srgbClr val="0000FF"/>
                </a:solidFill>
              </a:rPr>
              <a:t>220W</a:t>
            </a:r>
            <a:r>
              <a:rPr lang="en-US" altLang="ja-JP" sz="1600" dirty="0">
                <a:solidFill>
                  <a:srgbClr val="0000FF"/>
                </a:solidFill>
              </a:rPr>
              <a:t>/(</a:t>
            </a:r>
            <a:r>
              <a:rPr lang="en-US" altLang="ja-JP" sz="1600" dirty="0" smtClean="0">
                <a:solidFill>
                  <a:srgbClr val="0000FF"/>
                </a:solidFill>
              </a:rPr>
              <a:t>m K</a:t>
            </a:r>
            <a:r>
              <a:rPr lang="en-US" altLang="ja-JP" sz="1600" dirty="0">
                <a:solidFill>
                  <a:srgbClr val="0000FF"/>
                </a:solidFill>
              </a:rPr>
              <a:t>) at 300K </a:t>
            </a:r>
            <a:endParaRPr lang="ja-JP" altLang="en-US" sz="1600" dirty="0">
              <a:solidFill>
                <a:srgbClr val="0000FF"/>
              </a:solidFill>
            </a:endParaRPr>
          </a:p>
        </p:txBody>
      </p:sp>
      <p:sp>
        <p:nvSpPr>
          <p:cNvPr id="18" name="正方形/長方形 17"/>
          <p:cNvSpPr/>
          <p:nvPr/>
        </p:nvSpPr>
        <p:spPr>
          <a:xfrm>
            <a:off x="6012160" y="4669606"/>
            <a:ext cx="2103461" cy="338554"/>
          </a:xfrm>
          <a:prstGeom prst="rect">
            <a:avLst/>
          </a:prstGeom>
        </p:spPr>
        <p:txBody>
          <a:bodyPr wrap="none">
            <a:spAutoFit/>
          </a:bodyPr>
          <a:lstStyle/>
          <a:p>
            <a:r>
              <a:rPr lang="en-US" altLang="ja-JP" sz="1600" dirty="0" smtClean="0">
                <a:solidFill>
                  <a:srgbClr val="0000FF"/>
                </a:solidFill>
              </a:rPr>
              <a:t>300W</a:t>
            </a:r>
            <a:r>
              <a:rPr lang="en-US" altLang="ja-JP" sz="1600" dirty="0">
                <a:solidFill>
                  <a:srgbClr val="0000FF"/>
                </a:solidFill>
              </a:rPr>
              <a:t>/(</a:t>
            </a:r>
            <a:r>
              <a:rPr lang="en-US" altLang="ja-JP" sz="1600" dirty="0" smtClean="0">
                <a:solidFill>
                  <a:srgbClr val="0000FF"/>
                </a:solidFill>
              </a:rPr>
              <a:t>m</a:t>
            </a:r>
            <a:r>
              <a:rPr lang="ja-JP" altLang="en-US" sz="1600" dirty="0">
                <a:solidFill>
                  <a:srgbClr val="0000FF"/>
                </a:solidFill>
              </a:rPr>
              <a:t> </a:t>
            </a:r>
            <a:r>
              <a:rPr lang="en-US" altLang="ja-JP" sz="1600" dirty="0" smtClean="0">
                <a:solidFill>
                  <a:srgbClr val="0000FF"/>
                </a:solidFill>
              </a:rPr>
              <a:t>K) at 300K </a:t>
            </a:r>
            <a:endParaRPr lang="ja-JP" altLang="en-US" sz="1600" dirty="0">
              <a:solidFill>
                <a:srgbClr val="0000FF"/>
              </a:solidFill>
            </a:endParaRPr>
          </a:p>
        </p:txBody>
      </p:sp>
      <p:sp>
        <p:nvSpPr>
          <p:cNvPr id="20" name="正方形/長方形 19"/>
          <p:cNvSpPr/>
          <p:nvPr/>
        </p:nvSpPr>
        <p:spPr>
          <a:xfrm>
            <a:off x="-33449" y="2041224"/>
            <a:ext cx="5451903" cy="707886"/>
          </a:xfrm>
          <a:prstGeom prst="rect">
            <a:avLst/>
          </a:prstGeom>
        </p:spPr>
        <p:txBody>
          <a:bodyPr wrap="square">
            <a:spAutoFit/>
          </a:bodyPr>
          <a:lstStyle/>
          <a:p>
            <a:pPr marL="285750" indent="-285750">
              <a:buFont typeface="Wingdings" panose="05000000000000000000" pitchFamily="2" charset="2"/>
              <a:buChar char="ü"/>
            </a:pPr>
            <a:r>
              <a:rPr lang="en-US" altLang="ja-JP" sz="2000" dirty="0" smtClean="0"/>
              <a:t>Cylindrical pipe:</a:t>
            </a:r>
            <a:r>
              <a:rPr lang="en-US" altLang="ja-JP" sz="2000" dirty="0" smtClean="0">
                <a:solidFill>
                  <a:srgbClr val="0000FF"/>
                </a:solidFill>
              </a:rPr>
              <a:t> </a:t>
            </a:r>
            <a:r>
              <a:rPr lang="en-US" altLang="ja-JP" sz="2000" dirty="0">
                <a:solidFill>
                  <a:srgbClr val="0000FF"/>
                </a:solidFill>
              </a:rPr>
              <a:t>intercept </a:t>
            </a:r>
            <a:r>
              <a:rPr lang="en-US" altLang="ja-JP" sz="2000" dirty="0" smtClean="0">
                <a:solidFill>
                  <a:srgbClr val="0000FF"/>
                </a:solidFill>
              </a:rPr>
              <a:t>thermal </a:t>
            </a:r>
            <a:r>
              <a:rPr lang="en-US" altLang="ja-JP" sz="2000" dirty="0">
                <a:solidFill>
                  <a:srgbClr val="0000FF"/>
                </a:solidFill>
              </a:rPr>
              <a:t>radiation </a:t>
            </a:r>
            <a:r>
              <a:rPr lang="en-US" altLang="ja-JP" sz="2000" dirty="0"/>
              <a:t>from </a:t>
            </a:r>
            <a:r>
              <a:rPr lang="en-US" altLang="ja-JP" sz="2000" dirty="0" smtClean="0"/>
              <a:t>ambient </a:t>
            </a:r>
            <a:r>
              <a:rPr lang="en-US" altLang="ja-JP" sz="2000" dirty="0"/>
              <a:t>irradiation </a:t>
            </a:r>
            <a:r>
              <a:rPr lang="en-US" altLang="ja-JP" sz="2000" dirty="0" smtClean="0"/>
              <a:t>chamber.</a:t>
            </a:r>
            <a:endParaRPr lang="en-US" altLang="ja-JP" sz="2000" dirty="0"/>
          </a:p>
        </p:txBody>
      </p:sp>
      <p:cxnSp>
        <p:nvCxnSpPr>
          <p:cNvPr id="22" name="直線矢印コネクタ 21"/>
          <p:cNvCxnSpPr/>
          <p:nvPr/>
        </p:nvCxnSpPr>
        <p:spPr>
          <a:xfrm flipV="1">
            <a:off x="4780538" y="1744021"/>
            <a:ext cx="651254" cy="2463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スライド番号プレースホルダ 55"/>
          <p:cNvSpPr>
            <a:spLocks noGrp="1"/>
          </p:cNvSpPr>
          <p:nvPr>
            <p:ph type="sldNum" sz="quarter" idx="12"/>
          </p:nvPr>
        </p:nvSpPr>
        <p:spPr>
          <a:xfrm>
            <a:off x="6955547" y="6462485"/>
            <a:ext cx="2133600" cy="365125"/>
          </a:xfrm>
        </p:spPr>
        <p:txBody>
          <a:bodyPr/>
          <a:lstStyle/>
          <a:p>
            <a:pPr>
              <a:defRPr/>
            </a:pPr>
            <a:fld id="{237BC9A4-F621-46CA-AB68-C6F449EBA8C3}" type="slidenum">
              <a:rPr lang="ja-JP" altLang="en-US" sz="1800">
                <a:solidFill>
                  <a:schemeClr val="tx1"/>
                </a:solidFill>
              </a:rPr>
              <a:pPr>
                <a:defRPr/>
              </a:pPr>
              <a:t>9</a:t>
            </a:fld>
            <a:endParaRPr lang="ja-JP" altLang="en-US" sz="1800" dirty="0">
              <a:solidFill>
                <a:schemeClr val="tx1"/>
              </a:solidFill>
            </a:endParaRPr>
          </a:p>
        </p:txBody>
      </p:sp>
      <p:sp>
        <p:nvSpPr>
          <p:cNvPr id="26" name="正方形/長方形 25"/>
          <p:cNvSpPr/>
          <p:nvPr/>
        </p:nvSpPr>
        <p:spPr>
          <a:xfrm>
            <a:off x="2017404" y="4788939"/>
            <a:ext cx="3404922" cy="1015663"/>
          </a:xfrm>
          <a:prstGeom prst="rect">
            <a:avLst/>
          </a:prstGeom>
        </p:spPr>
        <p:txBody>
          <a:bodyPr wrap="square">
            <a:spAutoFit/>
          </a:bodyPr>
          <a:lstStyle/>
          <a:p>
            <a:r>
              <a:rPr lang="en-US" altLang="ja-JP" sz="2000" dirty="0" smtClean="0">
                <a:solidFill>
                  <a:srgbClr val="0000FF"/>
                </a:solidFill>
                <a:latin typeface="Arial" panose="020B0604020202020204" pitchFamily="34" charset="0"/>
                <a:cs typeface="Arial" panose="020B0604020202020204" pitchFamily="34" charset="0"/>
              </a:rPr>
              <a:t>Electric heater:</a:t>
            </a:r>
          </a:p>
          <a:p>
            <a:r>
              <a:rPr lang="en-US" altLang="ja-JP" sz="2000" dirty="0" smtClean="0">
                <a:latin typeface="Arial" panose="020B0604020202020204" pitchFamily="34" charset="0"/>
                <a:cs typeface="Arial" panose="020B0604020202020204" pitchFamily="34" charset="0"/>
              </a:rPr>
              <a:t>Measurement of recovery </a:t>
            </a:r>
            <a:r>
              <a:rPr lang="en-US" altLang="ja-JP" sz="2000" dirty="0">
                <a:latin typeface="Arial" panose="020B0604020202020204" pitchFamily="34" charset="0"/>
                <a:cs typeface="Arial" panose="020B0604020202020204" pitchFamily="34" charset="0"/>
              </a:rPr>
              <a:t>of defects through annealing</a:t>
            </a:r>
            <a:endParaRPr lang="ja-JP" altLang="en-US" sz="2000" dirty="0"/>
          </a:p>
        </p:txBody>
      </p:sp>
      <p:cxnSp>
        <p:nvCxnSpPr>
          <p:cNvPr id="29" name="直線矢印コネクタ 28"/>
          <p:cNvCxnSpPr/>
          <p:nvPr/>
        </p:nvCxnSpPr>
        <p:spPr>
          <a:xfrm flipV="1">
            <a:off x="5018500" y="4311511"/>
            <a:ext cx="754974" cy="4464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正方形/長方形 19"/>
          <p:cNvSpPr>
            <a:spLocks noChangeArrowheads="1"/>
          </p:cNvSpPr>
          <p:nvPr/>
        </p:nvSpPr>
        <p:spPr bwMode="auto">
          <a:xfrm>
            <a:off x="2451642" y="6371070"/>
            <a:ext cx="2953531"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ja-JP" sz="2400" dirty="0" smtClean="0">
                <a:cs typeface="Arial" panose="020B0604020202020204" pitchFamily="34" charset="0"/>
              </a:rPr>
              <a:t>Next slide: Sample</a:t>
            </a:r>
            <a:endParaRPr lang="en-US" altLang="ja-JP" sz="2400" dirty="0">
              <a:cs typeface="Arial" panose="020B0604020202020204" pitchFamily="34" charset="0"/>
            </a:endParaRPr>
          </a:p>
        </p:txBody>
      </p:sp>
      <p:sp>
        <p:nvSpPr>
          <p:cNvPr id="3" name="正方形/長方形 2"/>
          <p:cNvSpPr/>
          <p:nvPr/>
        </p:nvSpPr>
        <p:spPr>
          <a:xfrm>
            <a:off x="6095752" y="2882149"/>
            <a:ext cx="1901543" cy="606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6092793" y="4117869"/>
            <a:ext cx="1719567" cy="375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53263" y="788785"/>
            <a:ext cx="4929652" cy="1051465"/>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41224" y="1964636"/>
            <a:ext cx="5173543" cy="885484"/>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2051720" y="4725144"/>
            <a:ext cx="3312368" cy="1152128"/>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2279056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48820</TotalTime>
  <Words>6193</Words>
  <Application>Microsoft Office PowerPoint</Application>
  <PresentationFormat>画面に合わせる (4:3)</PresentationFormat>
  <Paragraphs>840</Paragraphs>
  <Slides>35</Slides>
  <Notes>29</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35</vt:i4>
      </vt:variant>
    </vt:vector>
  </HeadingPairs>
  <TitlesOfParts>
    <vt:vector size="37" baseType="lpstr">
      <vt:lpstr>Office テーマ</vt:lpstr>
      <vt:lpstr>数式</vt:lpstr>
      <vt:lpstr>Measurement of damage rate of copper  irradiated with 125 MeV protons at 12 K  and comparison with PHITS results</vt:lpstr>
      <vt:lpstr>Outline</vt:lpstr>
      <vt:lpstr>Introduction</vt:lpstr>
      <vt:lpstr>Lack of experimental data for high-energy proton irradiation</vt:lpstr>
      <vt:lpstr>How to measure displacement cross section?</vt:lpstr>
      <vt:lpstr>Outline</vt:lpstr>
      <vt:lpstr>Beam line of FFAG accelerator facility</vt:lpstr>
      <vt:lpstr>Irradiation chamber with GM cryocooler</vt:lpstr>
      <vt:lpstr>Target assembly</vt:lpstr>
      <vt:lpstr>Sample and its retention</vt:lpstr>
      <vt:lpstr>Electrical resistance of copper wire </vt:lpstr>
      <vt:lpstr>Cooling test for sample</vt:lpstr>
      <vt:lpstr>How to measure beam fluence(protons/m2) ?</vt:lpstr>
      <vt:lpstr>Calibration of Faraday cup using activation method</vt:lpstr>
      <vt:lpstr>Beam fluence on sample</vt:lpstr>
      <vt:lpstr>Estimation of beam shape</vt:lpstr>
      <vt:lpstr>Estimation of background effects on the sample using PHITS</vt:lpstr>
      <vt:lpstr>Outline</vt:lpstr>
      <vt:lpstr>Electrical resistivity changes of copper during irradiation</vt:lpstr>
      <vt:lpstr>Comparison with other experimental data</vt:lpstr>
      <vt:lpstr>Recovery of defects through annealing after irradiation</vt:lpstr>
      <vt:lpstr>Outline</vt:lpstr>
      <vt:lpstr>Displacement cross section</vt:lpstr>
      <vt:lpstr>Summary</vt:lpstr>
      <vt:lpstr>Future plan</vt:lpstr>
      <vt:lpstr>スライド 26</vt:lpstr>
      <vt:lpstr>スライド 27</vt:lpstr>
      <vt:lpstr>スライド 28</vt:lpstr>
      <vt:lpstr>Gifford-McMahon (GM) coolers </vt:lpstr>
      <vt:lpstr>スライド 30</vt:lpstr>
      <vt:lpstr>Why is damage rate important?</vt:lpstr>
      <vt:lpstr>Defect production efficiency</vt:lpstr>
      <vt:lpstr>Electrical resistance of copper wire </vt:lpstr>
      <vt:lpstr>はじき出し断面積の実験値と計算値の比較</vt:lpstr>
      <vt:lpstr>スライド 35</vt:lpstr>
    </vt:vector>
  </TitlesOfParts>
  <Company>Dell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Preferred Customer</dc:creator>
  <cp:lastModifiedBy>yosuke</cp:lastModifiedBy>
  <cp:revision>5938</cp:revision>
  <cp:lastPrinted>2015-05-08T07:38:26Z</cp:lastPrinted>
  <dcterms:created xsi:type="dcterms:W3CDTF">2010-03-05T01:40:51Z</dcterms:created>
  <dcterms:modified xsi:type="dcterms:W3CDTF">2015-05-13T01:53:53Z</dcterms:modified>
</cp:coreProperties>
</file>