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9" r:id="rId5"/>
    <p:sldId id="316" r:id="rId6"/>
    <p:sldId id="260" r:id="rId7"/>
    <p:sldId id="317" r:id="rId8"/>
    <p:sldId id="318" r:id="rId9"/>
    <p:sldId id="319" r:id="rId10"/>
    <p:sldId id="322" r:id="rId11"/>
    <p:sldId id="321" r:id="rId12"/>
    <p:sldId id="320" r:id="rId13"/>
    <p:sldId id="343" r:id="rId14"/>
    <p:sldId id="350" r:id="rId15"/>
    <p:sldId id="323" r:id="rId16"/>
    <p:sldId id="325" r:id="rId17"/>
    <p:sldId id="340" r:id="rId18"/>
    <p:sldId id="341" r:id="rId19"/>
    <p:sldId id="347" r:id="rId20"/>
    <p:sldId id="346" r:id="rId21"/>
    <p:sldId id="348" r:id="rId22"/>
    <p:sldId id="349" r:id="rId23"/>
    <p:sldId id="344" r:id="rId24"/>
    <p:sldId id="345" r:id="rId25"/>
    <p:sldId id="351" r:id="rId26"/>
    <p:sldId id="338" r:id="rId27"/>
    <p:sldId id="279" r:id="rId28"/>
    <p:sldId id="258" r:id="rId2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9B5"/>
    <a:srgbClr val="284579"/>
    <a:srgbClr val="3861AA"/>
    <a:srgbClr val="005872"/>
    <a:srgbClr val="5BC1E6"/>
    <a:srgbClr val="9CB0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743" autoAdjust="0"/>
  </p:normalViewPr>
  <p:slideViewPr>
    <p:cSldViewPr snapToGrid="0" snapToObjects="1">
      <p:cViewPr>
        <p:scale>
          <a:sx n="60" d="100"/>
          <a:sy n="60" d="100"/>
        </p:scale>
        <p:origin x="-8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 snapToGrid="0" snapToObjects="1">
      <p:cViewPr varScale="1">
        <p:scale>
          <a:sx n="79" d="100"/>
          <a:sy n="79" d="100"/>
        </p:scale>
        <p:origin x="-3930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62A68D3-E3FB-4EB6-967B-5B4F40672757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E2FB60-2AED-49A9-ACBA-CB73467C270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39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FB60-2AED-49A9-ACBA-CB73467C270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202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FB60-2AED-49A9-ACBA-CB73467C270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is included in the High Luminosity LHC project and is partly 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RESMM’14 Wroclaw May13th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8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81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7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857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9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RESMM’14 Wroclaw May13th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7054" y="1608069"/>
            <a:ext cx="4666593" cy="2506731"/>
          </a:xfrm>
        </p:spPr>
        <p:txBody>
          <a:bodyPr/>
          <a:lstStyle/>
          <a:p>
            <a:r>
              <a:rPr lang="en-US" sz="2700" dirty="0" smtClean="0"/>
              <a:t>Study on Magnesium </a:t>
            </a:r>
            <a:r>
              <a:rPr lang="en-US" sz="2700" dirty="0" err="1" smtClean="0"/>
              <a:t>Diboride</a:t>
            </a:r>
            <a:r>
              <a:rPr lang="en-US" sz="2700" dirty="0" smtClean="0"/>
              <a:t> SC Links for </a:t>
            </a:r>
            <a:r>
              <a:rPr lang="en-US" sz="2700" dirty="0" err="1" smtClean="0"/>
              <a:t>HiLumi</a:t>
            </a:r>
            <a:r>
              <a:rPr lang="en-US" sz="2700" dirty="0" smtClean="0"/>
              <a:t>-LHC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b="0" dirty="0" smtClean="0">
                <a:solidFill>
                  <a:schemeClr val="tx1"/>
                </a:solidFill>
              </a:rPr>
              <a:t>Workshop </a:t>
            </a:r>
            <a:r>
              <a:rPr lang="en-US" sz="1400" b="0" dirty="0">
                <a:solidFill>
                  <a:schemeClr val="tx1"/>
                </a:solidFill>
              </a:rPr>
              <a:t>on Radiation Effects in Superconducting Magnets and Materials </a:t>
            </a:r>
            <a:r>
              <a:rPr lang="en-US" sz="1400" b="0" dirty="0" smtClean="0">
                <a:solidFill>
                  <a:schemeClr val="tx1"/>
                </a:solidFill>
              </a:rPr>
              <a:t>2015 </a:t>
            </a:r>
            <a:r>
              <a:rPr lang="en-US" sz="1400" b="0" dirty="0">
                <a:solidFill>
                  <a:schemeClr val="tx1"/>
                </a:solidFill>
              </a:rPr>
              <a:t>(</a:t>
            </a:r>
            <a:r>
              <a:rPr lang="en-US" sz="1400" b="0" dirty="0" smtClean="0">
                <a:solidFill>
                  <a:schemeClr val="tx1"/>
                </a:solidFill>
              </a:rPr>
              <a:t>RESMM'15)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aseline="-25000" dirty="0" smtClean="0">
                <a:effectLst/>
              </a:rPr>
              <a:t>A. </a:t>
            </a:r>
            <a:r>
              <a:rPr lang="en-US" baseline="-25000" dirty="0" err="1" smtClean="0">
                <a:effectLst/>
              </a:rPr>
              <a:t>Bignami</a:t>
            </a:r>
            <a:r>
              <a:rPr lang="en-US" baseline="-25000" dirty="0" smtClean="0">
                <a:effectLst/>
              </a:rPr>
              <a:t>, F. </a:t>
            </a:r>
            <a:r>
              <a:rPr lang="en-US" baseline="-25000" dirty="0" err="1" smtClean="0">
                <a:effectLst/>
              </a:rPr>
              <a:t>Broggi</a:t>
            </a:r>
            <a:r>
              <a:rPr lang="en-US" baseline="-25000" dirty="0" smtClean="0">
                <a:effectLst/>
              </a:rPr>
              <a:t>, C. </a:t>
            </a:r>
            <a:r>
              <a:rPr lang="en-US" baseline="-25000" dirty="0" err="1" smtClean="0">
                <a:effectLst/>
              </a:rPr>
              <a:t>Santini</a:t>
            </a:r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pPr rtl="0" eaLnBrk="1" latinLnBrk="0" hangingPunct="1"/>
            <a:r>
              <a:rPr lang="en-US" sz="25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RESMM’15 East Lansing May 12</a:t>
            </a:r>
            <a:r>
              <a:rPr lang="en-US" sz="2500" b="1" kern="1200" baseline="300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25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2015</a:t>
            </a:r>
            <a:endParaRPr lang="it-IT" sz="1400" dirty="0">
              <a:effectLst/>
            </a:endParaRPr>
          </a:p>
        </p:txBody>
      </p:sp>
      <p:pic>
        <p:nvPicPr>
          <p:cNvPr id="4" name="Picture 3" descr="logo INFN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642" y="4511823"/>
            <a:ext cx="869763" cy="5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fluka_logo_3000x2000.png"/>
          <p:cNvPicPr>
            <a:picLocks noChangeAspect="1"/>
          </p:cNvPicPr>
          <p:nvPr/>
        </p:nvPicPr>
        <p:blipFill>
          <a:blip r:embed="rId4" cstate="print"/>
          <a:srcRect t="28934" b="17726"/>
          <a:stretch>
            <a:fillRect/>
          </a:stretch>
        </p:blipFill>
        <p:spPr bwMode="auto">
          <a:xfrm>
            <a:off x="5374457" y="4511823"/>
            <a:ext cx="1054051" cy="3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upload.wikimedia.org/wikipedia/it/b/be/Logo_Politecnico_Milan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863" y="4562452"/>
            <a:ext cx="456191" cy="4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5" descr="Mage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748" t="15748" r="17323" b="12373"/>
          <a:stretch>
            <a:fillRect/>
          </a:stretch>
        </p:blipFill>
        <p:spPr>
          <a:xfrm>
            <a:off x="5104978" y="1662879"/>
            <a:ext cx="3581822" cy="269277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Real</a:t>
            </a:r>
            <a:r>
              <a:rPr lang="it-IT" b="1" dirty="0" smtClean="0">
                <a:solidFill>
                  <a:srgbClr val="0070C0"/>
                </a:solidFill>
              </a:rPr>
              <a:t> Link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21717" y="1367020"/>
            <a:ext cx="4550283" cy="2676372"/>
            <a:chOff x="4258755" y="2520845"/>
            <a:chExt cx="4550283" cy="2676372"/>
          </a:xfrm>
        </p:grpSpPr>
        <p:grpSp>
          <p:nvGrpSpPr>
            <p:cNvPr id="11" name="Gruppo 17"/>
            <p:cNvGrpSpPr/>
            <p:nvPr/>
          </p:nvGrpSpPr>
          <p:grpSpPr>
            <a:xfrm>
              <a:off x="4258755" y="2520845"/>
              <a:ext cx="2192910" cy="2676372"/>
              <a:chOff x="4258755" y="2520845"/>
              <a:chExt cx="2192910" cy="2676372"/>
            </a:xfrm>
          </p:grpSpPr>
          <p:sp>
            <p:nvSpPr>
              <p:cNvPr id="20" name="TextBox 6"/>
              <p:cNvSpPr txBox="1"/>
              <p:nvPr/>
            </p:nvSpPr>
            <p:spPr>
              <a:xfrm>
                <a:off x="4434150" y="4797107"/>
                <a:ext cx="1842119" cy="400110"/>
              </a:xfrm>
              <a:prstGeom prst="rect">
                <a:avLst/>
              </a:prstGeom>
              <a:noFill/>
              <a:ln w="34925">
                <a:solidFill>
                  <a:srgbClr val="0036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0036A2"/>
                    </a:solidFill>
                    <a:sym typeface="Symbol"/>
                  </a:rPr>
                  <a:t></a:t>
                </a:r>
                <a:r>
                  <a:rPr lang="en-GB" sz="2000" dirty="0" err="1" smtClean="0">
                    <a:solidFill>
                      <a:srgbClr val="0036A2"/>
                    </a:solidFill>
                    <a:sym typeface="Symbol"/>
                  </a:rPr>
                  <a:t>ext</a:t>
                </a:r>
                <a:r>
                  <a:rPr lang="en-GB" sz="2000" dirty="0" smtClean="0">
                    <a:solidFill>
                      <a:srgbClr val="0036A2"/>
                    </a:solidFill>
                    <a:sym typeface="Symbol"/>
                  </a:rPr>
                  <a:t>  65 mm</a:t>
                </a:r>
                <a:endParaRPr lang="en-GB" sz="2000" dirty="0">
                  <a:solidFill>
                    <a:srgbClr val="0036A2"/>
                  </a:solidFill>
                </a:endParaRPr>
              </a:p>
            </p:txBody>
          </p:sp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908" t="538" r="5013" b="3475"/>
              <a:stretch/>
            </p:blipFill>
            <p:spPr bwMode="auto">
              <a:xfrm>
                <a:off x="4258755" y="2520845"/>
                <a:ext cx="2192910" cy="2189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7"/>
            <p:cNvGrpSpPr/>
            <p:nvPr/>
          </p:nvGrpSpPr>
          <p:grpSpPr>
            <a:xfrm>
              <a:off x="6520331" y="2816704"/>
              <a:ext cx="2288707" cy="1229551"/>
              <a:chOff x="401636" y="935592"/>
              <a:chExt cx="3058299" cy="1618288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636" y="1952625"/>
                <a:ext cx="781050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7"/>
              <p:cNvSpPr txBox="1"/>
              <p:nvPr/>
            </p:nvSpPr>
            <p:spPr>
              <a:xfrm>
                <a:off x="1378745" y="1824729"/>
                <a:ext cx="2081190" cy="72915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none" tIns="0" bIns="0" rtlCol="0">
                <a:spAutoFit/>
              </a:bodyPr>
              <a:lstStyle/>
              <a:p>
                <a:r>
                  <a:rPr lang="en-GB" b="1" dirty="0" smtClean="0"/>
                  <a:t>18 MgB</a:t>
                </a:r>
                <a:r>
                  <a:rPr lang="en-GB" b="1" baseline="-25000" dirty="0" smtClean="0"/>
                  <a:t>2</a:t>
                </a:r>
                <a:r>
                  <a:rPr lang="en-GB" b="1" dirty="0" smtClean="0"/>
                  <a:t> wires</a:t>
                </a:r>
              </a:p>
              <a:p>
                <a:r>
                  <a:rPr lang="en-GB" b="1" dirty="0" smtClean="0">
                    <a:sym typeface="Symbol"/>
                  </a:rPr>
                  <a:t> = 6.5 mm</a:t>
                </a:r>
                <a:endParaRPr lang="en-GB" b="1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25" y="1143000"/>
                <a:ext cx="219075" cy="1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75" y="1600200"/>
                <a:ext cx="2000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20"/>
              <p:cNvSpPr txBox="1"/>
              <p:nvPr/>
            </p:nvSpPr>
            <p:spPr>
              <a:xfrm>
                <a:off x="1451903" y="935592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ym typeface="Symbol"/>
                  </a:rPr>
                  <a:t>Cu</a:t>
                </a:r>
              </a:p>
            </p:txBody>
          </p:sp>
          <p:sp>
            <p:nvSpPr>
              <p:cNvPr id="19" name="TextBox 21"/>
              <p:cNvSpPr txBox="1"/>
              <p:nvPr/>
            </p:nvSpPr>
            <p:spPr>
              <a:xfrm>
                <a:off x="1182686" y="1320161"/>
                <a:ext cx="2124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ym typeface="Symbol"/>
                  </a:rPr>
                  <a:t>MgB</a:t>
                </a:r>
                <a:r>
                  <a:rPr lang="en-GB" b="1" baseline="-25000" dirty="0" smtClean="0">
                    <a:sym typeface="Symbol"/>
                  </a:rPr>
                  <a:t>2 </a:t>
                </a:r>
                <a:r>
                  <a:rPr lang="en-GB" b="1" dirty="0" smtClean="0">
                    <a:sym typeface="Symbol"/>
                  </a:rPr>
                  <a:t>,  = 0.85 mm</a:t>
                </a:r>
                <a:r>
                  <a:rPr lang="en-GB" b="1" baseline="-25000" dirty="0" smtClean="0">
                    <a:sym typeface="Symbol"/>
                  </a:rPr>
                  <a:t> </a:t>
                </a:r>
              </a:p>
            </p:txBody>
          </p:sp>
        </p:grpSp>
      </p:grpSp>
      <p:sp>
        <p:nvSpPr>
          <p:cNvPr id="23" name="TextBox 7"/>
          <p:cNvSpPr txBox="1"/>
          <p:nvPr/>
        </p:nvSpPr>
        <p:spPr>
          <a:xfrm>
            <a:off x="2610000" y="3432325"/>
            <a:ext cx="192940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Cable layout</a:t>
            </a:r>
          </a:p>
          <a:p>
            <a:r>
              <a:rPr lang="en-GB" dirty="0" smtClean="0"/>
              <a:t>6x20kA , 7x3kA, 4x0.4kA, 8x.12kA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4201766"/>
            <a:ext cx="2147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1400" dirty="0" smtClean="0"/>
              <a:t>Courtesy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GB" sz="1400" dirty="0" err="1" smtClean="0">
                <a:solidFill>
                  <a:schemeClr val="tx2">
                    <a:lumMod val="50000"/>
                  </a:schemeClr>
                </a:solidFill>
              </a:rPr>
              <a:t>Ballarino</a:t>
            </a:r>
            <a:endParaRPr lang="en-US" sz="1400" dirty="0" smtClean="0"/>
          </a:p>
        </p:txBody>
      </p:sp>
      <p:sp>
        <p:nvSpPr>
          <p:cNvPr id="27" name="CasellaDiTesto 26"/>
          <p:cNvSpPr txBox="1"/>
          <p:nvPr/>
        </p:nvSpPr>
        <p:spPr>
          <a:xfrm>
            <a:off x="709684" y="4926842"/>
            <a:ext cx="797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This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implementation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cable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one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used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simulations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70182" y="1303956"/>
            <a:ext cx="217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Fluka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Model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88" y="314901"/>
            <a:ext cx="8096250" cy="608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88587" y="6101254"/>
            <a:ext cx="2406869" cy="29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20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304799"/>
            <a:ext cx="8185369" cy="61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6919415" y="4694830"/>
            <a:ext cx="1767385" cy="12010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6919415" y="4694830"/>
            <a:ext cx="1767385" cy="12010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695903" y="2869324"/>
            <a:ext cx="646387" cy="283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2695903" y="2869324"/>
            <a:ext cx="646387" cy="283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84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" y="227832"/>
            <a:ext cx="8296275" cy="61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63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P7 Dose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12" name="Immagine 11" descr="Dose_large_bin.jpg"/>
          <p:cNvPicPr>
            <a:picLocks noChangeAspect="1"/>
          </p:cNvPicPr>
          <p:nvPr/>
        </p:nvPicPr>
        <p:blipFill>
          <a:blip r:embed="rId2" cstate="print"/>
          <a:srcRect l="18307" t="12598" r="12992"/>
          <a:stretch>
            <a:fillRect/>
          </a:stretch>
        </p:blipFill>
        <p:spPr>
          <a:xfrm>
            <a:off x="18288" y="1201003"/>
            <a:ext cx="3895344" cy="3716729"/>
          </a:xfrm>
          <a:prstGeom prst="rect">
            <a:avLst/>
          </a:prstGeom>
        </p:spPr>
      </p:pic>
      <p:pic>
        <p:nvPicPr>
          <p:cNvPr id="13" name="Immagine 12" descr="Dpa_large_bin.jpg"/>
          <p:cNvPicPr>
            <a:picLocks noChangeAspect="1"/>
          </p:cNvPicPr>
          <p:nvPr/>
        </p:nvPicPr>
        <p:blipFill>
          <a:blip r:embed="rId3" cstate="print"/>
          <a:srcRect l="18898" t="12598" r="12992"/>
          <a:stretch>
            <a:fillRect/>
          </a:stretch>
        </p:blipFill>
        <p:spPr>
          <a:xfrm>
            <a:off x="5138928" y="1182817"/>
            <a:ext cx="3880695" cy="373491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00073" y="5266944"/>
            <a:ext cx="280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maximum</a:t>
            </a:r>
            <a:r>
              <a:rPr lang="it-IT" dirty="0" smtClean="0"/>
              <a:t> dose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40 </a:t>
            </a:r>
            <a:r>
              <a:rPr lang="it-IT" dirty="0" err="1" smtClean="0"/>
              <a:t>kGy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a </a:t>
            </a:r>
            <a:r>
              <a:rPr lang="it-IT" dirty="0" err="1" smtClean="0"/>
              <a:t>period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30 fb</a:t>
            </a:r>
            <a:r>
              <a:rPr lang="it-IT" baseline="30000" dirty="0" smtClean="0"/>
              <a:t>-1 </a:t>
            </a:r>
            <a:endParaRPr lang="it-IT" baseline="30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389247" y="5129784"/>
            <a:ext cx="299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extrapolate </a:t>
            </a:r>
            <a:r>
              <a:rPr lang="it-IT" dirty="0" err="1" smtClean="0"/>
              <a:t>proportionaly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3000 fb</a:t>
            </a:r>
            <a:r>
              <a:rPr lang="it-IT" baseline="30000" dirty="0" smtClean="0"/>
              <a:t>-1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obtain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4 </a:t>
            </a:r>
            <a:r>
              <a:rPr lang="it-IT" dirty="0" err="1" smtClean="0"/>
              <a:t>MGy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the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exercise</a:t>
            </a:r>
            <a:r>
              <a:rPr lang="it-IT" dirty="0" smtClean="0"/>
              <a:t> </a:t>
            </a:r>
            <a:endParaRPr lang="it-IT" baseline="30000" dirty="0"/>
          </a:p>
        </p:txBody>
      </p:sp>
      <p:cxnSp>
        <p:nvCxnSpPr>
          <p:cNvPr id="18" name="Connettore 2 17"/>
          <p:cNvCxnSpPr>
            <a:stCxn id="14" idx="3"/>
            <a:endCxn id="16" idx="1"/>
          </p:cNvCxnSpPr>
          <p:nvPr/>
        </p:nvCxnSpPr>
        <p:spPr>
          <a:xfrm>
            <a:off x="3401568" y="5728609"/>
            <a:ext cx="1987679" cy="1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389247" y="5129784"/>
            <a:ext cx="2999232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P7 </a:t>
            </a:r>
            <a:r>
              <a:rPr lang="it-IT" b="1" dirty="0" err="1" smtClean="0">
                <a:solidFill>
                  <a:srgbClr val="0070C0"/>
                </a:solidFill>
              </a:rPr>
              <a:t>Dpa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13" name="Immagine 12" descr="Dpa_large_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123" y="1094572"/>
            <a:ext cx="4858170" cy="340071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411870" y="5276275"/>
            <a:ext cx="620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dpa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10</a:t>
            </a:r>
            <a:r>
              <a:rPr lang="it-IT" baseline="30000" dirty="0" smtClean="0"/>
              <a:t>-7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cable</a:t>
            </a:r>
            <a:r>
              <a:rPr lang="it-IT" dirty="0" smtClean="0"/>
              <a:t>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no </a:t>
            </a:r>
            <a:r>
              <a:rPr lang="it-IT" dirty="0" err="1" smtClean="0"/>
              <a:t>concern</a:t>
            </a:r>
            <a:r>
              <a:rPr lang="it-IT" dirty="0" smtClean="0"/>
              <a:t>,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almost</a:t>
            </a:r>
            <a:r>
              <a:rPr lang="it-IT" dirty="0" smtClean="0"/>
              <a:t> 1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</a:t>
            </a:r>
            <a:r>
              <a:rPr lang="it-IT" dirty="0" err="1" smtClean="0"/>
              <a:t>smaller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the </a:t>
            </a:r>
            <a:r>
              <a:rPr lang="it-IT" dirty="0" err="1" smtClean="0"/>
              <a:t>one</a:t>
            </a:r>
            <a:r>
              <a:rPr lang="it-IT" dirty="0" smtClean="0"/>
              <a:t> in IP1  </a:t>
            </a:r>
            <a:endParaRPr lang="it-IT" baseline="30000" dirty="0"/>
          </a:p>
        </p:txBody>
      </p:sp>
      <p:pic>
        <p:nvPicPr>
          <p:cNvPr id="12" name="Immagine 11" descr="Dose_large_bin.jpg"/>
          <p:cNvPicPr>
            <a:picLocks noChangeAspect="1"/>
          </p:cNvPicPr>
          <p:nvPr/>
        </p:nvPicPr>
        <p:blipFill>
          <a:blip r:embed="rId3" cstate="print"/>
          <a:srcRect l="18898" t="12598" r="12992"/>
          <a:stretch>
            <a:fillRect/>
          </a:stretch>
        </p:blipFill>
        <p:spPr>
          <a:xfrm>
            <a:off x="9331" y="1094573"/>
            <a:ext cx="3953537" cy="38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8126"/>
            <a:ext cx="8239125" cy="62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1909" y="6227379"/>
            <a:ext cx="2327056" cy="310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48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Connection </a:t>
            </a:r>
            <a:r>
              <a:rPr lang="it-IT" b="1" dirty="0" err="1" smtClean="0">
                <a:solidFill>
                  <a:srgbClr val="0070C0"/>
                </a:solidFill>
              </a:rPr>
              <a:t>Module</a:t>
            </a:r>
            <a:r>
              <a:rPr lang="it-IT" b="1" dirty="0" smtClean="0">
                <a:solidFill>
                  <a:srgbClr val="0070C0"/>
                </a:solidFill>
              </a:rPr>
              <a:t> IP1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25" name="Immagine 24" descr="Front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55" y="1596794"/>
            <a:ext cx="4914519" cy="4060457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500048" y="2019869"/>
            <a:ext cx="3186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Aside</a:t>
            </a:r>
            <a:r>
              <a:rPr lang="it-IT" sz="2000" dirty="0" smtClean="0"/>
              <a:t> the </a:t>
            </a:r>
            <a:r>
              <a:rPr lang="it-IT" sz="2000" dirty="0" err="1" smtClean="0"/>
              <a:t>Beam</a:t>
            </a:r>
            <a:r>
              <a:rPr lang="it-IT" sz="2000" dirty="0" smtClean="0"/>
              <a:t> Pipe, </a:t>
            </a:r>
            <a:r>
              <a:rPr lang="it-IT" sz="2000" dirty="0" err="1" smtClean="0"/>
              <a:t>near</a:t>
            </a:r>
            <a:r>
              <a:rPr lang="it-IT" sz="2000" dirty="0" smtClean="0"/>
              <a:t> the D1,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implemented</a:t>
            </a:r>
            <a:r>
              <a:rPr lang="it-IT" sz="2000" dirty="0" smtClean="0"/>
              <a:t> the Connection </a:t>
            </a:r>
            <a:r>
              <a:rPr lang="it-IT" sz="2000" dirty="0" err="1" smtClean="0"/>
              <a:t>Module</a:t>
            </a:r>
            <a:r>
              <a:rPr lang="it-IT" sz="2000" dirty="0" smtClean="0"/>
              <a:t> (</a:t>
            </a:r>
            <a:r>
              <a:rPr lang="it-IT" sz="2000" dirty="0" err="1" smtClean="0"/>
              <a:t>CM</a:t>
            </a:r>
            <a:r>
              <a:rPr lang="it-IT" sz="2000" dirty="0" smtClean="0"/>
              <a:t>), in </a:t>
            </a:r>
            <a:r>
              <a:rPr lang="it-IT" sz="2000" dirty="0" err="1" smtClean="0"/>
              <a:t>which</a:t>
            </a:r>
            <a:r>
              <a:rPr lang="it-IT" sz="2000" dirty="0" smtClean="0"/>
              <a:t> are </a:t>
            </a:r>
            <a:r>
              <a:rPr lang="it-IT" sz="2000" dirty="0" err="1" smtClean="0"/>
              <a:t>simulated</a:t>
            </a:r>
            <a:r>
              <a:rPr lang="it-IT" sz="2000" dirty="0" smtClean="0"/>
              <a:t> the </a:t>
            </a:r>
            <a:r>
              <a:rPr lang="it-IT" sz="2000" dirty="0" err="1" smtClean="0"/>
              <a:t>Horizontal</a:t>
            </a:r>
            <a:r>
              <a:rPr lang="it-IT" sz="2000" dirty="0" smtClean="0"/>
              <a:t> (SCL-H) and the Vertical (SCL-V)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connected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the </a:t>
            </a:r>
            <a:r>
              <a:rPr lang="it-IT" sz="2000" dirty="0" err="1" smtClean="0"/>
              <a:t>magnets</a:t>
            </a:r>
            <a:r>
              <a:rPr lang="it-IT" sz="2000" dirty="0" smtClean="0"/>
              <a:t>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supplier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301503" y="6561455"/>
            <a:ext cx="4114800" cy="320040"/>
          </a:xfrm>
        </p:spPr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Powering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Scheme</a:t>
            </a:r>
            <a:r>
              <a:rPr lang="it-IT" b="1" dirty="0" smtClean="0">
                <a:solidFill>
                  <a:srgbClr val="0070C0"/>
                </a:solidFill>
              </a:rPr>
              <a:t> and Links Layout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97" y="1258112"/>
            <a:ext cx="3753912" cy="26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4426225" y="2615342"/>
            <a:ext cx="444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r>
              <a:rPr lang="it-IT" dirty="0" smtClean="0"/>
              <a:t> the link </a:t>
            </a:r>
            <a:r>
              <a:rPr lang="it-IT" dirty="0" err="1" smtClean="0"/>
              <a:t>coming</a:t>
            </a:r>
            <a:r>
              <a:rPr lang="it-IT" dirty="0" smtClean="0"/>
              <a:t> from the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arrive</a:t>
            </a:r>
            <a:r>
              <a:rPr lang="it-IT" dirty="0" smtClean="0"/>
              <a:t> just </a:t>
            </a:r>
            <a:r>
              <a:rPr lang="it-IT" dirty="0" err="1" smtClean="0"/>
              <a:t>after</a:t>
            </a:r>
            <a:r>
              <a:rPr lang="it-IT" dirty="0" smtClean="0"/>
              <a:t> D1 (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80 m from IP)  and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aside</a:t>
            </a:r>
            <a:r>
              <a:rPr lang="it-IT" dirty="0" smtClean="0"/>
              <a:t> the </a:t>
            </a:r>
            <a:r>
              <a:rPr lang="it-IT" dirty="0" err="1" smtClean="0"/>
              <a:t>quads</a:t>
            </a:r>
            <a:endParaRPr lang="it-IT" sz="1000" dirty="0"/>
          </a:p>
        </p:txBody>
      </p:sp>
      <p:grpSp>
        <p:nvGrpSpPr>
          <p:cNvPr id="4" name="Gruppo 13"/>
          <p:cNvGrpSpPr/>
          <p:nvPr/>
        </p:nvGrpSpPr>
        <p:grpSpPr>
          <a:xfrm>
            <a:off x="2301253" y="4293573"/>
            <a:ext cx="6115050" cy="1590675"/>
            <a:chOff x="1259632" y="2846437"/>
            <a:chExt cx="6115050" cy="1590675"/>
          </a:xfrm>
        </p:grpSpPr>
        <p:pic>
          <p:nvPicPr>
            <p:cNvPr id="15" name="Immagine 1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2846437"/>
              <a:ext cx="6115050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ccia in giù 15"/>
            <p:cNvSpPr/>
            <p:nvPr/>
          </p:nvSpPr>
          <p:spPr>
            <a:xfrm flipH="1">
              <a:off x="3491880" y="2852936"/>
              <a:ext cx="170305" cy="72008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2928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New </a:t>
            </a:r>
            <a:r>
              <a:rPr lang="it-IT" b="1" dirty="0" err="1" smtClean="0">
                <a:solidFill>
                  <a:srgbClr val="0070C0"/>
                </a:solidFill>
              </a:rPr>
              <a:t>Beam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Screen</a:t>
            </a:r>
            <a:r>
              <a:rPr lang="it-IT" b="1" dirty="0" smtClean="0">
                <a:solidFill>
                  <a:srgbClr val="0070C0"/>
                </a:solidFill>
              </a:rPr>
              <a:t> IP1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25" name="Immagine 24" descr="Front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55" y="1692313"/>
            <a:ext cx="4914519" cy="386941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336274" y="2156346"/>
            <a:ext cx="3350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used</a:t>
            </a:r>
            <a:r>
              <a:rPr lang="it-IT" sz="2000" dirty="0" smtClean="0"/>
              <a:t> a </a:t>
            </a:r>
            <a:r>
              <a:rPr lang="it-IT" sz="2000" dirty="0" err="1" smtClean="0"/>
              <a:t>new</a:t>
            </a:r>
            <a:r>
              <a:rPr lang="it-IT" sz="2000" dirty="0" smtClean="0"/>
              <a:t> </a:t>
            </a:r>
            <a:r>
              <a:rPr lang="it-IT" sz="2000" dirty="0" err="1" smtClean="0"/>
              <a:t>version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Screen</a:t>
            </a:r>
            <a:r>
              <a:rPr lang="it-IT" sz="2000" dirty="0" smtClean="0"/>
              <a:t>, </a:t>
            </a:r>
            <a:r>
              <a:rPr lang="it-IT" sz="2000" dirty="0" err="1" smtClean="0"/>
              <a:t>with</a:t>
            </a:r>
            <a:r>
              <a:rPr lang="it-IT" sz="2000" dirty="0" smtClean="0"/>
              <a:t> major </a:t>
            </a:r>
            <a:r>
              <a:rPr lang="it-IT" sz="2000" dirty="0" err="1" smtClean="0"/>
              <a:t>shelding</a:t>
            </a:r>
            <a:r>
              <a:rPr lang="it-IT" sz="2000" dirty="0" smtClean="0"/>
              <a:t> at 45 </a:t>
            </a:r>
            <a:r>
              <a:rPr lang="it-IT" sz="2000" dirty="0" err="1" smtClean="0"/>
              <a:t>degrees</a:t>
            </a:r>
            <a:r>
              <a:rPr lang="it-IT" sz="2000" dirty="0" smtClean="0"/>
              <a:t>, 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protect</a:t>
            </a:r>
            <a:r>
              <a:rPr lang="it-IT" sz="2000" dirty="0" smtClean="0"/>
              <a:t> the </a:t>
            </a:r>
            <a:r>
              <a:rPr lang="it-IT" sz="2000" dirty="0" err="1" smtClean="0"/>
              <a:t>components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the </a:t>
            </a:r>
            <a:r>
              <a:rPr lang="it-IT" sz="2000" dirty="0" err="1" smtClean="0"/>
              <a:t>debries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follows</a:t>
            </a:r>
            <a:r>
              <a:rPr lang="it-IT" sz="2000" dirty="0" smtClean="0"/>
              <a:t> the </a:t>
            </a:r>
            <a:r>
              <a:rPr lang="it-IT" sz="2000" dirty="0" err="1" smtClean="0"/>
              <a:t>focusing-defocusing</a:t>
            </a:r>
            <a:r>
              <a:rPr lang="it-IT" sz="2000" dirty="0" smtClean="0"/>
              <a:t> </a:t>
            </a:r>
            <a:r>
              <a:rPr lang="it-IT" sz="2000" dirty="0" err="1" smtClean="0"/>
              <a:t>path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C:\paolo\Projects\DoLinac\la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050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0"/>
            <a:ext cx="87741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LASA Laboratorio Acceleratori Superconduttività Applicata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396038"/>
            <a:ext cx="2365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it-IT" sz="1200" dirty="0" smtClean="0">
                <a:solidFill>
                  <a:srgbClr val="FF0000"/>
                </a:solidFill>
              </a:rPr>
              <a:t>Andrea.Bignami@mi.infn.it</a:t>
            </a:r>
            <a:endParaRPr lang="en-US" altLang="it-IT" sz="1200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69037" y="6581001"/>
            <a:ext cx="3189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it-IT" sz="1200" dirty="0" smtClean="0"/>
              <a:t>RESMM’15 East Lansing May 12</a:t>
            </a:r>
            <a:r>
              <a:rPr lang="en-US" altLang="it-IT" sz="1200" baseline="30000" dirty="0" smtClean="0"/>
              <a:t>th</a:t>
            </a:r>
            <a:r>
              <a:rPr lang="en-US" altLang="it-IT" sz="1200" dirty="0" smtClean="0"/>
              <a:t> 2015</a:t>
            </a:r>
            <a:endParaRPr lang="en-US" altLang="it-IT" sz="12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83263" y="4941888"/>
            <a:ext cx="3360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Andrea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Bignami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3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IP1 Dose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11" name="Immagine 10" descr="H_DpaXYZ.eps"/>
          <p:cNvPicPr>
            <a:picLocks noChangeAspect="1"/>
          </p:cNvPicPr>
          <p:nvPr/>
        </p:nvPicPr>
        <p:blipFill>
          <a:blip r:embed="rId2" cstate="print"/>
          <a:srcRect l="22047" t="12373" r="15748" b="8999"/>
          <a:stretch>
            <a:fillRect/>
          </a:stretch>
        </p:blipFill>
        <p:spPr>
          <a:xfrm>
            <a:off x="0" y="1151558"/>
            <a:ext cx="4235368" cy="3747600"/>
          </a:xfrm>
          <a:prstGeom prst="rect">
            <a:avLst/>
          </a:prstGeom>
        </p:spPr>
      </p:pic>
      <p:pic>
        <p:nvPicPr>
          <p:cNvPr id="17" name="Immagine 16" descr="V_DoseXYZ.eps"/>
          <p:cNvPicPr>
            <a:picLocks noChangeAspect="1"/>
          </p:cNvPicPr>
          <p:nvPr/>
        </p:nvPicPr>
        <p:blipFill>
          <a:blip r:embed="rId3" cstate="print"/>
          <a:srcRect l="21260" t="11249" r="14961" b="8999"/>
          <a:stretch>
            <a:fillRect/>
          </a:stretch>
        </p:blipFill>
        <p:spPr>
          <a:xfrm>
            <a:off x="4849009" y="1151558"/>
            <a:ext cx="4281343" cy="3747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57200" y="52407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maximum</a:t>
            </a:r>
            <a:r>
              <a:rPr lang="it-IT" dirty="0" smtClean="0"/>
              <a:t> dose in the </a:t>
            </a:r>
            <a:r>
              <a:rPr lang="it-IT" dirty="0" err="1" smtClean="0"/>
              <a:t>cable</a:t>
            </a:r>
            <a:r>
              <a:rPr lang="it-IT" dirty="0" smtClean="0"/>
              <a:t>, </a:t>
            </a:r>
            <a:r>
              <a:rPr lang="it-IT" dirty="0" err="1" smtClean="0"/>
              <a:t>normalized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3000 fb</a:t>
            </a:r>
            <a:r>
              <a:rPr lang="it-IT" baseline="30000" dirty="0" smtClean="0"/>
              <a:t>-1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0.1 </a:t>
            </a:r>
            <a:r>
              <a:rPr lang="it-IT" dirty="0" err="1" smtClean="0"/>
              <a:t>MGy</a:t>
            </a:r>
            <a:r>
              <a:rPr lang="it-IT" dirty="0" smtClean="0"/>
              <a:t>, a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 smtClean="0"/>
              <a:t> a </a:t>
            </a:r>
            <a:r>
              <a:rPr lang="it-IT" dirty="0" err="1" smtClean="0"/>
              <a:t>concern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operations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IP1 </a:t>
            </a:r>
            <a:r>
              <a:rPr lang="it-IT" b="1" dirty="0" err="1" smtClean="0">
                <a:solidFill>
                  <a:srgbClr val="0070C0"/>
                </a:solidFill>
              </a:rPr>
              <a:t>Dpa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F2A9495-9579-4111-944B-C59585E922B4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11" name="Immagine 10" descr="H_DpaXYZ.eps"/>
          <p:cNvPicPr>
            <a:picLocks noChangeAspect="1"/>
          </p:cNvPicPr>
          <p:nvPr/>
        </p:nvPicPr>
        <p:blipFill>
          <a:blip r:embed="rId2" cstate="print"/>
          <a:srcRect l="22047" t="12373" r="13386" b="8999"/>
          <a:stretch>
            <a:fillRect/>
          </a:stretch>
        </p:blipFill>
        <p:spPr>
          <a:xfrm>
            <a:off x="2435" y="1201003"/>
            <a:ext cx="4396190" cy="3747600"/>
          </a:xfrm>
          <a:prstGeom prst="rect">
            <a:avLst/>
          </a:prstGeom>
        </p:spPr>
      </p:pic>
      <p:pic>
        <p:nvPicPr>
          <p:cNvPr id="17" name="Immagine 16" descr="V_DoseXYZ.eps"/>
          <p:cNvPicPr>
            <a:picLocks noChangeAspect="1"/>
          </p:cNvPicPr>
          <p:nvPr/>
        </p:nvPicPr>
        <p:blipFill>
          <a:blip r:embed="rId3" cstate="print"/>
          <a:srcRect l="12598" t="2250" r="12598"/>
          <a:stretch>
            <a:fillRect/>
          </a:stretch>
        </p:blipFill>
        <p:spPr>
          <a:xfrm>
            <a:off x="4589972" y="1201003"/>
            <a:ext cx="4096828" cy="3747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57200" y="524074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maximum</a:t>
            </a:r>
            <a:r>
              <a:rPr lang="it-IT" dirty="0" smtClean="0"/>
              <a:t> </a:t>
            </a:r>
            <a:r>
              <a:rPr lang="it-IT" dirty="0" err="1" smtClean="0"/>
              <a:t>dpa</a:t>
            </a:r>
            <a:r>
              <a:rPr lang="it-IT" dirty="0" smtClean="0"/>
              <a:t> in the </a:t>
            </a:r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 err="1" smtClean="0"/>
              <a:t>cable</a:t>
            </a:r>
            <a:r>
              <a:rPr lang="it-IT" dirty="0" smtClean="0"/>
              <a:t>,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normalized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3000 fb</a:t>
            </a:r>
            <a:r>
              <a:rPr lang="it-IT" baseline="30000" dirty="0" smtClean="0"/>
              <a:t>-1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10</a:t>
            </a:r>
            <a:r>
              <a:rPr lang="it-IT" baseline="30000" dirty="0" smtClean="0"/>
              <a:t>-6</a:t>
            </a:r>
            <a:r>
              <a:rPr lang="it-IT" dirty="0" smtClean="0"/>
              <a:t>, </a:t>
            </a:r>
            <a:r>
              <a:rPr lang="it-IT" dirty="0" err="1" smtClean="0"/>
              <a:t>also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case a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 smtClean="0"/>
              <a:t> a </a:t>
            </a:r>
            <a:r>
              <a:rPr lang="it-IT" dirty="0" err="1" smtClean="0"/>
              <a:t>concern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operations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vertical</a:t>
            </a:r>
            <a:r>
              <a:rPr lang="it-IT" dirty="0" smtClean="0"/>
              <a:t> </a:t>
            </a:r>
            <a:r>
              <a:rPr lang="it-IT" dirty="0" err="1" smtClean="0"/>
              <a:t>cable</a:t>
            </a:r>
            <a:r>
              <a:rPr lang="it-IT" dirty="0" smtClean="0"/>
              <a:t> are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3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188719"/>
            <a:ext cx="8064230" cy="5349240"/>
          </a:xfrm>
        </p:spPr>
        <p:txBody>
          <a:bodyPr/>
          <a:lstStyle/>
          <a:p>
            <a:endParaRPr lang="it-IT" dirty="0" smtClean="0">
              <a:solidFill>
                <a:srgbClr val="005872"/>
              </a:solidFill>
            </a:endParaRPr>
          </a:p>
          <a:p>
            <a:r>
              <a:rPr lang="it-IT" dirty="0" smtClean="0">
                <a:solidFill>
                  <a:srgbClr val="005872"/>
                </a:solidFill>
              </a:rPr>
              <a:t>The dose </a:t>
            </a:r>
            <a:r>
              <a:rPr lang="it-IT" dirty="0" err="1" smtClean="0">
                <a:solidFill>
                  <a:srgbClr val="005872"/>
                </a:solidFill>
              </a:rPr>
              <a:t>value</a:t>
            </a:r>
            <a:r>
              <a:rPr lang="it-IT" dirty="0" smtClean="0">
                <a:solidFill>
                  <a:srgbClr val="005872"/>
                </a:solidFill>
              </a:rPr>
              <a:t> in the </a:t>
            </a:r>
            <a:r>
              <a:rPr lang="it-IT" dirty="0" err="1" smtClean="0">
                <a:solidFill>
                  <a:srgbClr val="005872"/>
                </a:solidFill>
              </a:rPr>
              <a:t>links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will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not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be</a:t>
            </a:r>
            <a:r>
              <a:rPr lang="it-IT" dirty="0" smtClean="0">
                <a:solidFill>
                  <a:srgbClr val="005872"/>
                </a:solidFill>
              </a:rPr>
              <a:t> a </a:t>
            </a:r>
            <a:r>
              <a:rPr lang="it-IT" dirty="0" err="1" smtClean="0">
                <a:solidFill>
                  <a:srgbClr val="005872"/>
                </a:solidFill>
              </a:rPr>
              <a:t>concern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for</a:t>
            </a:r>
            <a:r>
              <a:rPr lang="it-IT" dirty="0" smtClean="0">
                <a:solidFill>
                  <a:srgbClr val="005872"/>
                </a:solidFill>
              </a:rPr>
              <a:t> the </a:t>
            </a:r>
            <a:r>
              <a:rPr lang="it-IT" dirty="0" err="1" smtClean="0">
                <a:solidFill>
                  <a:srgbClr val="005872"/>
                </a:solidFill>
              </a:rPr>
              <a:t>normal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operation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of</a:t>
            </a:r>
            <a:r>
              <a:rPr lang="it-IT" dirty="0" smtClean="0">
                <a:solidFill>
                  <a:srgbClr val="005872"/>
                </a:solidFill>
              </a:rPr>
              <a:t> the </a:t>
            </a:r>
            <a:r>
              <a:rPr lang="it-IT" dirty="0" err="1" smtClean="0">
                <a:solidFill>
                  <a:srgbClr val="005872"/>
                </a:solidFill>
              </a:rPr>
              <a:t>machine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over</a:t>
            </a:r>
            <a:r>
              <a:rPr lang="it-IT" dirty="0" smtClean="0">
                <a:solidFill>
                  <a:srgbClr val="005872"/>
                </a:solidFill>
              </a:rPr>
              <a:t> a work </a:t>
            </a:r>
            <a:r>
              <a:rPr lang="it-IT" dirty="0" err="1" smtClean="0">
                <a:solidFill>
                  <a:srgbClr val="005872"/>
                </a:solidFill>
              </a:rPr>
              <a:t>time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of</a:t>
            </a:r>
            <a:r>
              <a:rPr lang="it-IT" dirty="0" smtClean="0">
                <a:solidFill>
                  <a:srgbClr val="005872"/>
                </a:solidFill>
              </a:rPr>
              <a:t> 3000 fb</a:t>
            </a:r>
            <a:r>
              <a:rPr lang="it-IT" baseline="30000" dirty="0" smtClean="0">
                <a:solidFill>
                  <a:srgbClr val="005872"/>
                </a:solidFill>
              </a:rPr>
              <a:t>-1</a:t>
            </a:r>
          </a:p>
          <a:p>
            <a:r>
              <a:rPr lang="it-IT" dirty="0" err="1" smtClean="0">
                <a:solidFill>
                  <a:srgbClr val="005872"/>
                </a:solidFill>
              </a:rPr>
              <a:t>Also</a:t>
            </a:r>
            <a:r>
              <a:rPr lang="it-IT" dirty="0" smtClean="0">
                <a:solidFill>
                  <a:srgbClr val="005872"/>
                </a:solidFill>
              </a:rPr>
              <a:t> the DPA </a:t>
            </a:r>
            <a:r>
              <a:rPr lang="it-IT" dirty="0" err="1" smtClean="0">
                <a:solidFill>
                  <a:srgbClr val="005872"/>
                </a:solidFill>
              </a:rPr>
              <a:t>value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should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not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represent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an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err="1" smtClean="0">
                <a:solidFill>
                  <a:srgbClr val="005872"/>
                </a:solidFill>
              </a:rPr>
              <a:t>issue</a:t>
            </a:r>
            <a:r>
              <a:rPr lang="it-IT" dirty="0" smtClean="0">
                <a:solidFill>
                  <a:srgbClr val="005872"/>
                </a:solidFill>
              </a:rPr>
              <a:t>. </a:t>
            </a:r>
            <a:endParaRPr lang="it-IT" baseline="30000" dirty="0" smtClean="0">
              <a:solidFill>
                <a:srgbClr val="005872"/>
              </a:solidFill>
            </a:endParaRPr>
          </a:p>
          <a:p>
            <a:endParaRPr lang="it-IT" baseline="30000" dirty="0" smtClean="0">
              <a:solidFill>
                <a:srgbClr val="005872"/>
              </a:solidFill>
            </a:endParaRPr>
          </a:p>
          <a:p>
            <a:endParaRPr lang="it-IT" baseline="30000" dirty="0" smtClean="0">
              <a:solidFill>
                <a:srgbClr val="005872"/>
              </a:solidFill>
            </a:endParaRPr>
          </a:p>
          <a:p>
            <a:endParaRPr lang="it-IT" altLang="it-IT" dirty="0">
              <a:solidFill>
                <a:schemeClr val="tx1"/>
              </a:solidFill>
              <a:effectLst/>
            </a:endParaRPr>
          </a:p>
          <a:p>
            <a:endParaRPr lang="it-IT" dirty="0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Conclusions</a:t>
            </a:r>
            <a:endParaRPr lang="it-IT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188719"/>
            <a:ext cx="8064230" cy="5349240"/>
          </a:xfrm>
        </p:spPr>
        <p:txBody>
          <a:bodyPr/>
          <a:lstStyle/>
          <a:p>
            <a:endParaRPr lang="it-IT" dirty="0" smtClean="0">
              <a:solidFill>
                <a:srgbClr val="005872"/>
              </a:solidFill>
            </a:endParaRPr>
          </a:p>
          <a:p>
            <a:endParaRPr lang="it-IT" dirty="0" smtClean="0">
              <a:solidFill>
                <a:srgbClr val="005872"/>
              </a:solidFill>
            </a:endParaRPr>
          </a:p>
          <a:p>
            <a:r>
              <a:rPr lang="it-IT" dirty="0" err="1" smtClean="0">
                <a:solidFill>
                  <a:srgbClr val="005872"/>
                </a:solidFill>
              </a:rPr>
              <a:t>Simulations</a:t>
            </a:r>
            <a:r>
              <a:rPr lang="it-IT" dirty="0" smtClean="0">
                <a:solidFill>
                  <a:srgbClr val="005872"/>
                </a:solidFill>
              </a:rPr>
              <a:t> </a:t>
            </a:r>
            <a:r>
              <a:rPr lang="it-IT" dirty="0" smtClean="0">
                <a:solidFill>
                  <a:srgbClr val="005872"/>
                </a:solidFill>
              </a:rPr>
              <a:t>for Point 5 </a:t>
            </a:r>
            <a:r>
              <a:rPr lang="it-IT" sz="1800" dirty="0" err="1" smtClean="0">
                <a:effectLst/>
              </a:rPr>
              <a:t>It</a:t>
            </a:r>
            <a:r>
              <a:rPr lang="it-IT" sz="1800" dirty="0" smtClean="0">
                <a:effectLst/>
              </a:rPr>
              <a:t> </a:t>
            </a:r>
            <a:r>
              <a:rPr lang="it-IT" sz="1800" dirty="0">
                <a:effectLst/>
              </a:rPr>
              <a:t>can be </a:t>
            </a:r>
            <a:r>
              <a:rPr lang="it-IT" sz="1800" dirty="0" err="1">
                <a:effectLst/>
              </a:rPr>
              <a:t>guessed</a:t>
            </a:r>
            <a:r>
              <a:rPr lang="it-IT" sz="1800" dirty="0">
                <a:effectLst/>
              </a:rPr>
              <a:t> a </a:t>
            </a:r>
            <a:r>
              <a:rPr lang="it-IT" sz="1800" dirty="0" err="1" smtClean="0">
                <a:effectLst/>
              </a:rPr>
              <a:t>similar</a:t>
            </a:r>
            <a:r>
              <a:rPr lang="it-IT" sz="1800" dirty="0" smtClean="0">
                <a:effectLst/>
              </a:rPr>
              <a:t> situation</a:t>
            </a:r>
            <a:endParaRPr lang="it-IT" dirty="0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What’s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Next</a:t>
            </a:r>
            <a:endParaRPr lang="it-IT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70C0"/>
                </a:solidFill>
              </a:rPr>
              <a:t>Acknowledgment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5925" y="1356296"/>
            <a:ext cx="5514975" cy="90836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Your </a:t>
            </a:r>
            <a:r>
              <a:rPr lang="it-IT" dirty="0" err="1" smtClean="0"/>
              <a:t>attention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685925" y="4776716"/>
            <a:ext cx="6334125" cy="1516381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it-IT" sz="2400" dirty="0" err="1" smtClean="0"/>
              <a:t>F.Cerutti</a:t>
            </a:r>
            <a:r>
              <a:rPr lang="it-IT" sz="2400" dirty="0" smtClean="0"/>
              <a:t> </a:t>
            </a:r>
            <a:r>
              <a:rPr lang="it-IT" sz="2400" dirty="0"/>
              <a:t>, </a:t>
            </a:r>
            <a:r>
              <a:rPr lang="it-IT" sz="2400" dirty="0" err="1" smtClean="0"/>
              <a:t>L.S.</a:t>
            </a:r>
            <a:r>
              <a:rPr lang="it-IT" sz="2400" dirty="0" smtClean="0"/>
              <a:t> Esposito, </a:t>
            </a:r>
            <a:r>
              <a:rPr lang="it-IT" sz="2400" dirty="0" err="1" smtClean="0"/>
              <a:t>E.Skordis</a:t>
            </a:r>
            <a:r>
              <a:rPr lang="it-IT" sz="2400" dirty="0" smtClean="0"/>
              <a:t> </a:t>
            </a:r>
          </a:p>
          <a:p>
            <a:pPr>
              <a:buClrTx/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   </a:t>
            </a:r>
            <a:r>
              <a:rPr lang="it-IT" sz="2400" dirty="0" smtClean="0"/>
              <a:t>(</a:t>
            </a:r>
            <a:r>
              <a:rPr lang="it-IT" sz="2400" dirty="0"/>
              <a:t>CERN FLUKA Team</a:t>
            </a:r>
            <a:r>
              <a:rPr lang="it-IT" sz="2400" dirty="0" smtClean="0"/>
              <a:t>) </a:t>
            </a: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pic>
        <p:nvPicPr>
          <p:cNvPr id="9" name="Immagine 8" descr="gufetta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176" y="2074460"/>
            <a:ext cx="2517648" cy="2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36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/>
              </a:rPr>
              <a:t>Outline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70" y="1189038"/>
            <a:ext cx="8978629" cy="534924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/>
              </a:rPr>
              <a:t>HiLumi</a:t>
            </a:r>
            <a:r>
              <a:rPr lang="en-US" sz="4000" dirty="0" smtClean="0">
                <a:effectLst/>
              </a:rPr>
              <a:t>-LHC</a:t>
            </a:r>
          </a:p>
          <a:p>
            <a:r>
              <a:rPr lang="en-US" sz="4000" dirty="0" smtClean="0">
                <a:effectLst/>
              </a:rPr>
              <a:t>WP 6 Cold Powering</a:t>
            </a:r>
          </a:p>
          <a:p>
            <a:r>
              <a:rPr lang="en-US" sz="4000" dirty="0" smtClean="0">
                <a:effectLst/>
              </a:rPr>
              <a:t>Point 7 (P7) Studies Approach</a:t>
            </a:r>
          </a:p>
          <a:p>
            <a:r>
              <a:rPr lang="en-US" sz="4000" dirty="0" smtClean="0">
                <a:effectLst/>
              </a:rPr>
              <a:t>Point 1 (IP1)     “              “</a:t>
            </a:r>
          </a:p>
          <a:p>
            <a:r>
              <a:rPr lang="en-US" sz="4000" dirty="0" smtClean="0">
                <a:effectLst/>
              </a:rPr>
              <a:t>Simulations and Results</a:t>
            </a:r>
          </a:p>
          <a:p>
            <a:r>
              <a:rPr lang="en-US" sz="4000" dirty="0" smtClean="0">
                <a:effectLst/>
              </a:rPr>
              <a:t>Data Analysis and Conclusions</a:t>
            </a:r>
          </a:p>
          <a:p>
            <a:pPr>
              <a:buNone/>
            </a:pP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6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RESMM’14 Wroclaw May13th 2014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03350" y="188913"/>
            <a:ext cx="7272338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Previous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Energy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Deposition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(I)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1034"/>
          <p:cNvGrpSpPr>
            <a:grpSpLocks/>
          </p:cNvGrpSpPr>
          <p:nvPr/>
        </p:nvGrpSpPr>
        <p:grpSpPr bwMode="auto">
          <a:xfrm>
            <a:off x="395288" y="1341438"/>
            <a:ext cx="8458200" cy="3249612"/>
            <a:chOff x="240" y="480"/>
            <a:chExt cx="5328" cy="2047"/>
          </a:xfrm>
        </p:grpSpPr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240" y="912"/>
              <a:ext cx="312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it-IT" altLang="it-IT" sz="3200">
                  <a:solidFill>
                    <a:srgbClr val="00CC00"/>
                  </a:solidFill>
                  <a:latin typeface="Calibri" pitchFamily="34" charset="0"/>
                </a:rPr>
                <a:t>Study of a new Nb</a:t>
              </a:r>
              <a:r>
                <a:rPr lang="it-IT" altLang="it-IT" sz="3200" baseline="-25000">
                  <a:solidFill>
                    <a:srgbClr val="00CC00"/>
                  </a:solidFill>
                  <a:latin typeface="Calibri" pitchFamily="34" charset="0"/>
                </a:rPr>
                <a:t>3</a:t>
              </a:r>
              <a:r>
                <a:rPr lang="it-IT" altLang="it-IT" sz="3200">
                  <a:solidFill>
                    <a:srgbClr val="00CC00"/>
                  </a:solidFill>
                  <a:latin typeface="Calibri" pitchFamily="34" charset="0"/>
                </a:rPr>
                <a:t>Sn design for the LHC insertion quad started in 1995, suggested by the Milan group (L.Rossi)</a:t>
              </a:r>
              <a:endParaRPr lang="it-IT" altLang="it-IT" sz="2000">
                <a:latin typeface="Times New Roman" pitchFamily="18" charset="0"/>
              </a:endParaRPr>
            </a:p>
          </p:txBody>
        </p:sp>
        <p:pic>
          <p:nvPicPr>
            <p:cNvPr id="7" name="Picture 1031" descr="D:\ESGARD-NED-CANDIA\Presentazioni e articoli miei\Care 06 Frascati\primo quad 1.bmp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480"/>
              <a:ext cx="2112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35"/>
          <p:cNvGrpSpPr>
            <a:grpSpLocks/>
          </p:cNvGrpSpPr>
          <p:nvPr/>
        </p:nvGrpSpPr>
        <p:grpSpPr bwMode="auto">
          <a:xfrm>
            <a:off x="476250" y="4160838"/>
            <a:ext cx="8601075" cy="2697162"/>
            <a:chOff x="288" y="2352"/>
            <a:chExt cx="5418" cy="1699"/>
          </a:xfrm>
        </p:grpSpPr>
        <p:pic>
          <p:nvPicPr>
            <p:cNvPr id="9" name="Picture 102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52"/>
              <a:ext cx="2250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33"/>
            <p:cNvSpPr>
              <a:spLocks noChangeArrowheads="1"/>
            </p:cNvSpPr>
            <p:nvPr/>
          </p:nvSpPr>
          <p:spPr bwMode="auto">
            <a:xfrm>
              <a:off x="288" y="2640"/>
              <a:ext cx="264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it-IT" altLang="it-IT">
                <a:latin typeface="Times New Roman" pitchFamily="18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it-IT" altLang="it-IT" sz="3200">
                  <a:solidFill>
                    <a:srgbClr val="FF3300"/>
                  </a:solidFill>
                  <a:latin typeface="Calibri" pitchFamily="34" charset="0"/>
                </a:rPr>
                <a:t>Ended in 1998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it-IT">
                  <a:solidFill>
                    <a:srgbClr val="FF3300"/>
                  </a:solidFill>
                  <a:latin typeface="Calibri" pitchFamily="34" charset="0"/>
                </a:rPr>
                <a:t>      (1999 final report)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it-IT">
                  <a:solidFill>
                    <a:srgbClr val="FF3300"/>
                  </a:solidFill>
                  <a:latin typeface="Calibri" pitchFamily="34" charset="0"/>
                </a:rPr>
                <a:t>	</a:t>
              </a:r>
              <a:endParaRPr lang="it-IT" altLang="it-IT" sz="20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88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03350" y="198438"/>
            <a:ext cx="7129463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Previous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Energy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Deposition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(II)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68313" y="1484313"/>
            <a:ext cx="8207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latin typeface="Calibri" pitchFamily="34" charset="0"/>
              </a:rPr>
              <a:t>NED </a:t>
            </a:r>
            <a:r>
              <a:rPr lang="it-IT" altLang="it-IT">
                <a:latin typeface="Calibri" pitchFamily="34" charset="0"/>
              </a:rPr>
              <a:t>(EU)</a:t>
            </a:r>
            <a:r>
              <a:rPr lang="it-IT" altLang="it-IT" sz="2800">
                <a:latin typeface="Calibri" pitchFamily="34" charset="0"/>
              </a:rPr>
              <a:t> - Candia </a:t>
            </a:r>
            <a:r>
              <a:rPr lang="it-IT" altLang="it-IT">
                <a:latin typeface="Calibri" pitchFamily="34" charset="0"/>
              </a:rPr>
              <a:t>(INFN)</a:t>
            </a:r>
            <a:r>
              <a:rPr lang="it-IT" altLang="it-IT" sz="2800">
                <a:latin typeface="Calibri" pitchFamily="34" charset="0"/>
              </a:rPr>
              <a:t>; EUCARD – HHH</a:t>
            </a:r>
          </a:p>
          <a:p>
            <a:pPr eaLnBrk="1" hangingPunct="1"/>
            <a:r>
              <a:rPr lang="it-IT" altLang="it-IT">
                <a:latin typeface="Calibri" pitchFamily="34" charset="0"/>
              </a:rPr>
              <a:t> </a:t>
            </a:r>
            <a:r>
              <a:rPr lang="it-IT" altLang="it-IT" sz="2800">
                <a:latin typeface="Calibri" pitchFamily="34" charset="0"/>
              </a:rPr>
              <a:t> Study of the LHC Phase II upgrade </a:t>
            </a: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468313" y="2565400"/>
            <a:ext cx="835183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 dirty="0" smtClean="0">
                <a:latin typeface="Calibri" pitchFamily="34" charset="0"/>
              </a:rPr>
              <a:t> </a:t>
            </a:r>
            <a:endParaRPr lang="it-IT" altLang="it-IT" sz="28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altLang="it-IT" sz="2800" dirty="0">
                <a:latin typeface="Calibri" pitchFamily="34" charset="0"/>
              </a:rPr>
              <a:t> </a:t>
            </a:r>
            <a:r>
              <a:rPr lang="it-IT" altLang="it-IT" sz="2800" b="1" dirty="0">
                <a:latin typeface="Calibri" pitchFamily="34" charset="0"/>
              </a:rPr>
              <a:t>AMTW</a:t>
            </a:r>
            <a:r>
              <a:rPr lang="it-IT" altLang="it-IT" sz="2800" dirty="0">
                <a:latin typeface="Calibri" pitchFamily="34" charset="0"/>
              </a:rPr>
              <a:t> </a:t>
            </a:r>
            <a:r>
              <a:rPr lang="it-IT" altLang="it-IT" dirty="0" err="1">
                <a:latin typeface="Calibri" pitchFamily="34" charset="0"/>
              </a:rPr>
              <a:t>Accelerator</a:t>
            </a:r>
            <a:r>
              <a:rPr lang="it-IT" altLang="it-IT" dirty="0">
                <a:latin typeface="Calibri" pitchFamily="34" charset="0"/>
              </a:rPr>
              <a:t> </a:t>
            </a:r>
            <a:r>
              <a:rPr lang="it-IT" altLang="it-IT" dirty="0" err="1">
                <a:latin typeface="Calibri" pitchFamily="34" charset="0"/>
              </a:rPr>
              <a:t>Magnet</a:t>
            </a:r>
            <a:r>
              <a:rPr lang="it-IT" altLang="it-IT" dirty="0">
                <a:latin typeface="Calibri" pitchFamily="34" charset="0"/>
              </a:rPr>
              <a:t> </a:t>
            </a:r>
            <a:r>
              <a:rPr lang="it-IT" altLang="it-IT" dirty="0" err="1">
                <a:latin typeface="Calibri" pitchFamily="34" charset="0"/>
              </a:rPr>
              <a:t>Technology</a:t>
            </a:r>
            <a:r>
              <a:rPr lang="it-IT" altLang="it-IT" dirty="0">
                <a:latin typeface="Calibri" pitchFamily="34" charset="0"/>
              </a:rPr>
              <a:t> Workshop </a:t>
            </a:r>
            <a:r>
              <a:rPr lang="en-US" altLang="it-IT" dirty="0">
                <a:latin typeface="Calibri" pitchFamily="34" charset="0"/>
              </a:rPr>
              <a:t>on beam generated heat deposition and quench levels </a:t>
            </a:r>
            <a:r>
              <a:rPr lang="it-IT" altLang="it-IT" dirty="0">
                <a:latin typeface="Calibri" pitchFamily="34" charset="0"/>
              </a:rPr>
              <a:t>in LHC </a:t>
            </a:r>
            <a:r>
              <a:rPr lang="it-IT" altLang="it-IT" dirty="0" err="1">
                <a:latin typeface="Calibri" pitchFamily="34" charset="0"/>
              </a:rPr>
              <a:t>magnet</a:t>
            </a:r>
            <a:r>
              <a:rPr lang="it-IT" altLang="it-IT" dirty="0">
                <a:latin typeface="Calibri" pitchFamily="34" charset="0"/>
              </a:rPr>
              <a:t>, CERN,</a:t>
            </a:r>
            <a:r>
              <a:rPr lang="it-IT" altLang="it-IT" sz="2800" dirty="0">
                <a:latin typeface="Calibri" pitchFamily="34" charset="0"/>
              </a:rPr>
              <a:t> </a:t>
            </a:r>
            <a:r>
              <a:rPr lang="it-IT" altLang="it-IT" dirty="0">
                <a:latin typeface="Calibri" pitchFamily="34" charset="0"/>
              </a:rPr>
              <a:t>March 2005</a:t>
            </a:r>
          </a:p>
          <a:p>
            <a:pPr eaLnBrk="1" hangingPunct="1"/>
            <a:endParaRPr lang="it-IT" altLang="it-IT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altLang="it-IT" sz="2800" b="1" dirty="0">
                <a:latin typeface="Calibri" pitchFamily="34" charset="0"/>
              </a:rPr>
              <a:t> 3rd CARE-HHH-APD Workshop LHC-LUMI-06</a:t>
            </a:r>
          </a:p>
          <a:p>
            <a:pPr eaLnBrk="1" hangingPunct="1"/>
            <a:r>
              <a:rPr lang="en-US" altLang="it-IT" dirty="0">
                <a:latin typeface="Calibri" pitchFamily="34" charset="0"/>
              </a:rPr>
              <a:t>‘Towards a Roadmap for the Upgrade of the CERN &amp; GSI Accelerator Complex’</a:t>
            </a:r>
          </a:p>
          <a:p>
            <a:pPr eaLnBrk="1" hangingPunct="1"/>
            <a:r>
              <a:rPr lang="en-US" altLang="it-IT" dirty="0">
                <a:latin typeface="Calibri" pitchFamily="34" charset="0"/>
              </a:rPr>
              <a:t>IFIC, Valencia, Spain – 16-20 October 2006</a:t>
            </a:r>
          </a:p>
          <a:p>
            <a:pPr eaLnBrk="1" hangingPunct="1"/>
            <a:endParaRPr lang="en-US" altLang="it-IT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altLang="it-IT" sz="2800" dirty="0">
                <a:latin typeface="Calibri" pitchFamily="34" charset="0"/>
              </a:rPr>
              <a:t> </a:t>
            </a:r>
            <a:r>
              <a:rPr lang="it-IT" altLang="it-IT" sz="2800" b="1" dirty="0">
                <a:latin typeface="Calibri" pitchFamily="34" charset="0"/>
              </a:rPr>
              <a:t>CARE-HHH-APD Mini-Workshop IR'07</a:t>
            </a:r>
            <a:r>
              <a:rPr lang="it-IT" altLang="it-IT" sz="2800" dirty="0">
                <a:latin typeface="Calibri" pitchFamily="34" charset="0"/>
              </a:rPr>
              <a:t> </a:t>
            </a:r>
            <a:r>
              <a:rPr lang="it-IT" altLang="it-IT" dirty="0">
                <a:latin typeface="Calibri" pitchFamily="34" charset="0"/>
              </a:rPr>
              <a:t>Frascati,  </a:t>
            </a:r>
            <a:r>
              <a:rPr lang="it-IT" altLang="it-IT" dirty="0" err="1">
                <a:latin typeface="Calibri" pitchFamily="34" charset="0"/>
              </a:rPr>
              <a:t>November</a:t>
            </a:r>
            <a:r>
              <a:rPr lang="it-IT" altLang="it-IT" dirty="0">
                <a:latin typeface="Calibri" pitchFamily="34" charset="0"/>
              </a:rPr>
              <a:t> 2007</a:t>
            </a:r>
          </a:p>
          <a:p>
            <a:pPr eaLnBrk="1" hangingPunct="1"/>
            <a:endParaRPr lang="it-IT" alt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0" t="11937" r="8430" b="11937"/>
          <a:stretch>
            <a:fillRect/>
          </a:stretch>
        </p:blipFill>
        <p:spPr bwMode="auto">
          <a:xfrm>
            <a:off x="3176763" y="5294130"/>
            <a:ext cx="20224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6" t="18399" r="3513" b="14919"/>
          <a:stretch>
            <a:fillRect/>
          </a:stretch>
        </p:blipFill>
        <p:spPr bwMode="auto">
          <a:xfrm>
            <a:off x="0" y="5260793"/>
            <a:ext cx="24431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Previous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Energy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Deposition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(III)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0825" y="1233305"/>
            <a:ext cx="8686800" cy="2890889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800" dirty="0" err="1" smtClean="0"/>
              <a:t>After</a:t>
            </a:r>
            <a:r>
              <a:rPr lang="it-IT" altLang="it-IT" sz="2800" dirty="0" smtClean="0"/>
              <a:t> the LHC </a:t>
            </a:r>
            <a:r>
              <a:rPr lang="it-IT" altLang="it-IT" sz="2800" dirty="0" err="1" smtClean="0"/>
              <a:t>accident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there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was</a:t>
            </a:r>
            <a:r>
              <a:rPr lang="it-IT" altLang="it-IT" sz="2800" dirty="0" smtClean="0"/>
              <a:t> a stop in the upgrade </a:t>
            </a:r>
            <a:r>
              <a:rPr lang="it-IT" altLang="it-IT" sz="2800" dirty="0" err="1" smtClean="0"/>
              <a:t>studies</a:t>
            </a:r>
            <a:endParaRPr lang="it-IT" altLang="it-IT" sz="2800" dirty="0" smtClean="0"/>
          </a:p>
          <a:p>
            <a:r>
              <a:rPr lang="it-IT" altLang="it-IT" sz="2800" dirty="0" smtClean="0"/>
              <a:t>Start </a:t>
            </a:r>
            <a:r>
              <a:rPr lang="it-IT" altLang="it-IT" sz="2800" dirty="0" err="1" smtClean="0"/>
              <a:t>again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with</a:t>
            </a:r>
            <a:r>
              <a:rPr lang="it-IT" altLang="it-IT" sz="2800" dirty="0" smtClean="0"/>
              <a:t> the SIT (</a:t>
            </a:r>
            <a:r>
              <a:rPr lang="it-IT" altLang="it-IT" sz="2800" dirty="0" err="1" smtClean="0"/>
              <a:t>Superconducting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Irradiation</a:t>
            </a:r>
            <a:r>
              <a:rPr lang="it-IT" altLang="it-IT" sz="2800" dirty="0" smtClean="0"/>
              <a:t> Test) </a:t>
            </a:r>
            <a:r>
              <a:rPr lang="it-IT" altLang="it-IT" sz="2800" dirty="0" err="1" smtClean="0"/>
              <a:t>because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of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lacking</a:t>
            </a:r>
            <a:r>
              <a:rPr lang="it-IT" altLang="it-IT" sz="2800" dirty="0" smtClean="0"/>
              <a:t> on </a:t>
            </a:r>
            <a:r>
              <a:rPr lang="it-IT" altLang="it-IT" sz="2800" dirty="0" err="1" smtClean="0"/>
              <a:t>informations</a:t>
            </a:r>
            <a:r>
              <a:rPr lang="it-IT" altLang="it-IT" sz="2800" dirty="0" smtClean="0"/>
              <a:t> and data on </a:t>
            </a:r>
            <a:r>
              <a:rPr lang="it-IT" altLang="it-IT" sz="2800" dirty="0" err="1" smtClean="0"/>
              <a:t>radiation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effects</a:t>
            </a:r>
            <a:r>
              <a:rPr lang="it-IT" altLang="it-IT" sz="2800" dirty="0" smtClean="0"/>
              <a:t> on the </a:t>
            </a:r>
            <a:r>
              <a:rPr lang="it-IT" altLang="it-IT" sz="2800" dirty="0" err="1" smtClean="0"/>
              <a:t>magnet</a:t>
            </a:r>
            <a:r>
              <a:rPr lang="it-IT" altLang="it-IT" sz="2800" dirty="0" smtClean="0"/>
              <a:t> material Nb</a:t>
            </a:r>
            <a:r>
              <a:rPr lang="it-IT" altLang="it-IT" sz="2800" baseline="-25000" dirty="0" smtClean="0"/>
              <a:t>3</a:t>
            </a:r>
            <a:r>
              <a:rPr lang="it-IT" altLang="it-IT" sz="2800" dirty="0" smtClean="0"/>
              <a:t>Sn</a:t>
            </a:r>
          </a:p>
        </p:txBody>
      </p:sp>
      <p:pic>
        <p:nvPicPr>
          <p:cNvPr id="10" name="Picture 2" descr="\\cern.ch\dfs\Users\i\ipong\Documents\CERN\Nb3Sn\Irradiation project\Sample Holder design\Filippos photos\DSC010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951" y="3855037"/>
            <a:ext cx="20510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"/>
          <p:cNvGrpSpPr>
            <a:grpSpLocks noChangeAspect="1"/>
          </p:cNvGrpSpPr>
          <p:nvPr/>
        </p:nvGrpSpPr>
        <p:grpSpPr bwMode="auto">
          <a:xfrm>
            <a:off x="4188001" y="3855037"/>
            <a:ext cx="3043237" cy="1628775"/>
            <a:chOff x="703" y="2140"/>
            <a:chExt cx="4840" cy="2590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703" y="2140"/>
              <a:ext cx="4840" cy="2590"/>
              <a:chOff x="703" y="2140"/>
              <a:chExt cx="4840" cy="2590"/>
            </a:xfrm>
          </p:grpSpPr>
          <p:pic>
            <p:nvPicPr>
              <p:cNvPr id="14" name="Picture 8" descr="staffa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3734" b="21974"/>
              <a:stretch>
                <a:fillRect/>
              </a:stretch>
            </p:blipFill>
            <p:spPr bwMode="auto">
              <a:xfrm>
                <a:off x="2051" y="2411"/>
                <a:ext cx="3492" cy="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3566" y="2140"/>
                <a:ext cx="1364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>
                    <a:solidFill>
                      <a:srgbClr val="000099"/>
                    </a:solidFill>
                  </a:rPr>
                  <a:t>Ti5</a:t>
                </a: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H="1">
                <a:off x="4059" y="2568"/>
                <a:ext cx="46" cy="4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03" y="3702"/>
                <a:ext cx="1692" cy="1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>
                    <a:solidFill>
                      <a:srgbClr val="CC3300"/>
                    </a:solidFill>
                  </a:rPr>
                  <a:t>Nb</a:t>
                </a:r>
                <a:r>
                  <a:rPr lang="it-IT" altLang="it-IT" baseline="-25000">
                    <a:solidFill>
                      <a:srgbClr val="CC3300"/>
                    </a:solidFill>
                  </a:rPr>
                  <a:t>3</a:t>
                </a:r>
                <a:r>
                  <a:rPr lang="it-IT" altLang="it-IT">
                    <a:solidFill>
                      <a:srgbClr val="CC3300"/>
                    </a:solidFill>
                  </a:rPr>
                  <a:t>Sn cable</a:t>
                </a: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1746" y="3702"/>
                <a:ext cx="1588" cy="18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663" y="3929"/>
              <a:ext cx="151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/>
                <a:t>SimpleGeo Plot</a:t>
              </a:r>
            </a:p>
          </p:txBody>
        </p:sp>
      </p:grpSp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6327069" y="5294130"/>
          <a:ext cx="1871663" cy="1430337"/>
        </p:xfrm>
        <a:graphic>
          <a:graphicData uri="http://schemas.openxmlformats.org/presentationml/2006/ole">
            <p:oleObj spid="_x0000_s1059" name="Graph" r:id="rId7" imgW="3870960" imgH="29565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55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Hi-Lumi-LHC Project</a:t>
            </a:r>
            <a:endParaRPr lang="it-IT" dirty="0"/>
          </a:p>
        </p:txBody>
      </p:sp>
      <p:pic>
        <p:nvPicPr>
          <p:cNvPr id="5" name="Picture 2" descr="http://acceleratingnews.web.cern.ch/acceleratingnews/issue01/W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038"/>
            <a:ext cx="70104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0" y="6548659"/>
            <a:ext cx="4114800" cy="320040"/>
          </a:xfrm>
        </p:spPr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9" name="Gruppo 198"/>
          <p:cNvGrpSpPr/>
          <p:nvPr/>
        </p:nvGrpSpPr>
        <p:grpSpPr>
          <a:xfrm>
            <a:off x="184944" y="445412"/>
            <a:ext cx="8734548" cy="6075082"/>
            <a:chOff x="137181" y="342900"/>
            <a:chExt cx="8869639" cy="6172200"/>
          </a:xfrm>
        </p:grpSpPr>
        <p:grpSp>
          <p:nvGrpSpPr>
            <p:cNvPr id="136" name="Group 5"/>
            <p:cNvGrpSpPr/>
            <p:nvPr/>
          </p:nvGrpSpPr>
          <p:grpSpPr>
            <a:xfrm>
              <a:off x="137181" y="1104900"/>
              <a:ext cx="1451705" cy="5101173"/>
              <a:chOff x="300895" y="1447800"/>
              <a:chExt cx="1451705" cy="5101173"/>
            </a:xfrm>
          </p:grpSpPr>
          <p:grpSp>
            <p:nvGrpSpPr>
              <p:cNvPr id="137" name="Group 57"/>
              <p:cNvGrpSpPr/>
              <p:nvPr/>
            </p:nvGrpSpPr>
            <p:grpSpPr>
              <a:xfrm>
                <a:off x="304800" y="1447800"/>
                <a:ext cx="1447800" cy="1066800"/>
                <a:chOff x="381000" y="1143000"/>
                <a:chExt cx="1447800" cy="1066800"/>
              </a:xfrm>
            </p:grpSpPr>
            <p:sp>
              <p:nvSpPr>
                <p:cNvPr id="147" name="Rectangle 67"/>
                <p:cNvSpPr/>
                <p:nvPr/>
              </p:nvSpPr>
              <p:spPr>
                <a:xfrm>
                  <a:off x="381000" y="1143000"/>
                  <a:ext cx="1447800" cy="10668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8" name="TextBox 16"/>
                <p:cNvSpPr txBox="1"/>
                <p:nvPr/>
              </p:nvSpPr>
              <p:spPr>
                <a:xfrm>
                  <a:off x="381000" y="1334869"/>
                  <a:ext cx="1430071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/>
                    <a:t>Task 1</a:t>
                  </a:r>
                </a:p>
                <a:p>
                  <a:r>
                    <a:rPr lang="en-US" b="1" dirty="0" smtClean="0"/>
                    <a:t>Coordination</a:t>
                  </a:r>
                </a:p>
                <a:p>
                  <a:pPr algn="ctr"/>
                  <a:r>
                    <a:rPr lang="en-US" sz="1400" b="1" dirty="0" smtClean="0"/>
                    <a:t>CERN/INFN</a:t>
                  </a:r>
                  <a:endParaRPr lang="en-US" sz="1400" b="1" dirty="0"/>
                </a:p>
              </p:txBody>
            </p:sp>
          </p:grpSp>
          <p:grpSp>
            <p:nvGrpSpPr>
              <p:cNvPr id="138" name="Group 58"/>
              <p:cNvGrpSpPr/>
              <p:nvPr/>
            </p:nvGrpSpPr>
            <p:grpSpPr>
              <a:xfrm>
                <a:off x="304800" y="2743200"/>
                <a:ext cx="1447800" cy="1066800"/>
                <a:chOff x="381000" y="2438400"/>
                <a:chExt cx="1447800" cy="1066800"/>
              </a:xfrm>
            </p:grpSpPr>
            <p:sp>
              <p:nvSpPr>
                <p:cNvPr id="145" name="Rectangle 65"/>
                <p:cNvSpPr/>
                <p:nvPr/>
              </p:nvSpPr>
              <p:spPr>
                <a:xfrm>
                  <a:off x="381000" y="2438400"/>
                  <a:ext cx="1447800" cy="10668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6" name="TextBox 14"/>
                <p:cNvSpPr txBox="1"/>
                <p:nvPr/>
              </p:nvSpPr>
              <p:spPr>
                <a:xfrm>
                  <a:off x="457200" y="2554069"/>
                  <a:ext cx="1208216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/>
                    <a:t>Task 2</a:t>
                  </a:r>
                </a:p>
                <a:p>
                  <a:r>
                    <a:rPr lang="en-US" b="1" dirty="0" smtClean="0"/>
                    <a:t>Cryogenics</a:t>
                  </a:r>
                </a:p>
                <a:p>
                  <a:pPr algn="ctr"/>
                  <a:r>
                    <a:rPr lang="en-US" sz="1400" b="1" dirty="0" smtClean="0"/>
                    <a:t>CERN</a:t>
                  </a:r>
                  <a:endParaRPr lang="en-US" sz="1400" b="1" dirty="0"/>
                </a:p>
              </p:txBody>
            </p:sp>
          </p:grpSp>
          <p:grpSp>
            <p:nvGrpSpPr>
              <p:cNvPr id="139" name="Group 59"/>
              <p:cNvGrpSpPr/>
              <p:nvPr/>
            </p:nvGrpSpPr>
            <p:grpSpPr>
              <a:xfrm>
                <a:off x="300895" y="4038600"/>
                <a:ext cx="1451705" cy="1143000"/>
                <a:chOff x="377095" y="3733800"/>
                <a:chExt cx="1451705" cy="1143000"/>
              </a:xfrm>
            </p:grpSpPr>
            <p:sp>
              <p:nvSpPr>
                <p:cNvPr id="143" name="Rectangle 63"/>
                <p:cNvSpPr/>
                <p:nvPr/>
              </p:nvSpPr>
              <p:spPr>
                <a:xfrm>
                  <a:off x="381000" y="3810000"/>
                  <a:ext cx="1447800" cy="10668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4" name="TextBox 12"/>
                <p:cNvSpPr txBox="1"/>
                <p:nvPr/>
              </p:nvSpPr>
              <p:spPr>
                <a:xfrm>
                  <a:off x="377095" y="3733800"/>
                  <a:ext cx="1447639" cy="11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/>
                    <a:t>Task 3</a:t>
                  </a:r>
                </a:p>
                <a:p>
                  <a:pPr algn="ctr"/>
                  <a:r>
                    <a:rPr lang="en-US" b="1" dirty="0" err="1" smtClean="0"/>
                    <a:t>Electr</a:t>
                  </a:r>
                  <a:r>
                    <a:rPr lang="en-US" b="1" dirty="0" smtClean="0"/>
                    <a:t>. Transf.</a:t>
                  </a:r>
                </a:p>
                <a:p>
                  <a:pPr algn="ctr"/>
                  <a:r>
                    <a:rPr lang="en-US" b="1" dirty="0" smtClean="0"/>
                    <a:t>Cryostat</a:t>
                  </a:r>
                </a:p>
                <a:p>
                  <a:pPr algn="ctr"/>
                  <a:r>
                    <a:rPr lang="en-US" sz="1400" b="1" dirty="0" smtClean="0"/>
                    <a:t>Univ. South</a:t>
                  </a:r>
                  <a:endParaRPr lang="en-US" sz="1400" b="1" dirty="0"/>
                </a:p>
              </p:txBody>
            </p:sp>
          </p:grpSp>
          <p:grpSp>
            <p:nvGrpSpPr>
              <p:cNvPr id="140" name="Group 60"/>
              <p:cNvGrpSpPr/>
              <p:nvPr/>
            </p:nvGrpSpPr>
            <p:grpSpPr>
              <a:xfrm>
                <a:off x="304800" y="5410200"/>
                <a:ext cx="1447800" cy="1138773"/>
                <a:chOff x="381000" y="5105400"/>
                <a:chExt cx="1447800" cy="1138773"/>
              </a:xfrm>
            </p:grpSpPr>
            <p:sp>
              <p:nvSpPr>
                <p:cNvPr id="141" name="Rectangle 61"/>
                <p:cNvSpPr/>
                <p:nvPr/>
              </p:nvSpPr>
              <p:spPr>
                <a:xfrm>
                  <a:off x="381000" y="5105400"/>
                  <a:ext cx="1447800" cy="10668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42" name="TextBox 10"/>
                <p:cNvSpPr txBox="1"/>
                <p:nvPr/>
              </p:nvSpPr>
              <p:spPr>
                <a:xfrm>
                  <a:off x="457200" y="5105400"/>
                  <a:ext cx="1331326" cy="11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/>
                    <a:t>Task 4</a:t>
                  </a:r>
                </a:p>
                <a:p>
                  <a:pPr algn="ctr"/>
                  <a:r>
                    <a:rPr lang="en-US" b="1" dirty="0" smtClean="0"/>
                    <a:t>Energy Dep.</a:t>
                  </a:r>
                </a:p>
                <a:p>
                  <a:pPr algn="ctr"/>
                  <a:r>
                    <a:rPr lang="en-US" b="1" dirty="0" smtClean="0"/>
                    <a:t>Material</a:t>
                  </a:r>
                </a:p>
                <a:p>
                  <a:pPr algn="ctr"/>
                  <a:r>
                    <a:rPr lang="en-US" sz="1400" b="1" dirty="0" smtClean="0"/>
                    <a:t>INFN</a:t>
                  </a:r>
                  <a:endParaRPr lang="en-US" sz="1400" b="1" dirty="0"/>
                </a:p>
              </p:txBody>
            </p:sp>
          </p:grpSp>
        </p:grpSp>
        <p:sp>
          <p:nvSpPr>
            <p:cNvPr id="149" name="TextBox 20"/>
            <p:cNvSpPr txBox="1"/>
            <p:nvPr/>
          </p:nvSpPr>
          <p:spPr>
            <a:xfrm>
              <a:off x="3289298" y="342900"/>
              <a:ext cx="17379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CERN activity</a:t>
              </a:r>
              <a:endParaRPr lang="en-US" sz="2200" b="1" dirty="0"/>
            </a:p>
          </p:txBody>
        </p:sp>
        <p:grpSp>
          <p:nvGrpSpPr>
            <p:cNvPr id="150" name="Group 8"/>
            <p:cNvGrpSpPr/>
            <p:nvPr/>
          </p:nvGrpSpPr>
          <p:grpSpPr>
            <a:xfrm>
              <a:off x="3036686" y="1104900"/>
              <a:ext cx="2286000" cy="533400"/>
              <a:chOff x="3276600" y="1143000"/>
              <a:chExt cx="2286000" cy="533400"/>
            </a:xfrm>
          </p:grpSpPr>
          <p:sp>
            <p:nvSpPr>
              <p:cNvPr id="151" name="Rectangle 55"/>
              <p:cNvSpPr/>
              <p:nvPr/>
            </p:nvSpPr>
            <p:spPr>
              <a:xfrm>
                <a:off x="3276600" y="11430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2" name="TextBox 24"/>
              <p:cNvSpPr txBox="1"/>
              <p:nvPr/>
            </p:nvSpPr>
            <p:spPr>
              <a:xfrm>
                <a:off x="3810853" y="1230868"/>
                <a:ext cx="1240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Integration</a:t>
                </a:r>
                <a:endParaRPr lang="en-US" b="1" dirty="0"/>
              </a:p>
            </p:txBody>
          </p:sp>
        </p:grpSp>
        <p:grpSp>
          <p:nvGrpSpPr>
            <p:cNvPr id="153" name="Group 9"/>
            <p:cNvGrpSpPr/>
            <p:nvPr/>
          </p:nvGrpSpPr>
          <p:grpSpPr>
            <a:xfrm>
              <a:off x="3036686" y="1714500"/>
              <a:ext cx="2286000" cy="533400"/>
              <a:chOff x="3276600" y="1752600"/>
              <a:chExt cx="2286000" cy="533400"/>
            </a:xfrm>
          </p:grpSpPr>
          <p:sp>
            <p:nvSpPr>
              <p:cNvPr id="154" name="Rectangle 53"/>
              <p:cNvSpPr/>
              <p:nvPr/>
            </p:nvSpPr>
            <p:spPr>
              <a:xfrm>
                <a:off x="3276600" y="17526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5" name="TextBox 27"/>
              <p:cNvSpPr txBox="1"/>
              <p:nvPr/>
            </p:nvSpPr>
            <p:spPr>
              <a:xfrm>
                <a:off x="3594421" y="1840468"/>
                <a:ext cx="1765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Civil engineering</a:t>
                </a:r>
                <a:endParaRPr lang="en-US" b="1" dirty="0"/>
              </a:p>
            </p:txBody>
          </p:sp>
        </p:grpSp>
        <p:grpSp>
          <p:nvGrpSpPr>
            <p:cNvPr id="156" name="Group 10"/>
            <p:cNvGrpSpPr/>
            <p:nvPr/>
          </p:nvGrpSpPr>
          <p:grpSpPr>
            <a:xfrm>
              <a:off x="3036686" y="2363569"/>
              <a:ext cx="2370970" cy="646331"/>
              <a:chOff x="3276600" y="2401669"/>
              <a:chExt cx="2370970" cy="646331"/>
            </a:xfrm>
          </p:grpSpPr>
          <p:sp>
            <p:nvSpPr>
              <p:cNvPr id="157" name="Rectangle 51"/>
              <p:cNvSpPr/>
              <p:nvPr/>
            </p:nvSpPr>
            <p:spPr>
              <a:xfrm>
                <a:off x="3276600" y="24384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8" name="TextBox 30"/>
              <p:cNvSpPr txBox="1"/>
              <p:nvPr/>
            </p:nvSpPr>
            <p:spPr>
              <a:xfrm>
                <a:off x="3276600" y="2401669"/>
                <a:ext cx="2370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/>
                  <a:t>Interfaces</a:t>
                </a:r>
              </a:p>
              <a:p>
                <a:r>
                  <a:rPr lang="en-US" b="1" dirty="0" smtClean="0"/>
                  <a:t>(</a:t>
                </a:r>
                <a:r>
                  <a:rPr lang="en-US" b="1" dirty="0" err="1" smtClean="0"/>
                  <a:t>mech</a:t>
                </a:r>
                <a:r>
                  <a:rPr lang="en-US" b="1" dirty="0" smtClean="0"/>
                  <a:t>, vacuum, </a:t>
                </a:r>
                <a:r>
                  <a:rPr lang="en-US" b="1" dirty="0" err="1" smtClean="0"/>
                  <a:t>electr</a:t>
                </a:r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p:grpSp>
        <p:grpSp>
          <p:nvGrpSpPr>
            <p:cNvPr id="159" name="Group 11"/>
            <p:cNvGrpSpPr/>
            <p:nvPr/>
          </p:nvGrpSpPr>
          <p:grpSpPr>
            <a:xfrm>
              <a:off x="3036686" y="3086100"/>
              <a:ext cx="2286000" cy="533400"/>
              <a:chOff x="3276600" y="3124200"/>
              <a:chExt cx="2286000" cy="533400"/>
            </a:xfrm>
          </p:grpSpPr>
          <p:sp>
            <p:nvSpPr>
              <p:cNvPr id="160" name="Rectangle 49"/>
              <p:cNvSpPr/>
              <p:nvPr/>
            </p:nvSpPr>
            <p:spPr>
              <a:xfrm>
                <a:off x="3276600" y="31242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1" name="TextBox 33"/>
              <p:cNvSpPr txBox="1"/>
              <p:nvPr/>
            </p:nvSpPr>
            <p:spPr>
              <a:xfrm>
                <a:off x="3810853" y="3212068"/>
                <a:ext cx="95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Vacuum</a:t>
                </a:r>
                <a:endParaRPr lang="en-US" b="1" dirty="0"/>
              </a:p>
            </p:txBody>
          </p:sp>
        </p:grpSp>
        <p:grpSp>
          <p:nvGrpSpPr>
            <p:cNvPr id="162" name="Group 12"/>
            <p:cNvGrpSpPr/>
            <p:nvPr/>
          </p:nvGrpSpPr>
          <p:grpSpPr>
            <a:xfrm>
              <a:off x="3036686" y="3771900"/>
              <a:ext cx="2286000" cy="533400"/>
              <a:chOff x="3276600" y="3810000"/>
              <a:chExt cx="2286000" cy="533400"/>
            </a:xfrm>
          </p:grpSpPr>
          <p:sp>
            <p:nvSpPr>
              <p:cNvPr id="163" name="Rectangle 47"/>
              <p:cNvSpPr/>
              <p:nvPr/>
            </p:nvSpPr>
            <p:spPr>
              <a:xfrm>
                <a:off x="3276600" y="38100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4" name="TextBox 36"/>
              <p:cNvSpPr txBox="1"/>
              <p:nvPr/>
            </p:nvSpPr>
            <p:spPr>
              <a:xfrm>
                <a:off x="3581400" y="3897868"/>
                <a:ext cx="1792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SC cables/SC link</a:t>
                </a:r>
                <a:endParaRPr lang="en-US" b="1" dirty="0"/>
              </a:p>
            </p:txBody>
          </p:sp>
        </p:grpSp>
        <p:grpSp>
          <p:nvGrpSpPr>
            <p:cNvPr id="165" name="Group 13"/>
            <p:cNvGrpSpPr/>
            <p:nvPr/>
          </p:nvGrpSpPr>
          <p:grpSpPr>
            <a:xfrm>
              <a:off x="3036686" y="4457700"/>
              <a:ext cx="2286000" cy="533400"/>
              <a:chOff x="3276600" y="4495800"/>
              <a:chExt cx="2286000" cy="533400"/>
            </a:xfrm>
          </p:grpSpPr>
          <p:sp>
            <p:nvSpPr>
              <p:cNvPr id="166" name="Rectangle 45"/>
              <p:cNvSpPr/>
              <p:nvPr/>
            </p:nvSpPr>
            <p:spPr>
              <a:xfrm>
                <a:off x="3276600" y="44958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7" name="TextBox 39"/>
              <p:cNvSpPr txBox="1"/>
              <p:nvPr/>
            </p:nvSpPr>
            <p:spPr>
              <a:xfrm>
                <a:off x="3429000" y="4583668"/>
                <a:ext cx="1910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Cryostat of SC link</a:t>
                </a:r>
                <a:endParaRPr lang="en-US" b="1" dirty="0"/>
              </a:p>
            </p:txBody>
          </p:sp>
        </p:grpSp>
        <p:grpSp>
          <p:nvGrpSpPr>
            <p:cNvPr id="168" name="Group 14"/>
            <p:cNvGrpSpPr/>
            <p:nvPr/>
          </p:nvGrpSpPr>
          <p:grpSpPr>
            <a:xfrm>
              <a:off x="3036686" y="5143500"/>
              <a:ext cx="2286000" cy="533400"/>
              <a:chOff x="3276600" y="5181600"/>
              <a:chExt cx="2286000" cy="533400"/>
            </a:xfrm>
          </p:grpSpPr>
          <p:sp>
            <p:nvSpPr>
              <p:cNvPr id="169" name="Rectangle 43"/>
              <p:cNvSpPr/>
              <p:nvPr/>
            </p:nvSpPr>
            <p:spPr>
              <a:xfrm>
                <a:off x="3276600" y="51816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TextBox 42"/>
              <p:cNvSpPr txBox="1"/>
              <p:nvPr/>
            </p:nvSpPr>
            <p:spPr>
              <a:xfrm>
                <a:off x="3738897" y="5269468"/>
                <a:ext cx="1460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Current leads</a:t>
                </a:r>
                <a:endParaRPr lang="en-US" b="1" dirty="0"/>
              </a:p>
            </p:txBody>
          </p:sp>
        </p:grpSp>
        <p:grpSp>
          <p:nvGrpSpPr>
            <p:cNvPr id="171" name="Group 15"/>
            <p:cNvGrpSpPr/>
            <p:nvPr/>
          </p:nvGrpSpPr>
          <p:grpSpPr>
            <a:xfrm>
              <a:off x="3036686" y="5829300"/>
              <a:ext cx="2286000" cy="533400"/>
              <a:chOff x="3276600" y="5867400"/>
              <a:chExt cx="2286000" cy="533400"/>
            </a:xfrm>
          </p:grpSpPr>
          <p:sp>
            <p:nvSpPr>
              <p:cNvPr id="172" name="Rectangle 41"/>
              <p:cNvSpPr/>
              <p:nvPr/>
            </p:nvSpPr>
            <p:spPr>
              <a:xfrm>
                <a:off x="3276600" y="5867400"/>
                <a:ext cx="2286000" cy="533400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3" name="TextBox 45"/>
              <p:cNvSpPr txBox="1"/>
              <p:nvPr/>
            </p:nvSpPr>
            <p:spPr>
              <a:xfrm>
                <a:off x="3866509" y="5955268"/>
                <a:ext cx="1182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Protection</a:t>
                </a:r>
                <a:endParaRPr lang="en-US" b="1" dirty="0"/>
              </a:p>
            </p:txBody>
          </p:sp>
        </p:grpSp>
        <p:sp>
          <p:nvSpPr>
            <p:cNvPr id="174" name="TextBox 46"/>
            <p:cNvSpPr txBox="1"/>
            <p:nvPr/>
          </p:nvSpPr>
          <p:spPr>
            <a:xfrm>
              <a:off x="6313286" y="445413"/>
              <a:ext cx="17379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CERN activity</a:t>
              </a:r>
              <a:endParaRPr lang="en-US" sz="2200" b="1" dirty="0"/>
            </a:p>
          </p:txBody>
        </p:sp>
        <p:sp>
          <p:nvSpPr>
            <p:cNvPr id="175" name="TextBox 47"/>
            <p:cNvSpPr txBox="1"/>
            <p:nvPr/>
          </p:nvSpPr>
          <p:spPr>
            <a:xfrm>
              <a:off x="5856086" y="1275933"/>
              <a:ext cx="3150734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en-US" sz="2200" b="1" dirty="0" smtClean="0"/>
                <a:t> Prototypes construction</a:t>
              </a:r>
            </a:p>
            <a:p>
              <a:pPr>
                <a:buFontTx/>
                <a:buChar char="-"/>
              </a:pPr>
              <a:r>
                <a:rPr lang="en-US" sz="2200" b="1" dirty="0" smtClean="0"/>
                <a:t> Cryostat</a:t>
              </a:r>
            </a:p>
            <a:p>
              <a:r>
                <a:rPr lang="en-US" sz="2200" b="1" dirty="0" smtClean="0"/>
                <a:t>- Prototypes test</a:t>
              </a:r>
            </a:p>
            <a:p>
              <a:endParaRPr lang="en-US" sz="2200" b="1" dirty="0" smtClean="0"/>
            </a:p>
            <a:p>
              <a:r>
                <a:rPr lang="en-US" sz="2200" b="1" dirty="0" smtClean="0"/>
                <a:t>- System design</a:t>
              </a:r>
            </a:p>
            <a:p>
              <a:r>
                <a:rPr lang="en-US" sz="2200" b="1" dirty="0" smtClean="0"/>
                <a:t>- Series specification</a:t>
              </a:r>
            </a:p>
            <a:p>
              <a:r>
                <a:rPr lang="en-US" sz="2200" b="1" dirty="0" smtClean="0"/>
                <a:t>- Series construction</a:t>
              </a:r>
            </a:p>
            <a:p>
              <a:r>
                <a:rPr lang="en-US" sz="2200" b="1" dirty="0" smtClean="0"/>
                <a:t>- Integration</a:t>
              </a:r>
            </a:p>
            <a:p>
              <a:r>
                <a:rPr lang="en-US" sz="2200" b="1" dirty="0" smtClean="0"/>
                <a:t>- Operation </a:t>
              </a:r>
            </a:p>
            <a:p>
              <a:endParaRPr lang="en-US" sz="2200" dirty="0" smtClean="0"/>
            </a:p>
          </p:txBody>
        </p:sp>
        <p:grpSp>
          <p:nvGrpSpPr>
            <p:cNvPr id="176" name="Group 18"/>
            <p:cNvGrpSpPr/>
            <p:nvPr/>
          </p:nvGrpSpPr>
          <p:grpSpPr>
            <a:xfrm>
              <a:off x="1588886" y="1333500"/>
              <a:ext cx="1463040" cy="4800600"/>
              <a:chOff x="1828800" y="1371600"/>
              <a:chExt cx="1463040" cy="4800600"/>
            </a:xfrm>
          </p:grpSpPr>
          <p:cxnSp>
            <p:nvCxnSpPr>
              <p:cNvPr id="177" name="Straight Connector 27"/>
              <p:cNvCxnSpPr/>
              <p:nvPr/>
            </p:nvCxnSpPr>
            <p:spPr>
              <a:xfrm>
                <a:off x="1905000" y="1371600"/>
                <a:ext cx="1066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28"/>
              <p:cNvCxnSpPr/>
              <p:nvPr/>
            </p:nvCxnSpPr>
            <p:spPr>
              <a:xfrm rot="5400000">
                <a:off x="571500" y="3771900"/>
                <a:ext cx="48006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29"/>
              <p:cNvCxnSpPr/>
              <p:nvPr/>
            </p:nvCxnSpPr>
            <p:spPr>
              <a:xfrm>
                <a:off x="2971800" y="13716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30"/>
              <p:cNvCxnSpPr/>
              <p:nvPr/>
            </p:nvCxnSpPr>
            <p:spPr>
              <a:xfrm>
                <a:off x="2971800" y="19812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31"/>
              <p:cNvCxnSpPr/>
              <p:nvPr/>
            </p:nvCxnSpPr>
            <p:spPr>
              <a:xfrm>
                <a:off x="2971800" y="26670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32"/>
              <p:cNvCxnSpPr/>
              <p:nvPr/>
            </p:nvCxnSpPr>
            <p:spPr>
              <a:xfrm>
                <a:off x="2971800" y="33528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33"/>
              <p:cNvCxnSpPr/>
              <p:nvPr/>
            </p:nvCxnSpPr>
            <p:spPr>
              <a:xfrm>
                <a:off x="2971800" y="40386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34"/>
              <p:cNvCxnSpPr/>
              <p:nvPr/>
            </p:nvCxnSpPr>
            <p:spPr>
              <a:xfrm>
                <a:off x="2971800" y="47244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35"/>
              <p:cNvCxnSpPr/>
              <p:nvPr/>
            </p:nvCxnSpPr>
            <p:spPr>
              <a:xfrm>
                <a:off x="2971800" y="54102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36"/>
              <p:cNvCxnSpPr/>
              <p:nvPr/>
            </p:nvCxnSpPr>
            <p:spPr>
              <a:xfrm>
                <a:off x="2971800" y="6172200"/>
                <a:ext cx="32004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37"/>
              <p:cNvCxnSpPr/>
              <p:nvPr/>
            </p:nvCxnSpPr>
            <p:spPr>
              <a:xfrm rot="5400000">
                <a:off x="152400" y="3505200"/>
                <a:ext cx="4267200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38"/>
              <p:cNvCxnSpPr/>
              <p:nvPr/>
            </p:nvCxnSpPr>
            <p:spPr>
              <a:xfrm>
                <a:off x="1828800" y="2971800"/>
                <a:ext cx="45720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39"/>
              <p:cNvCxnSpPr/>
              <p:nvPr/>
            </p:nvCxnSpPr>
            <p:spPr>
              <a:xfrm>
                <a:off x="1828800" y="4419600"/>
                <a:ext cx="45720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40"/>
              <p:cNvCxnSpPr/>
              <p:nvPr/>
            </p:nvCxnSpPr>
            <p:spPr>
              <a:xfrm>
                <a:off x="1828800" y="5638800"/>
                <a:ext cx="457200" cy="0"/>
              </a:xfrm>
              <a:prstGeom prst="line">
                <a:avLst/>
              </a:prstGeom>
              <a:ln w="34925"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"/>
            <p:cNvGrpSpPr/>
            <p:nvPr/>
          </p:nvGrpSpPr>
          <p:grpSpPr>
            <a:xfrm>
              <a:off x="598286" y="5600700"/>
              <a:ext cx="7696200" cy="914400"/>
              <a:chOff x="762000" y="5791200"/>
              <a:chExt cx="7696200" cy="914400"/>
            </a:xfrm>
          </p:grpSpPr>
          <p:grpSp>
            <p:nvGrpSpPr>
              <p:cNvPr id="192" name="Group 20"/>
              <p:cNvGrpSpPr/>
              <p:nvPr/>
            </p:nvGrpSpPr>
            <p:grpSpPr>
              <a:xfrm>
                <a:off x="6172200" y="5791200"/>
                <a:ext cx="2286000" cy="533400"/>
                <a:chOff x="3276600" y="5867400"/>
                <a:chExt cx="2286000" cy="533400"/>
              </a:xfrm>
            </p:grpSpPr>
            <p:sp>
              <p:nvSpPr>
                <p:cNvPr id="197" name="Rectangle 25"/>
                <p:cNvSpPr/>
                <p:nvPr/>
              </p:nvSpPr>
              <p:spPr>
                <a:xfrm>
                  <a:off x="3276600" y="5867400"/>
                  <a:ext cx="2286000" cy="533400"/>
                </a:xfrm>
                <a:prstGeom prst="rect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8" name="TextBox 70"/>
                <p:cNvSpPr txBox="1"/>
                <p:nvPr/>
              </p:nvSpPr>
              <p:spPr>
                <a:xfrm>
                  <a:off x="3866509" y="5955268"/>
                  <a:ext cx="123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 err="1" smtClean="0"/>
                    <a:t>Fluka</a:t>
                  </a:r>
                  <a:r>
                    <a:rPr lang="en-US" b="1" dirty="0" smtClean="0"/>
                    <a:t> team</a:t>
                  </a:r>
                  <a:endParaRPr lang="en-US" b="1" dirty="0"/>
                </a:p>
              </p:txBody>
            </p:sp>
          </p:grpSp>
          <p:grpSp>
            <p:nvGrpSpPr>
              <p:cNvPr id="193" name="Group 21"/>
              <p:cNvGrpSpPr/>
              <p:nvPr/>
            </p:nvGrpSpPr>
            <p:grpSpPr>
              <a:xfrm>
                <a:off x="762000" y="6324600"/>
                <a:ext cx="6400800" cy="381000"/>
                <a:chOff x="762000" y="6324600"/>
                <a:chExt cx="6400800" cy="381000"/>
              </a:xfrm>
            </p:grpSpPr>
            <p:cxnSp>
              <p:nvCxnSpPr>
                <p:cNvPr id="194" name="Straight Connector 22"/>
                <p:cNvCxnSpPr/>
                <p:nvPr/>
              </p:nvCxnSpPr>
              <p:spPr>
                <a:xfrm rot="5400000">
                  <a:off x="571500" y="6515100"/>
                  <a:ext cx="381000" cy="0"/>
                </a:xfrm>
                <a:prstGeom prst="line">
                  <a:avLst/>
                </a:prstGeom>
                <a:ln w="31750"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23"/>
                <p:cNvCxnSpPr/>
                <p:nvPr/>
              </p:nvCxnSpPr>
              <p:spPr>
                <a:xfrm>
                  <a:off x="762000" y="6705600"/>
                  <a:ext cx="640080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24"/>
                <p:cNvCxnSpPr/>
                <p:nvPr/>
              </p:nvCxnSpPr>
              <p:spPr>
                <a:xfrm rot="5400000">
                  <a:off x="6972300" y="6515100"/>
                  <a:ext cx="381000" cy="0"/>
                </a:xfrm>
                <a:prstGeom prst="line">
                  <a:avLst/>
                </a:prstGeom>
                <a:ln w="31750"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0" name="Titolo 3"/>
          <p:cNvSpPr txBox="1">
            <a:spLocks/>
          </p:cNvSpPr>
          <p:nvPr/>
        </p:nvSpPr>
        <p:spPr>
          <a:xfrm>
            <a:off x="639027" y="144032"/>
            <a:ext cx="8086725" cy="7254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WP6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(Coordinator A.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Ballarino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(CERN),           </a:t>
            </a:r>
          </a:p>
          <a:p>
            <a:pPr algn="ctr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Deputy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coordinator F.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Broggi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(INFN))</a:t>
            </a:r>
            <a:endParaRPr lang="it-IT" sz="20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988053" y="684853"/>
            <a:ext cx="175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“</a:t>
            </a:r>
            <a:r>
              <a:rPr lang="it-IT" dirty="0" err="1" smtClean="0">
                <a:solidFill>
                  <a:srgbClr val="0070C0"/>
                </a:solidFill>
              </a:rPr>
              <a:t>Cold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Powering</a:t>
            </a:r>
            <a:r>
              <a:rPr lang="it-IT" dirty="0" smtClean="0">
                <a:solidFill>
                  <a:srgbClr val="0070C0"/>
                </a:solidFill>
              </a:rPr>
              <a:t>”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 smtClean="0"/>
              <a:t>RESMM’15 East Lansing May 12</a:t>
            </a:r>
            <a:r>
              <a:rPr lang="en-US" altLang="it-IT" baseline="30000" dirty="0" smtClean="0"/>
              <a:t>th</a:t>
            </a:r>
            <a:r>
              <a:rPr lang="en-US" altLang="it-IT" dirty="0" smtClean="0"/>
              <a:t> 2015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218365" y="157460"/>
            <a:ext cx="8925635" cy="914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effectLst/>
              </a:rPr>
              <a:t>Cold Powering via Superconducting Links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79388" y="934134"/>
            <a:ext cx="87741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Advantages of remote powering: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Safer long-term operation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powering equipment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(power converters, current leads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associate auxiliary devices) located in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radiation-free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environment;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Safer access of personnel to equipment for maintenance, repair, diagnostic and routine tests interventions;</a:t>
            </a:r>
          </a:p>
          <a:p>
            <a:pPr>
              <a:buFontTx/>
              <a:buChar char="-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Reduced time of interventions on power converters, current leads and DFBs if the powering equipment  is located outside of the tunnel areas – gain in machine  availability ;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- Free space in the beam areas which becomes available for other equipment.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910146" y="6165502"/>
            <a:ext cx="475252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dir="5400000" algn="ctr" rotWithShape="0">
              <a:srgbClr val="000000"/>
            </a:outerShdw>
          </a:effectLst>
          <a:scene3d>
            <a:camera prst="orthographicFront">
              <a:rot lat="0" lon="21599973" rev="0"/>
            </a:camera>
            <a:lightRig rig="threePt" dir="t"/>
          </a:scene3d>
          <a:sp3d>
            <a:bevelB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Courtesy</a:t>
            </a:r>
            <a:r>
              <a:rPr lang="it-IT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of</a:t>
            </a:r>
            <a:r>
              <a:rPr lang="it-IT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Amalia </a:t>
            </a:r>
            <a:r>
              <a:rPr lang="it-IT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Ballarino</a:t>
            </a:r>
            <a:endParaRPr lang="it-IT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Segnaposto piè di pagina 18"/>
          <p:cNvSpPr txBox="1">
            <a:spLocks/>
          </p:cNvSpPr>
          <p:nvPr/>
        </p:nvSpPr>
        <p:spPr>
          <a:xfrm>
            <a:off x="2619232" y="6173787"/>
            <a:ext cx="3176731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Joint HiLumi LHC-LARP Annual Meeting</a:t>
            </a:r>
          </a:p>
          <a:p>
            <a:pPr algn="ctr"/>
            <a:r>
              <a:rPr lang="en-US" baseline="-25000" smtClean="0"/>
              <a:t>Frascati 14-16 November 2012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42310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53D58-F42B-43B9-BDA1-90638D0CBA0D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4396</TotalTime>
  <Words>999</Words>
  <Application>Microsoft Office PowerPoint</Application>
  <PresentationFormat>Presentazione su schermo (4:3)</PresentationFormat>
  <Paragraphs>184</Paragraphs>
  <Slides>25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HiLumiLHC_PresentationTemplate</vt:lpstr>
      <vt:lpstr>Graph</vt:lpstr>
      <vt:lpstr>Study on Magnesium Diboride SC Links for HiLumi-LHC   Workshop on Radiation Effects in Superconducting Magnets and Materials 2015 (RESMM'15)</vt:lpstr>
      <vt:lpstr>Diapositiva 2</vt:lpstr>
      <vt:lpstr>Outline</vt:lpstr>
      <vt:lpstr>Diapositiva 4</vt:lpstr>
      <vt:lpstr>Diapositiva 5</vt:lpstr>
      <vt:lpstr>Diapositiva 6</vt:lpstr>
      <vt:lpstr>Hi-Lumi-LHC Project</vt:lpstr>
      <vt:lpstr>Diapositiva 8</vt:lpstr>
      <vt:lpstr>Diapositiva 9</vt:lpstr>
      <vt:lpstr>Real Link</vt:lpstr>
      <vt:lpstr>Diapositiva 11</vt:lpstr>
      <vt:lpstr>Diapositiva 12</vt:lpstr>
      <vt:lpstr>Diapositiva 13</vt:lpstr>
      <vt:lpstr>P7 Dose</vt:lpstr>
      <vt:lpstr>P7 Dpa</vt:lpstr>
      <vt:lpstr>Diapositiva 16</vt:lpstr>
      <vt:lpstr>Connection Module IP1</vt:lpstr>
      <vt:lpstr>Powering Scheme and Links Layout</vt:lpstr>
      <vt:lpstr>New Beam Screen IP1</vt:lpstr>
      <vt:lpstr>IP1 Dose</vt:lpstr>
      <vt:lpstr>IP1 Dpa</vt:lpstr>
      <vt:lpstr>Conclusions</vt:lpstr>
      <vt:lpstr>What’s Next</vt:lpstr>
      <vt:lpstr>Acknowledgment</vt:lpstr>
      <vt:lpstr>Diapositiva 25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Valued Acer Customer</cp:lastModifiedBy>
  <cp:revision>410</cp:revision>
  <dcterms:created xsi:type="dcterms:W3CDTF">2011-12-13T14:40:13Z</dcterms:created>
  <dcterms:modified xsi:type="dcterms:W3CDTF">2015-05-07T14:33:38Z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