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35"/>
  </p:notesMasterIdLst>
  <p:handoutMasterIdLst>
    <p:handoutMasterId r:id="rId36"/>
  </p:handoutMasterIdLst>
  <p:sldIdLst>
    <p:sldId id="270" r:id="rId5"/>
    <p:sldId id="506" r:id="rId6"/>
    <p:sldId id="499" r:id="rId7"/>
    <p:sldId id="535" r:id="rId8"/>
    <p:sldId id="500" r:id="rId9"/>
    <p:sldId id="507" r:id="rId10"/>
    <p:sldId id="502" r:id="rId11"/>
    <p:sldId id="508" r:id="rId12"/>
    <p:sldId id="503" r:id="rId13"/>
    <p:sldId id="532" r:id="rId14"/>
    <p:sldId id="504" r:id="rId15"/>
    <p:sldId id="521" r:id="rId16"/>
    <p:sldId id="510" r:id="rId17"/>
    <p:sldId id="511" r:id="rId18"/>
    <p:sldId id="513" r:id="rId19"/>
    <p:sldId id="515" r:id="rId20"/>
    <p:sldId id="517" r:id="rId21"/>
    <p:sldId id="534" r:id="rId22"/>
    <p:sldId id="516" r:id="rId23"/>
    <p:sldId id="518" r:id="rId24"/>
    <p:sldId id="522" r:id="rId25"/>
    <p:sldId id="519" r:id="rId26"/>
    <p:sldId id="509" r:id="rId27"/>
    <p:sldId id="524" r:id="rId28"/>
    <p:sldId id="528" r:id="rId29"/>
    <p:sldId id="529" r:id="rId30"/>
    <p:sldId id="530" r:id="rId31"/>
    <p:sldId id="533" r:id="rId32"/>
    <p:sldId id="497" r:id="rId33"/>
    <p:sldId id="498" r:id="rId34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usmann, Marc" initials="HM" lastIdx="25" clrIdx="0">
    <p:extLst>
      <p:ext uri="{19B8F6BF-5375-455C-9EA6-DF929625EA0E}">
        <p15:presenceInfo xmlns:p15="http://schemas.microsoft.com/office/powerpoint/2012/main" userId="S-1-5-21-2139319003-1153703952-439713625-9623" providerId="AD"/>
      </p:ext>
    </p:extLst>
  </p:cmAuthor>
  <p:cmAuthor id="2" name="Portillo, Mauricio" initials="PM" lastIdx="11" clrIdx="1">
    <p:extLst>
      <p:ext uri="{19B8F6BF-5375-455C-9EA6-DF929625EA0E}">
        <p15:presenceInfo xmlns:p15="http://schemas.microsoft.com/office/powerpoint/2012/main" userId="S-1-5-21-2139319003-1153703952-439713625-87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64308"/>
    <a:srgbClr val="0F0C8F"/>
    <a:srgbClr val="CC0000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Objects="1">
      <p:cViewPr varScale="1">
        <p:scale>
          <a:sx n="83" d="100"/>
          <a:sy n="83" d="100"/>
        </p:scale>
        <p:origin x="7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23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4" cy="464106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4" cy="464106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98"/>
            <a:ext cx="5588000" cy="4176947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000"/>
            <a:ext cx="3026834" cy="464105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8000"/>
            <a:ext cx="3026834" cy="464105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42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8601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04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2870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62865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5331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9301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4743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7239000" cy="838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Dali Georgobiani, Mauricio Portillo, Marc Hausmann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Facility for Rare Isotope Beams, Michigan State University</a:t>
            </a:r>
          </a:p>
          <a:p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2895600"/>
            <a:ext cx="9001124" cy="1345259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Radiation Heat Load and Coil Lifetime Calculations in Support of FRIB Dipole Magnet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rgbClr val="064308">
                    <a:alpha val="20000"/>
                  </a:srgbClr>
                </a:solidFill>
              </a:rPr>
              <a:t>Introduction</a:t>
            </a:r>
          </a:p>
          <a:p>
            <a:pPr lvl="1"/>
            <a:r>
              <a:rPr lang="en-US" sz="2600" dirty="0" smtClean="0">
                <a:solidFill>
                  <a:srgbClr val="064308">
                    <a:alpha val="20000"/>
                  </a:srgbClr>
                </a:solidFill>
              </a:rPr>
              <a:t>Radiation Transport Scope within FRIB project</a:t>
            </a:r>
          </a:p>
          <a:p>
            <a:pPr lvl="1"/>
            <a:r>
              <a:rPr lang="en-US" sz="2600" dirty="0" smtClean="0">
                <a:solidFill>
                  <a:srgbClr val="064308">
                    <a:alpha val="20000"/>
                  </a:srgbClr>
                </a:solidFill>
              </a:rPr>
              <a:t>Superconducting Dipole SCD1 in FRIB Preseparator</a:t>
            </a:r>
          </a:p>
          <a:p>
            <a:r>
              <a:rPr lang="en-US" sz="2800" dirty="0" smtClean="0">
                <a:solidFill>
                  <a:srgbClr val="064308">
                    <a:alpha val="20000"/>
                  </a:srgbClr>
                </a:solidFill>
              </a:rPr>
              <a:t>Calculation Formalism</a:t>
            </a:r>
          </a:p>
          <a:p>
            <a:r>
              <a:rPr lang="en-US" sz="2800" b="1" dirty="0" smtClean="0"/>
              <a:t>Analysis Examples:</a:t>
            </a:r>
          </a:p>
          <a:p>
            <a:pPr lvl="1"/>
            <a:r>
              <a:rPr lang="en-US" sz="2600" dirty="0" smtClean="0"/>
              <a:t>Dipole beam blocker design challenge</a:t>
            </a:r>
          </a:p>
          <a:p>
            <a:pPr lvl="1"/>
            <a:r>
              <a:rPr lang="en-US" sz="2600" b="1" dirty="0" smtClean="0">
                <a:solidFill>
                  <a:schemeClr val="tx1">
                    <a:alpha val="20000"/>
                  </a:schemeClr>
                </a:solidFill>
              </a:rPr>
              <a:t>Dipole component heat loads and coil lifetimes</a:t>
            </a:r>
          </a:p>
          <a:p>
            <a:r>
              <a:rPr lang="en-US" sz="2800" dirty="0" smtClean="0">
                <a:solidFill>
                  <a:srgbClr val="064308">
                    <a:alpha val="20000"/>
                  </a:srgbClr>
                </a:solidFill>
              </a:rPr>
              <a:t>Summary and Conclusions</a:t>
            </a:r>
          </a:p>
          <a:p>
            <a:r>
              <a:rPr lang="en-US" sz="2800" dirty="0" smtClean="0">
                <a:solidFill>
                  <a:srgbClr val="064308">
                    <a:alpha val="20000"/>
                  </a:srgbClr>
                </a:solidFill>
              </a:rPr>
              <a:t>References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49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Improvements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in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Design of SCD1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smtClean="0"/>
              <a:t>Dali Georgobiani, RESMM'15  May 11,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28600" y="1143000"/>
            <a:ext cx="883920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dirty="0"/>
              <a:t>S</a:t>
            </a:r>
            <a:r>
              <a:rPr lang="en-US" kern="0" dirty="0" smtClean="0"/>
              <a:t>ettings for neutron-rich light rare isotopes lead to large deflection of primary beam in SCD1 (e.g. </a:t>
            </a:r>
            <a:r>
              <a:rPr lang="en-US" kern="0" baseline="30000" dirty="0" smtClean="0"/>
              <a:t>18</a:t>
            </a:r>
            <a:r>
              <a:rPr lang="en-US" kern="0" dirty="0" smtClean="0"/>
              <a:t>O primary beam in </a:t>
            </a:r>
            <a:r>
              <a:rPr lang="en-US" kern="0" baseline="30000" dirty="0" smtClean="0"/>
              <a:t>8</a:t>
            </a:r>
            <a:r>
              <a:rPr lang="en-US" kern="0" dirty="0" smtClean="0"/>
              <a:t>He setting)</a:t>
            </a:r>
          </a:p>
          <a:p>
            <a:pPr lvl="1"/>
            <a:r>
              <a:rPr lang="en-US" sz="1600" dirty="0" smtClean="0"/>
              <a:t>Primary </a:t>
            </a:r>
            <a:r>
              <a:rPr lang="en-US" sz="1600" dirty="0"/>
              <a:t>beam (~ 300 kW beam power) would have hit cryostat </a:t>
            </a:r>
            <a:endParaRPr lang="en-US" kern="0" dirty="0" smtClean="0"/>
          </a:p>
          <a:p>
            <a:r>
              <a:rPr lang="en-US" kern="0" dirty="0" smtClean="0"/>
              <a:t>Cryostat interference identified with primary beam at exit corner</a:t>
            </a:r>
          </a:p>
          <a:p>
            <a:r>
              <a:rPr lang="en-US" kern="0" dirty="0" smtClean="0"/>
              <a:t>Design of exit corner opened up to remove interference</a:t>
            </a:r>
          </a:p>
          <a:p>
            <a:pPr lvl="1"/>
            <a:r>
              <a:rPr lang="en-US" kern="0" dirty="0" smtClean="0"/>
              <a:t>Primary beam clears magnet hardware</a:t>
            </a:r>
          </a:p>
          <a:p>
            <a:r>
              <a:rPr lang="en-US" kern="0" dirty="0" smtClean="0"/>
              <a:t>Beam blockers introduced to control power deposition into cryostats</a:t>
            </a:r>
          </a:p>
          <a:p>
            <a:pPr lvl="1"/>
            <a:r>
              <a:rPr lang="en-US" kern="0" dirty="0" smtClean="0"/>
              <a:t>Beam blockers optimized to protect dipole cryostats from direct beam</a:t>
            </a:r>
          </a:p>
          <a:p>
            <a:r>
              <a:rPr lang="en-US" kern="0" dirty="0" smtClean="0"/>
              <a:t>Heat load calculations </a:t>
            </a:r>
            <a:br>
              <a:rPr lang="en-US" kern="0" dirty="0" smtClean="0"/>
            </a:br>
            <a:r>
              <a:rPr lang="en-US" kern="0" dirty="0" smtClean="0"/>
              <a:t>performed to guide </a:t>
            </a:r>
            <a:br>
              <a:rPr lang="en-US" kern="0" dirty="0" smtClean="0"/>
            </a:br>
            <a:r>
              <a:rPr lang="en-US" kern="0" dirty="0" smtClean="0"/>
              <a:t>the dipole design and</a:t>
            </a:r>
            <a:br>
              <a:rPr lang="en-US" kern="0" dirty="0" smtClean="0"/>
            </a:br>
            <a:r>
              <a:rPr lang="en-US" kern="0" dirty="0" smtClean="0"/>
              <a:t>blocker optimization</a:t>
            </a:r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5782157" y="4267199"/>
            <a:ext cx="3285644" cy="1828800"/>
            <a:chOff x="4499625" y="3352800"/>
            <a:chExt cx="4107054" cy="2286000"/>
          </a:xfrm>
        </p:grpSpPr>
        <p:sp>
          <p:nvSpPr>
            <p:cNvPr id="21" name="TextBox 20"/>
            <p:cNvSpPr txBox="1"/>
            <p:nvPr/>
          </p:nvSpPr>
          <p:spPr>
            <a:xfrm>
              <a:off x="4499625" y="4803363"/>
              <a:ext cx="1762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Optimum beam</a:t>
              </a:r>
              <a:br>
                <a:rPr lang="en-US" dirty="0" smtClean="0"/>
              </a:br>
              <a:r>
                <a:rPr lang="en-US" dirty="0" smtClean="0"/>
                <a:t>blockers</a:t>
              </a:r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511178" y="3352800"/>
              <a:ext cx="2095501" cy="2286000"/>
              <a:chOff x="6511178" y="3352800"/>
              <a:chExt cx="2095501" cy="228600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858000" y="3352800"/>
                <a:ext cx="1748679" cy="2286000"/>
                <a:chOff x="6858000" y="3352800"/>
                <a:chExt cx="1748679" cy="2286000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771" r="7834"/>
                <a:stretch/>
              </p:blipFill>
              <p:spPr>
                <a:xfrm>
                  <a:off x="6858000" y="3352800"/>
                  <a:ext cx="1748679" cy="2286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</p:pic>
            <p:sp>
              <p:nvSpPr>
                <p:cNvPr id="28" name="Oval 27"/>
                <p:cNvSpPr>
                  <a:spLocks noChangeAspect="1"/>
                </p:cNvSpPr>
                <p:nvPr/>
              </p:nvSpPr>
              <p:spPr>
                <a:xfrm>
                  <a:off x="7848600" y="4876800"/>
                  <a:ext cx="365760" cy="36576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3" name="Straight Arrow Connector 22"/>
              <p:cNvCxnSpPr/>
              <p:nvPr/>
            </p:nvCxnSpPr>
            <p:spPr>
              <a:xfrm flipV="1">
                <a:off x="6511178" y="4831080"/>
                <a:ext cx="1221161" cy="4114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3682006" y="4267199"/>
            <a:ext cx="3986851" cy="1828800"/>
            <a:chOff x="256179" y="3352800"/>
            <a:chExt cx="4983567" cy="2286000"/>
          </a:xfrm>
        </p:grpSpPr>
        <p:sp>
          <p:nvSpPr>
            <p:cNvPr id="29" name="TextBox 28"/>
            <p:cNvSpPr txBox="1"/>
            <p:nvPr/>
          </p:nvSpPr>
          <p:spPr>
            <a:xfrm>
              <a:off x="2209398" y="3666814"/>
              <a:ext cx="3030348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Cryostat interference</a:t>
              </a:r>
              <a:br>
                <a:rPr lang="en-US" dirty="0" smtClean="0"/>
              </a:br>
              <a:r>
                <a:rPr lang="en-US" dirty="0" smtClean="0"/>
                <a:t>with primary beam</a:t>
              </a:r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56179" y="3352800"/>
              <a:ext cx="2000253" cy="2286000"/>
              <a:chOff x="256179" y="3352800"/>
              <a:chExt cx="2000253" cy="22860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56179" y="3352800"/>
                <a:ext cx="1725020" cy="2286000"/>
                <a:chOff x="256179" y="3352800"/>
                <a:chExt cx="1725020" cy="2286000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5846" r="7103"/>
                <a:stretch/>
              </p:blipFill>
              <p:spPr>
                <a:xfrm>
                  <a:off x="256179" y="3352800"/>
                  <a:ext cx="1725020" cy="2286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</p:pic>
            <p:sp>
              <p:nvSpPr>
                <p:cNvPr id="8" name="Oval 7"/>
                <p:cNvSpPr>
                  <a:spLocks noChangeAspect="1"/>
                </p:cNvSpPr>
                <p:nvPr/>
              </p:nvSpPr>
              <p:spPr>
                <a:xfrm>
                  <a:off x="1066800" y="4648200"/>
                  <a:ext cx="365760" cy="36576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2" name="Straight Arrow Connector 31"/>
              <p:cNvCxnSpPr/>
              <p:nvPr/>
            </p:nvCxnSpPr>
            <p:spPr>
              <a:xfrm flipH="1">
                <a:off x="1432560" y="4102045"/>
                <a:ext cx="823872" cy="5461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805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Radiation transport code </a:t>
            </a:r>
            <a:r>
              <a:rPr lang="en-US" sz="2800" dirty="0" smtClean="0"/>
              <a:t>PHITS </a:t>
            </a:r>
            <a:r>
              <a:rPr lang="en-US" sz="2800" dirty="0"/>
              <a:t>and beam optics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codes COSY </a:t>
            </a:r>
            <a:r>
              <a:rPr lang="en-US" sz="2800" dirty="0"/>
              <a:t>and LISE</a:t>
            </a:r>
            <a:r>
              <a:rPr lang="en-US" sz="2800" baseline="30000" dirty="0" smtClean="0"/>
              <a:t>++</a:t>
            </a:r>
            <a:r>
              <a:rPr lang="en-US" sz="2800" dirty="0" smtClean="0"/>
              <a:t> </a:t>
            </a:r>
            <a:r>
              <a:rPr lang="en-US" sz="2800" dirty="0"/>
              <a:t>results are compared to validate the </a:t>
            </a:r>
            <a:r>
              <a:rPr lang="en-US" sz="2800" dirty="0" smtClean="0"/>
              <a:t>codes </a:t>
            </a:r>
            <a:r>
              <a:rPr lang="en-US" sz="2800" dirty="0"/>
              <a:t>against each </a:t>
            </a:r>
            <a:r>
              <a:rPr lang="en-US" sz="2800" dirty="0" smtClean="0"/>
              <a:t>other</a:t>
            </a:r>
            <a:endParaRPr lang="en-US" sz="2800" dirty="0"/>
          </a:p>
          <a:p>
            <a:r>
              <a:rPr lang="en-US" sz="2800" dirty="0"/>
              <a:t>A</a:t>
            </a:r>
            <a:r>
              <a:rPr lang="en-US" sz="2800" dirty="0" smtClean="0"/>
              <a:t> specific set </a:t>
            </a:r>
            <a:r>
              <a:rPr lang="en-US" sz="2800" dirty="0"/>
              <a:t>of beam </a:t>
            </a:r>
            <a:r>
              <a:rPr lang="en-US" sz="2800" dirty="0" smtClean="0"/>
              <a:t>parameters used:</a:t>
            </a:r>
            <a:endParaRPr lang="en-US" sz="2800" dirty="0"/>
          </a:p>
          <a:p>
            <a:pPr lvl="1"/>
            <a:r>
              <a:rPr lang="en-US" baseline="30000" dirty="0" smtClean="0"/>
              <a:t>18</a:t>
            </a:r>
            <a:r>
              <a:rPr lang="en-US" dirty="0" smtClean="0"/>
              <a:t>O </a:t>
            </a:r>
            <a:r>
              <a:rPr lang="en-US" dirty="0"/>
              <a:t>beam incident on 2.48 g/cm</a:t>
            </a:r>
            <a:r>
              <a:rPr lang="en-US" baseline="30000" dirty="0"/>
              <a:t>2</a:t>
            </a:r>
            <a:r>
              <a:rPr lang="en-US" dirty="0"/>
              <a:t> graphite target</a:t>
            </a:r>
          </a:p>
          <a:p>
            <a:pPr lvl="1"/>
            <a:r>
              <a:rPr lang="en-US" dirty="0"/>
              <a:t>Beam energy 200 MeV/u; beam power 400 kW</a:t>
            </a:r>
          </a:p>
          <a:p>
            <a:pPr lvl="1"/>
            <a:r>
              <a:rPr lang="en-US" dirty="0"/>
              <a:t>Beam rigidity for </a:t>
            </a:r>
            <a:r>
              <a:rPr lang="en-US" dirty="0" smtClean="0"/>
              <a:t>fragment of interest (</a:t>
            </a:r>
            <a:r>
              <a:rPr lang="en-US" baseline="30000" dirty="0" smtClean="0"/>
              <a:t>8</a:t>
            </a:r>
            <a:r>
              <a:rPr lang="en-US" dirty="0" smtClean="0"/>
              <a:t>He) </a:t>
            </a:r>
            <a:r>
              <a:rPr lang="en-US" dirty="0"/>
              <a:t>is 8 </a:t>
            </a:r>
            <a:r>
              <a:rPr lang="en-US" dirty="0" smtClean="0"/>
              <a:t>T-m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Input and Methodology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55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Best </a:t>
            </a:r>
            <a:r>
              <a:rPr lang="en-US" sz="2400" dirty="0"/>
              <a:t>match between available models of angular and energy </a:t>
            </a:r>
            <a:r>
              <a:rPr lang="en-US" sz="2400" dirty="0" smtClean="0"/>
              <a:t>straggling selected </a:t>
            </a:r>
            <a:r>
              <a:rPr lang="en-US" sz="2400" dirty="0"/>
              <a:t>via side-by-side comparisons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RMS </a:t>
            </a:r>
            <a:r>
              <a:rPr lang="en-US" sz="2400" dirty="0"/>
              <a:t>values calculated after target for both the primary beam </a:t>
            </a:r>
            <a:r>
              <a:rPr lang="en-US" sz="2400" dirty="0" smtClean="0"/>
              <a:t>and </a:t>
            </a:r>
            <a:r>
              <a:rPr lang="en-US" sz="2400" dirty="0"/>
              <a:t>fragments, as well as average energies, are in reasonable agreement as shown in the tables</a:t>
            </a:r>
            <a:r>
              <a:rPr lang="en-US" sz="2400" dirty="0" smtClean="0"/>
              <a:t>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and Energy Straggling Comparison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510936" y="4101550"/>
            <a:ext cx="2609382" cy="2173651"/>
            <a:chOff x="6531651" y="3822336"/>
            <a:chExt cx="2609382" cy="21736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31651" y="4612075"/>
              <a:ext cx="2597121" cy="138391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571099" y="3822336"/>
              <a:ext cx="256993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energy of the</a:t>
              </a:r>
              <a:br>
                <a:rPr lang="en-US" dirty="0" smtClean="0"/>
              </a:br>
              <a:r>
                <a:rPr lang="en-US" dirty="0" smtClean="0"/>
                <a:t>primary beam after the </a:t>
              </a:r>
              <a:br>
                <a:rPr lang="en-US" dirty="0" smtClean="0"/>
              </a:br>
              <a:r>
                <a:rPr lang="en-US" dirty="0" smtClean="0"/>
                <a:t>target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4955" y="2934476"/>
            <a:ext cx="6320303" cy="3291006"/>
            <a:chOff x="104955" y="2934476"/>
            <a:chExt cx="6320303" cy="32910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396" y="3573722"/>
              <a:ext cx="6295862" cy="265176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4955" y="2934476"/>
              <a:ext cx="61478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Angular and energy straggling RMS values calculated with</a:t>
              </a:r>
              <a:br>
                <a:rPr lang="en-US" dirty="0" smtClean="0"/>
              </a:br>
              <a:r>
                <a:rPr lang="en-US" dirty="0" smtClean="0"/>
                <a:t>LISE</a:t>
              </a:r>
              <a:r>
                <a:rPr lang="en-US" baseline="30000" dirty="0" smtClean="0"/>
                <a:t>++</a:t>
              </a:r>
              <a:r>
                <a:rPr lang="en-US" dirty="0" smtClean="0"/>
                <a:t> and PHITS for the primary beam and fragments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5073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Beam envelopes for 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 fragments from target shown</a:t>
            </a:r>
          </a:p>
          <a:p>
            <a:r>
              <a:rPr lang="en-US" sz="2400" dirty="0" smtClean="0"/>
              <a:t>Beam optics and fragment distributions are similar in PHITS and</a:t>
            </a:r>
            <a:br>
              <a:rPr lang="en-US" sz="2400" dirty="0" smtClean="0"/>
            </a:br>
            <a:r>
              <a:rPr lang="en-US" sz="2400" dirty="0" smtClean="0"/>
              <a:t>LISE</a:t>
            </a:r>
            <a:r>
              <a:rPr lang="en-US" sz="2400" baseline="30000" dirty="0" smtClean="0"/>
              <a:t>++</a:t>
            </a:r>
            <a:endParaRPr lang="en-US" sz="2400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Optics Comparison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4" name="Picture 6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9529" y="2023529"/>
            <a:ext cx="5688330" cy="407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6439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Both the primary beam </a:t>
            </a:r>
            <a:r>
              <a:rPr lang="en-US" sz="2400" baseline="30000" dirty="0" smtClean="0"/>
              <a:t>18</a:t>
            </a:r>
            <a:r>
              <a:rPr lang="en-US" sz="2400" dirty="0" smtClean="0"/>
              <a:t>O and reaction products shown</a:t>
            </a:r>
          </a:p>
          <a:p>
            <a:r>
              <a:rPr lang="en-US" sz="2400" dirty="0" smtClean="0"/>
              <a:t>Total heat loads into the bottom blocker calculated by PHITS and by LISE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 are in reasonable agreement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Flux Maps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438400"/>
            <a:ext cx="731473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60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Based on PHITS calculations, beam </a:t>
            </a:r>
            <a:r>
              <a:rPr lang="en-US" sz="2800" dirty="0"/>
              <a:t>interference conditions in </a:t>
            </a:r>
            <a:r>
              <a:rPr lang="en-US" sz="2800" dirty="0" smtClean="0"/>
              <a:t>the SCD1 </a:t>
            </a:r>
            <a:r>
              <a:rPr lang="en-US" sz="2800" dirty="0"/>
              <a:t>components were identified and resolved as follows:</a:t>
            </a:r>
          </a:p>
          <a:p>
            <a:pPr lvl="1"/>
            <a:r>
              <a:rPr lang="en-US" sz="2400" dirty="0" smtClean="0"/>
              <a:t>Increasing </a:t>
            </a:r>
            <a:r>
              <a:rPr lang="en-US" sz="2400" dirty="0"/>
              <a:t>width of dipole exit window opening </a:t>
            </a:r>
          </a:p>
          <a:p>
            <a:pPr lvl="2"/>
            <a:r>
              <a:rPr lang="en-US" sz="2000" dirty="0"/>
              <a:t>P</a:t>
            </a:r>
            <a:r>
              <a:rPr lang="en-US" sz="2000" dirty="0" smtClean="0"/>
              <a:t>rimary </a:t>
            </a:r>
            <a:r>
              <a:rPr lang="en-US" sz="2000" dirty="0"/>
              <a:t>beam clears magnet hardware safely</a:t>
            </a:r>
          </a:p>
          <a:p>
            <a:pPr lvl="1"/>
            <a:r>
              <a:rPr lang="en-US" sz="2400" dirty="0" smtClean="0"/>
              <a:t>Adding </a:t>
            </a:r>
            <a:r>
              <a:rPr lang="en-US" sz="2400" dirty="0"/>
              <a:t>top and bottom beam blockers inside of dipole gap </a:t>
            </a:r>
          </a:p>
          <a:p>
            <a:pPr lvl="2"/>
            <a:r>
              <a:rPr lang="en-US" sz="2000" dirty="0" smtClean="0"/>
              <a:t>Stops </a:t>
            </a:r>
            <a:r>
              <a:rPr lang="en-US" sz="2000" dirty="0"/>
              <a:t>intense fragments near the primary beam </a:t>
            </a:r>
            <a:endParaRPr lang="en-US" sz="2000" dirty="0" smtClean="0"/>
          </a:p>
          <a:p>
            <a:pPr lvl="2"/>
            <a:r>
              <a:rPr lang="en-US" sz="2000" dirty="0" smtClean="0"/>
              <a:t>Reduces </a:t>
            </a:r>
            <a:r>
              <a:rPr lang="en-US" sz="2000" dirty="0"/>
              <a:t>the radiation heat load to cryostat</a:t>
            </a:r>
          </a:p>
          <a:p>
            <a:pPr lvl="1"/>
            <a:r>
              <a:rPr lang="en-US" sz="2400" dirty="0" smtClean="0"/>
              <a:t>Optimizing </a:t>
            </a:r>
            <a:r>
              <a:rPr lang="en-US" sz="2400" dirty="0"/>
              <a:t>the blocker shape </a:t>
            </a:r>
            <a:endParaRPr lang="en-US" sz="2400" dirty="0" smtClean="0"/>
          </a:p>
          <a:p>
            <a:pPr lvl="2"/>
            <a:r>
              <a:rPr lang="en-US" sz="2000" dirty="0" smtClean="0"/>
              <a:t>To minimize </a:t>
            </a:r>
            <a:r>
              <a:rPr lang="en-US" sz="2000" dirty="0"/>
              <a:t>direct beam </a:t>
            </a:r>
            <a:r>
              <a:rPr lang="en-US" sz="2000" dirty="0" smtClean="0"/>
              <a:t>losses while maintaining </a:t>
            </a:r>
            <a:r>
              <a:rPr lang="en-US" sz="2000" dirty="0"/>
              <a:t>adequate shielding</a:t>
            </a:r>
          </a:p>
          <a:p>
            <a:pPr lvl="1"/>
            <a:r>
              <a:rPr lang="en-US" sz="2400" dirty="0"/>
              <a:t> Developing </a:t>
            </a:r>
            <a:r>
              <a:rPr lang="en-US" sz="2400" dirty="0" smtClean="0"/>
              <a:t>optimal beam </a:t>
            </a:r>
            <a:r>
              <a:rPr lang="en-US" sz="2400" dirty="0"/>
              <a:t>optics settings </a:t>
            </a:r>
            <a:endParaRPr lang="en-US" sz="2400" dirty="0" smtClean="0"/>
          </a:p>
          <a:p>
            <a:pPr lvl="2"/>
            <a:r>
              <a:rPr lang="en-US" sz="2000" dirty="0" smtClean="0"/>
              <a:t>To </a:t>
            </a:r>
            <a:r>
              <a:rPr lang="en-US" sz="2000" dirty="0"/>
              <a:t>minimize losses to all surrounding dipole components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Calculations of </a:t>
            </a:r>
            <a:r>
              <a:rPr lang="en-US" sz="2400" dirty="0"/>
              <a:t>induced thermal losses with PHITS </a:t>
            </a:r>
            <a:r>
              <a:rPr lang="en-US" sz="2400" dirty="0" smtClean="0"/>
              <a:t>aid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designs </a:t>
            </a:r>
            <a:r>
              <a:rPr lang="en-US" sz="2400" dirty="0"/>
              <a:t>of water and helium </a:t>
            </a:r>
            <a:r>
              <a:rPr lang="en-US" sz="2400" dirty="0" smtClean="0"/>
              <a:t>cooling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SCD1 Beam Blocker: Design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2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9067800" cy="5027414"/>
          </a:xfrm>
        </p:spPr>
        <p:txBody>
          <a:bodyPr/>
          <a:lstStyle/>
          <a:p>
            <a:r>
              <a:rPr lang="en-US" sz="2800" dirty="0"/>
              <a:t>Radiation transport code PHITS -- with particular settings for </a:t>
            </a:r>
            <a:r>
              <a:rPr lang="en-US" sz="2800" dirty="0" smtClean="0"/>
              <a:t>straggling </a:t>
            </a:r>
            <a:r>
              <a:rPr lang="en-US" sz="2800" dirty="0"/>
              <a:t>and energy loss as well as its fragment production model -- was validated against beam optics codes LISE</a:t>
            </a:r>
            <a:r>
              <a:rPr lang="en-US" sz="2800" baseline="30000" dirty="0"/>
              <a:t>++</a:t>
            </a:r>
            <a:r>
              <a:rPr lang="en-US" sz="2800" dirty="0"/>
              <a:t>/</a:t>
            </a:r>
            <a:r>
              <a:rPr lang="en-US" sz="2800" dirty="0" smtClean="0"/>
              <a:t>COSY</a:t>
            </a:r>
            <a:endParaRPr lang="en-US" sz="2800" dirty="0"/>
          </a:p>
          <a:p>
            <a:pPr lvl="1"/>
            <a:r>
              <a:rPr lang="en-US" sz="2400" dirty="0" smtClean="0">
                <a:solidFill>
                  <a:srgbClr val="064308"/>
                </a:solidFill>
                <a:ea typeface="ＭＳ Ｐゴシック" pitchFamily="-65" charset="-128"/>
              </a:rPr>
              <a:t>Good </a:t>
            </a:r>
            <a:r>
              <a:rPr lang="en-US" sz="2400" dirty="0">
                <a:solidFill>
                  <a:srgbClr val="064308"/>
                </a:solidFill>
                <a:ea typeface="ＭＳ Ｐゴシック" pitchFamily="-65" charset="-128"/>
              </a:rPr>
              <a:t>agreement </a:t>
            </a:r>
            <a:r>
              <a:rPr lang="en-US" sz="2400" dirty="0" smtClean="0">
                <a:solidFill>
                  <a:srgbClr val="064308"/>
                </a:solidFill>
                <a:ea typeface="ＭＳ Ｐゴシック" pitchFamily="-65" charset="-128"/>
              </a:rPr>
              <a:t>demonstrated</a:t>
            </a:r>
            <a:endParaRPr lang="en-US" sz="2400" dirty="0">
              <a:solidFill>
                <a:srgbClr val="064308"/>
              </a:solidFill>
              <a:ea typeface="ＭＳ Ｐゴシック" pitchFamily="-65" charset="-128"/>
            </a:endParaRPr>
          </a:p>
          <a:p>
            <a:pPr lvl="2"/>
            <a:r>
              <a:rPr lang="en-US" sz="20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Flux </a:t>
            </a:r>
            <a:r>
              <a:rPr lang="en-US" sz="20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maps from both codes show similar </a:t>
            </a:r>
            <a:r>
              <a:rPr lang="en-US" sz="20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distributions</a:t>
            </a:r>
          </a:p>
          <a:p>
            <a:pPr lvl="2"/>
            <a:r>
              <a:rPr lang="en-US" sz="20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Power </a:t>
            </a:r>
            <a:r>
              <a:rPr lang="en-US" sz="20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deposition to the lower blocker is calculated to be 3 kW for LISE</a:t>
            </a:r>
            <a:r>
              <a:rPr lang="en-US" sz="2000" baseline="300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++</a:t>
            </a:r>
            <a:r>
              <a:rPr lang="en-US" sz="20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/COSY and 2.1 kW for </a:t>
            </a:r>
            <a:r>
              <a:rPr lang="en-US" sz="20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PHITS</a:t>
            </a:r>
          </a:p>
          <a:p>
            <a:pPr lvl="2"/>
            <a:r>
              <a:rPr lang="en-US" sz="20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The </a:t>
            </a:r>
            <a:r>
              <a:rPr lang="en-US" sz="20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lower value can be explained by the lower angular spread for reaction products using </a:t>
            </a:r>
            <a:r>
              <a:rPr lang="en-US" sz="20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the </a:t>
            </a:r>
            <a:r>
              <a:rPr lang="en-US" sz="20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PHITS </a:t>
            </a:r>
            <a:r>
              <a:rPr lang="en-US" sz="20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model</a:t>
            </a:r>
            <a:endParaRPr lang="en-US" sz="2000" dirty="0" smtClean="0"/>
          </a:p>
          <a:p>
            <a:r>
              <a:rPr lang="en-US" sz="2800" dirty="0" smtClean="0"/>
              <a:t>The outcome of </a:t>
            </a:r>
            <a:r>
              <a:rPr lang="en-US" sz="2800" dirty="0"/>
              <a:t>this study </a:t>
            </a:r>
            <a:r>
              <a:rPr lang="en-US" sz="2800" dirty="0" smtClean="0"/>
              <a:t>provides design requirements </a:t>
            </a:r>
            <a:r>
              <a:rPr lang="en-US" sz="2800" dirty="0"/>
              <a:t>for </a:t>
            </a:r>
            <a:r>
              <a:rPr lang="en-US" sz="2800" dirty="0" smtClean="0"/>
              <a:t>SCD1 in </a:t>
            </a:r>
            <a:r>
              <a:rPr lang="en-US" sz="2800" dirty="0"/>
              <a:t>terms of the beam </a:t>
            </a:r>
            <a:r>
              <a:rPr lang="en-US" sz="2800" dirty="0" smtClean="0"/>
              <a:t>conditions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 smtClean="0"/>
              <a:t>SCD1 Design Improvements: Analysis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23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rgbClr val="064308">
                    <a:alpha val="20000"/>
                  </a:srgbClr>
                </a:solidFill>
              </a:rPr>
              <a:t>Introduction</a:t>
            </a:r>
          </a:p>
          <a:p>
            <a:pPr lvl="1"/>
            <a:r>
              <a:rPr lang="en-US" sz="2600" dirty="0" smtClean="0">
                <a:solidFill>
                  <a:srgbClr val="064308">
                    <a:alpha val="20000"/>
                  </a:srgbClr>
                </a:solidFill>
              </a:rPr>
              <a:t>Radiation Transport Scope within FRIB project</a:t>
            </a:r>
          </a:p>
          <a:p>
            <a:pPr lvl="1"/>
            <a:r>
              <a:rPr lang="en-US" sz="2600" dirty="0" smtClean="0">
                <a:solidFill>
                  <a:srgbClr val="064308">
                    <a:alpha val="20000"/>
                  </a:srgbClr>
                </a:solidFill>
              </a:rPr>
              <a:t>Superconducting Dipole SCD1 in FRIB Preseparator</a:t>
            </a:r>
          </a:p>
          <a:p>
            <a:r>
              <a:rPr lang="en-US" sz="2800" dirty="0" smtClean="0">
                <a:solidFill>
                  <a:srgbClr val="064308">
                    <a:alpha val="20000"/>
                  </a:srgbClr>
                </a:solidFill>
              </a:rPr>
              <a:t>Calculation Formalism</a:t>
            </a:r>
          </a:p>
          <a:p>
            <a:r>
              <a:rPr lang="en-US" sz="2800" b="1" dirty="0" smtClean="0"/>
              <a:t>Analysis Examples:</a:t>
            </a:r>
          </a:p>
          <a:p>
            <a:pPr lvl="1"/>
            <a:r>
              <a:rPr lang="en-US" sz="2600" dirty="0" smtClean="0">
                <a:solidFill>
                  <a:schemeClr val="tx1">
                    <a:alpha val="20000"/>
                  </a:schemeClr>
                </a:solidFill>
              </a:rPr>
              <a:t>Dipole beam blocker design challenge</a:t>
            </a:r>
          </a:p>
          <a:p>
            <a:pPr lvl="1"/>
            <a:r>
              <a:rPr lang="en-US" sz="2600" b="1" dirty="0" smtClean="0"/>
              <a:t>Dipole component heat loads and coil lifetimes</a:t>
            </a:r>
          </a:p>
          <a:p>
            <a:r>
              <a:rPr lang="en-US" sz="2800" dirty="0" smtClean="0">
                <a:solidFill>
                  <a:srgbClr val="064308">
                    <a:alpha val="20000"/>
                  </a:srgbClr>
                </a:solidFill>
              </a:rPr>
              <a:t>Summary and Conclusions</a:t>
            </a:r>
          </a:p>
          <a:p>
            <a:r>
              <a:rPr lang="en-US" sz="2800" dirty="0" smtClean="0">
                <a:solidFill>
                  <a:srgbClr val="064308">
                    <a:alpha val="20000"/>
                  </a:srgbClr>
                </a:solidFill>
              </a:rPr>
              <a:t>References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4963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9067800" cy="5027414"/>
          </a:xfrm>
        </p:spPr>
        <p:txBody>
          <a:bodyPr/>
          <a:lstStyle/>
          <a:p>
            <a:pPr marL="180178" lvl="1" indent="-180178">
              <a:spcBef>
                <a:spcPts val="1206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Calculations performed to support Low Temperature Superconductor (LTS) magnet </a:t>
            </a:r>
            <a:r>
              <a:rPr lang="en-US" sz="24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choice</a:t>
            </a:r>
          </a:p>
          <a:p>
            <a:pPr marL="180178" lvl="1" indent="-180178">
              <a:spcBef>
                <a:spcPts val="1206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Model 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has</a:t>
            </a:r>
            <a:r>
              <a:rPr lang="en-US" sz="24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 changed by moving coils</a:t>
            </a:r>
            <a:br>
              <a:rPr lang="en-US" sz="24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4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into yoke by 5 cm 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at</a:t>
            </a:r>
            <a:r>
              <a:rPr lang="en-US" sz="24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 each side</a:t>
            </a:r>
            <a:endParaRPr lang="en-US" sz="2400" dirty="0">
              <a:solidFill>
                <a:srgbClr val="064308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from HTS to LTS Technology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15347" y="2870871"/>
            <a:ext cx="4008072" cy="3008850"/>
            <a:chOff x="333736" y="2691769"/>
            <a:chExt cx="4008072" cy="3008850"/>
          </a:xfrm>
        </p:grpSpPr>
        <p:grpSp>
          <p:nvGrpSpPr>
            <p:cNvPr id="7" name="Group 6"/>
            <p:cNvGrpSpPr/>
            <p:nvPr/>
          </p:nvGrpSpPr>
          <p:grpSpPr>
            <a:xfrm>
              <a:off x="333736" y="2691769"/>
              <a:ext cx="4008072" cy="3008850"/>
              <a:chOff x="221079" y="1428505"/>
              <a:chExt cx="4008072" cy="300885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23632" y="1428505"/>
                <a:ext cx="3905519" cy="2762636"/>
                <a:chOff x="8064916" y="1562881"/>
                <a:chExt cx="3905519" cy="276263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26799" y="1562881"/>
                  <a:ext cx="2943636" cy="2762636"/>
                </a:xfrm>
                <a:prstGeom prst="rect">
                  <a:avLst/>
                </a:prstGeom>
              </p:spPr>
            </p:pic>
            <p:sp>
              <p:nvSpPr>
                <p:cNvPr id="15" name="Left Arrow 14"/>
                <p:cNvSpPr/>
                <p:nvPr/>
              </p:nvSpPr>
              <p:spPr>
                <a:xfrm flipH="1">
                  <a:off x="8157831" y="2684478"/>
                  <a:ext cx="868968" cy="259721"/>
                </a:xfrm>
                <a:prstGeom prst="lef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8064916" y="2024155"/>
                  <a:ext cx="102322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Beam </a:t>
                  </a:r>
                </a:p>
                <a:p>
                  <a:r>
                    <a:rPr lang="en-US" dirty="0" smtClean="0"/>
                    <a:t>direction</a:t>
                  </a:r>
                  <a:endParaRPr lang="en-US" dirty="0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1717331" y="1428505"/>
                <a:ext cx="200680" cy="2362910"/>
              </a:xfrm>
              <a:prstGeom prst="rect">
                <a:avLst/>
              </a:prstGeom>
              <a:solidFill>
                <a:srgbClr val="7030A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V="1">
                <a:off x="1285515" y="3852819"/>
                <a:ext cx="370470" cy="27164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21079" y="4068023"/>
                <a:ext cx="3005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Power density map position</a:t>
                </a:r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485014" y="2694786"/>
              <a:ext cx="664292" cy="27197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6430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86462" tIns="43231" rIns="86462" bIns="43231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SCD1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82026" y="1804503"/>
            <a:ext cx="2977842" cy="4097864"/>
            <a:chOff x="7543800" y="1288882"/>
            <a:chExt cx="2977842" cy="40978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82" y="1758491"/>
              <a:ext cx="1130818" cy="317637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7073" y="1742420"/>
              <a:ext cx="1384569" cy="317296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43800" y="1294196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</a:rPr>
                <a:t>Original coil location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331325" y="1288882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</a:rPr>
                <a:t>New coil location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785100" y="4743450"/>
              <a:ext cx="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470900" y="4744363"/>
              <a:ext cx="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366250" y="4744363"/>
              <a:ext cx="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306050" y="4744363"/>
              <a:ext cx="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7785100" y="4997450"/>
              <a:ext cx="6858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9366250" y="5003800"/>
              <a:ext cx="9398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956291" y="5078969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07F09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331325" y="5078969"/>
              <a:ext cx="1009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07F09"/>
                  </a:solidFill>
                  <a:latin typeface="Arial" pitchFamily="34" charset="0"/>
                </a:rPr>
                <a:t>d+10cm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67750" y="3124201"/>
              <a:ext cx="501072" cy="46166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07F09"/>
                  </a:solidFill>
                  <a:latin typeface="Arial" pitchFamily="34" charset="0"/>
                </a:rPr>
                <a:t>Pole tips</a:t>
              </a:r>
            </a:p>
          </p:txBody>
        </p:sp>
        <p:cxnSp>
          <p:nvCxnSpPr>
            <p:cNvPr id="33" name="Straight Arrow Connector 32"/>
            <p:cNvCxnSpPr>
              <a:stCxn id="32" idx="2"/>
            </p:cNvCxnSpPr>
            <p:nvPr/>
          </p:nvCxnSpPr>
          <p:spPr>
            <a:xfrm flipH="1">
              <a:off x="7816850" y="3585866"/>
              <a:ext cx="1101436" cy="4410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2"/>
            </p:cNvCxnSpPr>
            <p:nvPr/>
          </p:nvCxnSpPr>
          <p:spPr>
            <a:xfrm flipH="1">
              <a:off x="8502650" y="3585866"/>
              <a:ext cx="415636" cy="4456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2" idx="2"/>
            </p:cNvCxnSpPr>
            <p:nvPr/>
          </p:nvCxnSpPr>
          <p:spPr>
            <a:xfrm>
              <a:off x="8918286" y="3585866"/>
              <a:ext cx="562264" cy="4410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2" idx="2"/>
            </p:cNvCxnSpPr>
            <p:nvPr/>
          </p:nvCxnSpPr>
          <p:spPr>
            <a:xfrm>
              <a:off x="8918286" y="3585866"/>
              <a:ext cx="1400464" cy="4410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640162" y="2653100"/>
              <a:ext cx="551872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1B587C"/>
                  </a:solidFill>
                  <a:latin typeface="Arial" pitchFamily="34" charset="0"/>
                </a:rPr>
                <a:t>Coils</a:t>
              </a:r>
            </a:p>
          </p:txBody>
        </p:sp>
        <p:cxnSp>
          <p:nvCxnSpPr>
            <p:cNvPr id="38" name="Straight Arrow Connector 37"/>
            <p:cNvCxnSpPr>
              <a:stCxn id="37" idx="0"/>
            </p:cNvCxnSpPr>
            <p:nvPr/>
          </p:nvCxnSpPr>
          <p:spPr>
            <a:xfrm flipH="1" flipV="1">
              <a:off x="7785100" y="2057401"/>
              <a:ext cx="1130998" cy="59569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0"/>
            </p:cNvCxnSpPr>
            <p:nvPr/>
          </p:nvCxnSpPr>
          <p:spPr>
            <a:xfrm flipH="1" flipV="1">
              <a:off x="8534400" y="2057401"/>
              <a:ext cx="381698" cy="59569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7" idx="0"/>
            </p:cNvCxnSpPr>
            <p:nvPr/>
          </p:nvCxnSpPr>
          <p:spPr>
            <a:xfrm flipV="1">
              <a:off x="8916099" y="2057401"/>
              <a:ext cx="415227" cy="59569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7" idx="0"/>
            </p:cNvCxnSpPr>
            <p:nvPr/>
          </p:nvCxnSpPr>
          <p:spPr>
            <a:xfrm flipV="1">
              <a:off x="8916098" y="2057401"/>
              <a:ext cx="1389952" cy="59569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865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Introduction</a:t>
            </a:r>
          </a:p>
          <a:p>
            <a:pPr lvl="1"/>
            <a:r>
              <a:rPr lang="en-US" sz="2600" dirty="0" smtClean="0"/>
              <a:t>Radiation Transport Scope within FRIB project</a:t>
            </a:r>
          </a:p>
          <a:p>
            <a:pPr lvl="1"/>
            <a:r>
              <a:rPr lang="en-US" sz="2600" dirty="0" smtClean="0"/>
              <a:t>Superconducting Dipole SCD1 in FRIB Preseparator</a:t>
            </a:r>
          </a:p>
          <a:p>
            <a:r>
              <a:rPr lang="en-US" sz="2800" dirty="0" smtClean="0"/>
              <a:t>Calculation Formalism</a:t>
            </a:r>
          </a:p>
          <a:p>
            <a:r>
              <a:rPr lang="en-US" sz="2800" dirty="0" smtClean="0"/>
              <a:t>Analysis Examples:</a:t>
            </a:r>
          </a:p>
          <a:p>
            <a:pPr lvl="1"/>
            <a:r>
              <a:rPr lang="en-US" sz="2600" dirty="0" smtClean="0"/>
              <a:t>Dipole beam blocker design challenge</a:t>
            </a:r>
          </a:p>
          <a:p>
            <a:pPr lvl="1"/>
            <a:r>
              <a:rPr lang="en-US" sz="2600" dirty="0" smtClean="0"/>
              <a:t>Dipole component heat loads and coil lifetimes</a:t>
            </a:r>
          </a:p>
          <a:p>
            <a:r>
              <a:rPr lang="en-US" sz="2800" dirty="0" smtClean="0"/>
              <a:t>Summary and Conclusions</a:t>
            </a:r>
          </a:p>
          <a:p>
            <a:r>
              <a:rPr lang="en-US" sz="2800" dirty="0" smtClean="0"/>
              <a:t>References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240"/>
            <a:ext cx="8991600" cy="532806"/>
          </a:xfrm>
        </p:spPr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2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990922" cy="5181600"/>
          </a:xfrm>
        </p:spPr>
        <p:txBody>
          <a:bodyPr/>
          <a:lstStyle/>
          <a:p>
            <a:r>
              <a:rPr lang="en-US" dirty="0"/>
              <a:t>Benchmark cases </a:t>
            </a:r>
            <a:r>
              <a:rPr lang="en-US" dirty="0" smtClean="0"/>
              <a:t>defined having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potential </a:t>
            </a:r>
            <a:r>
              <a:rPr lang="en-US" dirty="0"/>
              <a:t>for the most extreme conditions on the </a:t>
            </a:r>
            <a:r>
              <a:rPr lang="en-US" dirty="0" smtClean="0"/>
              <a:t>magnets</a:t>
            </a:r>
            <a:endParaRPr lang="en-US" dirty="0"/>
          </a:p>
          <a:p>
            <a:r>
              <a:rPr lang="en-US" dirty="0"/>
              <a:t>Oxygen primary beams tend to pose the most extremes</a:t>
            </a:r>
          </a:p>
          <a:p>
            <a:pPr lvl="1"/>
            <a:r>
              <a:rPr lang="en-US" dirty="0"/>
              <a:t>Large fraction of the beam reacts</a:t>
            </a:r>
          </a:p>
          <a:p>
            <a:pPr lvl="1"/>
            <a:r>
              <a:rPr lang="en-US" dirty="0"/>
              <a:t>Products and primary </a:t>
            </a:r>
            <a:r>
              <a:rPr lang="en-US" dirty="0" smtClean="0"/>
              <a:t>beam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characterized by some of the highest </a:t>
            </a:r>
            <a:r>
              <a:rPr lang="en-US" dirty="0" smtClean="0"/>
              <a:t>phase </a:t>
            </a:r>
            <a:r>
              <a:rPr lang="en-US" dirty="0"/>
              <a:t>spaces after the </a:t>
            </a:r>
            <a:r>
              <a:rPr lang="en-US" dirty="0" smtClean="0"/>
              <a:t>target</a:t>
            </a:r>
            <a:endParaRPr lang="en-US" dirty="0"/>
          </a:p>
          <a:p>
            <a:r>
              <a:rPr lang="en-US" dirty="0"/>
              <a:t>Production of </a:t>
            </a:r>
            <a:r>
              <a:rPr lang="en-US" baseline="30000" dirty="0"/>
              <a:t>8</a:t>
            </a:r>
            <a:r>
              <a:rPr lang="en-US" dirty="0"/>
              <a:t>He from </a:t>
            </a:r>
            <a:r>
              <a:rPr lang="en-US" baseline="30000" dirty="0" smtClean="0"/>
              <a:t>18</a:t>
            </a:r>
            <a:r>
              <a:rPr lang="en-US" dirty="0" smtClean="0"/>
              <a:t>O</a:t>
            </a:r>
          </a:p>
          <a:p>
            <a:pPr lvl="1"/>
            <a:r>
              <a:rPr lang="en-US" dirty="0" smtClean="0"/>
              <a:t>Due </a:t>
            </a:r>
            <a:r>
              <a:rPr lang="en-US" dirty="0"/>
              <a:t>to large </a:t>
            </a:r>
            <a:r>
              <a:rPr lang="en-US" baseline="30000" dirty="0"/>
              <a:t>8</a:t>
            </a:r>
            <a:r>
              <a:rPr lang="en-US" dirty="0"/>
              <a:t>He magnetic rigidity:</a:t>
            </a:r>
          </a:p>
          <a:p>
            <a:pPr lvl="2"/>
            <a:r>
              <a:rPr lang="en-US" dirty="0"/>
              <a:t>Causes large overfocusing </a:t>
            </a:r>
            <a:r>
              <a:rPr lang="en-US" dirty="0" smtClean="0"/>
              <a:t>of most </a:t>
            </a:r>
            <a:r>
              <a:rPr lang="en-US" dirty="0"/>
              <a:t>products</a:t>
            </a:r>
          </a:p>
          <a:p>
            <a:pPr lvl="2"/>
            <a:r>
              <a:rPr lang="en-US" dirty="0"/>
              <a:t>Causes large deflection in dipole, hence high losses </a:t>
            </a:r>
            <a:r>
              <a:rPr lang="en-US" dirty="0" smtClean="0"/>
              <a:t>towards </a:t>
            </a:r>
            <a:r>
              <a:rPr lang="en-US" dirty="0"/>
              <a:t>lower region</a:t>
            </a:r>
          </a:p>
          <a:p>
            <a:r>
              <a:rPr lang="en-US" dirty="0"/>
              <a:t>Production of </a:t>
            </a:r>
            <a:r>
              <a:rPr lang="en-US" baseline="30000" dirty="0"/>
              <a:t>9</a:t>
            </a:r>
            <a:r>
              <a:rPr lang="en-US" dirty="0"/>
              <a:t>C from </a:t>
            </a:r>
            <a:r>
              <a:rPr lang="en-US" baseline="30000" dirty="0" smtClean="0"/>
              <a:t>16</a:t>
            </a:r>
            <a:r>
              <a:rPr lang="en-US" dirty="0" smtClean="0"/>
              <a:t>O</a:t>
            </a:r>
          </a:p>
          <a:p>
            <a:pPr lvl="1"/>
            <a:r>
              <a:rPr lang="en-US" dirty="0" smtClean="0"/>
              <a:t>Due </a:t>
            </a:r>
            <a:r>
              <a:rPr lang="en-US" dirty="0"/>
              <a:t>to low </a:t>
            </a:r>
            <a:r>
              <a:rPr lang="en-US" baseline="30000" dirty="0"/>
              <a:t>9</a:t>
            </a:r>
            <a:r>
              <a:rPr lang="en-US" dirty="0"/>
              <a:t>C magnetic rigidity:</a:t>
            </a:r>
          </a:p>
          <a:p>
            <a:pPr lvl="2"/>
            <a:r>
              <a:rPr lang="en-US" dirty="0"/>
              <a:t>Causes large </a:t>
            </a:r>
            <a:r>
              <a:rPr lang="en-US" dirty="0" smtClean="0"/>
              <a:t>underfocusing of most </a:t>
            </a:r>
            <a:r>
              <a:rPr lang="en-US" dirty="0"/>
              <a:t>products</a:t>
            </a:r>
          </a:p>
          <a:p>
            <a:pPr lvl="2"/>
            <a:r>
              <a:rPr lang="en-US" dirty="0"/>
              <a:t>Low deflection in dipole, hence most losses </a:t>
            </a:r>
            <a:r>
              <a:rPr lang="en-US" dirty="0" smtClean="0"/>
              <a:t>towards </a:t>
            </a:r>
            <a:r>
              <a:rPr lang="en-US" dirty="0"/>
              <a:t>upper region</a:t>
            </a:r>
          </a:p>
          <a:p>
            <a:r>
              <a:rPr lang="en-US" dirty="0" smtClean="0"/>
              <a:t>Overfocusing </a:t>
            </a:r>
            <a:r>
              <a:rPr lang="en-US" dirty="0"/>
              <a:t>and underfocusing may cause more losses at focusing magnet before the </a:t>
            </a:r>
            <a:r>
              <a:rPr lang="en-US" dirty="0" smtClean="0"/>
              <a:t>dipole</a:t>
            </a:r>
            <a:endParaRPr lang="en-US" dirty="0"/>
          </a:p>
          <a:p>
            <a:pPr marL="408403" lvl="2" indent="-180178">
              <a:spcBef>
                <a:spcPts val="1206"/>
              </a:spcBef>
              <a:buFont typeface="Wingdings" pitchFamily="2" charset="2"/>
              <a:buChar char="§"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Cases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34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178" lvl="2" indent="-180178">
              <a:spcBef>
                <a:spcPts val="1206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Beam Physics group provided beams and magnetic fields</a:t>
            </a:r>
          </a:p>
          <a:p>
            <a:pPr lvl="2"/>
            <a:r>
              <a:rPr lang="en-US" sz="2000" baseline="30000" dirty="0"/>
              <a:t>16</a:t>
            </a:r>
            <a:r>
              <a:rPr lang="en-US" sz="2000" dirty="0"/>
              <a:t>O, 294 </a:t>
            </a:r>
            <a:r>
              <a:rPr lang="en-US" sz="2000" dirty="0" smtClean="0"/>
              <a:t>MeV/u, 400 kW; product </a:t>
            </a:r>
            <a:r>
              <a:rPr lang="en-US" sz="2000" baseline="30000" dirty="0" smtClean="0"/>
              <a:t>9</a:t>
            </a:r>
            <a:r>
              <a:rPr lang="en-US" sz="2000" dirty="0" smtClean="0"/>
              <a:t>C</a:t>
            </a:r>
            <a:endParaRPr lang="en-US" sz="2000" dirty="0"/>
          </a:p>
          <a:p>
            <a:pPr lvl="3"/>
            <a:r>
              <a:rPr lang="en-US" sz="1800" dirty="0"/>
              <a:t>Worst case for </a:t>
            </a:r>
            <a:r>
              <a:rPr lang="en-US" sz="1800" dirty="0" smtClean="0"/>
              <a:t>the upper region of the dipole</a:t>
            </a:r>
            <a:endParaRPr lang="en-US" sz="1800" dirty="0"/>
          </a:p>
          <a:p>
            <a:pPr lvl="2"/>
            <a:r>
              <a:rPr lang="en-US" sz="2000" baseline="30000" dirty="0"/>
              <a:t>18</a:t>
            </a:r>
            <a:r>
              <a:rPr lang="en-US" sz="2000" dirty="0"/>
              <a:t>O, </a:t>
            </a:r>
            <a:r>
              <a:rPr lang="en-US" sz="2000" dirty="0" smtClean="0"/>
              <a:t>200 MeV/u, 400 kW; product 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He</a:t>
            </a:r>
            <a:endParaRPr lang="en-US" sz="2000" dirty="0"/>
          </a:p>
          <a:p>
            <a:pPr lvl="3"/>
            <a:r>
              <a:rPr lang="en-US" sz="1800" dirty="0"/>
              <a:t>Worst case for </a:t>
            </a:r>
            <a:r>
              <a:rPr lang="en-US" sz="1800" dirty="0" smtClean="0"/>
              <a:t>the lower region of the dipole</a:t>
            </a:r>
          </a:p>
          <a:p>
            <a:pPr lvl="2"/>
            <a:r>
              <a:rPr lang="en-US" sz="2000" baseline="30000" dirty="0"/>
              <a:t>18</a:t>
            </a:r>
            <a:r>
              <a:rPr lang="en-US" sz="2000" dirty="0"/>
              <a:t>O, </a:t>
            </a:r>
            <a:r>
              <a:rPr lang="en-US" sz="2000" dirty="0" smtClean="0"/>
              <a:t>266.4 </a:t>
            </a:r>
            <a:r>
              <a:rPr lang="en-US" sz="2000" dirty="0"/>
              <a:t>MeV/u, 400 </a:t>
            </a:r>
            <a:r>
              <a:rPr lang="en-US" sz="2000" dirty="0" smtClean="0"/>
              <a:t>kW; product 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Be</a:t>
            </a:r>
          </a:p>
          <a:p>
            <a:pPr lvl="3"/>
            <a:r>
              <a:rPr lang="en-US" sz="1800" dirty="0" smtClean="0"/>
              <a:t>Worst case for the poletips</a:t>
            </a:r>
          </a:p>
          <a:p>
            <a:r>
              <a:rPr lang="en-US" sz="2400" dirty="0"/>
              <a:t>Coil material assumed to be NbTi + Cu + Cyanate Ester</a:t>
            </a:r>
          </a:p>
          <a:p>
            <a:r>
              <a:rPr lang="en-US" sz="2400" dirty="0"/>
              <a:t>Coil lifetimes calculated assuming radiation tolerance of </a:t>
            </a:r>
            <a:br>
              <a:rPr lang="en-US" sz="2400" dirty="0"/>
            </a:br>
            <a:r>
              <a:rPr lang="en-US" sz="2400" dirty="0"/>
              <a:t>100 MGy</a:t>
            </a:r>
          </a:p>
          <a:p>
            <a:pPr lvl="3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71947" y="4208868"/>
            <a:ext cx="4179993" cy="1885646"/>
            <a:chOff x="4790041" y="4157364"/>
            <a:chExt cx="4179993" cy="18856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41" y="4343400"/>
              <a:ext cx="4179993" cy="169961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7518" y="4157364"/>
              <a:ext cx="29450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69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</a:rPr>
                <a:t>Radiation tolerance in various materials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3749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Power density (heat load) map examples in the dipole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Density Maps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0" y="1949089"/>
            <a:ext cx="3839626" cy="4145425"/>
            <a:chOff x="0" y="1949089"/>
            <a:chExt cx="3839626" cy="4145425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0" y="1949089"/>
              <a:ext cx="3839626" cy="4145425"/>
              <a:chOff x="6828100" y="1165141"/>
              <a:chExt cx="5056607" cy="545932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828100" y="1165141"/>
                <a:ext cx="2414383" cy="5459328"/>
                <a:chOff x="1149612" y="534816"/>
                <a:chExt cx="2414383" cy="5459328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8057" y="812390"/>
                  <a:ext cx="2048161" cy="4934639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1668891" y="5686367"/>
                  <a:ext cx="10038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Width (cm)</a:t>
                  </a:r>
                  <a:endParaRPr lang="en-US" sz="14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 rot="16200000">
                  <a:off x="2893010" y="3317491"/>
                  <a:ext cx="103419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Height (cm)</a:t>
                  </a:r>
                  <a:endParaRPr lang="en-US" sz="14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149612" y="534816"/>
                  <a:ext cx="2155835" cy="3647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Power density (W/cc)</a:t>
                  </a:r>
                  <a:endParaRPr lang="en-US" sz="12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9468964" y="1165141"/>
                <a:ext cx="2415743" cy="5424675"/>
                <a:chOff x="1148252" y="569469"/>
                <a:chExt cx="2415743" cy="5424675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8057" y="885575"/>
                  <a:ext cx="2105448" cy="4922196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1668891" y="5686367"/>
                  <a:ext cx="10038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Width (cm)</a:t>
                  </a:r>
                  <a:endParaRPr lang="en-US" sz="1400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 rot="16200000">
                  <a:off x="2893010" y="3317491"/>
                  <a:ext cx="103419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Height (cm)</a:t>
                  </a:r>
                  <a:endParaRPr lang="en-US" sz="14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148252" y="569469"/>
                  <a:ext cx="2155835" cy="3647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Power density (W/cc)</a:t>
                  </a:r>
                  <a:endParaRPr lang="en-US" sz="1200" dirty="0"/>
                </a:p>
              </p:txBody>
            </p:sp>
          </p:grpSp>
        </p:grpSp>
        <p:sp>
          <p:nvSpPr>
            <p:cNvPr id="28" name="TextBox 27"/>
            <p:cNvSpPr txBox="1"/>
            <p:nvPr/>
          </p:nvSpPr>
          <p:spPr>
            <a:xfrm>
              <a:off x="473297" y="3276600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HTS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09472" y="3276600"/>
              <a:ext cx="5445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</a:t>
              </a:r>
              <a:r>
                <a:rPr lang="en-US" sz="1600" dirty="0" smtClean="0"/>
                <a:t>TS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08805" y="1973483"/>
            <a:ext cx="3877007" cy="4119160"/>
            <a:chOff x="5208805" y="1973483"/>
            <a:chExt cx="3877007" cy="4119160"/>
          </a:xfrm>
        </p:grpSpPr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5208805" y="1973483"/>
              <a:ext cx="3877007" cy="4119160"/>
              <a:chOff x="6778871" y="1199731"/>
              <a:chExt cx="5105836" cy="542473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6778871" y="1205474"/>
                <a:ext cx="2463612" cy="5418995"/>
                <a:chOff x="1100383" y="575149"/>
                <a:chExt cx="2463612" cy="5418995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8057" y="863810"/>
                  <a:ext cx="2048161" cy="4831799"/>
                </a:xfrm>
                <a:prstGeom prst="rect">
                  <a:avLst/>
                </a:prstGeom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1668891" y="5686367"/>
                  <a:ext cx="10038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Width (cm)</a:t>
                  </a:r>
                  <a:endParaRPr lang="en-US" sz="14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 rot="16200000">
                  <a:off x="2893010" y="3317491"/>
                  <a:ext cx="103419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Height (cm)</a:t>
                  </a:r>
                  <a:endParaRPr lang="en-US" sz="14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100383" y="575149"/>
                  <a:ext cx="2155835" cy="3647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Power density (W/cc)</a:t>
                  </a:r>
                  <a:endParaRPr lang="en-US" sz="1200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9435267" y="1199731"/>
                <a:ext cx="2449440" cy="5390085"/>
                <a:chOff x="1114555" y="604059"/>
                <a:chExt cx="2449440" cy="539008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8057" y="890317"/>
                  <a:ext cx="2105448" cy="4912712"/>
                </a:xfrm>
                <a:prstGeom prst="rect">
                  <a:avLst/>
                </a:prstGeom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1668891" y="5686367"/>
                  <a:ext cx="10038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Width (cm)</a:t>
                  </a:r>
                  <a:endParaRPr lang="en-US" sz="1400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 rot="16200000">
                  <a:off x="2893010" y="3317491"/>
                  <a:ext cx="103419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Height (cm)</a:t>
                  </a:r>
                  <a:endParaRPr lang="en-US" sz="14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1114555" y="604059"/>
                  <a:ext cx="2155835" cy="3647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Power density (W/cc)</a:t>
                  </a:r>
                  <a:endParaRPr lang="en-US" sz="1200" dirty="0"/>
                </a:p>
              </p:txBody>
            </p:sp>
          </p:grpSp>
        </p:grpSp>
        <p:sp>
          <p:nvSpPr>
            <p:cNvPr id="31" name="TextBox 30"/>
            <p:cNvSpPr txBox="1"/>
            <p:nvPr/>
          </p:nvSpPr>
          <p:spPr>
            <a:xfrm>
              <a:off x="5724880" y="3280913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HTS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55658" y="3280913"/>
              <a:ext cx="5445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</a:t>
              </a:r>
              <a:r>
                <a:rPr lang="en-US" sz="1600" dirty="0" smtClean="0"/>
                <a:t>TS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31252" y="1547689"/>
            <a:ext cx="1970411" cy="369332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16</a:t>
            </a:r>
            <a:r>
              <a:rPr lang="en-US" dirty="0" smtClean="0"/>
              <a:t>O, 294.4 MeV/u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77438" y="1549351"/>
            <a:ext cx="1970411" cy="369332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18</a:t>
            </a:r>
            <a:r>
              <a:rPr lang="en-US" dirty="0" smtClean="0"/>
              <a:t>O, 266.4 MeV/u</a:t>
            </a:r>
          </a:p>
        </p:txBody>
      </p:sp>
    </p:spTree>
    <p:extLst>
      <p:ext uri="{BB962C8B-B14F-4D97-AF65-F5344CB8AC3E}">
        <p14:creationId xmlns:p14="http://schemas.microsoft.com/office/powerpoint/2010/main" val="2516060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 smtClean="0"/>
              <a:t>18</a:t>
            </a:r>
            <a:r>
              <a:rPr lang="en-US" dirty="0" smtClean="0"/>
              <a:t>O, 200 MeV/u</a:t>
            </a:r>
          </a:p>
          <a:p>
            <a:pPr lvl="1"/>
            <a:r>
              <a:rPr lang="en-US" dirty="0" smtClean="0"/>
              <a:t>Peak coil heat load, </a:t>
            </a:r>
            <a:r>
              <a:rPr lang="en-US" dirty="0" err="1" smtClean="0"/>
              <a:t>mW</a:t>
            </a:r>
            <a:r>
              <a:rPr lang="en-US" dirty="0" smtClean="0"/>
              <a:t>/cc:</a:t>
            </a:r>
            <a:br>
              <a:rPr lang="en-US" dirty="0" smtClean="0"/>
            </a:br>
            <a:r>
              <a:rPr lang="en-US" dirty="0" smtClean="0"/>
              <a:t>5 (HTS), 2 (LTS)</a:t>
            </a:r>
          </a:p>
          <a:p>
            <a:pPr lvl="1"/>
            <a:r>
              <a:rPr lang="en-US" dirty="0" smtClean="0"/>
              <a:t>Coil lifetimes, years:</a:t>
            </a:r>
            <a:br>
              <a:rPr lang="en-US" dirty="0" smtClean="0"/>
            </a:br>
            <a:r>
              <a:rPr lang="en-US" dirty="0" smtClean="0"/>
              <a:t>16 (HTS), 41 (LTS)</a:t>
            </a:r>
          </a:p>
          <a:p>
            <a:pPr lvl="1"/>
            <a:r>
              <a:rPr lang="en-US" dirty="0" smtClean="0"/>
              <a:t>Higher than life of facility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aseline="30000" dirty="0" smtClean="0"/>
              <a:t>16</a:t>
            </a:r>
            <a:r>
              <a:rPr lang="en-US" dirty="0" smtClean="0"/>
              <a:t>O, 294.4 MeV/u</a:t>
            </a:r>
          </a:p>
          <a:p>
            <a:pPr lvl="1"/>
            <a:r>
              <a:rPr lang="en-US" dirty="0"/>
              <a:t>Peak coil heat load, </a:t>
            </a:r>
            <a:r>
              <a:rPr lang="en-US" dirty="0" err="1"/>
              <a:t>mW</a:t>
            </a:r>
            <a:r>
              <a:rPr lang="en-US" dirty="0"/>
              <a:t>/cc:</a:t>
            </a:r>
            <a:br>
              <a:rPr lang="en-US" dirty="0"/>
            </a:br>
            <a:r>
              <a:rPr lang="en-US" dirty="0" smtClean="0"/>
              <a:t>100 </a:t>
            </a:r>
            <a:r>
              <a:rPr lang="en-US" dirty="0"/>
              <a:t>(HTS), </a:t>
            </a:r>
            <a:r>
              <a:rPr lang="en-US" dirty="0" smtClean="0"/>
              <a:t>7 </a:t>
            </a:r>
            <a:r>
              <a:rPr lang="en-US" dirty="0"/>
              <a:t>(LTS)</a:t>
            </a:r>
          </a:p>
          <a:p>
            <a:pPr lvl="1"/>
            <a:r>
              <a:rPr lang="en-US" dirty="0"/>
              <a:t>Coil lifetimes, years:</a:t>
            </a:r>
            <a:br>
              <a:rPr lang="en-US" dirty="0"/>
            </a:br>
            <a:r>
              <a:rPr lang="en-US" dirty="0" smtClean="0"/>
              <a:t>0.8 </a:t>
            </a:r>
            <a:r>
              <a:rPr lang="en-US" dirty="0"/>
              <a:t>(HTS), </a:t>
            </a:r>
            <a:r>
              <a:rPr lang="en-US" dirty="0" smtClean="0"/>
              <a:t>12 </a:t>
            </a:r>
            <a:r>
              <a:rPr lang="en-US" dirty="0"/>
              <a:t>(LTS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LTS design improves</a:t>
            </a:r>
            <a:br>
              <a:rPr lang="en-US" dirty="0" smtClean="0"/>
            </a:br>
            <a:r>
              <a:rPr lang="en-US" dirty="0" smtClean="0"/>
              <a:t>lifetime dramatically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Coil Heat Load and Lifetimes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965001" y="3580807"/>
            <a:ext cx="4846320" cy="2286000"/>
            <a:chOff x="5967417" y="3198396"/>
            <a:chExt cx="6163702" cy="296819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417" y="3341185"/>
              <a:ext cx="3023782" cy="279275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0528" y="3308527"/>
              <a:ext cx="3080591" cy="285806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124086" y="4495347"/>
              <a:ext cx="482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LTS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68506" y="4495347"/>
              <a:ext cx="545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dirty="0" smtClean="0"/>
                <a:t>TS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9871" y="3198397"/>
              <a:ext cx="1380506" cy="3039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Heat Load (W/cc)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86502" y="3198396"/>
              <a:ext cx="1380506" cy="3039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Heat Load (W/cc)</a:t>
              </a:r>
              <a:endParaRPr lang="en-US" sz="1200" dirty="0"/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>
          <a:xfrm>
            <a:off x="3967001" y="999833"/>
            <a:ext cx="4846320" cy="2286000"/>
            <a:chOff x="6012864" y="281945"/>
            <a:chExt cx="6179136" cy="2937431"/>
          </a:xfrm>
        </p:grpSpPr>
        <p:grpSp>
          <p:nvGrpSpPr>
            <p:cNvPr id="7" name="Group 6"/>
            <p:cNvGrpSpPr/>
            <p:nvPr/>
          </p:nvGrpSpPr>
          <p:grpSpPr>
            <a:xfrm>
              <a:off x="6012864" y="281945"/>
              <a:ext cx="3030370" cy="2937430"/>
              <a:chOff x="6012864" y="281945"/>
              <a:chExt cx="3030370" cy="293743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2864" y="459576"/>
                <a:ext cx="3030370" cy="2759799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659681" y="281945"/>
                <a:ext cx="1497460" cy="3004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Heat Load (W/cc)</a:t>
                </a:r>
                <a:endParaRPr lang="en-US" sz="12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9131047" y="281946"/>
              <a:ext cx="3060953" cy="2937430"/>
              <a:chOff x="9131047" y="281946"/>
              <a:chExt cx="3060953" cy="293743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1047" y="398633"/>
                <a:ext cx="3060953" cy="2820743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9775952" y="281946"/>
                <a:ext cx="1497460" cy="3004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Heat Load (W/cc)</a:t>
                </a:r>
                <a:endParaRPr lang="en-US" sz="12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184503" y="1624338"/>
              <a:ext cx="545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dirty="0" smtClean="0"/>
                <a:t>TS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240083" y="1624338"/>
              <a:ext cx="482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LTS</a:t>
              </a:r>
              <a:endParaRPr lang="en-US" dirty="0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3030788" y="2036875"/>
            <a:ext cx="6009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84780" y="4560521"/>
            <a:ext cx="6009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387563" y="3122124"/>
            <a:ext cx="851515" cy="495863"/>
            <a:chOff x="8399910" y="3211475"/>
            <a:chExt cx="851515" cy="495863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8534400" y="3707338"/>
              <a:ext cx="45719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399910" y="3211475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3027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</a:t>
            </a:r>
            <a:r>
              <a:rPr lang="en-US" dirty="0"/>
              <a:t>O, </a:t>
            </a:r>
            <a:r>
              <a:rPr lang="en-US" dirty="0" smtClean="0"/>
              <a:t>266.4 </a:t>
            </a:r>
            <a:r>
              <a:rPr lang="en-US" dirty="0"/>
              <a:t>MeV/u</a:t>
            </a:r>
          </a:p>
          <a:p>
            <a:pPr lvl="1"/>
            <a:r>
              <a:rPr lang="en-US" dirty="0"/>
              <a:t>Peak coil heat load, </a:t>
            </a:r>
            <a:r>
              <a:rPr lang="en-US" dirty="0" err="1" smtClean="0"/>
              <a:t>mW</a:t>
            </a:r>
            <a:r>
              <a:rPr lang="en-US" dirty="0" smtClean="0"/>
              <a:t>/cc: 30 </a:t>
            </a:r>
            <a:r>
              <a:rPr lang="en-US" dirty="0"/>
              <a:t>(HTS), </a:t>
            </a:r>
            <a:r>
              <a:rPr lang="en-US" dirty="0" smtClean="0"/>
              <a:t>20 </a:t>
            </a:r>
            <a:r>
              <a:rPr lang="en-US" dirty="0"/>
              <a:t>(LTS)</a:t>
            </a:r>
          </a:p>
          <a:p>
            <a:pPr lvl="1"/>
            <a:r>
              <a:rPr lang="en-US" dirty="0"/>
              <a:t>Coil lifetimes, </a:t>
            </a:r>
            <a:r>
              <a:rPr lang="en-US" dirty="0" smtClean="0"/>
              <a:t>years: 2.7 </a:t>
            </a:r>
            <a:r>
              <a:rPr lang="en-US" dirty="0"/>
              <a:t>(HTS), </a:t>
            </a:r>
            <a:r>
              <a:rPr lang="en-US" dirty="0" smtClean="0"/>
              <a:t>4.1 </a:t>
            </a:r>
            <a:r>
              <a:rPr lang="en-US" dirty="0"/>
              <a:t>(LTS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aseline="30000" dirty="0" smtClean="0"/>
              <a:t>48</a:t>
            </a:r>
            <a:r>
              <a:rPr lang="en-US" dirty="0" smtClean="0"/>
              <a:t>Ca, 261 </a:t>
            </a:r>
            <a:r>
              <a:rPr lang="en-US" dirty="0"/>
              <a:t>MeV/u</a:t>
            </a:r>
          </a:p>
          <a:p>
            <a:pPr lvl="1"/>
            <a:r>
              <a:rPr lang="en-US" dirty="0"/>
              <a:t>Peak coil heat load, </a:t>
            </a:r>
            <a:r>
              <a:rPr lang="en-US" dirty="0" err="1"/>
              <a:t>mW</a:t>
            </a:r>
            <a:r>
              <a:rPr lang="en-US" dirty="0"/>
              <a:t>/cc: </a:t>
            </a:r>
            <a:r>
              <a:rPr lang="en-US" dirty="0" smtClean="0"/>
              <a:t>20 </a:t>
            </a:r>
            <a:r>
              <a:rPr lang="en-US" dirty="0"/>
              <a:t>(HTS), </a:t>
            </a:r>
            <a:r>
              <a:rPr lang="en-US" dirty="0" smtClean="0"/>
              <a:t>10 </a:t>
            </a:r>
            <a:r>
              <a:rPr lang="en-US" dirty="0"/>
              <a:t>(LTS)</a:t>
            </a:r>
          </a:p>
          <a:p>
            <a:pPr lvl="1"/>
            <a:r>
              <a:rPr lang="en-US" dirty="0"/>
              <a:t>Coil lifetimes, years: 4</a:t>
            </a:r>
            <a:r>
              <a:rPr lang="en-US" dirty="0" smtClean="0"/>
              <a:t>.1 </a:t>
            </a:r>
            <a:r>
              <a:rPr lang="en-US" dirty="0"/>
              <a:t>(HTS), </a:t>
            </a:r>
            <a:r>
              <a:rPr lang="en-US" dirty="0" smtClean="0"/>
              <a:t>8.2 </a:t>
            </a:r>
            <a:r>
              <a:rPr lang="en-US" dirty="0"/>
              <a:t>(LTS</a:t>
            </a:r>
            <a:r>
              <a:rPr lang="en-US" dirty="0" smtClean="0"/>
              <a:t>)</a:t>
            </a:r>
            <a:endParaRPr lang="en-US" dirty="0"/>
          </a:p>
          <a:p>
            <a:pPr marL="180178" lvl="1" indent="-180178">
              <a:spcBef>
                <a:spcPts val="1206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Coil heat loads and lifetimes greatly vary depending on the primary beam conditions (magnetic field settings, path, etc.)</a:t>
            </a:r>
          </a:p>
          <a:p>
            <a:pPr marL="180178" lvl="1" indent="-180178">
              <a:spcBef>
                <a:spcPts val="1206"/>
              </a:spcBef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Keep in mind: Most of the time, we expect to run different beams that do not present extreme cases in terms of heat loads</a:t>
            </a:r>
            <a:endParaRPr lang="en-US" sz="2200" b="1" dirty="0">
              <a:solidFill>
                <a:srgbClr val="064308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Lifetimes: Other Examples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16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 smtClean="0"/>
              <a:t>18</a:t>
            </a:r>
            <a:r>
              <a:rPr lang="en-US" dirty="0" smtClean="0"/>
              <a:t>O, 200 MeV/u</a:t>
            </a:r>
          </a:p>
          <a:p>
            <a:pPr lvl="1"/>
            <a:r>
              <a:rPr lang="en-US" dirty="0" smtClean="0"/>
              <a:t>Total heat load, W:</a:t>
            </a:r>
            <a:br>
              <a:rPr lang="en-US" dirty="0" smtClean="0"/>
            </a:br>
            <a:r>
              <a:rPr lang="en-US" dirty="0" smtClean="0"/>
              <a:t>27 (HTS), 15 (LTS)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Worst cases for HTS;</a:t>
            </a:r>
            <a:br>
              <a:rPr lang="en-US" dirty="0" smtClean="0"/>
            </a:br>
            <a:r>
              <a:rPr lang="en-US" dirty="0" smtClean="0"/>
              <a:t>but implementing LHS</a:t>
            </a:r>
            <a:br>
              <a:rPr lang="en-US" dirty="0" smtClean="0"/>
            </a:br>
            <a:r>
              <a:rPr lang="en-US" dirty="0" smtClean="0"/>
              <a:t>sharply reduces heat load:</a:t>
            </a:r>
            <a:endParaRPr lang="en-US" dirty="0"/>
          </a:p>
          <a:p>
            <a:r>
              <a:rPr lang="en-US" baseline="30000" dirty="0" smtClean="0"/>
              <a:t>16</a:t>
            </a:r>
            <a:r>
              <a:rPr lang="en-US" dirty="0" smtClean="0"/>
              <a:t>O, 294.4 MeV/u</a:t>
            </a:r>
          </a:p>
          <a:p>
            <a:pPr lvl="1"/>
            <a:r>
              <a:rPr lang="en-US" dirty="0" smtClean="0"/>
              <a:t>Total </a:t>
            </a:r>
            <a:r>
              <a:rPr lang="en-US" dirty="0"/>
              <a:t>heat load, </a:t>
            </a:r>
            <a:r>
              <a:rPr lang="en-US" dirty="0" smtClean="0"/>
              <a:t>W: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714 </a:t>
            </a:r>
            <a:r>
              <a:rPr lang="en-US" dirty="0"/>
              <a:t>(HTS), </a:t>
            </a:r>
            <a:r>
              <a:rPr lang="en-US" dirty="0" smtClean="0"/>
              <a:t>81 </a:t>
            </a:r>
            <a:r>
              <a:rPr lang="en-US" dirty="0"/>
              <a:t>(LTS</a:t>
            </a:r>
            <a:r>
              <a:rPr lang="en-US" dirty="0" smtClean="0"/>
              <a:t>)</a:t>
            </a:r>
          </a:p>
          <a:p>
            <a:r>
              <a:rPr lang="en-US" baseline="30000" dirty="0" smtClean="0"/>
              <a:t>18</a:t>
            </a:r>
            <a:r>
              <a:rPr lang="en-US" dirty="0" smtClean="0"/>
              <a:t>O</a:t>
            </a:r>
            <a:r>
              <a:rPr lang="en-US" dirty="0"/>
              <a:t>, </a:t>
            </a:r>
            <a:r>
              <a:rPr lang="en-US" dirty="0" smtClean="0"/>
              <a:t>266.4 </a:t>
            </a:r>
            <a:r>
              <a:rPr lang="en-US" dirty="0"/>
              <a:t>MeV/u</a:t>
            </a:r>
          </a:p>
          <a:p>
            <a:pPr lvl="1"/>
            <a:r>
              <a:rPr lang="en-US" dirty="0"/>
              <a:t>Total heat load, W:</a:t>
            </a:r>
            <a:br>
              <a:rPr lang="en-US" dirty="0"/>
            </a:br>
            <a:r>
              <a:rPr lang="en-US" dirty="0" smtClean="0"/>
              <a:t>807 </a:t>
            </a:r>
            <a:r>
              <a:rPr lang="en-US" dirty="0"/>
              <a:t>(HTS), </a:t>
            </a:r>
            <a:r>
              <a:rPr lang="en-US" dirty="0" smtClean="0"/>
              <a:t>69 </a:t>
            </a:r>
            <a:r>
              <a:rPr lang="en-US" dirty="0"/>
              <a:t>(LTS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(maps not shown)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Cryostat Heat Load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965417" y="3673849"/>
            <a:ext cx="4838970" cy="2327622"/>
            <a:chOff x="5967947" y="3198396"/>
            <a:chExt cx="6154355" cy="30222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947" y="3481146"/>
              <a:ext cx="3022721" cy="266667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9345" y="3476675"/>
              <a:ext cx="3062957" cy="274396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124086" y="4495347"/>
              <a:ext cx="482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LTS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68506" y="4495347"/>
              <a:ext cx="545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dirty="0" smtClean="0"/>
                <a:t>TS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9871" y="3198397"/>
              <a:ext cx="1380506" cy="3039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Heat Load (W/cc)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86502" y="3198396"/>
              <a:ext cx="1380506" cy="3039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Heat Load (W/cc)</a:t>
              </a:r>
              <a:endParaRPr lang="en-US" sz="1200" dirty="0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3030788" y="1752600"/>
            <a:ext cx="6009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722811" y="4191000"/>
            <a:ext cx="106718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>
            <a:grpSpLocks/>
          </p:cNvGrpSpPr>
          <p:nvPr/>
        </p:nvGrpSpPr>
        <p:grpSpPr>
          <a:xfrm>
            <a:off x="3942902" y="1093234"/>
            <a:ext cx="4824514" cy="2299528"/>
            <a:chOff x="6020634" y="281945"/>
            <a:chExt cx="6151333" cy="2954813"/>
          </a:xfrm>
        </p:grpSpPr>
        <p:grpSp>
          <p:nvGrpSpPr>
            <p:cNvPr id="25" name="Group 24"/>
            <p:cNvGrpSpPr/>
            <p:nvPr/>
          </p:nvGrpSpPr>
          <p:grpSpPr>
            <a:xfrm>
              <a:off x="6020634" y="281945"/>
              <a:ext cx="3014830" cy="2954813"/>
              <a:chOff x="6020634" y="281945"/>
              <a:chExt cx="3014830" cy="295481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0634" y="579900"/>
                <a:ext cx="3014830" cy="2656858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6659681" y="281945"/>
                <a:ext cx="1497460" cy="3004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Heat Load (W/cc)</a:t>
                </a:r>
                <a:endParaRPr lang="en-US" sz="12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151079" y="281946"/>
              <a:ext cx="3020888" cy="2954811"/>
              <a:chOff x="9151079" y="281946"/>
              <a:chExt cx="3020888" cy="295481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51079" y="554894"/>
                <a:ext cx="3020888" cy="2681863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9775952" y="281946"/>
                <a:ext cx="1497460" cy="3004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Heat Load (W/cc)</a:t>
                </a:r>
                <a:endParaRPr lang="en-US" sz="1200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184503" y="1624338"/>
              <a:ext cx="545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dirty="0" smtClean="0"/>
                <a:t>TS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240083" y="1624338"/>
              <a:ext cx="482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LTS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399910" y="3211475"/>
            <a:ext cx="851515" cy="495863"/>
            <a:chOff x="8399910" y="3211475"/>
            <a:chExt cx="851515" cy="495863"/>
          </a:xfrm>
        </p:grpSpPr>
        <p:cxnSp>
          <p:nvCxnSpPr>
            <p:cNvPr id="34" name="Straight Arrow Connector 33"/>
            <p:cNvCxnSpPr/>
            <p:nvPr/>
          </p:nvCxnSpPr>
          <p:spPr>
            <a:xfrm flipH="1">
              <a:off x="8534400" y="3707338"/>
              <a:ext cx="45719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399910" y="3211475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302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 smtClean="0"/>
              <a:t>18</a:t>
            </a:r>
            <a:r>
              <a:rPr lang="en-US" dirty="0" smtClean="0"/>
              <a:t>O, 200 MeV/u</a:t>
            </a:r>
          </a:p>
          <a:p>
            <a:pPr lvl="1"/>
            <a:r>
              <a:rPr lang="en-US" dirty="0" smtClean="0"/>
              <a:t>Total heat load, W:</a:t>
            </a:r>
            <a:br>
              <a:rPr lang="en-US" dirty="0" smtClean="0"/>
            </a:br>
            <a:r>
              <a:rPr lang="en-US" dirty="0" smtClean="0"/>
              <a:t>93 (HTS), 116 (LTS)</a:t>
            </a:r>
          </a:p>
          <a:p>
            <a:pPr lvl="1"/>
            <a:r>
              <a:rPr lang="en-US" dirty="0" smtClean="0"/>
              <a:t>25% increase to pole tip;</a:t>
            </a:r>
            <a:br>
              <a:rPr lang="en-US" dirty="0" smtClean="0"/>
            </a:br>
            <a:r>
              <a:rPr lang="en-US" dirty="0" smtClean="0"/>
              <a:t>eliminates having this loss</a:t>
            </a:r>
            <a:br>
              <a:rPr lang="en-US" dirty="0" smtClean="0"/>
            </a:br>
            <a:r>
              <a:rPr lang="en-US" dirty="0" smtClean="0"/>
              <a:t>at the cryostat</a:t>
            </a:r>
          </a:p>
          <a:p>
            <a:r>
              <a:rPr lang="en-US" baseline="30000" dirty="0" smtClean="0"/>
              <a:t>16</a:t>
            </a:r>
            <a:r>
              <a:rPr lang="en-US" dirty="0" smtClean="0"/>
              <a:t>O, 294.4 MeV/u</a:t>
            </a:r>
          </a:p>
          <a:p>
            <a:pPr lvl="1"/>
            <a:r>
              <a:rPr lang="en-US" dirty="0" smtClean="0"/>
              <a:t>Total </a:t>
            </a:r>
            <a:r>
              <a:rPr lang="en-US" dirty="0"/>
              <a:t>heat load, </a:t>
            </a:r>
            <a:r>
              <a:rPr lang="en-US" dirty="0" smtClean="0"/>
              <a:t>W: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2533 </a:t>
            </a:r>
            <a:r>
              <a:rPr lang="en-US" dirty="0"/>
              <a:t>(HTS), </a:t>
            </a:r>
            <a:r>
              <a:rPr lang="en-US" dirty="0" smtClean="0"/>
              <a:t>3252 </a:t>
            </a:r>
            <a:r>
              <a:rPr lang="en-US" dirty="0"/>
              <a:t>(LTS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28% increase</a:t>
            </a:r>
          </a:p>
          <a:p>
            <a:r>
              <a:rPr lang="en-US" baseline="30000" dirty="0" smtClean="0"/>
              <a:t>18</a:t>
            </a:r>
            <a:r>
              <a:rPr lang="en-US" dirty="0" smtClean="0"/>
              <a:t>O</a:t>
            </a:r>
            <a:r>
              <a:rPr lang="en-US" dirty="0"/>
              <a:t>, </a:t>
            </a:r>
            <a:r>
              <a:rPr lang="en-US" dirty="0" smtClean="0"/>
              <a:t>266.4 </a:t>
            </a:r>
            <a:r>
              <a:rPr lang="en-US" dirty="0"/>
              <a:t>MeV/u</a:t>
            </a:r>
          </a:p>
          <a:p>
            <a:pPr lvl="1"/>
            <a:r>
              <a:rPr lang="en-US" dirty="0"/>
              <a:t>Total heat load, W:</a:t>
            </a:r>
            <a:br>
              <a:rPr lang="en-US" dirty="0"/>
            </a:br>
            <a:r>
              <a:rPr lang="en-US" dirty="0" smtClean="0"/>
              <a:t>5160 </a:t>
            </a:r>
            <a:r>
              <a:rPr lang="en-US" dirty="0"/>
              <a:t>(HTS), </a:t>
            </a:r>
            <a:r>
              <a:rPr lang="en-US" dirty="0" smtClean="0"/>
              <a:t>5690 </a:t>
            </a:r>
            <a:r>
              <a:rPr lang="en-US" dirty="0"/>
              <a:t>(LTS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10% increase</a:t>
            </a:r>
            <a:br>
              <a:rPr lang="en-US" dirty="0" smtClean="0"/>
            </a:br>
            <a:r>
              <a:rPr lang="en-US" dirty="0" smtClean="0"/>
              <a:t>(maps not shown)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Pole Tip Heat Load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985042" y="3707027"/>
            <a:ext cx="4823960" cy="2327622"/>
            <a:chOff x="5992905" y="3198396"/>
            <a:chExt cx="6135263" cy="30222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905" y="3481146"/>
              <a:ext cx="2972807" cy="266667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3479" y="3476675"/>
              <a:ext cx="3074689" cy="274396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124086" y="4495347"/>
              <a:ext cx="482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LTS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68506" y="4495347"/>
              <a:ext cx="545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dirty="0" smtClean="0"/>
                <a:t>TS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9871" y="3198397"/>
              <a:ext cx="1380506" cy="3039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Heat Load (W/cc)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86502" y="3198396"/>
              <a:ext cx="1380506" cy="3039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Heat Load (W/cc)</a:t>
              </a:r>
              <a:endParaRPr lang="en-US" sz="1200" dirty="0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3189035" y="1905000"/>
            <a:ext cx="6009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71800" y="3352800"/>
            <a:ext cx="818195" cy="838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>
            <a:grpSpLocks/>
          </p:cNvGrpSpPr>
          <p:nvPr/>
        </p:nvGrpSpPr>
        <p:grpSpPr>
          <a:xfrm>
            <a:off x="3937205" y="1080787"/>
            <a:ext cx="4838580" cy="2299528"/>
            <a:chOff x="6013370" y="281945"/>
            <a:chExt cx="6169267" cy="2954813"/>
          </a:xfrm>
        </p:grpSpPr>
        <p:grpSp>
          <p:nvGrpSpPr>
            <p:cNvPr id="25" name="Group 24"/>
            <p:cNvGrpSpPr/>
            <p:nvPr/>
          </p:nvGrpSpPr>
          <p:grpSpPr>
            <a:xfrm>
              <a:off x="6013370" y="281945"/>
              <a:ext cx="3029358" cy="2954813"/>
              <a:chOff x="6013370" y="281945"/>
              <a:chExt cx="3029358" cy="295481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3370" y="579900"/>
                <a:ext cx="3029358" cy="2656858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6659681" y="281945"/>
                <a:ext cx="1497460" cy="3004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Heat Load (W/cc)</a:t>
                </a:r>
                <a:endParaRPr lang="en-US" sz="12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140411" y="281946"/>
              <a:ext cx="3042226" cy="2954811"/>
              <a:chOff x="9140411" y="281946"/>
              <a:chExt cx="3042226" cy="295481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0411" y="554894"/>
                <a:ext cx="3042226" cy="2681863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9775952" y="281946"/>
                <a:ext cx="1497460" cy="3004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Heat Load (W/cc)</a:t>
                </a:r>
                <a:endParaRPr lang="en-US" sz="1200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184503" y="1624338"/>
              <a:ext cx="545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dirty="0" smtClean="0"/>
                <a:t>TS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240083" y="1624338"/>
              <a:ext cx="482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LTS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399910" y="3225304"/>
            <a:ext cx="851515" cy="495863"/>
            <a:chOff x="8399910" y="3211475"/>
            <a:chExt cx="851515" cy="495863"/>
          </a:xfrm>
        </p:grpSpPr>
        <p:cxnSp>
          <p:nvCxnSpPr>
            <p:cNvPr id="34" name="Straight Arrow Connector 33"/>
            <p:cNvCxnSpPr/>
            <p:nvPr/>
          </p:nvCxnSpPr>
          <p:spPr>
            <a:xfrm flipH="1">
              <a:off x="8534400" y="3707338"/>
              <a:ext cx="45719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399910" y="3211475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039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178" lvl="1" indent="-180178">
              <a:spcBef>
                <a:spcPts val="1206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Calculations performed </a:t>
            </a:r>
            <a:r>
              <a:rPr lang="en-US" sz="28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support </a:t>
            </a:r>
            <a:r>
              <a:rPr lang="en-US" sz="28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Low Temperature Superconductor (LTS) magnet </a:t>
            </a:r>
            <a:r>
              <a:rPr lang="en-US" sz="28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choice</a:t>
            </a:r>
          </a:p>
          <a:p>
            <a:pPr marL="180178" lvl="1" indent="-180178">
              <a:spcBef>
                <a:spcPts val="1206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Heat load maps used as a diagnostic tool and to optimize design</a:t>
            </a:r>
          </a:p>
          <a:p>
            <a:pPr marL="180178" lvl="1" indent="-180178">
              <a:spcBef>
                <a:spcPts val="1206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Calculated heat loads </a:t>
            </a: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define</a:t>
            </a:r>
            <a:r>
              <a:rPr lang="en-US" sz="28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 requirements </a:t>
            </a:r>
            <a:r>
              <a:rPr lang="en-US" sz="28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for the cryogenic </a:t>
            </a:r>
            <a:r>
              <a:rPr lang="en-US" sz="28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system</a:t>
            </a:r>
          </a:p>
          <a:p>
            <a:pPr marL="180178" lvl="1" indent="-180178">
              <a:spcBef>
                <a:spcPts val="1206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Geometry changes reflecting LTS design reduce radiation heat loads into coils and cryostats</a:t>
            </a:r>
          </a:p>
          <a:p>
            <a:pPr marL="180178" lvl="1" indent="-180178">
              <a:spcBef>
                <a:spcPts val="1206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LTS coils provide adequate lifetime for operation in radiation </a:t>
            </a:r>
            <a:r>
              <a:rPr lang="en-US" sz="28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environment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SCD1 Component Heat Load 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47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Radiation transport code PHITS and beam optics </a:t>
            </a:r>
            <a:r>
              <a:rPr lang="en-US" sz="2800" dirty="0" smtClean="0"/>
              <a:t>codes </a:t>
            </a:r>
            <a:r>
              <a:rPr lang="en-US" sz="2800" dirty="0"/>
              <a:t>COSY and LISE</a:t>
            </a:r>
            <a:r>
              <a:rPr lang="en-US" sz="2800" baseline="30000" dirty="0"/>
              <a:t>++</a:t>
            </a:r>
            <a:r>
              <a:rPr lang="en-US" sz="2800" dirty="0"/>
              <a:t> results </a:t>
            </a:r>
            <a:r>
              <a:rPr lang="en-US" sz="2800" dirty="0" smtClean="0"/>
              <a:t>were </a:t>
            </a:r>
            <a:r>
              <a:rPr lang="en-US" sz="2800" dirty="0"/>
              <a:t>compared to validate the </a:t>
            </a:r>
            <a:r>
              <a:rPr lang="en-US" sz="2800" dirty="0" smtClean="0"/>
              <a:t>outcome of radiation transport calculations</a:t>
            </a:r>
          </a:p>
          <a:p>
            <a:pPr lvl="1"/>
            <a:r>
              <a:rPr lang="en-US" sz="2400" dirty="0" smtClean="0">
                <a:solidFill>
                  <a:srgbClr val="064308"/>
                </a:solidFill>
                <a:ea typeface="ＭＳ Ｐゴシック" pitchFamily="-65" charset="-128"/>
              </a:rPr>
              <a:t>Good </a:t>
            </a:r>
            <a:r>
              <a:rPr lang="en-US" sz="2400" dirty="0">
                <a:solidFill>
                  <a:srgbClr val="064308"/>
                </a:solidFill>
                <a:ea typeface="ＭＳ Ｐゴシック" pitchFamily="-65" charset="-128"/>
              </a:rPr>
              <a:t>agreement between the radiation and beam transport codes has been </a:t>
            </a:r>
            <a:r>
              <a:rPr lang="en-US" sz="2400" dirty="0" smtClean="0">
                <a:solidFill>
                  <a:srgbClr val="064308"/>
                </a:solidFill>
                <a:ea typeface="ＭＳ Ｐゴシック" pitchFamily="-65" charset="-128"/>
              </a:rPr>
              <a:t>demonstrated</a:t>
            </a:r>
            <a:endParaRPr lang="en-US" sz="2400" dirty="0" smtClean="0"/>
          </a:p>
          <a:p>
            <a:r>
              <a:rPr lang="en-US" sz="2800" dirty="0" smtClean="0"/>
              <a:t>Based </a:t>
            </a:r>
            <a:r>
              <a:rPr lang="en-US" sz="2800" dirty="0"/>
              <a:t>on PHITS calculations, beam interference conditions in the SCD1 components were identified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and resolved</a:t>
            </a:r>
          </a:p>
          <a:p>
            <a:pPr lvl="1"/>
            <a:r>
              <a:rPr lang="en-US" sz="2400" dirty="0">
                <a:solidFill>
                  <a:srgbClr val="064308"/>
                </a:solidFill>
                <a:ea typeface="ＭＳ Ｐゴシック" pitchFamily="-65" charset="-128"/>
              </a:rPr>
              <a:t>Beam blocker </a:t>
            </a:r>
            <a:r>
              <a:rPr lang="en-US" sz="2400" dirty="0" smtClean="0">
                <a:solidFill>
                  <a:srgbClr val="064308"/>
                </a:solidFill>
                <a:ea typeface="ＭＳ Ｐゴシック" pitchFamily="-65" charset="-128"/>
              </a:rPr>
              <a:t>designs </a:t>
            </a:r>
            <a:r>
              <a:rPr lang="en-US" sz="2400" dirty="0">
                <a:solidFill>
                  <a:srgbClr val="064308"/>
                </a:solidFill>
                <a:ea typeface="ＭＳ Ｐゴシック" pitchFamily="-65" charset="-128"/>
              </a:rPr>
              <a:t>have been optimized</a:t>
            </a:r>
          </a:p>
          <a:p>
            <a:pPr marL="180178" lvl="1" indent="-180178">
              <a:spcBef>
                <a:spcPts val="1206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SCD1 component heat load calculations </a:t>
            </a:r>
            <a:r>
              <a:rPr lang="en-US" sz="28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support Low Temperature Superconductor (LTS) magnet </a:t>
            </a:r>
            <a:r>
              <a:rPr lang="en-US" sz="28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choice</a:t>
            </a:r>
          </a:p>
          <a:p>
            <a:pPr marL="571125" lvl="2" indent="-342900">
              <a:spcBef>
                <a:spcPts val="1206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Reduced </a:t>
            </a:r>
            <a:r>
              <a:rPr lang="en-US" sz="24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radiation heat loads into coils and </a:t>
            </a:r>
            <a:r>
              <a:rPr lang="en-US" sz="24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cryostats</a:t>
            </a:r>
            <a:endParaRPr lang="en-US" sz="2400" dirty="0">
              <a:solidFill>
                <a:srgbClr val="064308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45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T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. Sato, K. Niita, N. Matsuda, S. Hashimoto, Y. Iwamoto, S. Noda, T. Ogawa, H. Iwase, H. Nakashima, T. Fukahori, K. Okumura, T. Kai, S. Chiba, T. Furuta and L. Sihver, "Particle and Heavy Ion Transport Code System PHITS, Version 2.52 ",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J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. Nucl. Sci. Technol. 50:9 (2013)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913-923.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K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. Makino, M. Berz, "COSY INFINITY Version 9“, Nucl. Instr. and Meth. Phys. Res. A 558 (2005) 346-350. 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O.B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. Tarasov, D. Bazin, "LISE++: Radioactive beam production with in-flight separators “, Nucl. Instr. and Meth. Phys. Res. B 266 (2008) 4557-4664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.</a:t>
            </a:r>
          </a:p>
        </p:txBody>
      </p:sp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References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smtClean="0"/>
              <a:t>Dali Georgobiani, RESMM'15  May 11,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9292" y="44379"/>
            <a:ext cx="6743700" cy="925541"/>
          </a:xfrm>
        </p:spPr>
        <p:txBody>
          <a:bodyPr/>
          <a:lstStyle/>
          <a:p>
            <a:r>
              <a:rPr lang="en-US" dirty="0"/>
              <a:t>FRIB </a:t>
            </a:r>
            <a:r>
              <a:rPr lang="en-US" dirty="0" smtClean="0"/>
              <a:t>Radiation Transport Scope</a:t>
            </a:r>
            <a:br>
              <a:rPr lang="en-US" dirty="0" smtClean="0"/>
            </a:br>
            <a:r>
              <a:rPr lang="en-US" sz="1650" dirty="0" smtClean="0"/>
              <a:t>Radiation Transport Calculations Support Technical Design </a:t>
            </a:r>
            <a:r>
              <a:rPr lang="en-US" sz="1650" dirty="0"/>
              <a:t>and Safe Operation of Entire </a:t>
            </a:r>
            <a:r>
              <a:rPr lang="en-US" sz="1650" dirty="0" smtClean="0"/>
              <a:t>Project</a:t>
            </a:r>
            <a:endParaRPr lang="en-US" sz="16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2453" y="1066800"/>
            <a:ext cx="4367588" cy="4993661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</a:rPr>
              <a:t>Experimental Systems</a:t>
            </a:r>
          </a:p>
          <a:p>
            <a:pPr lvl="1"/>
            <a:r>
              <a:rPr lang="en-US" sz="1800" dirty="0"/>
              <a:t>Bulk, local shielding</a:t>
            </a:r>
          </a:p>
          <a:p>
            <a:pPr lvl="2"/>
            <a:r>
              <a:rPr lang="en-US" sz="1400" dirty="0"/>
              <a:t>Personnel doses, public doses </a:t>
            </a:r>
            <a:br>
              <a:rPr lang="en-US" sz="1400" dirty="0"/>
            </a:br>
            <a:r>
              <a:rPr lang="en-US" sz="1400" dirty="0"/>
              <a:t>(skyshine, emissions)</a:t>
            </a:r>
          </a:p>
          <a:p>
            <a:pPr lvl="1"/>
            <a:r>
              <a:rPr lang="en-US" sz="1800" dirty="0"/>
              <a:t>Component and material choices</a:t>
            </a:r>
          </a:p>
          <a:p>
            <a:pPr lvl="2"/>
            <a:r>
              <a:rPr lang="en-US" sz="1400" dirty="0"/>
              <a:t>Component life</a:t>
            </a:r>
          </a:p>
          <a:p>
            <a:pPr lvl="1"/>
            <a:r>
              <a:rPr lang="en-US" sz="1800" dirty="0"/>
              <a:t>Hands-on capabilities, </a:t>
            </a:r>
            <a:r>
              <a:rPr lang="en-US" sz="1800" dirty="0" smtClean="0"/>
              <a:t>remote </a:t>
            </a:r>
            <a:br>
              <a:rPr lang="en-US" sz="1800" dirty="0" smtClean="0"/>
            </a:br>
            <a:r>
              <a:rPr lang="en-US" sz="1800" dirty="0" smtClean="0"/>
              <a:t>handling</a:t>
            </a:r>
            <a:endParaRPr lang="en-US" sz="1800" dirty="0"/>
          </a:p>
          <a:p>
            <a:pPr lvl="2"/>
            <a:r>
              <a:rPr lang="en-US" sz="1400" dirty="0"/>
              <a:t>Personnel doses</a:t>
            </a:r>
          </a:p>
          <a:p>
            <a:pPr lvl="1"/>
            <a:r>
              <a:rPr lang="en-US" sz="1800" dirty="0"/>
              <a:t>Non-conventional utilities</a:t>
            </a:r>
          </a:p>
          <a:p>
            <a:pPr lvl="2"/>
            <a:r>
              <a:rPr lang="en-US" sz="1400" dirty="0"/>
              <a:t>Personnel doses, public </a:t>
            </a:r>
            <a:r>
              <a:rPr lang="en-US" sz="1400" dirty="0" smtClean="0"/>
              <a:t>doses </a:t>
            </a:r>
            <a:r>
              <a:rPr lang="en-US" sz="1400" dirty="0"/>
              <a:t>(emissions)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Accelerator Systems</a:t>
            </a:r>
          </a:p>
          <a:p>
            <a:pPr lvl="1"/>
            <a:r>
              <a:rPr lang="en-US" sz="1800" dirty="0"/>
              <a:t>Bulk, local shielding</a:t>
            </a:r>
          </a:p>
          <a:p>
            <a:pPr lvl="2"/>
            <a:r>
              <a:rPr lang="en-US" sz="1400" dirty="0"/>
              <a:t>Personnel doses, public </a:t>
            </a:r>
            <a:r>
              <a:rPr lang="en-US" sz="1400" dirty="0" smtClean="0"/>
              <a:t>doses </a:t>
            </a:r>
            <a:r>
              <a:rPr lang="en-US" sz="1400" dirty="0"/>
              <a:t>(emissions)</a:t>
            </a:r>
          </a:p>
          <a:p>
            <a:pPr lvl="1"/>
            <a:r>
              <a:rPr lang="en-US" sz="1800" dirty="0"/>
              <a:t>Component and material choices</a:t>
            </a:r>
          </a:p>
          <a:p>
            <a:pPr lvl="2"/>
            <a:r>
              <a:rPr lang="en-US" sz="1400" dirty="0"/>
              <a:t>Component life</a:t>
            </a:r>
          </a:p>
          <a:p>
            <a:pPr lvl="1"/>
            <a:r>
              <a:rPr lang="en-US" sz="1800" dirty="0"/>
              <a:t>Hands-on capabilities</a:t>
            </a:r>
          </a:p>
          <a:p>
            <a:pPr lvl="2"/>
            <a:r>
              <a:rPr lang="en-US" sz="1400" dirty="0"/>
              <a:t>Personnel doses</a:t>
            </a:r>
          </a:p>
          <a:p>
            <a:pPr lvl="1"/>
            <a:r>
              <a:rPr lang="en-US" sz="1800" dirty="0"/>
              <a:t>Non-conventional utilities</a:t>
            </a:r>
          </a:p>
          <a:p>
            <a:pPr lvl="2"/>
            <a:r>
              <a:rPr lang="en-US" sz="1400" dirty="0"/>
              <a:t>Personnel doses, public doses (emissions)</a:t>
            </a:r>
          </a:p>
          <a:p>
            <a:endParaRPr lang="en-US" sz="18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369280" y="1078507"/>
            <a:ext cx="4424311" cy="103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B050"/>
                </a:solidFill>
              </a:rPr>
              <a:t>Experimental areas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Bulk, local </a:t>
            </a:r>
            <a:r>
              <a:rPr lang="en-US" sz="1800" dirty="0" smtClean="0">
                <a:solidFill>
                  <a:prstClr val="black"/>
                </a:solidFill>
              </a:rPr>
              <a:t>shielding</a:t>
            </a:r>
          </a:p>
          <a:p>
            <a:pPr lvl="2"/>
            <a:r>
              <a:rPr lang="en-US" sz="1600" dirty="0">
                <a:solidFill>
                  <a:prstClr val="black"/>
                </a:solidFill>
              </a:rPr>
              <a:t>P</a:t>
            </a:r>
            <a:r>
              <a:rPr lang="en-US" sz="1600" dirty="0" smtClean="0">
                <a:solidFill>
                  <a:prstClr val="black"/>
                </a:solidFill>
              </a:rPr>
              <a:t>ersonnel and </a:t>
            </a:r>
            <a:r>
              <a:rPr lang="en-US" sz="1600" dirty="0">
                <a:solidFill>
                  <a:prstClr val="black"/>
                </a:solidFill>
              </a:rPr>
              <a:t>public doses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Component and material choices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38600" y="2514600"/>
            <a:ext cx="5183736" cy="3622061"/>
            <a:chOff x="5229224" y="1994354"/>
            <a:chExt cx="6476999" cy="4300957"/>
          </a:xfrm>
        </p:grpSpPr>
        <p:grpSp>
          <p:nvGrpSpPr>
            <p:cNvPr id="8" name="Group 7"/>
            <p:cNvGrpSpPr/>
            <p:nvPr/>
          </p:nvGrpSpPr>
          <p:grpSpPr>
            <a:xfrm>
              <a:off x="5229224" y="1994354"/>
              <a:ext cx="5410200" cy="3833808"/>
              <a:chOff x="3657600" y="2286000"/>
              <a:chExt cx="5410200" cy="383380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657600" y="2286000"/>
                <a:ext cx="5402255" cy="3833808"/>
                <a:chOff x="3657600" y="2286000"/>
                <a:chExt cx="5402255" cy="3833808"/>
              </a:xfrm>
            </p:grpSpPr>
            <p:pic>
              <p:nvPicPr>
                <p:cNvPr id="15" name="Content Placeholder 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657600" y="2286000"/>
                  <a:ext cx="5402255" cy="3833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Freeform 15"/>
                <p:cNvSpPr/>
                <p:nvPr/>
              </p:nvSpPr>
              <p:spPr>
                <a:xfrm rot="20431720">
                  <a:off x="4294217" y="3054652"/>
                  <a:ext cx="1173850" cy="2192292"/>
                </a:xfrm>
                <a:custGeom>
                  <a:avLst/>
                  <a:gdLst>
                    <a:gd name="connsiteX0" fmla="*/ 0 w 800207"/>
                    <a:gd name="connsiteY0" fmla="*/ 0 h 1913930"/>
                    <a:gd name="connsiteX1" fmla="*/ 800207 w 800207"/>
                    <a:gd name="connsiteY1" fmla="*/ 0 h 1913930"/>
                    <a:gd name="connsiteX2" fmla="*/ 800207 w 800207"/>
                    <a:gd name="connsiteY2" fmla="*/ 1913930 h 1913930"/>
                    <a:gd name="connsiteX3" fmla="*/ 0 w 800207"/>
                    <a:gd name="connsiteY3" fmla="*/ 1913930 h 1913930"/>
                    <a:gd name="connsiteX4" fmla="*/ 0 w 800207"/>
                    <a:gd name="connsiteY4" fmla="*/ 0 h 1913930"/>
                    <a:gd name="connsiteX0" fmla="*/ 0 w 950139"/>
                    <a:gd name="connsiteY0" fmla="*/ 0 h 1913930"/>
                    <a:gd name="connsiteX1" fmla="*/ 950139 w 950139"/>
                    <a:gd name="connsiteY1" fmla="*/ 53008 h 1913930"/>
                    <a:gd name="connsiteX2" fmla="*/ 800207 w 950139"/>
                    <a:gd name="connsiteY2" fmla="*/ 1913930 h 1913930"/>
                    <a:gd name="connsiteX3" fmla="*/ 0 w 950139"/>
                    <a:gd name="connsiteY3" fmla="*/ 1913930 h 1913930"/>
                    <a:gd name="connsiteX4" fmla="*/ 0 w 950139"/>
                    <a:gd name="connsiteY4" fmla="*/ 0 h 1913930"/>
                    <a:gd name="connsiteX0" fmla="*/ 0 w 950139"/>
                    <a:gd name="connsiteY0" fmla="*/ 0 h 1913930"/>
                    <a:gd name="connsiteX1" fmla="*/ 950139 w 950139"/>
                    <a:gd name="connsiteY1" fmla="*/ 53008 h 1913930"/>
                    <a:gd name="connsiteX2" fmla="*/ 693344 w 950139"/>
                    <a:gd name="connsiteY2" fmla="*/ 854471 h 1913930"/>
                    <a:gd name="connsiteX3" fmla="*/ 800207 w 950139"/>
                    <a:gd name="connsiteY3" fmla="*/ 1913930 h 1913930"/>
                    <a:gd name="connsiteX4" fmla="*/ 0 w 950139"/>
                    <a:gd name="connsiteY4" fmla="*/ 1913930 h 1913930"/>
                    <a:gd name="connsiteX5" fmla="*/ 0 w 950139"/>
                    <a:gd name="connsiteY5" fmla="*/ 0 h 1913930"/>
                    <a:gd name="connsiteX0" fmla="*/ 0 w 950139"/>
                    <a:gd name="connsiteY0" fmla="*/ 164667 h 2078597"/>
                    <a:gd name="connsiteX1" fmla="*/ 484396 w 950139"/>
                    <a:gd name="connsiteY1" fmla="*/ 0 h 2078597"/>
                    <a:gd name="connsiteX2" fmla="*/ 950139 w 950139"/>
                    <a:gd name="connsiteY2" fmla="*/ 217675 h 2078597"/>
                    <a:gd name="connsiteX3" fmla="*/ 693344 w 950139"/>
                    <a:gd name="connsiteY3" fmla="*/ 1019138 h 2078597"/>
                    <a:gd name="connsiteX4" fmla="*/ 800207 w 950139"/>
                    <a:gd name="connsiteY4" fmla="*/ 2078597 h 2078597"/>
                    <a:gd name="connsiteX5" fmla="*/ 0 w 950139"/>
                    <a:gd name="connsiteY5" fmla="*/ 2078597 h 2078597"/>
                    <a:gd name="connsiteX6" fmla="*/ 0 w 950139"/>
                    <a:gd name="connsiteY6" fmla="*/ 164667 h 2078597"/>
                    <a:gd name="connsiteX0" fmla="*/ 0 w 987435"/>
                    <a:gd name="connsiteY0" fmla="*/ 330696 h 2078597"/>
                    <a:gd name="connsiteX1" fmla="*/ 521692 w 987435"/>
                    <a:gd name="connsiteY1" fmla="*/ 0 h 2078597"/>
                    <a:gd name="connsiteX2" fmla="*/ 987435 w 987435"/>
                    <a:gd name="connsiteY2" fmla="*/ 217675 h 2078597"/>
                    <a:gd name="connsiteX3" fmla="*/ 730640 w 987435"/>
                    <a:gd name="connsiteY3" fmla="*/ 1019138 h 2078597"/>
                    <a:gd name="connsiteX4" fmla="*/ 837503 w 987435"/>
                    <a:gd name="connsiteY4" fmla="*/ 2078597 h 2078597"/>
                    <a:gd name="connsiteX5" fmla="*/ 37296 w 987435"/>
                    <a:gd name="connsiteY5" fmla="*/ 2078597 h 2078597"/>
                    <a:gd name="connsiteX6" fmla="*/ 0 w 987435"/>
                    <a:gd name="connsiteY6" fmla="*/ 330696 h 2078597"/>
                    <a:gd name="connsiteX0" fmla="*/ 0 w 987435"/>
                    <a:gd name="connsiteY0" fmla="*/ 330696 h 2078597"/>
                    <a:gd name="connsiteX1" fmla="*/ 521692 w 987435"/>
                    <a:gd name="connsiteY1" fmla="*/ 0 h 2078597"/>
                    <a:gd name="connsiteX2" fmla="*/ 987435 w 987435"/>
                    <a:gd name="connsiteY2" fmla="*/ 217675 h 2078597"/>
                    <a:gd name="connsiteX3" fmla="*/ 730640 w 987435"/>
                    <a:gd name="connsiteY3" fmla="*/ 1019138 h 2078597"/>
                    <a:gd name="connsiteX4" fmla="*/ 837503 w 987435"/>
                    <a:gd name="connsiteY4" fmla="*/ 2078597 h 2078597"/>
                    <a:gd name="connsiteX5" fmla="*/ 37296 w 987435"/>
                    <a:gd name="connsiteY5" fmla="*/ 2078597 h 2078597"/>
                    <a:gd name="connsiteX6" fmla="*/ 0 w 987435"/>
                    <a:gd name="connsiteY6" fmla="*/ 330696 h 2078597"/>
                    <a:gd name="connsiteX0" fmla="*/ 0 w 1022742"/>
                    <a:gd name="connsiteY0" fmla="*/ 330696 h 2078597"/>
                    <a:gd name="connsiteX1" fmla="*/ 521692 w 1022742"/>
                    <a:gd name="connsiteY1" fmla="*/ 0 h 2078597"/>
                    <a:gd name="connsiteX2" fmla="*/ 1022742 w 1022742"/>
                    <a:gd name="connsiteY2" fmla="*/ 177447 h 2078597"/>
                    <a:gd name="connsiteX3" fmla="*/ 730640 w 1022742"/>
                    <a:gd name="connsiteY3" fmla="*/ 1019138 h 2078597"/>
                    <a:gd name="connsiteX4" fmla="*/ 837503 w 1022742"/>
                    <a:gd name="connsiteY4" fmla="*/ 2078597 h 2078597"/>
                    <a:gd name="connsiteX5" fmla="*/ 37296 w 1022742"/>
                    <a:gd name="connsiteY5" fmla="*/ 2078597 h 2078597"/>
                    <a:gd name="connsiteX6" fmla="*/ 0 w 1022742"/>
                    <a:gd name="connsiteY6" fmla="*/ 330696 h 2078597"/>
                    <a:gd name="connsiteX0" fmla="*/ 0 w 1022742"/>
                    <a:gd name="connsiteY0" fmla="*/ 330696 h 2078597"/>
                    <a:gd name="connsiteX1" fmla="*/ 521692 w 1022742"/>
                    <a:gd name="connsiteY1" fmla="*/ 0 h 2078597"/>
                    <a:gd name="connsiteX2" fmla="*/ 1022742 w 1022742"/>
                    <a:gd name="connsiteY2" fmla="*/ 177447 h 2078597"/>
                    <a:gd name="connsiteX3" fmla="*/ 845833 w 1022742"/>
                    <a:gd name="connsiteY3" fmla="*/ 1080950 h 2078597"/>
                    <a:gd name="connsiteX4" fmla="*/ 837503 w 1022742"/>
                    <a:gd name="connsiteY4" fmla="*/ 2078597 h 2078597"/>
                    <a:gd name="connsiteX5" fmla="*/ 37296 w 1022742"/>
                    <a:gd name="connsiteY5" fmla="*/ 2078597 h 2078597"/>
                    <a:gd name="connsiteX6" fmla="*/ 0 w 1022742"/>
                    <a:gd name="connsiteY6" fmla="*/ 330696 h 2078597"/>
                    <a:gd name="connsiteX0" fmla="*/ 0 w 1142808"/>
                    <a:gd name="connsiteY0" fmla="*/ 330696 h 2078597"/>
                    <a:gd name="connsiteX1" fmla="*/ 521692 w 1142808"/>
                    <a:gd name="connsiteY1" fmla="*/ 0 h 2078597"/>
                    <a:gd name="connsiteX2" fmla="*/ 1142808 w 1142808"/>
                    <a:gd name="connsiteY2" fmla="*/ 240981 h 2078597"/>
                    <a:gd name="connsiteX3" fmla="*/ 845833 w 1142808"/>
                    <a:gd name="connsiteY3" fmla="*/ 1080950 h 2078597"/>
                    <a:gd name="connsiteX4" fmla="*/ 837503 w 1142808"/>
                    <a:gd name="connsiteY4" fmla="*/ 2078597 h 2078597"/>
                    <a:gd name="connsiteX5" fmla="*/ 37296 w 1142808"/>
                    <a:gd name="connsiteY5" fmla="*/ 2078597 h 2078597"/>
                    <a:gd name="connsiteX6" fmla="*/ 0 w 1142808"/>
                    <a:gd name="connsiteY6" fmla="*/ 330696 h 2078597"/>
                    <a:gd name="connsiteX0" fmla="*/ 0 w 1142808"/>
                    <a:gd name="connsiteY0" fmla="*/ 330696 h 2095123"/>
                    <a:gd name="connsiteX1" fmla="*/ 521692 w 1142808"/>
                    <a:gd name="connsiteY1" fmla="*/ 0 h 2095123"/>
                    <a:gd name="connsiteX2" fmla="*/ 1142808 w 1142808"/>
                    <a:gd name="connsiteY2" fmla="*/ 240981 h 2095123"/>
                    <a:gd name="connsiteX3" fmla="*/ 845833 w 1142808"/>
                    <a:gd name="connsiteY3" fmla="*/ 1080950 h 2095123"/>
                    <a:gd name="connsiteX4" fmla="*/ 529433 w 1142808"/>
                    <a:gd name="connsiteY4" fmla="*/ 2095123 h 2095123"/>
                    <a:gd name="connsiteX5" fmla="*/ 37296 w 1142808"/>
                    <a:gd name="connsiteY5" fmla="*/ 2078597 h 2095123"/>
                    <a:gd name="connsiteX6" fmla="*/ 0 w 1142808"/>
                    <a:gd name="connsiteY6" fmla="*/ 330696 h 2095123"/>
                    <a:gd name="connsiteX0" fmla="*/ 0 w 1142808"/>
                    <a:gd name="connsiteY0" fmla="*/ 330696 h 2095123"/>
                    <a:gd name="connsiteX1" fmla="*/ 521692 w 1142808"/>
                    <a:gd name="connsiteY1" fmla="*/ 0 h 2095123"/>
                    <a:gd name="connsiteX2" fmla="*/ 1142808 w 1142808"/>
                    <a:gd name="connsiteY2" fmla="*/ 240981 h 2095123"/>
                    <a:gd name="connsiteX3" fmla="*/ 972703 w 1142808"/>
                    <a:gd name="connsiteY3" fmla="*/ 841376 h 2095123"/>
                    <a:gd name="connsiteX4" fmla="*/ 529433 w 1142808"/>
                    <a:gd name="connsiteY4" fmla="*/ 2095123 h 2095123"/>
                    <a:gd name="connsiteX5" fmla="*/ 37296 w 1142808"/>
                    <a:gd name="connsiteY5" fmla="*/ 2078597 h 2095123"/>
                    <a:gd name="connsiteX6" fmla="*/ 0 w 1142808"/>
                    <a:gd name="connsiteY6" fmla="*/ 330696 h 2095123"/>
                    <a:gd name="connsiteX0" fmla="*/ 0 w 1142808"/>
                    <a:gd name="connsiteY0" fmla="*/ 330696 h 2095123"/>
                    <a:gd name="connsiteX1" fmla="*/ 521692 w 1142808"/>
                    <a:gd name="connsiteY1" fmla="*/ 0 h 2095123"/>
                    <a:gd name="connsiteX2" fmla="*/ 1142808 w 1142808"/>
                    <a:gd name="connsiteY2" fmla="*/ 240981 h 2095123"/>
                    <a:gd name="connsiteX3" fmla="*/ 972703 w 1142808"/>
                    <a:gd name="connsiteY3" fmla="*/ 841376 h 2095123"/>
                    <a:gd name="connsiteX4" fmla="*/ 442892 w 1142808"/>
                    <a:gd name="connsiteY4" fmla="*/ 938488 h 2095123"/>
                    <a:gd name="connsiteX5" fmla="*/ 529433 w 1142808"/>
                    <a:gd name="connsiteY5" fmla="*/ 2095123 h 2095123"/>
                    <a:gd name="connsiteX6" fmla="*/ 37296 w 1142808"/>
                    <a:gd name="connsiteY6" fmla="*/ 2078597 h 2095123"/>
                    <a:gd name="connsiteX7" fmla="*/ 0 w 1142808"/>
                    <a:gd name="connsiteY7" fmla="*/ 330696 h 2095123"/>
                    <a:gd name="connsiteX0" fmla="*/ 0 w 1142808"/>
                    <a:gd name="connsiteY0" fmla="*/ 330696 h 2095123"/>
                    <a:gd name="connsiteX1" fmla="*/ 521692 w 1142808"/>
                    <a:gd name="connsiteY1" fmla="*/ 0 h 2095123"/>
                    <a:gd name="connsiteX2" fmla="*/ 1142808 w 1142808"/>
                    <a:gd name="connsiteY2" fmla="*/ 240981 h 2095123"/>
                    <a:gd name="connsiteX3" fmla="*/ 972703 w 1142808"/>
                    <a:gd name="connsiteY3" fmla="*/ 841376 h 2095123"/>
                    <a:gd name="connsiteX4" fmla="*/ 442892 w 1142808"/>
                    <a:gd name="connsiteY4" fmla="*/ 938488 h 2095123"/>
                    <a:gd name="connsiteX5" fmla="*/ 529433 w 1142808"/>
                    <a:gd name="connsiteY5" fmla="*/ 2095123 h 2095123"/>
                    <a:gd name="connsiteX6" fmla="*/ 37296 w 1142808"/>
                    <a:gd name="connsiteY6" fmla="*/ 2078597 h 2095123"/>
                    <a:gd name="connsiteX7" fmla="*/ 0 w 1142808"/>
                    <a:gd name="connsiteY7" fmla="*/ 330696 h 2095123"/>
                    <a:gd name="connsiteX0" fmla="*/ 0 w 1142808"/>
                    <a:gd name="connsiteY0" fmla="*/ 330696 h 2095123"/>
                    <a:gd name="connsiteX1" fmla="*/ 521692 w 1142808"/>
                    <a:gd name="connsiteY1" fmla="*/ 0 h 2095123"/>
                    <a:gd name="connsiteX2" fmla="*/ 1142808 w 1142808"/>
                    <a:gd name="connsiteY2" fmla="*/ 240981 h 2095123"/>
                    <a:gd name="connsiteX3" fmla="*/ 972703 w 1142808"/>
                    <a:gd name="connsiteY3" fmla="*/ 841376 h 2095123"/>
                    <a:gd name="connsiteX4" fmla="*/ 442892 w 1142808"/>
                    <a:gd name="connsiteY4" fmla="*/ 938488 h 2095123"/>
                    <a:gd name="connsiteX5" fmla="*/ 529433 w 1142808"/>
                    <a:gd name="connsiteY5" fmla="*/ 2095123 h 2095123"/>
                    <a:gd name="connsiteX6" fmla="*/ 37296 w 1142808"/>
                    <a:gd name="connsiteY6" fmla="*/ 2078597 h 2095123"/>
                    <a:gd name="connsiteX7" fmla="*/ 0 w 1142808"/>
                    <a:gd name="connsiteY7" fmla="*/ 330696 h 2095123"/>
                    <a:gd name="connsiteX0" fmla="*/ 0 w 1142808"/>
                    <a:gd name="connsiteY0" fmla="*/ 330696 h 2095123"/>
                    <a:gd name="connsiteX1" fmla="*/ 521692 w 1142808"/>
                    <a:gd name="connsiteY1" fmla="*/ 0 h 2095123"/>
                    <a:gd name="connsiteX2" fmla="*/ 1142808 w 1142808"/>
                    <a:gd name="connsiteY2" fmla="*/ 240981 h 2095123"/>
                    <a:gd name="connsiteX3" fmla="*/ 972703 w 1142808"/>
                    <a:gd name="connsiteY3" fmla="*/ 841376 h 2095123"/>
                    <a:gd name="connsiteX4" fmla="*/ 442892 w 1142808"/>
                    <a:gd name="connsiteY4" fmla="*/ 938488 h 2095123"/>
                    <a:gd name="connsiteX5" fmla="*/ 529433 w 1142808"/>
                    <a:gd name="connsiteY5" fmla="*/ 2095123 h 2095123"/>
                    <a:gd name="connsiteX6" fmla="*/ 37296 w 1142808"/>
                    <a:gd name="connsiteY6" fmla="*/ 2078597 h 2095123"/>
                    <a:gd name="connsiteX7" fmla="*/ 0 w 1142808"/>
                    <a:gd name="connsiteY7" fmla="*/ 330696 h 2095123"/>
                    <a:gd name="connsiteX0" fmla="*/ 0 w 1142808"/>
                    <a:gd name="connsiteY0" fmla="*/ 330696 h 2095123"/>
                    <a:gd name="connsiteX1" fmla="*/ 521692 w 1142808"/>
                    <a:gd name="connsiteY1" fmla="*/ 0 h 2095123"/>
                    <a:gd name="connsiteX2" fmla="*/ 1142808 w 1142808"/>
                    <a:gd name="connsiteY2" fmla="*/ 240981 h 2095123"/>
                    <a:gd name="connsiteX3" fmla="*/ 972703 w 1142808"/>
                    <a:gd name="connsiteY3" fmla="*/ 841376 h 2095123"/>
                    <a:gd name="connsiteX4" fmla="*/ 485427 w 1142808"/>
                    <a:gd name="connsiteY4" fmla="*/ 669097 h 2095123"/>
                    <a:gd name="connsiteX5" fmla="*/ 529433 w 1142808"/>
                    <a:gd name="connsiteY5" fmla="*/ 2095123 h 2095123"/>
                    <a:gd name="connsiteX6" fmla="*/ 37296 w 1142808"/>
                    <a:gd name="connsiteY6" fmla="*/ 2078597 h 2095123"/>
                    <a:gd name="connsiteX7" fmla="*/ 0 w 1142808"/>
                    <a:gd name="connsiteY7" fmla="*/ 330696 h 2095123"/>
                    <a:gd name="connsiteX0" fmla="*/ 0 w 1142808"/>
                    <a:gd name="connsiteY0" fmla="*/ 330696 h 2217562"/>
                    <a:gd name="connsiteX1" fmla="*/ 521692 w 1142808"/>
                    <a:gd name="connsiteY1" fmla="*/ 0 h 2217562"/>
                    <a:gd name="connsiteX2" fmla="*/ 1142808 w 1142808"/>
                    <a:gd name="connsiteY2" fmla="*/ 240981 h 2217562"/>
                    <a:gd name="connsiteX3" fmla="*/ 972703 w 1142808"/>
                    <a:gd name="connsiteY3" fmla="*/ 841376 h 2217562"/>
                    <a:gd name="connsiteX4" fmla="*/ 485427 w 1142808"/>
                    <a:gd name="connsiteY4" fmla="*/ 669097 h 2217562"/>
                    <a:gd name="connsiteX5" fmla="*/ 529433 w 1142808"/>
                    <a:gd name="connsiteY5" fmla="*/ 2095123 h 2217562"/>
                    <a:gd name="connsiteX6" fmla="*/ 37296 w 1142808"/>
                    <a:gd name="connsiteY6" fmla="*/ 2078597 h 2217562"/>
                    <a:gd name="connsiteX7" fmla="*/ 0 w 1142808"/>
                    <a:gd name="connsiteY7" fmla="*/ 330696 h 2217562"/>
                    <a:gd name="connsiteX0" fmla="*/ 0 w 1142808"/>
                    <a:gd name="connsiteY0" fmla="*/ 330696 h 2217562"/>
                    <a:gd name="connsiteX1" fmla="*/ 521692 w 1142808"/>
                    <a:gd name="connsiteY1" fmla="*/ 0 h 2217562"/>
                    <a:gd name="connsiteX2" fmla="*/ 1142808 w 1142808"/>
                    <a:gd name="connsiteY2" fmla="*/ 240981 h 2217562"/>
                    <a:gd name="connsiteX3" fmla="*/ 972703 w 1142808"/>
                    <a:gd name="connsiteY3" fmla="*/ 841376 h 2217562"/>
                    <a:gd name="connsiteX4" fmla="*/ 457314 w 1142808"/>
                    <a:gd name="connsiteY4" fmla="*/ 659157 h 2217562"/>
                    <a:gd name="connsiteX5" fmla="*/ 529433 w 1142808"/>
                    <a:gd name="connsiteY5" fmla="*/ 2095123 h 2217562"/>
                    <a:gd name="connsiteX6" fmla="*/ 37296 w 1142808"/>
                    <a:gd name="connsiteY6" fmla="*/ 2078597 h 2217562"/>
                    <a:gd name="connsiteX7" fmla="*/ 0 w 1142808"/>
                    <a:gd name="connsiteY7" fmla="*/ 330696 h 2217562"/>
                    <a:gd name="connsiteX0" fmla="*/ 0 w 1142808"/>
                    <a:gd name="connsiteY0" fmla="*/ 330696 h 2217562"/>
                    <a:gd name="connsiteX1" fmla="*/ 521692 w 1142808"/>
                    <a:gd name="connsiteY1" fmla="*/ 0 h 2217562"/>
                    <a:gd name="connsiteX2" fmla="*/ 1142808 w 1142808"/>
                    <a:gd name="connsiteY2" fmla="*/ 240981 h 2217562"/>
                    <a:gd name="connsiteX3" fmla="*/ 972703 w 1142808"/>
                    <a:gd name="connsiteY3" fmla="*/ 841376 h 2217562"/>
                    <a:gd name="connsiteX4" fmla="*/ 583452 w 1142808"/>
                    <a:gd name="connsiteY4" fmla="*/ 988184 h 2217562"/>
                    <a:gd name="connsiteX5" fmla="*/ 529433 w 1142808"/>
                    <a:gd name="connsiteY5" fmla="*/ 2095123 h 2217562"/>
                    <a:gd name="connsiteX6" fmla="*/ 37296 w 1142808"/>
                    <a:gd name="connsiteY6" fmla="*/ 2078597 h 2217562"/>
                    <a:gd name="connsiteX7" fmla="*/ 0 w 1142808"/>
                    <a:gd name="connsiteY7" fmla="*/ 330696 h 2217562"/>
                    <a:gd name="connsiteX0" fmla="*/ 0 w 1142808"/>
                    <a:gd name="connsiteY0" fmla="*/ 330696 h 2217562"/>
                    <a:gd name="connsiteX1" fmla="*/ 521692 w 1142808"/>
                    <a:gd name="connsiteY1" fmla="*/ 0 h 2217562"/>
                    <a:gd name="connsiteX2" fmla="*/ 1142808 w 1142808"/>
                    <a:gd name="connsiteY2" fmla="*/ 240981 h 2217562"/>
                    <a:gd name="connsiteX3" fmla="*/ 972703 w 1142808"/>
                    <a:gd name="connsiteY3" fmla="*/ 841376 h 2217562"/>
                    <a:gd name="connsiteX4" fmla="*/ 583452 w 1142808"/>
                    <a:gd name="connsiteY4" fmla="*/ 988184 h 2217562"/>
                    <a:gd name="connsiteX5" fmla="*/ 529433 w 1142808"/>
                    <a:gd name="connsiteY5" fmla="*/ 2095123 h 2217562"/>
                    <a:gd name="connsiteX6" fmla="*/ 37296 w 1142808"/>
                    <a:gd name="connsiteY6" fmla="*/ 2078597 h 2217562"/>
                    <a:gd name="connsiteX7" fmla="*/ 0 w 1142808"/>
                    <a:gd name="connsiteY7" fmla="*/ 330696 h 2217562"/>
                    <a:gd name="connsiteX0" fmla="*/ 0 w 1142808"/>
                    <a:gd name="connsiteY0" fmla="*/ 330696 h 2217562"/>
                    <a:gd name="connsiteX1" fmla="*/ 521692 w 1142808"/>
                    <a:gd name="connsiteY1" fmla="*/ 0 h 2217562"/>
                    <a:gd name="connsiteX2" fmla="*/ 1142808 w 1142808"/>
                    <a:gd name="connsiteY2" fmla="*/ 240981 h 2217562"/>
                    <a:gd name="connsiteX3" fmla="*/ 972703 w 1142808"/>
                    <a:gd name="connsiteY3" fmla="*/ 841376 h 2217562"/>
                    <a:gd name="connsiteX4" fmla="*/ 513539 w 1142808"/>
                    <a:gd name="connsiteY4" fmla="*/ 679036 h 2217562"/>
                    <a:gd name="connsiteX5" fmla="*/ 529433 w 1142808"/>
                    <a:gd name="connsiteY5" fmla="*/ 2095123 h 2217562"/>
                    <a:gd name="connsiteX6" fmla="*/ 37296 w 1142808"/>
                    <a:gd name="connsiteY6" fmla="*/ 2078597 h 2217562"/>
                    <a:gd name="connsiteX7" fmla="*/ 0 w 1142808"/>
                    <a:gd name="connsiteY7" fmla="*/ 330696 h 2217562"/>
                    <a:gd name="connsiteX0" fmla="*/ 0 w 1142808"/>
                    <a:gd name="connsiteY0" fmla="*/ 330696 h 2217562"/>
                    <a:gd name="connsiteX1" fmla="*/ 521692 w 1142808"/>
                    <a:gd name="connsiteY1" fmla="*/ 0 h 2217562"/>
                    <a:gd name="connsiteX2" fmla="*/ 1142808 w 1142808"/>
                    <a:gd name="connsiteY2" fmla="*/ 240981 h 2217562"/>
                    <a:gd name="connsiteX3" fmla="*/ 972703 w 1142808"/>
                    <a:gd name="connsiteY3" fmla="*/ 841376 h 2217562"/>
                    <a:gd name="connsiteX4" fmla="*/ 513539 w 1142808"/>
                    <a:gd name="connsiteY4" fmla="*/ 679036 h 2217562"/>
                    <a:gd name="connsiteX5" fmla="*/ 529433 w 1142808"/>
                    <a:gd name="connsiteY5" fmla="*/ 2095123 h 2217562"/>
                    <a:gd name="connsiteX6" fmla="*/ 37296 w 1142808"/>
                    <a:gd name="connsiteY6" fmla="*/ 2078597 h 2217562"/>
                    <a:gd name="connsiteX7" fmla="*/ 0 w 1142808"/>
                    <a:gd name="connsiteY7" fmla="*/ 330696 h 2217562"/>
                    <a:gd name="connsiteX0" fmla="*/ 0 w 1142808"/>
                    <a:gd name="connsiteY0" fmla="*/ 330696 h 2217562"/>
                    <a:gd name="connsiteX1" fmla="*/ 521692 w 1142808"/>
                    <a:gd name="connsiteY1" fmla="*/ 0 h 2217562"/>
                    <a:gd name="connsiteX2" fmla="*/ 1142808 w 1142808"/>
                    <a:gd name="connsiteY2" fmla="*/ 240981 h 2217562"/>
                    <a:gd name="connsiteX3" fmla="*/ 972703 w 1142808"/>
                    <a:gd name="connsiteY3" fmla="*/ 841376 h 2217562"/>
                    <a:gd name="connsiteX4" fmla="*/ 513539 w 1142808"/>
                    <a:gd name="connsiteY4" fmla="*/ 679036 h 2217562"/>
                    <a:gd name="connsiteX5" fmla="*/ 529433 w 1142808"/>
                    <a:gd name="connsiteY5" fmla="*/ 2095123 h 2217562"/>
                    <a:gd name="connsiteX6" fmla="*/ 37296 w 1142808"/>
                    <a:gd name="connsiteY6" fmla="*/ 2078597 h 2217562"/>
                    <a:gd name="connsiteX7" fmla="*/ 0 w 1142808"/>
                    <a:gd name="connsiteY7" fmla="*/ 330696 h 2217562"/>
                    <a:gd name="connsiteX0" fmla="*/ 0 w 1142808"/>
                    <a:gd name="connsiteY0" fmla="*/ 284410 h 2171276"/>
                    <a:gd name="connsiteX1" fmla="*/ 473702 w 1142808"/>
                    <a:gd name="connsiteY1" fmla="*/ 0 h 2171276"/>
                    <a:gd name="connsiteX2" fmla="*/ 1142808 w 1142808"/>
                    <a:gd name="connsiteY2" fmla="*/ 194695 h 2171276"/>
                    <a:gd name="connsiteX3" fmla="*/ 972703 w 1142808"/>
                    <a:gd name="connsiteY3" fmla="*/ 795090 h 2171276"/>
                    <a:gd name="connsiteX4" fmla="*/ 513539 w 1142808"/>
                    <a:gd name="connsiteY4" fmla="*/ 632750 h 2171276"/>
                    <a:gd name="connsiteX5" fmla="*/ 529433 w 1142808"/>
                    <a:gd name="connsiteY5" fmla="*/ 2048837 h 2171276"/>
                    <a:gd name="connsiteX6" fmla="*/ 37296 w 1142808"/>
                    <a:gd name="connsiteY6" fmla="*/ 2032311 h 2171276"/>
                    <a:gd name="connsiteX7" fmla="*/ 0 w 1142808"/>
                    <a:gd name="connsiteY7" fmla="*/ 284410 h 2171276"/>
                    <a:gd name="connsiteX0" fmla="*/ 0 w 1167038"/>
                    <a:gd name="connsiteY0" fmla="*/ 284410 h 2171276"/>
                    <a:gd name="connsiteX1" fmla="*/ 473702 w 1167038"/>
                    <a:gd name="connsiteY1" fmla="*/ 0 h 2171276"/>
                    <a:gd name="connsiteX2" fmla="*/ 1167038 w 1167038"/>
                    <a:gd name="connsiteY2" fmla="*/ 245430 h 2171276"/>
                    <a:gd name="connsiteX3" fmla="*/ 972703 w 1167038"/>
                    <a:gd name="connsiteY3" fmla="*/ 795090 h 2171276"/>
                    <a:gd name="connsiteX4" fmla="*/ 513539 w 1167038"/>
                    <a:gd name="connsiteY4" fmla="*/ 632750 h 2171276"/>
                    <a:gd name="connsiteX5" fmla="*/ 529433 w 1167038"/>
                    <a:gd name="connsiteY5" fmla="*/ 2048837 h 2171276"/>
                    <a:gd name="connsiteX6" fmla="*/ 37296 w 1167038"/>
                    <a:gd name="connsiteY6" fmla="*/ 2032311 h 2171276"/>
                    <a:gd name="connsiteX7" fmla="*/ 0 w 1167038"/>
                    <a:gd name="connsiteY7" fmla="*/ 284410 h 2171276"/>
                    <a:gd name="connsiteX0" fmla="*/ 6812 w 1173850"/>
                    <a:gd name="connsiteY0" fmla="*/ 284410 h 2171276"/>
                    <a:gd name="connsiteX1" fmla="*/ 480514 w 1173850"/>
                    <a:gd name="connsiteY1" fmla="*/ 0 h 2171276"/>
                    <a:gd name="connsiteX2" fmla="*/ 1173850 w 1173850"/>
                    <a:gd name="connsiteY2" fmla="*/ 245430 h 2171276"/>
                    <a:gd name="connsiteX3" fmla="*/ 979515 w 1173850"/>
                    <a:gd name="connsiteY3" fmla="*/ 795090 h 2171276"/>
                    <a:gd name="connsiteX4" fmla="*/ 520351 w 1173850"/>
                    <a:gd name="connsiteY4" fmla="*/ 632750 h 2171276"/>
                    <a:gd name="connsiteX5" fmla="*/ 536245 w 1173850"/>
                    <a:gd name="connsiteY5" fmla="*/ 2048837 h 2171276"/>
                    <a:gd name="connsiteX6" fmla="*/ 0 w 1173850"/>
                    <a:gd name="connsiteY6" fmla="*/ 2037800 h 2171276"/>
                    <a:gd name="connsiteX7" fmla="*/ 6812 w 1173850"/>
                    <a:gd name="connsiteY7" fmla="*/ 284410 h 2171276"/>
                    <a:gd name="connsiteX0" fmla="*/ 6812 w 1173850"/>
                    <a:gd name="connsiteY0" fmla="*/ 284410 h 2171276"/>
                    <a:gd name="connsiteX1" fmla="*/ 480514 w 1173850"/>
                    <a:gd name="connsiteY1" fmla="*/ 0 h 2171276"/>
                    <a:gd name="connsiteX2" fmla="*/ 1173850 w 1173850"/>
                    <a:gd name="connsiteY2" fmla="*/ 245430 h 2171276"/>
                    <a:gd name="connsiteX3" fmla="*/ 979515 w 1173850"/>
                    <a:gd name="connsiteY3" fmla="*/ 795090 h 2171276"/>
                    <a:gd name="connsiteX4" fmla="*/ 657599 w 1173850"/>
                    <a:gd name="connsiteY4" fmla="*/ 691817 h 2171276"/>
                    <a:gd name="connsiteX5" fmla="*/ 536245 w 1173850"/>
                    <a:gd name="connsiteY5" fmla="*/ 2048837 h 2171276"/>
                    <a:gd name="connsiteX6" fmla="*/ 0 w 1173850"/>
                    <a:gd name="connsiteY6" fmla="*/ 2037800 h 2171276"/>
                    <a:gd name="connsiteX7" fmla="*/ 6812 w 1173850"/>
                    <a:gd name="connsiteY7" fmla="*/ 284410 h 2171276"/>
                    <a:gd name="connsiteX0" fmla="*/ 6812 w 1173850"/>
                    <a:gd name="connsiteY0" fmla="*/ 284410 h 2192292"/>
                    <a:gd name="connsiteX1" fmla="*/ 480514 w 1173850"/>
                    <a:gd name="connsiteY1" fmla="*/ 0 h 2192292"/>
                    <a:gd name="connsiteX2" fmla="*/ 1173850 w 1173850"/>
                    <a:gd name="connsiteY2" fmla="*/ 245430 h 2192292"/>
                    <a:gd name="connsiteX3" fmla="*/ 979515 w 1173850"/>
                    <a:gd name="connsiteY3" fmla="*/ 795090 h 2192292"/>
                    <a:gd name="connsiteX4" fmla="*/ 657599 w 1173850"/>
                    <a:gd name="connsiteY4" fmla="*/ 691817 h 2192292"/>
                    <a:gd name="connsiteX5" fmla="*/ 655320 w 1173850"/>
                    <a:gd name="connsiteY5" fmla="*/ 2069853 h 2192292"/>
                    <a:gd name="connsiteX6" fmla="*/ 0 w 1173850"/>
                    <a:gd name="connsiteY6" fmla="*/ 2037800 h 2192292"/>
                    <a:gd name="connsiteX7" fmla="*/ 6812 w 1173850"/>
                    <a:gd name="connsiteY7" fmla="*/ 284410 h 2192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3850" h="2192292">
                      <a:moveTo>
                        <a:pt x="6812" y="284410"/>
                      </a:moveTo>
                      <a:lnTo>
                        <a:pt x="480514" y="0"/>
                      </a:lnTo>
                      <a:lnTo>
                        <a:pt x="1173850" y="245430"/>
                      </a:lnTo>
                      <a:lnTo>
                        <a:pt x="979515" y="795090"/>
                      </a:lnTo>
                      <a:lnTo>
                        <a:pt x="657599" y="691817"/>
                      </a:lnTo>
                      <a:cubicBezTo>
                        <a:pt x="672605" y="679192"/>
                        <a:pt x="670432" y="2192292"/>
                        <a:pt x="655320" y="2069853"/>
                      </a:cubicBezTo>
                      <a:lnTo>
                        <a:pt x="0" y="2037800"/>
                      </a:lnTo>
                      <a:cubicBezTo>
                        <a:pt x="2271" y="1453337"/>
                        <a:pt x="4541" y="868873"/>
                        <a:pt x="6812" y="28441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64835" tIns="32417" rIns="64835" bIns="32417" anchor="ctr"/>
                <a:lstStyle/>
                <a:p>
                  <a:pPr algn="ctr" defTabSz="342900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5181598" y="2499053"/>
                  <a:ext cx="2743202" cy="1387147"/>
                </a:xfrm>
                <a:custGeom>
                  <a:avLst/>
                  <a:gdLst>
                    <a:gd name="connsiteX0" fmla="*/ 0 w 3150705"/>
                    <a:gd name="connsiteY0" fmla="*/ 1302026 h 1311965"/>
                    <a:gd name="connsiteX1" fmla="*/ 3150705 w 3150705"/>
                    <a:gd name="connsiteY1" fmla="*/ 1311965 h 1311965"/>
                    <a:gd name="connsiteX2" fmla="*/ 3150705 w 3150705"/>
                    <a:gd name="connsiteY2" fmla="*/ 0 h 1311965"/>
                    <a:gd name="connsiteX3" fmla="*/ 1818861 w 3150705"/>
                    <a:gd name="connsiteY3" fmla="*/ 0 h 1311965"/>
                    <a:gd name="connsiteX4" fmla="*/ 1818861 w 3150705"/>
                    <a:gd name="connsiteY4" fmla="*/ 308113 h 1311965"/>
                    <a:gd name="connsiteX5" fmla="*/ 1470992 w 3150705"/>
                    <a:gd name="connsiteY5" fmla="*/ 308113 h 1311965"/>
                    <a:gd name="connsiteX6" fmla="*/ 1470992 w 3150705"/>
                    <a:gd name="connsiteY6" fmla="*/ 596348 h 1311965"/>
                    <a:gd name="connsiteX7" fmla="*/ 9939 w 3150705"/>
                    <a:gd name="connsiteY7" fmla="*/ 596348 h 1311965"/>
                    <a:gd name="connsiteX8" fmla="*/ 0 w 3150705"/>
                    <a:gd name="connsiteY8" fmla="*/ 1302026 h 1311965"/>
                    <a:gd name="connsiteX0" fmla="*/ 0 w 3150705"/>
                    <a:gd name="connsiteY0" fmla="*/ 1302026 h 1311965"/>
                    <a:gd name="connsiteX1" fmla="*/ 3150705 w 3150705"/>
                    <a:gd name="connsiteY1" fmla="*/ 1311965 h 1311965"/>
                    <a:gd name="connsiteX2" fmla="*/ 3150705 w 3150705"/>
                    <a:gd name="connsiteY2" fmla="*/ 0 h 1311965"/>
                    <a:gd name="connsiteX3" fmla="*/ 1818861 w 3150705"/>
                    <a:gd name="connsiteY3" fmla="*/ 0 h 1311965"/>
                    <a:gd name="connsiteX4" fmla="*/ 1818861 w 3150705"/>
                    <a:gd name="connsiteY4" fmla="*/ 308113 h 1311965"/>
                    <a:gd name="connsiteX5" fmla="*/ 1470992 w 3150705"/>
                    <a:gd name="connsiteY5" fmla="*/ 308113 h 1311965"/>
                    <a:gd name="connsiteX6" fmla="*/ 1470992 w 3150705"/>
                    <a:gd name="connsiteY6" fmla="*/ 596348 h 1311965"/>
                    <a:gd name="connsiteX7" fmla="*/ 294494 w 3150705"/>
                    <a:gd name="connsiteY7" fmla="*/ 596348 h 1311965"/>
                    <a:gd name="connsiteX8" fmla="*/ 0 w 3150705"/>
                    <a:gd name="connsiteY8" fmla="*/ 1302026 h 1311965"/>
                    <a:gd name="connsiteX0" fmla="*/ 0 w 2866151"/>
                    <a:gd name="connsiteY0" fmla="*/ 1311965 h 1311965"/>
                    <a:gd name="connsiteX1" fmla="*/ 2866151 w 2866151"/>
                    <a:gd name="connsiteY1" fmla="*/ 1311965 h 1311965"/>
                    <a:gd name="connsiteX2" fmla="*/ 2866151 w 2866151"/>
                    <a:gd name="connsiteY2" fmla="*/ 0 h 1311965"/>
                    <a:gd name="connsiteX3" fmla="*/ 1534307 w 2866151"/>
                    <a:gd name="connsiteY3" fmla="*/ 0 h 1311965"/>
                    <a:gd name="connsiteX4" fmla="*/ 1534307 w 2866151"/>
                    <a:gd name="connsiteY4" fmla="*/ 308113 h 1311965"/>
                    <a:gd name="connsiteX5" fmla="*/ 1186438 w 2866151"/>
                    <a:gd name="connsiteY5" fmla="*/ 308113 h 1311965"/>
                    <a:gd name="connsiteX6" fmla="*/ 1186438 w 2866151"/>
                    <a:gd name="connsiteY6" fmla="*/ 596348 h 1311965"/>
                    <a:gd name="connsiteX7" fmla="*/ 9940 w 2866151"/>
                    <a:gd name="connsiteY7" fmla="*/ 596348 h 1311965"/>
                    <a:gd name="connsiteX8" fmla="*/ 0 w 2866151"/>
                    <a:gd name="connsiteY8" fmla="*/ 1311965 h 131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66151" h="1311965">
                      <a:moveTo>
                        <a:pt x="0" y="1311965"/>
                      </a:moveTo>
                      <a:lnTo>
                        <a:pt x="2866151" y="1311965"/>
                      </a:lnTo>
                      <a:lnTo>
                        <a:pt x="2866151" y="0"/>
                      </a:lnTo>
                      <a:lnTo>
                        <a:pt x="1534307" y="0"/>
                      </a:lnTo>
                      <a:lnTo>
                        <a:pt x="1534307" y="308113"/>
                      </a:lnTo>
                      <a:lnTo>
                        <a:pt x="1186438" y="308113"/>
                      </a:lnTo>
                      <a:lnTo>
                        <a:pt x="1186438" y="596348"/>
                      </a:lnTo>
                      <a:lnTo>
                        <a:pt x="9940" y="596348"/>
                      </a:lnTo>
                      <a:lnTo>
                        <a:pt x="0" y="1311965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64835" tIns="32417" rIns="64835" bIns="32417" anchor="ctr"/>
                <a:lstStyle/>
                <a:p>
                  <a:pPr algn="ctr" defTabSz="342900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4335455" y="5334000"/>
                <a:ext cx="312745" cy="760514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648200" y="6094514"/>
                <a:ext cx="441960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9047940" y="4940354"/>
                <a:ext cx="7944" cy="1166808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5554655" y="4953000"/>
                <a:ext cx="3505202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319565" y="4953000"/>
                <a:ext cx="1235090" cy="38100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9572625" y="2355876"/>
              <a:ext cx="2133598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dirty="0">
                  <a:solidFill>
                    <a:prstClr val="black"/>
                  </a:solidFill>
                  <a:latin typeface="Arial" pitchFamily="34" charset="0"/>
                </a:rPr>
                <a:t>1 kW rare isotope beams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8878881" y="2725501"/>
              <a:ext cx="787004" cy="1754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126280" y="3749943"/>
              <a:ext cx="4482063" cy="76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dirty="0">
                  <a:solidFill>
                    <a:prstClr val="black"/>
                  </a:solidFill>
                  <a:latin typeface="Arial" pitchFamily="34" charset="0"/>
                </a:rPr>
                <a:t>400 kW beam (~ 100 kW at target, ~ 300 kW at </a:t>
              </a: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beam dump</a:t>
              </a:r>
              <a:r>
                <a:rPr lang="en-US" dirty="0">
                  <a:solidFill>
                    <a:prstClr val="black"/>
                  </a:solidFill>
                  <a:latin typeface="Arial" pitchFamily="34" charset="0"/>
                </a:rPr>
                <a:t>)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6263884" y="4017199"/>
              <a:ext cx="962833" cy="5518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8405707" y="5461454"/>
              <a:ext cx="371476" cy="4206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719906" y="5802868"/>
              <a:ext cx="299911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US" dirty="0">
                  <a:solidFill>
                    <a:prstClr val="black"/>
                  </a:solidFill>
                  <a:latin typeface="Arial" pitchFamily="34" charset="0"/>
                </a:rPr>
                <a:t>1 W/m beam losses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I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 would like to express my gratitude to the RESMM’15 organizers…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…To my colleagues at FRIB for all their help and guidance…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…And to fellow participants for their attention!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dirty="0"/>
              <a:t>This material is based on work supported by the U.S. Department of Energy Office of Science under Cooperative Agreement DE-SC0000661, the State of Michigan and Michigan State University. Michigan State University designs and establishes FRIB as a DOE Office of Science National User Facility in support of the mission of the Office of Nuclear Physics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Acknowledgements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 idx="4294967295"/>
          </p:nvPr>
        </p:nvSpPr>
        <p:spPr>
          <a:xfrm>
            <a:off x="76200" y="288925"/>
            <a:ext cx="8991600" cy="479425"/>
          </a:xfrm>
        </p:spPr>
        <p:txBody>
          <a:bodyPr/>
          <a:lstStyle/>
          <a:p>
            <a:r>
              <a:rPr lang="en-US" dirty="0" smtClean="0"/>
              <a:t>Radiation Transport Group</a:t>
            </a:r>
          </a:p>
        </p:txBody>
      </p:sp>
      <p:sp>
        <p:nvSpPr>
          <p:cNvPr id="13317" name="Content Placeholder 9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027613"/>
          </a:xfrm>
        </p:spPr>
        <p:txBody>
          <a:bodyPr/>
          <a:lstStyle/>
          <a:p>
            <a:r>
              <a:rPr lang="en-US" dirty="0" smtClean="0"/>
              <a:t>Reg Ronningen is Radiation Transport </a:t>
            </a:r>
            <a:r>
              <a:rPr lang="en-US" dirty="0" smtClean="0"/>
              <a:t>Department</a:t>
            </a:r>
            <a:br>
              <a:rPr lang="en-US" dirty="0" smtClean="0"/>
            </a:br>
            <a:r>
              <a:rPr lang="en-US" dirty="0" smtClean="0"/>
              <a:t>Manager</a:t>
            </a:r>
            <a:endParaRPr lang="en-US" dirty="0" smtClean="0"/>
          </a:p>
          <a:p>
            <a:r>
              <a:rPr lang="en-US" dirty="0" smtClean="0"/>
              <a:t>Radiation Transport Group members: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99736" y="2370137"/>
            <a:ext cx="1600200" cy="2420938"/>
            <a:chOff x="533400" y="3581400"/>
            <a:chExt cx="1600200" cy="2420781"/>
          </a:xfrm>
        </p:grpSpPr>
        <p:pic>
          <p:nvPicPr>
            <p:cNvPr id="1332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581400"/>
              <a:ext cx="16002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9" name="TextBox 10"/>
            <p:cNvSpPr txBox="1">
              <a:spLocks noChangeArrowheads="1"/>
            </p:cNvSpPr>
            <p:nvPr/>
          </p:nvSpPr>
          <p:spPr bwMode="auto">
            <a:xfrm>
              <a:off x="669634" y="5725182"/>
              <a:ext cx="13244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en-US" sz="1200"/>
                <a:t>Dali Georgobiani</a:t>
              </a:r>
            </a:p>
          </p:txBody>
        </p:sp>
      </p:grpSp>
      <p:grpSp>
        <p:nvGrpSpPr>
          <p:cNvPr id="13319" name="Group 11"/>
          <p:cNvGrpSpPr>
            <a:grpSpLocks/>
          </p:cNvGrpSpPr>
          <p:nvPr/>
        </p:nvGrpSpPr>
        <p:grpSpPr bwMode="auto">
          <a:xfrm>
            <a:off x="2582545" y="2939221"/>
            <a:ext cx="1601787" cy="2420938"/>
            <a:chOff x="2294410" y="3581400"/>
            <a:chExt cx="1601315" cy="2420781"/>
          </a:xfrm>
        </p:grpSpPr>
        <p:pic>
          <p:nvPicPr>
            <p:cNvPr id="1332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410" y="3581400"/>
              <a:ext cx="1601315" cy="2135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Box 13"/>
            <p:cNvSpPr txBox="1">
              <a:spLocks noChangeArrowheads="1"/>
            </p:cNvSpPr>
            <p:nvPr/>
          </p:nvSpPr>
          <p:spPr bwMode="auto">
            <a:xfrm>
              <a:off x="2514600" y="5725182"/>
              <a:ext cx="11304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en-US" sz="1200"/>
                <a:t>Mikhail Kostin</a:t>
              </a:r>
            </a:p>
          </p:txBody>
        </p:sp>
      </p:grpSp>
      <p:grpSp>
        <p:nvGrpSpPr>
          <p:cNvPr id="13320" name="Group 14"/>
          <p:cNvGrpSpPr>
            <a:grpSpLocks/>
          </p:cNvGrpSpPr>
          <p:nvPr/>
        </p:nvGrpSpPr>
        <p:grpSpPr bwMode="auto">
          <a:xfrm>
            <a:off x="4466941" y="3596262"/>
            <a:ext cx="1600200" cy="2386443"/>
            <a:chOff x="4140680" y="3604879"/>
            <a:chExt cx="1600200" cy="2387209"/>
          </a:xfrm>
        </p:grpSpPr>
        <p:pic>
          <p:nvPicPr>
            <p:cNvPr id="1332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0680" y="3604879"/>
              <a:ext cx="1600200" cy="2086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5" name="TextBox 16"/>
            <p:cNvSpPr txBox="1">
              <a:spLocks noChangeArrowheads="1"/>
            </p:cNvSpPr>
            <p:nvPr/>
          </p:nvSpPr>
          <p:spPr bwMode="auto">
            <a:xfrm>
              <a:off x="4343400" y="5715000"/>
              <a:ext cx="1319592" cy="277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en-US" sz="1200" dirty="0" smtClean="0"/>
                <a:t>Jeremy Northum</a:t>
              </a:r>
              <a:endParaRPr lang="en-US" sz="1200" dirty="0"/>
            </a:p>
          </p:txBody>
        </p:sp>
      </p:grpSp>
      <p:grpSp>
        <p:nvGrpSpPr>
          <p:cNvPr id="13321" name="Group 17"/>
          <p:cNvGrpSpPr>
            <a:grpSpLocks/>
          </p:cNvGrpSpPr>
          <p:nvPr/>
        </p:nvGrpSpPr>
        <p:grpSpPr bwMode="auto">
          <a:xfrm>
            <a:off x="6911454" y="1615281"/>
            <a:ext cx="1600200" cy="2408237"/>
            <a:chOff x="5943600" y="3582886"/>
            <a:chExt cx="1600200" cy="2409113"/>
          </a:xfrm>
        </p:grpSpPr>
        <p:pic>
          <p:nvPicPr>
            <p:cNvPr id="1332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582886"/>
              <a:ext cx="16002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3" name="TextBox 19"/>
            <p:cNvSpPr txBox="1">
              <a:spLocks noChangeArrowheads="1"/>
            </p:cNvSpPr>
            <p:nvPr/>
          </p:nvSpPr>
          <p:spPr bwMode="auto">
            <a:xfrm>
              <a:off x="6143943" y="5715000"/>
              <a:ext cx="12474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en-US" sz="1200"/>
                <a:t>Reg Ronningen</a:t>
              </a: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05000" y="1952869"/>
            <a:ext cx="6370697" cy="2971800"/>
            <a:chOff x="31253" y="1867050"/>
            <a:chExt cx="9112747" cy="42509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9580" t="11138" r="10551" b="8145"/>
            <a:stretch/>
          </p:blipFill>
          <p:spPr>
            <a:xfrm>
              <a:off x="31253" y="1867050"/>
              <a:ext cx="7796950" cy="415100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24378" t="22511" b="11324"/>
            <a:stretch/>
          </p:blipFill>
          <p:spPr>
            <a:xfrm>
              <a:off x="4319234" y="3566581"/>
              <a:ext cx="4824766" cy="2551379"/>
            </a:xfrm>
            <a:prstGeom prst="rect">
              <a:avLst/>
            </a:prstGeom>
            <a:ln w="31750">
              <a:solidFill>
                <a:srgbClr val="7030A0"/>
              </a:solidFill>
            </a:ln>
          </p:spPr>
        </p:pic>
        <p:sp>
          <p:nvSpPr>
            <p:cNvPr id="9" name="Parallelogram 8"/>
            <p:cNvSpPr/>
            <p:nvPr/>
          </p:nvSpPr>
          <p:spPr>
            <a:xfrm rot="19801302">
              <a:off x="890382" y="4452514"/>
              <a:ext cx="2627425" cy="904236"/>
            </a:xfrm>
            <a:prstGeom prst="parallelogram">
              <a:avLst>
                <a:gd name="adj" fmla="val 54577"/>
              </a:avLst>
            </a:prstGeom>
            <a:noFill/>
            <a:ln w="317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Three stage fragment separator for production and delivery of rare </a:t>
            </a:r>
            <a:r>
              <a:rPr lang="en-US" sz="2000" dirty="0" smtClean="0"/>
              <a:t>isotopes </a:t>
            </a:r>
            <a:r>
              <a:rPr lang="en-US" sz="2000" dirty="0"/>
              <a:t>with high rates and high purities to maximize FRIB science reach</a:t>
            </a:r>
          </a:p>
          <a:p>
            <a:r>
              <a:rPr lang="en-US" sz="2000" dirty="0"/>
              <a:t>Primary beam power of 400 kW </a:t>
            </a:r>
          </a:p>
          <a:p>
            <a:pPr lvl="1"/>
            <a:r>
              <a:rPr lang="en-US" sz="1800" dirty="0"/>
              <a:t>B</a:t>
            </a:r>
            <a:r>
              <a:rPr lang="en-US" sz="1800" dirty="0" smtClean="0"/>
              <a:t>eam </a:t>
            </a:r>
            <a:r>
              <a:rPr lang="en-US" sz="1800" dirty="0"/>
              <a:t>energies of ≥ 200 </a:t>
            </a:r>
            <a:r>
              <a:rPr lang="en-US" sz="1800" dirty="0" smtClean="0"/>
              <a:t>MeV/u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Separator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40680" y="5033011"/>
            <a:ext cx="4977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Hot cell: </a:t>
            </a:r>
            <a:r>
              <a:rPr lang="en-US" sz="2000" dirty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High radiation environment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Radiation heat </a:t>
            </a:r>
            <a:r>
              <a:rPr lang="en-US" sz="200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loads to magnets</a:t>
            </a:r>
            <a:endParaRPr lang="en-US" sz="2000" dirty="0">
              <a:solidFill>
                <a:srgbClr val="064308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Component lifetime concerns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33800" y="4343400"/>
            <a:ext cx="106680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Preseparator Components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smtClean="0"/>
              <a:t>Dali Georgobiani, RESMM'15  May 11,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6</a:t>
            </a:fld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443331" y="1432113"/>
            <a:ext cx="7929603" cy="4377902"/>
            <a:chOff x="797755" y="1564838"/>
            <a:chExt cx="7929603" cy="4377902"/>
          </a:xfrm>
        </p:grpSpPr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>
              <a:off x="1552705" y="1564838"/>
              <a:ext cx="7174653" cy="3604187"/>
              <a:chOff x="2994875" y="868680"/>
              <a:chExt cx="6606326" cy="3373555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l="17221" t="25493" r="15489" b="19543"/>
              <a:stretch/>
            </p:blipFill>
            <p:spPr>
              <a:xfrm>
                <a:off x="2994875" y="868680"/>
                <a:ext cx="6606326" cy="3373555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3540961" y="1329723"/>
                <a:ext cx="1462237" cy="22099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96661" tIns="48331" rIns="96661" bIns="48331" rtlCol="0">
                <a:spAutoFit/>
              </a:bodyPr>
              <a:lstStyle/>
              <a:p>
                <a:pPr algn="ctr" defTabSz="45699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rgbClr val="064308"/>
                    </a:solidFill>
                  </a:rPr>
                  <a:t>Target Vacuum Vessel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430786" y="1197585"/>
                <a:ext cx="1957987" cy="22099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96661" tIns="48331" rIns="96661" bIns="48331" rtlCol="0">
                <a:spAutoFit/>
              </a:bodyPr>
              <a:lstStyle/>
              <a:p>
                <a:pPr algn="ctr" defTabSz="45699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rgbClr val="064308"/>
                    </a:solidFill>
                  </a:rPr>
                  <a:t>Beam Dump Vacuum Vessel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773164" y="2042962"/>
                <a:ext cx="1650365" cy="22099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96661" tIns="48331" rIns="96661" bIns="48331" rtlCol="0">
                <a:spAutoFit/>
              </a:bodyPr>
              <a:lstStyle/>
              <a:p>
                <a:pPr algn="ctr" defTabSz="45699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rgbClr val="064308"/>
                    </a:solidFill>
                  </a:rPr>
                  <a:t>Wedge Vacuum Vessel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259774" y="3126543"/>
                <a:ext cx="1060093" cy="22099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96661" tIns="48331" rIns="96661" bIns="48331" rtlCol="0">
                <a:spAutoFit/>
              </a:bodyPr>
              <a:lstStyle/>
              <a:p>
                <a:pPr algn="ctr" defTabSz="45699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rgbClr val="064308"/>
                    </a:solidFill>
                  </a:rPr>
                  <a:t>Target Assembly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576715" y="3425583"/>
                <a:ext cx="809025" cy="35063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96661" tIns="48331" rIns="96661" bIns="48331" rtlCol="0">
                <a:spAutoFit/>
              </a:bodyPr>
              <a:lstStyle/>
              <a:p>
                <a:pPr algn="ctr" defTabSz="45699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 smtClean="0">
                    <a:solidFill>
                      <a:srgbClr val="064308"/>
                    </a:solidFill>
                  </a:rPr>
                  <a:t>Beam </a:t>
                </a:r>
                <a:r>
                  <a:rPr lang="en-US" sz="900" b="1" dirty="0">
                    <a:solidFill>
                      <a:srgbClr val="064308"/>
                    </a:solidFill>
                  </a:rPr>
                  <a:t>Dump Assembly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238506" y="3789050"/>
                <a:ext cx="1185023" cy="22099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96661" tIns="48331" rIns="96661" bIns="48331" rtlCol="0">
                <a:spAutoFit/>
              </a:bodyPr>
              <a:lstStyle/>
              <a:p>
                <a:pPr algn="ctr" defTabSz="45699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rgbClr val="064308"/>
                    </a:solidFill>
                  </a:rPr>
                  <a:t>Wedge Assembly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456337" y="1676399"/>
                <a:ext cx="1905474" cy="1295401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6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411668" y="1451727"/>
                <a:ext cx="2251083" cy="2497247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6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714606" y="2362200"/>
                <a:ext cx="1805872" cy="1358330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6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V="1">
                <a:off x="3558260" y="2667000"/>
                <a:ext cx="175540" cy="45954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stealth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V="1">
                <a:off x="5345817" y="3126542"/>
                <a:ext cx="767203" cy="29903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stealth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8843499" y="3343382"/>
                <a:ext cx="442780" cy="4274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stealth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797755" y="3136379"/>
              <a:ext cx="660559" cy="27197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86462" tIns="43231" rIns="86462" bIns="43231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Beam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882231" y="3563115"/>
              <a:ext cx="592670" cy="174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3033503" y="5670768"/>
              <a:ext cx="1248555" cy="27197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6430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86462" tIns="43231" rIns="86462" bIns="43231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SC dipoles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V="1">
              <a:off x="3669542" y="3946010"/>
              <a:ext cx="826258" cy="1715577"/>
            </a:xfrm>
            <a:prstGeom prst="straightConnector1">
              <a:avLst/>
            </a:prstGeom>
            <a:ln w="25400">
              <a:solidFill>
                <a:srgbClr val="06430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2" idx="0"/>
            </p:cNvCxnSpPr>
            <p:nvPr/>
          </p:nvCxnSpPr>
          <p:spPr>
            <a:xfrm flipV="1">
              <a:off x="3657781" y="4437057"/>
              <a:ext cx="2076084" cy="1233711"/>
            </a:xfrm>
            <a:prstGeom prst="straightConnector1">
              <a:avLst/>
            </a:prstGeom>
            <a:ln w="25400">
              <a:solidFill>
                <a:srgbClr val="06430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4298985" y="2779382"/>
              <a:ext cx="664292" cy="27197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6430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86462" tIns="43231" rIns="86462" bIns="43231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SCD1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797566" y="3342123"/>
              <a:ext cx="664292" cy="27197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6430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86462" tIns="43231" rIns="86462" bIns="43231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SCD2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6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Superconducting dipole SCD1 </a:t>
            </a: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SCD1 Mechanical Design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smtClean="0"/>
              <a:t>Dali Georgobiani, RESMM'15  May 11,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7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846" r="7103"/>
          <a:stretch/>
        </p:blipFill>
        <p:spPr>
          <a:xfrm>
            <a:off x="834337" y="1955272"/>
            <a:ext cx="3105040" cy="4114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771" r="7834"/>
          <a:stretch/>
        </p:blipFill>
        <p:spPr>
          <a:xfrm>
            <a:off x="4948849" y="1955272"/>
            <a:ext cx="3147619" cy="4114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96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Beam induced effects on magnets and other components are important to FRIB operations</a:t>
            </a:r>
          </a:p>
          <a:p>
            <a:pPr lvl="1"/>
            <a:r>
              <a:rPr lang="en-US" dirty="0"/>
              <a:t>Power losses </a:t>
            </a:r>
            <a:r>
              <a:rPr lang="en-US" dirty="0" smtClean="0"/>
              <a:t>need </a:t>
            </a:r>
            <a:r>
              <a:rPr lang="en-US" dirty="0"/>
              <a:t>to be removed efficiently</a:t>
            </a:r>
          </a:p>
          <a:p>
            <a:pPr lvl="1"/>
            <a:r>
              <a:rPr lang="en-US" dirty="0"/>
              <a:t>Lifetimes </a:t>
            </a:r>
            <a:r>
              <a:rPr lang="en-US" dirty="0" smtClean="0"/>
              <a:t>depend </a:t>
            </a:r>
            <a:r>
              <a:rPr lang="en-US" dirty="0"/>
              <a:t>on radiation </a:t>
            </a:r>
            <a:r>
              <a:rPr lang="en-US" dirty="0" smtClean="0"/>
              <a:t>doses</a:t>
            </a:r>
            <a:endParaRPr lang="en-US" dirty="0"/>
          </a:p>
          <a:p>
            <a:r>
              <a:rPr lang="en-US" dirty="0"/>
              <a:t>Beam optics modes affect the loss characteristics</a:t>
            </a:r>
          </a:p>
          <a:p>
            <a:pPr lvl="1"/>
            <a:r>
              <a:rPr lang="en-US" dirty="0"/>
              <a:t>Requires beam physics and radiation transport calculations</a:t>
            </a:r>
          </a:p>
          <a:p>
            <a:pPr lvl="1"/>
            <a:r>
              <a:rPr lang="en-US" dirty="0" smtClean="0"/>
              <a:t>Optics </a:t>
            </a:r>
            <a:r>
              <a:rPr lang="en-US" dirty="0"/>
              <a:t>modes </a:t>
            </a:r>
            <a:r>
              <a:rPr lang="en-US" dirty="0" smtClean="0"/>
              <a:t>developed </a:t>
            </a:r>
            <a:r>
              <a:rPr lang="en-US" dirty="0"/>
              <a:t>to maximize </a:t>
            </a:r>
            <a:r>
              <a:rPr lang="en-US" dirty="0" smtClean="0"/>
              <a:t>rare isotopes to </a:t>
            </a:r>
            <a:r>
              <a:rPr lang="en-US" dirty="0"/>
              <a:t>experiment </a:t>
            </a:r>
            <a:r>
              <a:rPr lang="en-US" dirty="0" smtClean="0"/>
              <a:t>yet minimize </a:t>
            </a:r>
            <a:r>
              <a:rPr lang="en-US" dirty="0"/>
              <a:t>damage</a:t>
            </a:r>
          </a:p>
          <a:p>
            <a:r>
              <a:rPr lang="en-US" dirty="0"/>
              <a:t>Losses </a:t>
            </a:r>
            <a:r>
              <a:rPr lang="en-US" dirty="0" smtClean="0"/>
              <a:t>studied for SCD1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because it has the largest </a:t>
            </a:r>
            <a:br>
              <a:rPr lang="en-US" dirty="0" smtClean="0"/>
            </a:br>
            <a:r>
              <a:rPr lang="en-US" dirty="0" smtClean="0"/>
              <a:t>chance for beam power </a:t>
            </a:r>
            <a:br>
              <a:rPr lang="en-US" dirty="0" smtClean="0"/>
            </a:br>
            <a:r>
              <a:rPr lang="en-US" dirty="0" smtClean="0"/>
              <a:t>deposition</a:t>
            </a:r>
            <a:endParaRPr lang="en-US" sz="2000" dirty="0">
              <a:solidFill>
                <a:schemeClr val="tx1"/>
              </a:solidFill>
              <a:ea typeface="ＭＳ Ｐゴシック" charset="-128"/>
              <a:cs typeface="ＭＳ Ｐゴシック"/>
            </a:endParaRPr>
          </a:p>
          <a:p>
            <a:pPr lvl="1"/>
            <a:r>
              <a:rPr lang="en-US" dirty="0" smtClean="0"/>
              <a:t>No separation upstream of it</a:t>
            </a:r>
          </a:p>
          <a:p>
            <a:pPr lvl="1"/>
            <a:r>
              <a:rPr lang="en-US" dirty="0" smtClean="0"/>
              <a:t>Nominally no primary beam </a:t>
            </a:r>
            <a:br>
              <a:rPr lang="en-US" dirty="0" smtClean="0"/>
            </a:br>
            <a:r>
              <a:rPr lang="en-US" dirty="0" smtClean="0"/>
              <a:t>after the beam dump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following this dipole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Position of the SCD1 Magnet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RESMM'15  May 11,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260274" y="3503024"/>
            <a:ext cx="4704066" cy="2500524"/>
            <a:chOff x="4260274" y="3503024"/>
            <a:chExt cx="4704066" cy="2500524"/>
          </a:xfrm>
        </p:grpSpPr>
        <p:grpSp>
          <p:nvGrpSpPr>
            <p:cNvPr id="13" name="Group 12"/>
            <p:cNvGrpSpPr/>
            <p:nvPr/>
          </p:nvGrpSpPr>
          <p:grpSpPr>
            <a:xfrm>
              <a:off x="4260274" y="3503024"/>
              <a:ext cx="4704066" cy="2500524"/>
              <a:chOff x="1676400" y="3903798"/>
              <a:chExt cx="4704066" cy="250052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76400" y="4306313"/>
                <a:ext cx="4704066" cy="2098009"/>
                <a:chOff x="5811715" y="3066506"/>
                <a:chExt cx="2966302" cy="1058323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811715" y="3066506"/>
                  <a:ext cx="2966302" cy="902043"/>
                  <a:chOff x="5867400" y="3572170"/>
                  <a:chExt cx="2966302" cy="902043"/>
                </a:xfrm>
              </p:grpSpPr>
              <p:pic>
                <p:nvPicPr>
                  <p:cNvPr id="9" name="Content Placeholder 21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19800" y="3572170"/>
                    <a:ext cx="2813902" cy="9020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" name="Rectangular Callout 9"/>
                  <p:cNvSpPr/>
                  <p:nvPr/>
                </p:nvSpPr>
                <p:spPr bwMode="auto">
                  <a:xfrm>
                    <a:off x="5867400" y="3707862"/>
                    <a:ext cx="609600" cy="171922"/>
                  </a:xfrm>
                  <a:prstGeom prst="wedgeRectCallout">
                    <a:avLst>
                      <a:gd name="adj1" fmla="val -19825"/>
                      <a:gd name="adj2" fmla="val 208913"/>
                    </a:avLst>
                  </a:prstGeom>
                  <a:solidFill>
                    <a:srgbClr val="4E8542">
                      <a:lumMod val="20000"/>
                      <a:lumOff val="8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wrap="square" anchor="ctr">
                    <a:noAutofit/>
                  </a:bodyPr>
                  <a:lstStyle/>
                  <a:p>
                    <a:pPr marL="0" marR="0" algn="ctr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rPr>
                      <a:t>Target</a:t>
                    </a:r>
                    <a:endParaRPr lang="en-US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" name="Rectangular Callout 10"/>
                  <p:cNvSpPr/>
                  <p:nvPr/>
                </p:nvSpPr>
                <p:spPr bwMode="auto">
                  <a:xfrm>
                    <a:off x="6506726" y="3802061"/>
                    <a:ext cx="720969" cy="171922"/>
                  </a:xfrm>
                  <a:prstGeom prst="wedgeRectCallout">
                    <a:avLst>
                      <a:gd name="adj1" fmla="val -40572"/>
                      <a:gd name="adj2" fmla="val 177234"/>
                    </a:avLst>
                  </a:prstGeom>
                  <a:solidFill>
                    <a:srgbClr val="4E8542">
                      <a:lumMod val="20000"/>
                      <a:lumOff val="8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wrap="square" anchor="ctr">
                    <a:noAutofit/>
                  </a:bodyPr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smtClean="0">
                        <a:solidFill>
                          <a:srgbClr val="000000"/>
                        </a:solidFill>
                        <a:ea typeface="+mn-ea"/>
                      </a:rPr>
                      <a:t>SCD1</a:t>
                    </a:r>
                    <a:endParaRPr lang="en-US" sz="1400" dirty="0">
                      <a:solidFill>
                        <a:srgbClr val="000000"/>
                      </a:solidFill>
                      <a:ea typeface="+mn-ea"/>
                    </a:endParaRPr>
                  </a:p>
                </p:txBody>
              </p:sp>
            </p:grpSp>
            <p:sp>
              <p:nvSpPr>
                <p:cNvPr id="8" name="Rectangular Callout 7"/>
                <p:cNvSpPr/>
                <p:nvPr/>
              </p:nvSpPr>
              <p:spPr bwMode="auto">
                <a:xfrm>
                  <a:off x="5811715" y="3952907"/>
                  <a:ext cx="831610" cy="171922"/>
                </a:xfrm>
                <a:prstGeom prst="wedgeRectCallout">
                  <a:avLst>
                    <a:gd name="adj1" fmla="val 38234"/>
                    <a:gd name="adj2" fmla="val -116363"/>
                  </a:avLst>
                </a:prstGeom>
                <a:solidFill>
                  <a:srgbClr val="4E8542">
                    <a:lumMod val="20000"/>
                    <a:lumOff val="8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pPr marL="0" marR="0" algn="ctr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dirty="0" smtClean="0">
                      <a:solidFill>
                        <a:srgbClr val="000000"/>
                      </a:solidFill>
                      <a:ea typeface="+mn-ea"/>
                    </a:rPr>
                    <a:t>Beam Dump</a:t>
                  </a:r>
                  <a:endPara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" name="Rectangular Callout 11"/>
              <p:cNvSpPr/>
              <p:nvPr/>
            </p:nvSpPr>
            <p:spPr bwMode="auto">
              <a:xfrm>
                <a:off x="1676400" y="3903798"/>
                <a:ext cx="4572000" cy="340816"/>
              </a:xfrm>
              <a:prstGeom prst="wedgeRectCallout">
                <a:avLst>
                  <a:gd name="adj1" fmla="val 6224"/>
                  <a:gd name="adj2" fmla="val -7363"/>
                </a:avLst>
              </a:prstGeom>
              <a:solidFill>
                <a:srgbClr val="4E8542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anchor="ctr">
                <a:noAutofit/>
              </a:bodyPr>
              <a:lstStyle/>
              <a:p>
                <a:pPr marL="0" marR="0" algn="ctr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solidFill>
                      <a:srgbClr val="000000"/>
                    </a:solidFill>
                    <a:ea typeface="+mn-ea"/>
                  </a:rPr>
                  <a:t>FRIB preseparator magnets and other elements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5" name="Rectangular Callout 14"/>
            <p:cNvSpPr/>
            <p:nvPr/>
          </p:nvSpPr>
          <p:spPr bwMode="auto">
            <a:xfrm>
              <a:off x="5995387" y="4857097"/>
              <a:ext cx="1143338" cy="340816"/>
            </a:xfrm>
            <a:prstGeom prst="wedgeRectCallout">
              <a:avLst>
                <a:gd name="adj1" fmla="val -11622"/>
                <a:gd name="adj2" fmla="val 92701"/>
              </a:avLst>
            </a:prstGeom>
            <a:solidFill>
              <a:srgbClr val="4E8542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</a:rPr>
                <a:t>Wedge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61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105100"/>
          </a:xfrm>
        </p:spPr>
        <p:txBody>
          <a:bodyPr/>
          <a:lstStyle/>
          <a:p>
            <a:r>
              <a:rPr lang="en-US" dirty="0" smtClean="0"/>
              <a:t>Calculations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based on models developed from mechanical and facility design</a:t>
            </a:r>
          </a:p>
          <a:p>
            <a:r>
              <a:rPr lang="en-US" dirty="0" smtClean="0"/>
              <a:t>Model, </a:t>
            </a:r>
            <a:r>
              <a:rPr lang="en-US" dirty="0"/>
              <a:t>materials </a:t>
            </a:r>
            <a:r>
              <a:rPr lang="en-US" dirty="0" smtClean="0"/>
              <a:t>updated </a:t>
            </a:r>
            <a:r>
              <a:rPr lang="en-US" dirty="0"/>
              <a:t>as needed</a:t>
            </a:r>
          </a:p>
          <a:p>
            <a:pPr marL="468848" lvl="1" indent="-285750"/>
            <a:r>
              <a:rPr lang="en-US" sz="1800" dirty="0">
                <a:solidFill>
                  <a:prstClr val="black"/>
                </a:solidFill>
              </a:rPr>
              <a:t>Updates provided by mechanical design group and magnet systems department</a:t>
            </a:r>
          </a:p>
          <a:p>
            <a:pPr marL="180098" lvl="2" indent="-180098">
              <a:spcBef>
                <a:spcPts val="1206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Magnetic fields </a:t>
            </a:r>
            <a:r>
              <a:rPr lang="en-US" sz="22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used </a:t>
            </a:r>
            <a:r>
              <a:rPr lang="en-US" sz="22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correspond </a:t>
            </a:r>
            <a:br>
              <a:rPr lang="en-US" sz="22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2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to those needed </a:t>
            </a:r>
            <a:r>
              <a:rPr lang="en-US" sz="22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for </a:t>
            </a:r>
            <a:r>
              <a:rPr lang="en-US" sz="22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beam optics</a:t>
            </a:r>
          </a:p>
          <a:p>
            <a:pPr marL="468848" lvl="1" indent="-285750"/>
            <a:r>
              <a:rPr lang="en-US" sz="1800" dirty="0" smtClean="0">
                <a:solidFill>
                  <a:prstClr val="black"/>
                </a:solidFill>
              </a:rPr>
              <a:t>Different situations/settings that place</a:t>
            </a:r>
            <a:br>
              <a:rPr lang="en-US" sz="1800" dirty="0" smtClean="0">
                <a:solidFill>
                  <a:prstClr val="black"/>
                </a:solidFill>
              </a:rPr>
            </a:br>
            <a:r>
              <a:rPr lang="en-US" sz="1800" dirty="0" smtClean="0">
                <a:solidFill>
                  <a:prstClr val="black"/>
                </a:solidFill>
              </a:rPr>
              <a:t>beam in different locations provided </a:t>
            </a:r>
            <a:br>
              <a:rPr lang="en-US" sz="1800" dirty="0" smtClean="0">
                <a:solidFill>
                  <a:prstClr val="black"/>
                </a:solidFill>
              </a:rPr>
            </a:br>
            <a:r>
              <a:rPr lang="en-US" sz="1800" dirty="0" smtClean="0">
                <a:solidFill>
                  <a:prstClr val="black"/>
                </a:solidFill>
              </a:rPr>
              <a:t>by fragment separator group</a:t>
            </a:r>
            <a:endParaRPr lang="en-US" dirty="0" smtClean="0"/>
          </a:p>
          <a:p>
            <a:r>
              <a:rPr lang="en-US" dirty="0" smtClean="0"/>
              <a:t>Detailed </a:t>
            </a:r>
            <a:r>
              <a:rPr lang="en-US" dirty="0"/>
              <a:t>power deposition information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provided </a:t>
            </a:r>
            <a:r>
              <a:rPr lang="en-US" dirty="0"/>
              <a:t>to the magnet designers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engineers for final magnet design</a:t>
            </a:r>
          </a:p>
          <a:p>
            <a:r>
              <a:rPr lang="en-US" dirty="0"/>
              <a:t>Calculations include coil </a:t>
            </a:r>
            <a:r>
              <a:rPr lang="en-US" dirty="0" smtClean="0"/>
              <a:t>radiation dose leading </a:t>
            </a:r>
            <a:r>
              <a:rPr lang="en-US" dirty="0"/>
              <a:t>to coil lifetime </a:t>
            </a:r>
            <a:r>
              <a:rPr lang="en-US" dirty="0" smtClean="0"/>
              <a:t>estimates</a:t>
            </a:r>
          </a:p>
          <a:p>
            <a:r>
              <a:rPr lang="en-US" dirty="0" smtClean="0"/>
              <a:t>Magnet heat loads drive the design of cooling water loops and cryogenic components</a:t>
            </a:r>
            <a:endParaRPr lang="en-US" dirty="0"/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Radiation Transport Calculations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smtClean="0"/>
              <a:t>Dali Georgobiani, RESMM'15  May 11,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9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999010" y="2470052"/>
            <a:ext cx="4176702" cy="2412880"/>
            <a:chOff x="4999010" y="2761042"/>
            <a:chExt cx="4176702" cy="2412880"/>
          </a:xfrm>
        </p:grpSpPr>
        <p:grpSp>
          <p:nvGrpSpPr>
            <p:cNvPr id="17" name="Group 16"/>
            <p:cNvGrpSpPr/>
            <p:nvPr/>
          </p:nvGrpSpPr>
          <p:grpSpPr>
            <a:xfrm>
              <a:off x="4999010" y="2761042"/>
              <a:ext cx="4176702" cy="2412880"/>
              <a:chOff x="4999010" y="2761042"/>
              <a:chExt cx="4176702" cy="241288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999010" y="2761042"/>
                <a:ext cx="3581628" cy="2412880"/>
                <a:chOff x="4999010" y="2761042"/>
                <a:chExt cx="3581628" cy="2412880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5410200" y="2761042"/>
                  <a:ext cx="232002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defTabSz="456996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prstClr val="black"/>
                      </a:solidFill>
                      <a:latin typeface="Arial" pitchFamily="34" charset="0"/>
                    </a:rPr>
                    <a:t>Radiation transport  model</a:t>
                  </a:r>
                </a:p>
              </p:txBody>
            </p:sp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99010" y="3070802"/>
                  <a:ext cx="3581628" cy="2103120"/>
                </a:xfrm>
                <a:prstGeom prst="rect">
                  <a:avLst/>
                </a:prstGeom>
              </p:spPr>
            </p:pic>
          </p:grpSp>
          <p:cxnSp>
            <p:nvCxnSpPr>
              <p:cNvPr id="15" name="Straight Arrow Connector 14"/>
              <p:cNvCxnSpPr/>
              <p:nvPr/>
            </p:nvCxnSpPr>
            <p:spPr>
              <a:xfrm flipH="1">
                <a:off x="8609923" y="3962400"/>
                <a:ext cx="457199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8522969" y="3522118"/>
                <a:ext cx="6527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Beam</a:t>
                </a:r>
                <a:endParaRPr lang="en-US" sz="1400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238066" y="4626775"/>
              <a:ext cx="664292" cy="27197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6430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86462" tIns="43231" rIns="86462" bIns="43231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SCD1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6553200" y="4267200"/>
              <a:ext cx="76200" cy="359575"/>
            </a:xfrm>
            <a:prstGeom prst="straightConnector1">
              <a:avLst/>
            </a:prstGeom>
            <a:ln w="25400">
              <a:solidFill>
                <a:srgbClr val="06430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04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otx [Read-Only]" id="{0557C49A-1EFF-4504-855F-167A25AFDC1C}" vid="{C80E4759-4C41-4E27-91B2-CCA5473890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4A49F64DF79428F509E137829B888" ma:contentTypeVersion="6" ma:contentTypeDescription="Create a new document." ma:contentTypeScope="" ma:versionID="8a7aed8bdf4c3413bc989bce2f4b261c">
  <xsd:schema xmlns:xsd="http://www.w3.org/2001/XMLSchema" xmlns:xs="http://www.w3.org/2001/XMLSchema" xmlns:p="http://schemas.microsoft.com/office/2006/metadata/properties" xmlns:ns3="31ac3772-10db-466f-87b2-5ca6a813de61" targetNamespace="http://schemas.microsoft.com/office/2006/metadata/properties" ma:root="true" ma:fieldsID="d4808b643a3fcdf475531a36b224db68" ns3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3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11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A702D-F6E6-4314-8945-369A109C75F9}">
  <ds:schemaRefs>
    <ds:schemaRef ds:uri="http://purl.org/dc/terms/"/>
    <ds:schemaRef ds:uri="http://purl.org/dc/dcmitype/"/>
    <ds:schemaRef ds:uri="http://purl.org/dc/elements/1.1/"/>
    <ds:schemaRef ds:uri="31ac3772-10db-466f-87b2-5ca6a813de61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1DB0CB-4E0D-46AF-AE42-D1478287DD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RESMM15_DG</Template>
  <TotalTime>5271</TotalTime>
  <Words>2054</Words>
  <Application>Microsoft Office PowerPoint</Application>
  <PresentationFormat>On-screen Show (4:3)</PresentationFormat>
  <Paragraphs>367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Calibri</vt:lpstr>
      <vt:lpstr>Helvetica</vt:lpstr>
      <vt:lpstr>Lucida Grande</vt:lpstr>
      <vt:lpstr>Times New Roman</vt:lpstr>
      <vt:lpstr>Wingdings</vt:lpstr>
      <vt:lpstr>ヒラギノ角ゴ Pro W3</vt:lpstr>
      <vt:lpstr>FRIB3</vt:lpstr>
      <vt:lpstr>Radiation Heat Load and Coil Lifetime Calculations in Support of FRIB Dipole Magnet Design</vt:lpstr>
      <vt:lpstr>Outline</vt:lpstr>
      <vt:lpstr>FRIB Radiation Transport Scope Radiation Transport Calculations Support Technical Design and Safe Operation of Entire Project</vt:lpstr>
      <vt:lpstr>Radiation Transport Group</vt:lpstr>
      <vt:lpstr>Fragment Separator</vt:lpstr>
      <vt:lpstr>Preseparator Components</vt:lpstr>
      <vt:lpstr>SCD1 Mechanical Design</vt:lpstr>
      <vt:lpstr>Unique Position of the SCD1 Magnet</vt:lpstr>
      <vt:lpstr>Radiation Transport Calculations</vt:lpstr>
      <vt:lpstr>PowerPoint Presentation</vt:lpstr>
      <vt:lpstr>Improvements in Design of SCD1</vt:lpstr>
      <vt:lpstr>Calculation Input and Methodology</vt:lpstr>
      <vt:lpstr>Angular and Energy Straggling Comparison</vt:lpstr>
      <vt:lpstr>Beam Optics Comparison</vt:lpstr>
      <vt:lpstr>Particle Flux Maps</vt:lpstr>
      <vt:lpstr>SCD1 Beam Blocker: Design Summary</vt:lpstr>
      <vt:lpstr>SCD1 Design Improvements: Analysis Summary</vt:lpstr>
      <vt:lpstr>PowerPoint Presentation</vt:lpstr>
      <vt:lpstr>Change from HTS to LTS Technology</vt:lpstr>
      <vt:lpstr>Extreme Cases</vt:lpstr>
      <vt:lpstr>Calculation Input</vt:lpstr>
      <vt:lpstr>Power Density Maps</vt:lpstr>
      <vt:lpstr>Dipole Coil Heat Load and Lifetimes</vt:lpstr>
      <vt:lpstr>Coil Lifetimes: Other Examples</vt:lpstr>
      <vt:lpstr>Dipole Cryostat Heat Load</vt:lpstr>
      <vt:lpstr>Pole Tip Heat Load</vt:lpstr>
      <vt:lpstr>SCD1 Component Heat Load Conclusions</vt:lpstr>
      <vt:lpstr>Summary</vt:lpstr>
      <vt:lpstr>References</vt:lpstr>
      <vt:lpstr>Acknowledgements</vt:lpstr>
    </vt:vector>
  </TitlesOfParts>
  <Company>NSCL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Heat Load and Coil Lifetime Calculations in Support of FRIB Dipole Magnet Design</dc:title>
  <dc:creator>Georgobiani, Dali</dc:creator>
  <cp:lastModifiedBy>Georgobiani, Dali</cp:lastModifiedBy>
  <cp:revision>152</cp:revision>
  <cp:lastPrinted>2015-05-07T20:04:35Z</cp:lastPrinted>
  <dcterms:created xsi:type="dcterms:W3CDTF">2015-05-06T14:32:55Z</dcterms:created>
  <dcterms:modified xsi:type="dcterms:W3CDTF">2015-05-11T19:57:30Z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0x010100F664A49F64DF79428F509E137829B888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