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sldIdLst>
    <p:sldId id="259" r:id="rId5"/>
    <p:sldId id="316" r:id="rId6"/>
    <p:sldId id="260" r:id="rId7"/>
    <p:sldId id="322" r:id="rId8"/>
    <p:sldId id="321" r:id="rId9"/>
    <p:sldId id="320" r:id="rId10"/>
    <p:sldId id="323" r:id="rId11"/>
    <p:sldId id="324" r:id="rId12"/>
    <p:sldId id="326" r:id="rId13"/>
    <p:sldId id="338" r:id="rId14"/>
    <p:sldId id="341" r:id="rId15"/>
    <p:sldId id="329" r:id="rId16"/>
    <p:sldId id="340" r:id="rId17"/>
    <p:sldId id="342" r:id="rId18"/>
    <p:sldId id="281" r:id="rId19"/>
    <p:sldId id="335" r:id="rId20"/>
    <p:sldId id="347" r:id="rId21"/>
    <p:sldId id="343" r:id="rId22"/>
    <p:sldId id="344" r:id="rId23"/>
    <p:sldId id="345" r:id="rId24"/>
    <p:sldId id="346" r:id="rId25"/>
    <p:sldId id="348" r:id="rId26"/>
    <p:sldId id="349" r:id="rId27"/>
    <p:sldId id="350" r:id="rId28"/>
    <p:sldId id="351" r:id="rId29"/>
    <p:sldId id="353" r:id="rId30"/>
    <p:sldId id="279" r:id="rId31"/>
    <p:sldId id="258" r:id="rId3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9B5"/>
    <a:srgbClr val="005872"/>
    <a:srgbClr val="284579"/>
    <a:srgbClr val="3861AA"/>
    <a:srgbClr val="5BC1E6"/>
    <a:srgbClr val="9CB0D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807" autoAdjust="0"/>
  </p:normalViewPr>
  <p:slideViewPr>
    <p:cSldViewPr snapToGrid="0" snapToObjects="1">
      <p:cViewPr>
        <p:scale>
          <a:sx n="70" d="100"/>
          <a:sy n="70" d="100"/>
        </p:scale>
        <p:origin x="-10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79" d="100"/>
          <a:sy n="79" d="100"/>
        </p:scale>
        <p:origin x="-3930" y="-90"/>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62A68D3-E3FB-4EB6-967B-5B4F40672757}" type="datetimeFigureOut">
              <a:rPr lang="it-IT" smtClean="0"/>
              <a:pPr/>
              <a:t>12/05/2015</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CE2FB60-2AED-49A9-ACBA-CB73467C2708}" type="slidenum">
              <a:rPr lang="it-IT" smtClean="0"/>
              <a:pPr/>
              <a:t>‹N›</a:t>
            </a:fld>
            <a:endParaRPr lang="it-IT"/>
          </a:p>
        </p:txBody>
      </p:sp>
    </p:spTree>
    <p:extLst>
      <p:ext uri="{BB962C8B-B14F-4D97-AF65-F5344CB8AC3E}">
        <p14:creationId xmlns="" xmlns:p14="http://schemas.microsoft.com/office/powerpoint/2010/main" val="36239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E2FB60-2AED-49A9-ACBA-CB73467C2708}" type="slidenum">
              <a:rPr lang="it-IT" smtClean="0"/>
              <a:pPr/>
              <a:t>1</a:t>
            </a:fld>
            <a:endParaRPr lang="it-IT"/>
          </a:p>
        </p:txBody>
      </p:sp>
    </p:spTree>
    <p:extLst>
      <p:ext uri="{BB962C8B-B14F-4D97-AF65-F5344CB8AC3E}">
        <p14:creationId xmlns="" xmlns:p14="http://schemas.microsoft.com/office/powerpoint/2010/main" val="160202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CE2FB60-2AED-49A9-ACBA-CB73467C2708}" type="slidenum">
              <a:rPr lang="it-IT" smtClean="0"/>
              <a:pPr/>
              <a:t>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a:off x="261314" y="1861231"/>
            <a:ext cx="4149834" cy="1998745"/>
          </a:xfrm>
          <a:prstGeom prst="rect">
            <a:avLst/>
          </a:prstGeom>
        </p:spPr>
      </p:pic>
      <p:sp>
        <p:nvSpPr>
          <p:cNvPr id="2" name="Title 1"/>
          <p:cNvSpPr>
            <a:spLocks noGrp="1"/>
          </p:cNvSpPr>
          <p:nvPr>
            <p:ph type="ctrTitle"/>
          </p:nvPr>
        </p:nvSpPr>
        <p:spPr>
          <a:xfrm>
            <a:off x="4708310" y="1608069"/>
            <a:ext cx="3978489" cy="2506731"/>
          </a:xfrm>
        </p:spPr>
        <p:txBody>
          <a:bodyPr/>
          <a:lstStyle>
            <a:lvl1pPr algn="l">
              <a:lnSpc>
                <a:spcPct val="100000"/>
              </a:lnSpc>
              <a:defRPr b="1" i="0">
                <a:solidFill>
                  <a:srgbClr val="005872"/>
                </a:solidFill>
                <a:effectLst>
                  <a:outerShdw blurRad="63500" dist="31750" dir="2700000" algn="tl" rotWithShape="0">
                    <a:srgbClr val="9CB0D5">
                      <a:alpha val="50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114800"/>
            <a:ext cx="8229600" cy="1828800"/>
          </a:xfrm>
        </p:spPr>
        <p:txBody>
          <a:bodyPr lIns="0" rIns="0">
            <a:normAutofit/>
          </a:bodyPr>
          <a:lstStyle>
            <a:lvl1pPr marL="0" indent="0" algn="ctr">
              <a:lnSpc>
                <a:spcPct val="100000"/>
              </a:lnSpc>
              <a:spcBef>
                <a:spcPts val="0"/>
              </a:spcBef>
              <a:buNone/>
              <a:defRPr sz="25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4561279" y="1967225"/>
            <a:ext cx="0" cy="1786759"/>
          </a:xfrm>
          <a:prstGeom prst="line">
            <a:avLst/>
          </a:prstGeom>
          <a:ln>
            <a:solidFill>
              <a:srgbClr val="5BC1E6"/>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692447" y="6117173"/>
            <a:ext cx="7683622" cy="461665"/>
          </a:xfrm>
          <a:prstGeom prst="rect">
            <a:avLst/>
          </a:prstGeom>
          <a:noFill/>
        </p:spPr>
        <p:txBody>
          <a:bodyPr wrap="square" rtlCol="0">
            <a:spAutoFit/>
          </a:bodyPr>
          <a:lstStyle/>
          <a:p>
            <a:pPr algn="ctr"/>
            <a:r>
              <a:rPr lang="en-US" sz="1200" dirty="0" smtClean="0">
                <a:solidFill>
                  <a:schemeClr val="accent5">
                    <a:lumMod val="75000"/>
                  </a:schemeClr>
                </a:solidFill>
              </a:rPr>
              <a:t>The </a:t>
            </a:r>
            <a:r>
              <a:rPr lang="en-US" sz="1200" dirty="0" err="1" smtClean="0">
                <a:solidFill>
                  <a:schemeClr val="accent5">
                    <a:lumMod val="75000"/>
                  </a:schemeClr>
                </a:solidFill>
              </a:rPr>
              <a:t>HiLumi</a:t>
            </a:r>
            <a:r>
              <a:rPr lang="en-US" sz="1200" dirty="0" smtClean="0">
                <a:solidFill>
                  <a:schemeClr val="accent5">
                    <a:lumMod val="75000"/>
                  </a:schemeClr>
                </a:solidFill>
              </a:rPr>
              <a:t> LHC Design Study is included in the High Luminosity LHC project and is partly funded by the European Commission within the Framework </a:t>
            </a:r>
            <a:r>
              <a:rPr lang="en-US" sz="1200" dirty="0" err="1" smtClean="0">
                <a:solidFill>
                  <a:schemeClr val="accent5">
                    <a:lumMod val="75000"/>
                  </a:schemeClr>
                </a:solidFill>
              </a:rPr>
              <a:t>Programme</a:t>
            </a:r>
            <a:r>
              <a:rPr lang="en-US" sz="1200" dirty="0" smtClean="0">
                <a:solidFill>
                  <a:schemeClr val="accent5">
                    <a:lumMod val="75000"/>
                  </a:schemeClr>
                </a:solidFill>
              </a:rPr>
              <a:t> 7 Capacities Specific </a:t>
            </a:r>
            <a:r>
              <a:rPr lang="en-US" sz="1200" dirty="0" err="1" smtClean="0">
                <a:solidFill>
                  <a:schemeClr val="accent5">
                    <a:lumMod val="75000"/>
                  </a:schemeClr>
                </a:solidFill>
              </a:rPr>
              <a:t>Programme</a:t>
            </a:r>
            <a:r>
              <a:rPr lang="en-US" sz="1200" dirty="0" smtClean="0">
                <a:solidFill>
                  <a:schemeClr val="accent5">
                    <a:lumMod val="75000"/>
                  </a:schemeClr>
                </a:solidFill>
              </a:rPr>
              <a:t>, Grant Agreement 284404. </a:t>
            </a:r>
            <a:endParaRPr lang="en-GB" sz="1200" dirty="0">
              <a:solidFill>
                <a:schemeClr val="accent5">
                  <a:lumMod val="75000"/>
                </a:schemeClr>
              </a:solidFill>
            </a:endParaRPr>
          </a:p>
        </p:txBody>
      </p:sp>
      <p:pic>
        <p:nvPicPr>
          <p:cNvPr id="8" name="Picture 7"/>
          <p:cNvPicPr>
            <a:picLocks noChangeAspect="1"/>
          </p:cNvPicPr>
          <p:nvPr userDrawn="1"/>
        </p:nvPicPr>
        <p:blipFill>
          <a:blip r:embed="rId4" cstate="email">
            <a:extLst>
              <a:ext uri="{28A0092B-C50C-407E-A947-70E740481C1C}">
                <a14:useLocalDpi xmlns="" xmlns:a14="http://schemas.microsoft.com/office/drawing/2010/main" val="0"/>
              </a:ext>
            </a:extLst>
          </a:blip>
          <a:stretch>
            <a:fillRect/>
          </a:stretch>
        </p:blipFill>
        <p:spPr>
          <a:xfrm>
            <a:off x="186430" y="6147097"/>
            <a:ext cx="493025" cy="401816"/>
          </a:xfrm>
          <a:prstGeom prst="rect">
            <a:avLst/>
          </a:prstGeom>
        </p:spPr>
      </p:pic>
      <p:pic>
        <p:nvPicPr>
          <p:cNvPr id="9" name="Picture 8"/>
          <p:cNvPicPr>
            <a:picLocks noChangeAspect="1"/>
          </p:cNvPicPr>
          <p:nvPr userDrawn="1"/>
        </p:nvPicPr>
        <p:blipFill>
          <a:blip r:embed="rId5" cstate="email">
            <a:extLst>
              <a:ext uri="{28A0092B-C50C-407E-A947-70E740481C1C}">
                <a14:useLocalDpi xmlns="" xmlns:a14="http://schemas.microsoft.com/office/drawing/2010/main" val="0"/>
              </a:ext>
            </a:extLst>
          </a:blip>
          <a:stretch>
            <a:fillRect/>
          </a:stretch>
        </p:blipFill>
        <p:spPr>
          <a:xfrm>
            <a:off x="8460290" y="6207140"/>
            <a:ext cx="417381" cy="281731"/>
          </a:xfrm>
          <a:prstGeom prst="rect">
            <a:avLst/>
          </a:prstGeom>
        </p:spPr>
      </p:pic>
    </p:spTree>
    <p:extLst>
      <p:ext uri="{BB962C8B-B14F-4D97-AF65-F5344CB8AC3E}">
        <p14:creationId xmlns="" xmlns:p14="http://schemas.microsoft.com/office/powerpoint/2010/main" val="354287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lvl1pPr>
          </a:lstStyle>
          <a:p>
            <a:r>
              <a:rPr lang="en-US" dirty="0" smtClean="0"/>
              <a:t>RESMM’15 East Lansing 10-14 May 2015</a:t>
            </a:r>
            <a:endParaRPr lang="en-US" dirty="0"/>
          </a:p>
        </p:txBody>
      </p:sp>
      <p:sp>
        <p:nvSpPr>
          <p:cNvPr id="6" name="Slide Number Placeholder 5"/>
          <p:cNvSpPr>
            <a:spLocks noGrp="1"/>
          </p:cNvSpPr>
          <p:nvPr>
            <p:ph type="sldNum" sz="quarter" idx="12"/>
          </p:nvPr>
        </p:nvSpPr>
        <p:spPr/>
        <p:txBody>
          <a:bodyPr/>
          <a:lstStyle/>
          <a:p>
            <a:fld id="{0FA004B2-1541-5046-B6F2-22AF56585712}" type="slidenum">
              <a:rPr lang="en-US" smtClean="0"/>
              <a:pPr/>
              <a:t>‹N›</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55785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RESMM’14 Wroclaw May13th 2014</a:t>
            </a:r>
            <a:endParaRPr lang="en-US" dirty="0"/>
          </a:p>
        </p:txBody>
      </p:sp>
      <p:sp>
        <p:nvSpPr>
          <p:cNvPr id="5" name="Slide Number Placeholder 4"/>
          <p:cNvSpPr>
            <a:spLocks noGrp="1"/>
          </p:cNvSpPr>
          <p:nvPr>
            <p:ph type="sldNum" sz="quarter" idx="12"/>
          </p:nvPr>
        </p:nvSpPr>
        <p:spPr/>
        <p:txBody>
          <a:bodyPr/>
          <a:lstStyle/>
          <a:p>
            <a:fld id="{0FA004B2-1541-5046-B6F2-22AF56585712}" type="slidenum">
              <a:rPr lang="en-US" smtClean="0"/>
              <a:pPr/>
              <a:t>‹N›</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1189037"/>
            <a:ext cx="8229600" cy="5349240"/>
          </a:xfrm>
        </p:spPr>
        <p:txBody>
          <a:bodyPr anchor="ctr" anchorCtr="1">
            <a:noAutofit/>
          </a:bodyPr>
          <a:lstStyle>
            <a:lvl1pPr marL="0" indent="0">
              <a:buFontTx/>
              <a:buNone/>
              <a:defRPr sz="4000" baseline="0">
                <a:solidFill>
                  <a:srgbClr val="005872"/>
                </a:solidFill>
                <a:effectLst>
                  <a:outerShdw blurRad="63500" dist="63500" dir="2700000" algn="tl" rotWithShape="0">
                    <a:srgbClr val="9CB0D5">
                      <a:alpha val="50000"/>
                    </a:srgbClr>
                  </a:outerShdw>
                </a:effectLst>
              </a:defRPr>
            </a:lvl1pPr>
          </a:lstStyle>
          <a:p>
            <a:pPr lvl="0"/>
            <a:r>
              <a:rPr lang="en-US" smtClean="0"/>
              <a:t>Click to edit Master text styles</a:t>
            </a:r>
          </a:p>
        </p:txBody>
      </p:sp>
    </p:spTree>
    <p:extLst>
      <p:ext uri="{BB962C8B-B14F-4D97-AF65-F5344CB8AC3E}">
        <p14:creationId xmlns="" xmlns:p14="http://schemas.microsoft.com/office/powerpoint/2010/main" val="363812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RESMM’14 Wroclaw May13th 2014</a:t>
            </a:r>
            <a:endParaRPr lang="en-US"/>
          </a:p>
        </p:txBody>
      </p:sp>
      <p:sp>
        <p:nvSpPr>
          <p:cNvPr id="7" name="Slide Number Placeholder 6"/>
          <p:cNvSpPr>
            <a:spLocks noGrp="1"/>
          </p:cNvSpPr>
          <p:nvPr>
            <p:ph type="sldNum" sz="quarter" idx="12"/>
          </p:nvPr>
        </p:nvSpPr>
        <p:spPr/>
        <p:txBody>
          <a:bodyPr/>
          <a:lstStyle/>
          <a:p>
            <a:fld id="{0FA004B2-1541-5046-B6F2-22AF56585712}" type="slidenum">
              <a:rPr lang="en-US" smtClean="0"/>
              <a:pPr/>
              <a:t>‹N›</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8"/>
            <a:ext cx="4038600" cy="5348922"/>
          </a:xfrm>
        </p:spPr>
        <p:txBody>
          <a:bodyPr/>
          <a:lstStyle>
            <a:lvl1pPr>
              <a:defRPr sz="3200"/>
            </a:lvl1pPr>
            <a:lvl2pPr marL="346075" indent="-228600">
              <a:defRPr sz="3200"/>
            </a:lvl2pPr>
            <a:lvl3pPr marL="452438" indent="-228600">
              <a:defRPr sz="2800"/>
            </a:lvl3pPr>
            <a:lvl4pPr marL="569913" indent="-228600">
              <a:defRPr sz="2800"/>
            </a:lvl4pPr>
            <a:lvl5pPr marL="685800" indent="-228600">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8"/>
            <a:ext cx="4038600" cy="5348922"/>
          </a:xfrm>
        </p:spPr>
        <p:txBody>
          <a:bodyPr/>
          <a:lstStyle>
            <a:lvl1pPr>
              <a:defRPr sz="3200"/>
            </a:lvl1pPr>
            <a:lvl2pPr marL="346075" indent="-228600">
              <a:defRPr sz="3200"/>
            </a:lvl2pPr>
            <a:lvl3pPr marL="452438" indent="-228600">
              <a:defRPr sz="2800"/>
            </a:lvl3pPr>
            <a:lvl4pPr marL="569913" indent="-228600">
              <a:defRPr sz="2800"/>
            </a:lvl4pPr>
            <a:lvl5pPr marL="685800" indent="-228600">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72914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RESMM’14 Wroclaw May13th 2014</a:t>
            </a:r>
            <a:endParaRPr lang="en-US"/>
          </a:p>
        </p:txBody>
      </p:sp>
      <p:sp>
        <p:nvSpPr>
          <p:cNvPr id="5" name="Slide Number Placeholder 4"/>
          <p:cNvSpPr>
            <a:spLocks noGrp="1"/>
          </p:cNvSpPr>
          <p:nvPr>
            <p:ph type="sldNum" sz="quarter" idx="12"/>
          </p:nvPr>
        </p:nvSpPr>
        <p:spPr/>
        <p:txBody>
          <a:bodyPr/>
          <a:lstStyle/>
          <a:p>
            <a:fld id="{0FA004B2-1541-5046-B6F2-22AF56585712}" type="slidenum">
              <a:rPr lang="en-US" smtClean="0"/>
              <a:pPr/>
              <a:t>‹N›</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92779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RESMM’14 Wroclaw May13th 2014</a:t>
            </a:r>
            <a:endParaRPr lang="en-US" dirty="0"/>
          </a:p>
        </p:txBody>
      </p:sp>
      <p:sp>
        <p:nvSpPr>
          <p:cNvPr id="5" name="Slide Number Placeholder 4"/>
          <p:cNvSpPr>
            <a:spLocks noGrp="1"/>
          </p:cNvSpPr>
          <p:nvPr>
            <p:ph type="sldNum" sz="quarter" idx="12"/>
          </p:nvPr>
        </p:nvSpPr>
        <p:spPr/>
        <p:txBody>
          <a:bodyPr/>
          <a:lstStyle/>
          <a:p>
            <a:fld id="{0FA004B2-1541-5046-B6F2-22AF56585712}" type="slidenum">
              <a:rPr lang="en-US" smtClean="0"/>
              <a:pPr/>
              <a:t>‹N›</a:t>
            </a:fld>
            <a:endParaRPr lang="en-US"/>
          </a:p>
        </p:txBody>
      </p:sp>
      <p:sp>
        <p:nvSpPr>
          <p:cNvPr id="7" name="Content Placeholder 6"/>
          <p:cNvSpPr>
            <a:spLocks noGrp="1"/>
          </p:cNvSpPr>
          <p:nvPr>
            <p:ph sz="quarter" idx="13"/>
          </p:nvPr>
        </p:nvSpPr>
        <p:spPr>
          <a:xfrm>
            <a:off x="457200" y="274638"/>
            <a:ext cx="8229600" cy="6263639"/>
          </a:xfrm>
        </p:spPr>
        <p:txBody>
          <a:bodyPr anchor="ctr" anchorCtr="1">
            <a:noAutofit/>
          </a:bodyPr>
          <a:lstStyle>
            <a:lvl1pPr marL="0" indent="0">
              <a:buFontTx/>
              <a:buNone/>
              <a:defRPr sz="4000" baseline="0">
                <a:solidFill>
                  <a:srgbClr val="005872"/>
                </a:solidFill>
                <a:effectLst>
                  <a:outerShdw blurRad="63500" dist="63500" dir="2700000" algn="tl" rotWithShape="0">
                    <a:srgbClr val="9CB0D5">
                      <a:alpha val="50000"/>
                    </a:srgbClr>
                  </a:outerShdw>
                </a:effectLst>
              </a:defRPr>
            </a:lvl1pPr>
          </a:lstStyle>
          <a:p>
            <a:pPr lvl="0"/>
            <a:r>
              <a:rPr lang="en-US" smtClean="0"/>
              <a:t>Click to edit Master text styles</a:t>
            </a:r>
          </a:p>
        </p:txBody>
      </p:sp>
    </p:spTree>
    <p:extLst>
      <p:ext uri="{BB962C8B-B14F-4D97-AF65-F5344CB8AC3E}">
        <p14:creationId xmlns="" xmlns:p14="http://schemas.microsoft.com/office/powerpoint/2010/main" val="278579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RESMM’14 Wroclaw May13th 2014</a:t>
            </a:r>
            <a:endParaRPr lang="en-US"/>
          </a:p>
        </p:txBody>
      </p:sp>
      <p:sp>
        <p:nvSpPr>
          <p:cNvPr id="4" name="Slide Number Placeholder 3"/>
          <p:cNvSpPr>
            <a:spLocks noGrp="1"/>
          </p:cNvSpPr>
          <p:nvPr>
            <p:ph type="sldNum" sz="quarter" idx="12"/>
          </p:nvPr>
        </p:nvSpPr>
        <p:spPr/>
        <p:txBody>
          <a:bodyPr/>
          <a:lstStyle/>
          <a:p>
            <a:fld id="{0FA004B2-1541-5046-B6F2-22AF56585712}" type="slidenum">
              <a:rPr lang="en-US" smtClean="0"/>
              <a:pPr/>
              <a:t>‹N›</a:t>
            </a:fld>
            <a:endParaRPr lang="en-US"/>
          </a:p>
        </p:txBody>
      </p:sp>
    </p:spTree>
    <p:extLst>
      <p:ext uri="{BB962C8B-B14F-4D97-AF65-F5344CB8AC3E}">
        <p14:creationId xmlns="" xmlns:p14="http://schemas.microsoft.com/office/powerpoint/2010/main" val="378845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855" y="-1"/>
            <a:ext cx="9157855" cy="6977413"/>
          </a:xfrm>
          <a:prstGeom prst="rect">
            <a:avLst/>
          </a:prstGeom>
        </p:spPr>
      </p:pic>
    </p:spTree>
    <p:extLst>
      <p:ext uri="{BB962C8B-B14F-4D97-AF65-F5344CB8AC3E}">
        <p14:creationId xmlns="" xmlns:p14="http://schemas.microsoft.com/office/powerpoint/2010/main" val="312798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email">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rot="16200000">
            <a:off x="5769864" y="3154680"/>
            <a:ext cx="6537962" cy="228600"/>
          </a:xfrm>
          <a:prstGeom prst="rect">
            <a:avLst/>
          </a:prstGeom>
        </p:spPr>
        <p:txBody>
          <a:bodyPr vert="horz" lIns="91440" tIns="0" rIns="91440" bIns="0" rtlCol="0" anchor="ctr"/>
          <a:lstStyle>
            <a:lvl1pPr algn="l">
              <a:defRPr sz="1000" baseline="0">
                <a:solidFill>
                  <a:schemeClr val="bg1">
                    <a:lumMod val="75000"/>
                  </a:schemeClr>
                </a:solidFill>
              </a:defRPr>
            </a:lvl1pPr>
          </a:lstStyle>
          <a:p>
            <a:endParaRPr lang="en-US" dirty="0"/>
          </a:p>
        </p:txBody>
      </p:sp>
      <p:sp>
        <p:nvSpPr>
          <p:cNvPr id="5" name="Footer Placeholder 4"/>
          <p:cNvSpPr>
            <a:spLocks noGrp="1"/>
          </p:cNvSpPr>
          <p:nvPr>
            <p:ph type="ftr" sz="quarter" idx="3"/>
          </p:nvPr>
        </p:nvSpPr>
        <p:spPr>
          <a:xfrm>
            <a:off x="4572000" y="6537960"/>
            <a:ext cx="4114800" cy="320040"/>
          </a:xfrm>
          <a:prstGeom prst="rect">
            <a:avLst/>
          </a:prstGeom>
        </p:spPr>
        <p:txBody>
          <a:bodyPr vert="horz" lIns="91440" tIns="0" rIns="91440" bIns="0" rtlCol="0" anchor="ctr" anchorCtr="0"/>
          <a:lstStyle>
            <a:lvl1pPr algn="r">
              <a:defRPr sz="1200">
                <a:solidFill>
                  <a:schemeClr val="tx1">
                    <a:tint val="75000"/>
                  </a:schemeClr>
                </a:solidFill>
              </a:defRPr>
            </a:lvl1pPr>
          </a:lstStyle>
          <a:p>
            <a:r>
              <a:rPr lang="en-US" smtClean="0"/>
              <a:t>RESMM’14 Wroclaw May13th 2014</a:t>
            </a:r>
            <a:endParaRPr lang="en-US" dirty="0"/>
          </a:p>
        </p:txBody>
      </p:sp>
      <p:sp>
        <p:nvSpPr>
          <p:cNvPr id="6" name="Slide Number Placeholder 5"/>
          <p:cNvSpPr>
            <a:spLocks noGrp="1"/>
          </p:cNvSpPr>
          <p:nvPr>
            <p:ph type="sldNum" sz="quarter" idx="4"/>
          </p:nvPr>
        </p:nvSpPr>
        <p:spPr>
          <a:xfrm>
            <a:off x="8686800" y="6537960"/>
            <a:ext cx="457200" cy="320040"/>
          </a:xfrm>
          <a:prstGeom prst="rect">
            <a:avLst/>
          </a:prstGeom>
        </p:spPr>
        <p:txBody>
          <a:bodyPr vert="horz" lIns="91440" tIns="0" rIns="91440" bIns="0" rtlCol="0" anchor="ctr" anchorCtr="0"/>
          <a:lstStyle>
            <a:lvl1pPr algn="r">
              <a:defRPr sz="1200" b="1" baseline="0">
                <a:solidFill>
                  <a:schemeClr val="tx1">
                    <a:lumMod val="50000"/>
                    <a:lumOff val="50000"/>
                  </a:schemeClr>
                </a:solidFill>
              </a:defRPr>
            </a:lvl1pPr>
          </a:lstStyle>
          <a:p>
            <a:fld id="{0FA004B2-1541-5046-B6F2-22AF56585712}" type="slidenum">
              <a:rPr lang="en-US" smtClean="0"/>
              <a:pPr/>
              <a:t>‹N›</a:t>
            </a:fld>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36000" tIns="0" rIns="3600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88719"/>
            <a:ext cx="8229600" cy="5349240"/>
          </a:xfrm>
          <a:prstGeom prst="rect">
            <a:avLst/>
          </a:prstGeom>
        </p:spPr>
        <p:txBody>
          <a:bodyPr vert="horz" lIns="91440"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2011-10-04_logoHiLumi561px.jpg"/>
          <p:cNvPicPr>
            <a:picLocks noChangeAspect="1"/>
          </p:cNvPicPr>
          <p:nvPr/>
        </p:nvPicPr>
        <p:blipFill>
          <a:blip r:embed="rId11" cstate="email">
            <a:extLst>
              <a:ext uri="{28A0092B-C50C-407E-A947-70E740481C1C}">
                <a14:useLocalDpi xmlns="" xmlns:a14="http://schemas.microsoft.com/office/drawing/2010/main" val="0"/>
              </a:ext>
            </a:extLst>
          </a:blip>
          <a:stretch>
            <a:fillRect/>
          </a:stretch>
        </p:blipFill>
        <p:spPr>
          <a:xfrm>
            <a:off x="68275" y="6163009"/>
            <a:ext cx="777850" cy="374952"/>
          </a:xfrm>
          <a:prstGeom prst="rect">
            <a:avLst/>
          </a:prstGeom>
        </p:spPr>
      </p:pic>
    </p:spTree>
    <p:extLst>
      <p:ext uri="{BB962C8B-B14F-4D97-AF65-F5344CB8AC3E}">
        <p14:creationId xmlns="" xmlns:p14="http://schemas.microsoft.com/office/powerpoint/2010/main" val="3049953712"/>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9" r:id="rId3"/>
    <p:sldLayoutId id="2147483657" r:id="rId4"/>
    <p:sldLayoutId id="2147483654" r:id="rId5"/>
    <p:sldLayoutId id="2147483658" r:id="rId6"/>
    <p:sldLayoutId id="2147483655" r:id="rId7"/>
    <p:sldLayoutId id="2147483660" r:id="rId8"/>
  </p:sldLayoutIdLst>
  <p:hf hdr="0" dt="0"/>
  <p:txStyles>
    <p:titleStyle>
      <a:lvl1pPr algn="l" defTabSz="457200" rtl="0" eaLnBrk="1" latinLnBrk="0" hangingPunct="1">
        <a:spcBef>
          <a:spcPct val="0"/>
        </a:spcBef>
        <a:buNone/>
        <a:defRPr sz="40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j-lt"/>
          <a:ea typeface="+mj-ea"/>
          <a:cs typeface="+mj-cs"/>
        </a:defRPr>
      </a:lvl1pPr>
    </p:titleStyle>
    <p:bodyStyle>
      <a:lvl1pPr marL="228600" indent="-228600" algn="l" defTabSz="457200" rtl="0" eaLnBrk="1" latinLnBrk="0" hangingPunct="1">
        <a:lnSpc>
          <a:spcPct val="120000"/>
        </a:lnSpc>
        <a:spcBef>
          <a:spcPts val="600"/>
        </a:spcBef>
        <a:buClr>
          <a:srgbClr val="0089B5"/>
        </a:buClr>
        <a:buFont typeface="Arial"/>
        <a:buChar char="•"/>
        <a:defRPr sz="3200" kern="120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1pPr>
      <a:lvl2pPr marL="457200" indent="-228600" algn="l" defTabSz="457200" rtl="0" eaLnBrk="1" latinLnBrk="0" hangingPunct="1">
        <a:lnSpc>
          <a:spcPct val="120000"/>
        </a:lnSpc>
        <a:spcBef>
          <a:spcPts val="400"/>
        </a:spcBef>
        <a:buClr>
          <a:srgbClr val="0089B5"/>
        </a:buClr>
        <a:buSzPct val="95000"/>
        <a:buFont typeface="Arial"/>
        <a:buChar char="•"/>
        <a:defRPr sz="32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2pPr>
      <a:lvl3pPr marL="6858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3pPr>
      <a:lvl4pPr marL="9144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4pPr>
      <a:lvl5pPr marL="1143000" indent="-228600" algn="l" defTabSz="457200" rtl="0" eaLnBrk="1" latinLnBrk="0" hangingPunct="1">
        <a:lnSpc>
          <a:spcPct val="120000"/>
        </a:lnSpc>
        <a:spcBef>
          <a:spcPts val="0"/>
        </a:spcBef>
        <a:buClr>
          <a:schemeClr val="bg1">
            <a:lumMod val="50000"/>
          </a:schemeClr>
        </a:buClr>
        <a:buSzPct val="90000"/>
        <a:buFont typeface="Arial"/>
        <a:buChar char="•"/>
        <a:defRPr sz="2800" kern="1200" baseline="0">
          <a:solidFill>
            <a:schemeClr val="tx1">
              <a:lumMod val="50000"/>
              <a:lumOff val="50000"/>
            </a:schemeClr>
          </a:solidFill>
          <a:effectLst>
            <a:outerShdw blurRad="63500" dist="63500" dir="2700000" algn="tl" rotWithShape="0">
              <a:schemeClr val="bg1">
                <a:lumMod val="75000"/>
                <a:alpha val="50000"/>
              </a:scheme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package" Target="../embeddings/Documento_di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10" Type="http://schemas.openxmlformats.org/officeDocument/2006/relationships/image" Target="../media/image40.png"/><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Study of the Displacement Per Atom in the n-alpha Reaction on MgB</a:t>
            </a:r>
            <a:r>
              <a:rPr lang="en-US" sz="2800" baseline="-25000" dirty="0" smtClean="0"/>
              <a:t>2</a:t>
            </a:r>
            <a:r>
              <a:rPr lang="en-US" sz="2800" dirty="0" smtClean="0"/>
              <a:t> in the Frame of the </a:t>
            </a:r>
            <a:r>
              <a:rPr lang="en-US" sz="2800" dirty="0"/>
              <a:t>Hi-</a:t>
            </a:r>
            <a:r>
              <a:rPr lang="en-US" sz="2800" dirty="0" err="1"/>
              <a:t>Lumi</a:t>
            </a:r>
            <a:r>
              <a:rPr lang="en-US" sz="2800" dirty="0"/>
              <a:t>-LHC </a:t>
            </a:r>
            <a:r>
              <a:rPr lang="en-US" sz="2800" dirty="0" smtClean="0"/>
              <a:t>Project</a:t>
            </a:r>
            <a:r>
              <a:rPr lang="en-US" sz="1000" dirty="0" smtClean="0"/>
              <a:t/>
            </a:r>
            <a:br>
              <a:rPr lang="en-US" sz="1000" dirty="0" smtClean="0"/>
            </a:br>
            <a:r>
              <a:rPr lang="en-US" sz="1000" dirty="0"/>
              <a:t/>
            </a:r>
            <a:br>
              <a:rPr lang="en-US" sz="1000" dirty="0"/>
            </a:br>
            <a:r>
              <a:rPr lang="en-US" sz="1400" b="0" dirty="0" smtClean="0">
                <a:solidFill>
                  <a:schemeClr val="tx1"/>
                </a:solidFill>
              </a:rPr>
              <a:t>Workshop </a:t>
            </a:r>
            <a:r>
              <a:rPr lang="en-US" sz="1400" b="0" dirty="0">
                <a:solidFill>
                  <a:schemeClr val="tx1"/>
                </a:solidFill>
              </a:rPr>
              <a:t>on Radiation Effects in Superconducting Magnets and Materials </a:t>
            </a:r>
            <a:r>
              <a:rPr lang="en-US" sz="1400" b="0" dirty="0" smtClean="0">
                <a:solidFill>
                  <a:schemeClr val="tx1"/>
                </a:solidFill>
              </a:rPr>
              <a:t>2015 (RESMM'15)</a:t>
            </a:r>
            <a:endParaRPr lang="en-US" sz="1400" b="0" dirty="0">
              <a:solidFill>
                <a:schemeClr val="tx1"/>
              </a:solidFill>
            </a:endParaRPr>
          </a:p>
        </p:txBody>
      </p:sp>
      <p:sp>
        <p:nvSpPr>
          <p:cNvPr id="3" name="Subtitle 2"/>
          <p:cNvSpPr>
            <a:spLocks noGrp="1"/>
          </p:cNvSpPr>
          <p:nvPr>
            <p:ph type="subTitle" idx="1"/>
          </p:nvPr>
        </p:nvSpPr>
        <p:spPr/>
        <p:txBody>
          <a:bodyPr>
            <a:normAutofit/>
          </a:bodyPr>
          <a:lstStyle/>
          <a:p>
            <a:r>
              <a:rPr lang="en-US" baseline="-25000" dirty="0" smtClean="0">
                <a:effectLst/>
              </a:rPr>
              <a:t>F. </a:t>
            </a:r>
            <a:r>
              <a:rPr lang="en-US" baseline="-25000" dirty="0" err="1" smtClean="0">
                <a:effectLst/>
              </a:rPr>
              <a:t>Broggi</a:t>
            </a:r>
            <a:r>
              <a:rPr lang="en-US" baseline="-25000" dirty="0" smtClean="0">
                <a:effectLst/>
              </a:rPr>
              <a:t>, A. </a:t>
            </a:r>
            <a:r>
              <a:rPr lang="en-US" baseline="-25000" dirty="0" err="1" smtClean="0">
                <a:effectLst/>
              </a:rPr>
              <a:t>Bignami</a:t>
            </a:r>
            <a:r>
              <a:rPr lang="en-US" baseline="-25000" dirty="0" smtClean="0">
                <a:effectLst/>
              </a:rPr>
              <a:t>, C. </a:t>
            </a:r>
            <a:r>
              <a:rPr lang="en-US" baseline="-25000" dirty="0" err="1" smtClean="0">
                <a:effectLst/>
              </a:rPr>
              <a:t>Santini</a:t>
            </a:r>
            <a:endParaRPr lang="en-US" baseline="-25000" dirty="0" smtClean="0">
              <a:effectLst/>
            </a:endParaRPr>
          </a:p>
          <a:p>
            <a:endParaRPr lang="en-US" baseline="-25000" dirty="0" smtClean="0">
              <a:effectLst/>
            </a:endParaRPr>
          </a:p>
          <a:p>
            <a:endParaRPr lang="en-US" baseline="-25000" dirty="0" smtClean="0">
              <a:effectLst/>
            </a:endParaRPr>
          </a:p>
          <a:p>
            <a:endParaRPr lang="en-US" baseline="-25000" dirty="0" smtClean="0">
              <a:effectLst/>
            </a:endParaRPr>
          </a:p>
          <a:p>
            <a:pPr rtl="0" eaLnBrk="1" latinLnBrk="0" hangingPunct="1"/>
            <a:r>
              <a:rPr lang="en-US" sz="2500" b="1" kern="1200" dirty="0" smtClean="0">
                <a:solidFill>
                  <a:schemeClr val="bg1">
                    <a:lumMod val="50000"/>
                  </a:schemeClr>
                </a:solidFill>
                <a:effectLst/>
                <a:latin typeface="+mn-lt"/>
                <a:ea typeface="+mn-ea"/>
                <a:cs typeface="+mn-cs"/>
              </a:rPr>
              <a:t>RESMM’15 East Lansing 10-14 May 2015</a:t>
            </a:r>
            <a:endParaRPr lang="it-IT" sz="1400" dirty="0">
              <a:effectLst/>
            </a:endParaRPr>
          </a:p>
        </p:txBody>
      </p:sp>
      <p:pic>
        <p:nvPicPr>
          <p:cNvPr id="4" name="Picture 3" descr="logo INFN image"/>
          <p:cNvPicPr>
            <a:picLocks noChangeAspect="1" noChangeArrowheads="1"/>
          </p:cNvPicPr>
          <p:nvPr/>
        </p:nvPicPr>
        <p:blipFill>
          <a:blip r:embed="rId3" cstate="print"/>
          <a:srcRect/>
          <a:stretch>
            <a:fillRect/>
          </a:stretch>
        </p:blipFill>
        <p:spPr bwMode="auto">
          <a:xfrm>
            <a:off x="2885642" y="4511823"/>
            <a:ext cx="869763" cy="557451"/>
          </a:xfrm>
          <a:prstGeom prst="rect">
            <a:avLst/>
          </a:prstGeom>
          <a:noFill/>
          <a:ln w="9525">
            <a:noFill/>
            <a:miter lim="800000"/>
            <a:headEnd/>
            <a:tailEnd/>
          </a:ln>
        </p:spPr>
      </p:pic>
      <p:pic>
        <p:nvPicPr>
          <p:cNvPr id="5" name="Picture 15" descr="fluka_logo_3000x2000.png"/>
          <p:cNvPicPr>
            <a:picLocks noChangeAspect="1"/>
          </p:cNvPicPr>
          <p:nvPr/>
        </p:nvPicPr>
        <p:blipFill>
          <a:blip r:embed="rId4" cstate="print"/>
          <a:srcRect t="28934" b="17726"/>
          <a:stretch>
            <a:fillRect/>
          </a:stretch>
        </p:blipFill>
        <p:spPr bwMode="auto">
          <a:xfrm>
            <a:off x="5374457" y="4511823"/>
            <a:ext cx="1054051" cy="375323"/>
          </a:xfrm>
          <a:prstGeom prst="rect">
            <a:avLst/>
          </a:prstGeom>
          <a:noFill/>
          <a:ln w="9525">
            <a:noFill/>
            <a:miter lim="800000"/>
            <a:headEnd/>
            <a:tailEnd/>
          </a:ln>
        </p:spPr>
      </p:pic>
      <p:pic>
        <p:nvPicPr>
          <p:cNvPr id="25602" name="Picture 2" descr="http://upload.wikimedia.org/wikipedia/it/b/be/Logo_Politecnico_Milano.pn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280863" y="4562452"/>
            <a:ext cx="456191" cy="4561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94055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FA004B2-1541-5046-B6F2-22AF56585712}" type="slidenum">
              <a:rPr lang="en-US" smtClean="0"/>
              <a:pPr/>
              <a:t>10</a:t>
            </a:fld>
            <a:endParaRPr lang="en-US"/>
          </a:p>
        </p:txBody>
      </p:sp>
      <p:sp>
        <p:nvSpPr>
          <p:cNvPr id="5" name="Segnaposto contenuto 4"/>
          <p:cNvSpPr>
            <a:spLocks noGrp="1"/>
          </p:cNvSpPr>
          <p:nvPr>
            <p:ph idx="1"/>
          </p:nvPr>
        </p:nvSpPr>
        <p:spPr>
          <a:xfrm>
            <a:off x="457200" y="1188719"/>
            <a:ext cx="8064230" cy="5349240"/>
          </a:xfrm>
        </p:spPr>
        <p:txBody>
          <a:bodyPr/>
          <a:lstStyle/>
          <a:p>
            <a:r>
              <a:rPr lang="it-IT" dirty="0" err="1">
                <a:solidFill>
                  <a:srgbClr val="005872"/>
                </a:solidFill>
              </a:rPr>
              <a:t>Implement</a:t>
            </a:r>
            <a:r>
              <a:rPr lang="it-IT" dirty="0">
                <a:solidFill>
                  <a:srgbClr val="005872"/>
                </a:solidFill>
              </a:rPr>
              <a:t> the Links </a:t>
            </a:r>
            <a:r>
              <a:rPr lang="it-IT" dirty="0" err="1">
                <a:solidFill>
                  <a:srgbClr val="005872"/>
                </a:solidFill>
              </a:rPr>
              <a:t>geometry</a:t>
            </a:r>
            <a:r>
              <a:rPr lang="it-IT" dirty="0">
                <a:solidFill>
                  <a:srgbClr val="005872"/>
                </a:solidFill>
              </a:rPr>
              <a:t> in the LHC Layout in </a:t>
            </a:r>
            <a:r>
              <a:rPr lang="it-IT" dirty="0" smtClean="0">
                <a:solidFill>
                  <a:srgbClr val="005872"/>
                </a:solidFill>
              </a:rPr>
              <a:t>FLUKA (DONE </a:t>
            </a:r>
            <a:r>
              <a:rPr lang="it-IT" sz="1800" dirty="0" err="1" smtClean="0">
                <a:solidFill>
                  <a:srgbClr val="005872"/>
                </a:solidFill>
              </a:rPr>
              <a:t>see</a:t>
            </a:r>
            <a:r>
              <a:rPr lang="it-IT" sz="1800" dirty="0" smtClean="0">
                <a:solidFill>
                  <a:srgbClr val="005872"/>
                </a:solidFill>
              </a:rPr>
              <a:t> Andrea’s talk</a:t>
            </a:r>
            <a:r>
              <a:rPr lang="it-IT" dirty="0" smtClean="0">
                <a:solidFill>
                  <a:srgbClr val="005872"/>
                </a:solidFill>
              </a:rPr>
              <a:t>)</a:t>
            </a:r>
          </a:p>
          <a:p>
            <a:r>
              <a:rPr lang="it-IT" dirty="0" err="1" smtClean="0">
                <a:solidFill>
                  <a:srgbClr val="005872"/>
                </a:solidFill>
              </a:rPr>
              <a:t>Simulations</a:t>
            </a:r>
            <a:r>
              <a:rPr lang="it-IT" dirty="0" smtClean="0">
                <a:solidFill>
                  <a:srgbClr val="005872"/>
                </a:solidFill>
              </a:rPr>
              <a:t> for Point 5 </a:t>
            </a:r>
            <a:r>
              <a:rPr lang="it-IT" sz="2800" b="1" dirty="0" smtClean="0">
                <a:solidFill>
                  <a:schemeClr val="tx2"/>
                </a:solidFill>
                <a:effectLst/>
              </a:rPr>
              <a:t>(</a:t>
            </a:r>
            <a:r>
              <a:rPr lang="it-IT" sz="2800" b="1" dirty="0" err="1" smtClean="0">
                <a:solidFill>
                  <a:schemeClr val="tx2"/>
                </a:solidFill>
                <a:effectLst/>
              </a:rPr>
              <a:t>to</a:t>
            </a:r>
            <a:r>
              <a:rPr lang="it-IT" sz="2800" b="1" dirty="0" smtClean="0">
                <a:solidFill>
                  <a:schemeClr val="tx2"/>
                </a:solidFill>
                <a:effectLst/>
              </a:rPr>
              <a:t> </a:t>
            </a:r>
            <a:r>
              <a:rPr lang="it-IT" sz="2800" b="1" dirty="0" err="1" smtClean="0">
                <a:solidFill>
                  <a:schemeClr val="tx2"/>
                </a:solidFill>
                <a:effectLst/>
              </a:rPr>
              <a:t>be</a:t>
            </a:r>
            <a:r>
              <a:rPr lang="it-IT" sz="2800" b="1" dirty="0" smtClean="0">
                <a:solidFill>
                  <a:schemeClr val="tx2"/>
                </a:solidFill>
                <a:effectLst/>
              </a:rPr>
              <a:t> </a:t>
            </a:r>
            <a:r>
              <a:rPr lang="it-IT" sz="2800" b="1" dirty="0" err="1" smtClean="0">
                <a:solidFill>
                  <a:schemeClr val="tx2"/>
                </a:solidFill>
                <a:effectLst/>
              </a:rPr>
              <a:t>done</a:t>
            </a:r>
            <a:r>
              <a:rPr lang="it-IT" sz="2800" b="1" dirty="0" smtClean="0">
                <a:solidFill>
                  <a:schemeClr val="tx2"/>
                </a:solidFill>
                <a:effectLst/>
              </a:rPr>
              <a:t>)</a:t>
            </a:r>
            <a:endParaRPr lang="it-IT" sz="2800" b="1" dirty="0">
              <a:solidFill>
                <a:schemeClr val="tx2"/>
              </a:solidFill>
            </a:endParaRPr>
          </a:p>
        </p:txBody>
      </p:sp>
      <p:sp>
        <p:nvSpPr>
          <p:cNvPr id="6" name="Titolo 3"/>
          <p:cNvSpPr>
            <a:spLocks noGrp="1"/>
          </p:cNvSpPr>
          <p:nvPr>
            <p:ph type="title"/>
          </p:nvPr>
        </p:nvSpPr>
        <p:spPr>
          <a:xfrm>
            <a:off x="457200" y="274638"/>
            <a:ext cx="8229600" cy="914400"/>
          </a:xfrm>
        </p:spPr>
        <p:txBody>
          <a:bodyPr/>
          <a:lstStyle/>
          <a:p>
            <a:pPr algn="ctr"/>
            <a:r>
              <a:rPr lang="it-IT" b="1" dirty="0" err="1" smtClean="0">
                <a:solidFill>
                  <a:srgbClr val="0070C0"/>
                </a:solidFill>
              </a:rPr>
              <a:t>What</a:t>
            </a:r>
            <a:r>
              <a:rPr lang="it-IT" b="1" dirty="0" smtClean="0">
                <a:solidFill>
                  <a:srgbClr val="0070C0"/>
                </a:solidFill>
              </a:rPr>
              <a:t>’s </a:t>
            </a:r>
            <a:r>
              <a:rPr lang="it-IT" b="1" dirty="0" err="1" smtClean="0">
                <a:solidFill>
                  <a:srgbClr val="0070C0"/>
                </a:solidFill>
              </a:rPr>
              <a:t>Next</a:t>
            </a:r>
            <a:r>
              <a:rPr lang="it-IT" b="1" dirty="0" smtClean="0">
                <a:solidFill>
                  <a:srgbClr val="0070C0"/>
                </a:solidFill>
              </a:rPr>
              <a:t> </a:t>
            </a:r>
            <a:r>
              <a:rPr lang="it-IT" sz="3600" dirty="0" smtClean="0">
                <a:solidFill>
                  <a:srgbClr val="0070C0"/>
                </a:solidFill>
              </a:rPr>
              <a:t>(May 2014)</a:t>
            </a:r>
            <a:endParaRPr lang="it-IT" sz="3600" dirty="0">
              <a:solidFill>
                <a:srgbClr val="0070C0"/>
              </a:solidFill>
            </a:endParaRPr>
          </a:p>
        </p:txBody>
      </p:sp>
      <p:sp>
        <p:nvSpPr>
          <p:cNvPr id="7" name="Footer Placeholder 4"/>
          <p:cNvSpPr>
            <a:spLocks noGrp="1"/>
          </p:cNvSpPr>
          <p:nvPr>
            <p:ph type="ftr" sz="quarter" idx="11"/>
          </p:nvPr>
        </p:nvSpPr>
        <p:spPr>
          <a:xfrm>
            <a:off x="4572000" y="6537960"/>
            <a:ext cx="4114800" cy="320040"/>
          </a:xfrm>
        </p:spPr>
        <p:txBody>
          <a:bodyPr/>
          <a:lstStyle>
            <a:lvl1pPr>
              <a:defRPr/>
            </a:lvl1pPr>
          </a:lstStyle>
          <a:p>
            <a:r>
              <a:rPr lang="en-US" dirty="0" smtClean="0"/>
              <a:t>RESMM’15 East Lansing 10-14 May 2015</a:t>
            </a:r>
            <a:endParaRPr lang="en-US" dirty="0"/>
          </a:p>
        </p:txBody>
      </p:sp>
    </p:spTree>
    <p:extLst>
      <p:ext uri="{BB962C8B-B14F-4D97-AF65-F5344CB8AC3E}">
        <p14:creationId xmlns="" xmlns:p14="http://schemas.microsoft.com/office/powerpoint/2010/main" val="384330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RESMM’15 East Lansing 10-14 May 2015</a:t>
            </a:r>
            <a:endParaRPr lang="en-US" dirty="0"/>
          </a:p>
        </p:txBody>
      </p:sp>
      <p:sp>
        <p:nvSpPr>
          <p:cNvPr id="3" name="Segnaposto numero diapositiva 2"/>
          <p:cNvSpPr>
            <a:spLocks noGrp="1"/>
          </p:cNvSpPr>
          <p:nvPr>
            <p:ph type="sldNum" sz="quarter" idx="12"/>
          </p:nvPr>
        </p:nvSpPr>
        <p:spPr/>
        <p:txBody>
          <a:bodyPr/>
          <a:lstStyle/>
          <a:p>
            <a:fld id="{0FA004B2-1541-5046-B6F2-22AF56585712}" type="slidenum">
              <a:rPr lang="en-US" smtClean="0"/>
              <a:pPr/>
              <a:t>11</a:t>
            </a:fld>
            <a:endParaRPr lang="en-US"/>
          </a:p>
        </p:txBody>
      </p:sp>
      <p:sp>
        <p:nvSpPr>
          <p:cNvPr id="45059" name="Rectangle 3"/>
          <p:cNvSpPr>
            <a:spLocks noChangeArrowheads="1"/>
          </p:cNvSpPr>
          <p:nvPr/>
        </p:nvSpPr>
        <p:spPr bwMode="auto">
          <a:xfrm>
            <a:off x="368154" y="1157797"/>
            <a:ext cx="813457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Two possible routings of the SCL have been investigated:</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5058" name="Picture 2" descr="Immagine12"/>
          <p:cNvPicPr>
            <a:picLocks noChangeAspect="1" noChangeArrowheads="1"/>
          </p:cNvPicPr>
          <p:nvPr/>
        </p:nvPicPr>
        <p:blipFill>
          <a:blip r:embed="rId2" cstate="print"/>
          <a:srcRect/>
          <a:stretch>
            <a:fillRect/>
          </a:stretch>
        </p:blipFill>
        <p:spPr bwMode="auto">
          <a:xfrm>
            <a:off x="3228975" y="1864492"/>
            <a:ext cx="5762625" cy="1847850"/>
          </a:xfrm>
          <a:prstGeom prst="rect">
            <a:avLst/>
          </a:prstGeom>
          <a:noFill/>
        </p:spPr>
      </p:pic>
      <p:pic>
        <p:nvPicPr>
          <p:cNvPr id="9" name="Immagine 8"/>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3184121" y="3814445"/>
            <a:ext cx="5768340" cy="2723515"/>
          </a:xfrm>
          <a:prstGeom prst="rect">
            <a:avLst/>
          </a:prstGeom>
        </p:spPr>
      </p:pic>
      <p:sp>
        <p:nvSpPr>
          <p:cNvPr id="10" name="Rectangle 3"/>
          <p:cNvSpPr>
            <a:spLocks noChangeArrowheads="1"/>
          </p:cNvSpPr>
          <p:nvPr/>
        </p:nvSpPr>
        <p:spPr bwMode="auto">
          <a:xfrm>
            <a:off x="152400" y="3873673"/>
            <a:ext cx="279268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Arrive from surface   </a:t>
            </a:r>
          </a:p>
          <a:p>
            <a:pPr marL="0" marR="0" lvl="0" indent="0" algn="l" defTabSz="914400" rtl="0" eaLnBrk="0" fontAlgn="base" latinLnBrk="0" hangingPunct="0">
              <a:lnSpc>
                <a:spcPct val="100000"/>
              </a:lnSpc>
              <a:spcBef>
                <a:spcPct val="0"/>
              </a:spcBef>
              <a:spcAft>
                <a:spcPct val="0"/>
              </a:spcAft>
              <a:buClrTx/>
              <a:buSzTx/>
              <a:buFontTx/>
              <a:buNone/>
              <a:tabLst/>
            </a:pPr>
            <a:r>
              <a:rPr lang="en-GB" sz="2000" dirty="0" smtClean="0">
                <a:latin typeface="Arial" pitchFamily="34" charset="0"/>
                <a:ea typeface="Times New Roman" pitchFamily="18" charset="0"/>
                <a:cs typeface="Arial" pitchFamily="34" charset="0"/>
              </a:rPr>
              <a:t>     </a:t>
            </a: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after D1 </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a:off x="0" y="1773350"/>
            <a:ext cx="3228975"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a:t>
            </a:r>
            <a:r>
              <a:rPr lang="en-GB" sz="2000" dirty="0" smtClean="0">
                <a:latin typeface="Arial" pitchFamily="34" charset="0"/>
                <a:ea typeface="Times New Roman" pitchFamily="18" charset="0"/>
                <a:cs typeface="Arial" pitchFamily="34" charset="0"/>
              </a:rPr>
              <a:t>A</a:t>
            </a: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rrive from surface closer to IP1</a:t>
            </a:r>
            <a:r>
              <a:rPr lang="en-GB" sz="2000" dirty="0" smtClean="0">
                <a:latin typeface="Arial" pitchFamily="34" charset="0"/>
                <a:ea typeface="Times New Roman" pitchFamily="18" charset="0"/>
                <a:cs typeface="Arial" pitchFamily="34" charset="0"/>
              </a:rPr>
              <a:t>.</a:t>
            </a: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SCL runs aside the triplet and then connect to the Connection Module (CM), aside the beam pipe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itolo 3"/>
          <p:cNvSpPr>
            <a:spLocks noGrp="1"/>
          </p:cNvSpPr>
          <p:nvPr>
            <p:ph type="title"/>
          </p:nvPr>
        </p:nvSpPr>
        <p:spPr>
          <a:xfrm>
            <a:off x="457200" y="243397"/>
            <a:ext cx="8229600" cy="914400"/>
          </a:xfrm>
        </p:spPr>
        <p:txBody>
          <a:bodyPr/>
          <a:lstStyle/>
          <a:p>
            <a:pPr algn="ctr"/>
            <a:r>
              <a:rPr lang="it-IT" b="1" dirty="0" smtClean="0">
                <a:solidFill>
                  <a:srgbClr val="0070C0"/>
                </a:solidFill>
              </a:rPr>
              <a:t>SCL </a:t>
            </a:r>
            <a:r>
              <a:rPr lang="it-IT" b="1" dirty="0" err="1" smtClean="0">
                <a:solidFill>
                  <a:srgbClr val="0070C0"/>
                </a:solidFill>
              </a:rPr>
              <a:t>Routing</a:t>
            </a:r>
            <a:r>
              <a:rPr lang="it-IT" b="1" dirty="0" smtClean="0">
                <a:solidFill>
                  <a:srgbClr val="0070C0"/>
                </a:solidFill>
              </a:rPr>
              <a:t> </a:t>
            </a:r>
            <a:r>
              <a:rPr lang="it-IT" b="1" dirty="0" err="1" smtClean="0">
                <a:solidFill>
                  <a:srgbClr val="0070C0"/>
                </a:solidFill>
              </a:rPr>
              <a:t>into</a:t>
            </a:r>
            <a:r>
              <a:rPr lang="it-IT" b="1" dirty="0" smtClean="0">
                <a:solidFill>
                  <a:srgbClr val="0070C0"/>
                </a:solidFill>
              </a:rPr>
              <a:t> the tunnel</a:t>
            </a:r>
            <a:endParaRPr lang="it-IT" sz="3600" dirty="0">
              <a:solidFill>
                <a:srgbClr val="0070C0"/>
              </a:solidFill>
            </a:endParaRPr>
          </a:p>
        </p:txBody>
      </p:sp>
      <p:pic>
        <p:nvPicPr>
          <p:cNvPr id="13" name="Immagine 98" descr="V:\HL-LHC-WP6\Presentazioni e articoli miei\IPAC15\Front_View.jpg"/>
          <p:cNvPicPr>
            <a:picLocks noChangeAspect="1"/>
          </p:cNvPicPr>
          <p:nvPr/>
        </p:nvPicPr>
        <p:blipFill>
          <a:blip r:embed="rId4" cstate="print"/>
          <a:srcRect/>
          <a:stretch>
            <a:fillRect/>
          </a:stretch>
        </p:blipFill>
        <p:spPr bwMode="auto">
          <a:xfrm>
            <a:off x="457200" y="4581559"/>
            <a:ext cx="2574088" cy="21272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FA004B2-1541-5046-B6F2-22AF56585712}" type="slidenum">
              <a:rPr lang="en-US" smtClean="0"/>
              <a:pPr/>
              <a:t>12</a:t>
            </a:fld>
            <a:endParaRPr lang="en-US"/>
          </a:p>
        </p:txBody>
      </p:sp>
      <p:sp>
        <p:nvSpPr>
          <p:cNvPr id="5" name="Segnaposto numero diapositiva 2"/>
          <p:cNvSpPr txBox="1">
            <a:spLocks/>
          </p:cNvSpPr>
          <p:nvPr/>
        </p:nvSpPr>
        <p:spPr>
          <a:xfrm>
            <a:off x="8686800" y="6537960"/>
            <a:ext cx="457200" cy="320040"/>
          </a:xfrm>
          <a:prstGeom prst="rect">
            <a:avLst/>
          </a:prstGeom>
        </p:spPr>
        <p:txBody>
          <a:bodyPr vert="horz" lIns="91440" tIns="0" rIns="91440" bIns="0" rtlCol="0" anchor="ctr" anchorCtr="0"/>
          <a:lstStyle>
            <a:defPPr>
              <a:defRPr lang="en-US"/>
            </a:defPPr>
            <a:lvl1pPr marL="0" algn="r" defTabSz="457200" rtl="0" eaLnBrk="1" latinLnBrk="0" hangingPunct="1">
              <a:defRPr sz="1200" b="1" kern="120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A004B2-1541-5046-B6F2-22AF56585712}" type="slidenum">
              <a:rPr lang="en-US" smtClean="0"/>
              <a:pPr/>
              <a:t>12</a:t>
            </a:fld>
            <a:endParaRPr lang="en-US"/>
          </a:p>
        </p:txBody>
      </p:sp>
      <p:sp>
        <p:nvSpPr>
          <p:cNvPr id="7" name="Segnaposto numero diapositiva 2"/>
          <p:cNvSpPr txBox="1">
            <a:spLocks/>
          </p:cNvSpPr>
          <p:nvPr/>
        </p:nvSpPr>
        <p:spPr>
          <a:xfrm>
            <a:off x="8686800" y="6537960"/>
            <a:ext cx="457200" cy="320040"/>
          </a:xfrm>
          <a:prstGeom prst="rect">
            <a:avLst/>
          </a:prstGeom>
        </p:spPr>
        <p:txBody>
          <a:bodyPr vert="horz" lIns="91440" tIns="0" rIns="91440" bIns="0" rtlCol="0" anchor="ctr" anchorCtr="0"/>
          <a:lstStyle>
            <a:defPPr>
              <a:defRPr lang="en-US"/>
            </a:defPPr>
            <a:lvl1pPr marL="0" algn="r" defTabSz="457200" rtl="0" eaLnBrk="1" latinLnBrk="0" hangingPunct="1">
              <a:defRPr sz="1200" b="1" kern="120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A004B2-1541-5046-B6F2-22AF56585712}" type="slidenum">
              <a:rPr lang="en-US" smtClean="0"/>
              <a:pPr/>
              <a:t>12</a:t>
            </a:fld>
            <a:endParaRPr lang="en-US"/>
          </a:p>
        </p:txBody>
      </p:sp>
      <p:sp>
        <p:nvSpPr>
          <p:cNvPr id="8" name="Titolo 3"/>
          <p:cNvSpPr txBox="1">
            <a:spLocks/>
          </p:cNvSpPr>
          <p:nvPr/>
        </p:nvSpPr>
        <p:spPr>
          <a:xfrm>
            <a:off x="457200" y="274638"/>
            <a:ext cx="8229600" cy="914400"/>
          </a:xfrm>
          <a:prstGeom prst="rect">
            <a:avLst/>
          </a:prstGeom>
        </p:spPr>
        <p:txBody>
          <a:bodyPr/>
          <a:lstStyle>
            <a:lvl1pPr algn="l" defTabSz="457200" rtl="0" eaLnBrk="1" latinLnBrk="0" hangingPunct="1">
              <a:spcBef>
                <a:spcPct val="0"/>
              </a:spcBef>
              <a:buNone/>
              <a:defRPr sz="40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j-lt"/>
                <a:ea typeface="+mj-ea"/>
                <a:cs typeface="+mj-cs"/>
              </a:defRPr>
            </a:lvl1pPr>
          </a:lstStyle>
          <a:p>
            <a:pPr algn="ctr"/>
            <a:r>
              <a:rPr lang="it-IT" b="1" dirty="0" err="1" smtClean="0">
                <a:solidFill>
                  <a:schemeClr val="accent1"/>
                </a:solidFill>
              </a:rPr>
              <a:t>Particle</a:t>
            </a:r>
            <a:r>
              <a:rPr lang="it-IT" b="1" dirty="0" smtClean="0">
                <a:solidFill>
                  <a:schemeClr val="accent1"/>
                </a:solidFill>
              </a:rPr>
              <a:t> </a:t>
            </a:r>
            <a:r>
              <a:rPr lang="it-IT" b="1" dirty="0" err="1" smtClean="0">
                <a:solidFill>
                  <a:schemeClr val="accent1"/>
                </a:solidFill>
              </a:rPr>
              <a:t>Fluencies</a:t>
            </a:r>
            <a:r>
              <a:rPr lang="it-IT" b="1" dirty="0" smtClean="0">
                <a:solidFill>
                  <a:schemeClr val="accent1"/>
                </a:solidFill>
              </a:rPr>
              <a:t> (</a:t>
            </a:r>
            <a:r>
              <a:rPr lang="it-IT" b="1" dirty="0" err="1" smtClean="0">
                <a:solidFill>
                  <a:schemeClr val="accent1"/>
                </a:solidFill>
              </a:rPr>
              <a:t>option</a:t>
            </a:r>
            <a:r>
              <a:rPr lang="it-IT" b="1" dirty="0" smtClean="0">
                <a:solidFill>
                  <a:schemeClr val="accent1"/>
                </a:solidFill>
              </a:rPr>
              <a:t> 1) </a:t>
            </a:r>
            <a:br>
              <a:rPr lang="it-IT" b="1" dirty="0" smtClean="0">
                <a:solidFill>
                  <a:schemeClr val="accent1"/>
                </a:solidFill>
              </a:rPr>
            </a:br>
            <a:r>
              <a:rPr lang="it-IT" sz="2000" dirty="0" smtClean="0">
                <a:solidFill>
                  <a:schemeClr val="accent1"/>
                </a:solidFill>
              </a:rPr>
              <a:t>(</a:t>
            </a:r>
            <a:r>
              <a:rPr lang="it-IT" sz="2000" dirty="0" err="1" smtClean="0">
                <a:solidFill>
                  <a:schemeClr val="accent1"/>
                </a:solidFill>
              </a:rPr>
              <a:t>From</a:t>
            </a:r>
            <a:r>
              <a:rPr lang="it-IT" sz="2000" dirty="0" smtClean="0">
                <a:solidFill>
                  <a:schemeClr val="accent1"/>
                </a:solidFill>
              </a:rPr>
              <a:t> Q1 </a:t>
            </a:r>
            <a:r>
              <a:rPr lang="it-IT" sz="2000" dirty="0" err="1" smtClean="0">
                <a:solidFill>
                  <a:schemeClr val="accent1"/>
                </a:solidFill>
              </a:rPr>
              <a:t>to</a:t>
            </a:r>
            <a:r>
              <a:rPr lang="it-IT" sz="2000" dirty="0" smtClean="0">
                <a:solidFill>
                  <a:schemeClr val="accent1"/>
                </a:solidFill>
              </a:rPr>
              <a:t> the SCL 1 m </a:t>
            </a:r>
            <a:r>
              <a:rPr lang="it-IT" sz="2000" dirty="0" err="1" smtClean="0">
                <a:solidFill>
                  <a:schemeClr val="accent1"/>
                </a:solidFill>
              </a:rPr>
              <a:t>above</a:t>
            </a:r>
            <a:r>
              <a:rPr lang="it-IT" sz="2000" dirty="0" smtClean="0">
                <a:solidFill>
                  <a:schemeClr val="accent1"/>
                </a:solidFill>
              </a:rPr>
              <a:t> Q1)</a:t>
            </a:r>
            <a:endParaRPr lang="it-IT" sz="2000" dirty="0"/>
          </a:p>
        </p:txBody>
      </p:sp>
      <p:sp>
        <p:nvSpPr>
          <p:cNvPr id="11" name="CasellaDiTesto 10"/>
          <p:cNvSpPr txBox="1"/>
          <p:nvPr/>
        </p:nvSpPr>
        <p:spPr>
          <a:xfrm>
            <a:off x="-1" y="4503248"/>
            <a:ext cx="9345881" cy="2062103"/>
          </a:xfrm>
          <a:prstGeom prst="rect">
            <a:avLst/>
          </a:prstGeom>
          <a:noFill/>
        </p:spPr>
        <p:txBody>
          <a:bodyPr wrap="square" rtlCol="0">
            <a:spAutoFit/>
          </a:bodyPr>
          <a:lstStyle/>
          <a:p>
            <a:r>
              <a:rPr lang="it-IT" sz="1600" dirty="0" smtClean="0"/>
              <a:t>							</a:t>
            </a:r>
            <a:r>
              <a:rPr lang="it-IT" sz="1600" b="1" dirty="0" err="1" smtClean="0"/>
              <a:t>Escaping</a:t>
            </a:r>
            <a:r>
              <a:rPr lang="it-IT" sz="1600" b="1" dirty="0" smtClean="0"/>
              <a:t> </a:t>
            </a:r>
            <a:r>
              <a:rPr lang="it-IT" sz="1600" b="1" dirty="0" err="1" smtClean="0"/>
              <a:t>from</a:t>
            </a:r>
            <a:r>
              <a:rPr lang="it-IT" sz="1600" b="1" dirty="0" smtClean="0"/>
              <a:t> Q1</a:t>
            </a:r>
          </a:p>
          <a:p>
            <a:r>
              <a:rPr lang="it-IT" sz="1600" dirty="0" smtClean="0"/>
              <a:t>	28%  </a:t>
            </a:r>
            <a:r>
              <a:rPr lang="it-IT" sz="1600" dirty="0" err="1" smtClean="0"/>
              <a:t>photons</a:t>
            </a:r>
            <a:r>
              <a:rPr lang="it-IT" sz="1600" dirty="0" smtClean="0"/>
              <a:t> (1250 ph/</a:t>
            </a:r>
            <a:r>
              <a:rPr lang="it-IT" sz="1600" dirty="0" err="1" smtClean="0"/>
              <a:t>event</a:t>
            </a:r>
            <a:r>
              <a:rPr lang="it-IT" sz="1600" dirty="0" smtClean="0"/>
              <a:t>)      		9%  </a:t>
            </a:r>
            <a:r>
              <a:rPr lang="it-IT" sz="1600" dirty="0" err="1" smtClean="0"/>
              <a:t>of</a:t>
            </a:r>
            <a:r>
              <a:rPr lang="it-IT" sz="1600" dirty="0" smtClean="0"/>
              <a:t> the </a:t>
            </a:r>
            <a:r>
              <a:rPr lang="it-IT" sz="1600" dirty="0" err="1" smtClean="0"/>
              <a:t>kinetic</a:t>
            </a:r>
            <a:r>
              <a:rPr lang="it-IT" sz="1600" dirty="0" smtClean="0"/>
              <a:t> </a:t>
            </a:r>
            <a:r>
              <a:rPr lang="it-IT" sz="1600" dirty="0" err="1" smtClean="0"/>
              <a:t>energy</a:t>
            </a:r>
            <a:r>
              <a:rPr lang="it-IT" sz="1600" dirty="0" smtClean="0"/>
              <a:t> </a:t>
            </a:r>
            <a:r>
              <a:rPr lang="it-IT" sz="1600" dirty="0" err="1" smtClean="0"/>
              <a:t>is</a:t>
            </a:r>
            <a:r>
              <a:rPr lang="it-IT" sz="1600" dirty="0" smtClean="0"/>
              <a:t> </a:t>
            </a:r>
            <a:r>
              <a:rPr lang="it-IT" sz="1600" dirty="0" err="1" smtClean="0"/>
              <a:t>from</a:t>
            </a:r>
            <a:r>
              <a:rPr lang="it-IT" sz="1600" dirty="0" smtClean="0"/>
              <a:t> </a:t>
            </a:r>
            <a:r>
              <a:rPr lang="it-IT" sz="1600" dirty="0" err="1" smtClean="0"/>
              <a:t>photons</a:t>
            </a:r>
            <a:r>
              <a:rPr lang="it-IT" sz="1600" dirty="0" smtClean="0"/>
              <a:t> (3.2 </a:t>
            </a:r>
            <a:r>
              <a:rPr lang="it-IT" sz="1600" dirty="0" err="1" smtClean="0"/>
              <a:t>GeV</a:t>
            </a:r>
            <a:r>
              <a:rPr lang="it-IT" sz="1600" dirty="0" smtClean="0"/>
              <a:t>/</a:t>
            </a:r>
            <a:r>
              <a:rPr lang="it-IT" sz="1600" dirty="0" err="1" smtClean="0"/>
              <a:t>event</a:t>
            </a:r>
            <a:r>
              <a:rPr lang="it-IT" sz="1600" dirty="0" smtClean="0"/>
              <a:t>)</a:t>
            </a:r>
          </a:p>
          <a:p>
            <a:r>
              <a:rPr lang="it-IT" sz="1600" dirty="0" smtClean="0"/>
              <a:t>	71%  </a:t>
            </a:r>
            <a:r>
              <a:rPr lang="it-IT" sz="1600" dirty="0" err="1" smtClean="0"/>
              <a:t>neutrons</a:t>
            </a:r>
            <a:r>
              <a:rPr lang="it-IT" sz="1600" dirty="0" smtClean="0"/>
              <a:t> (3143 n/</a:t>
            </a:r>
            <a:r>
              <a:rPr lang="it-IT" sz="1600" dirty="0" err="1" smtClean="0"/>
              <a:t>event</a:t>
            </a:r>
            <a:r>
              <a:rPr lang="it-IT" sz="1600" dirty="0" smtClean="0"/>
              <a:t>)		         65%  </a:t>
            </a:r>
            <a:r>
              <a:rPr lang="it-IT" sz="1600" dirty="0" err="1" smtClean="0"/>
              <a:t>from</a:t>
            </a:r>
            <a:r>
              <a:rPr lang="it-IT" sz="1600" dirty="0" smtClean="0"/>
              <a:t> </a:t>
            </a:r>
            <a:r>
              <a:rPr lang="it-IT" sz="1600" dirty="0" err="1" smtClean="0"/>
              <a:t>neutrons</a:t>
            </a:r>
            <a:r>
              <a:rPr lang="it-IT" sz="1600" dirty="0" smtClean="0"/>
              <a:t> (22.8 </a:t>
            </a:r>
            <a:r>
              <a:rPr lang="it-IT" sz="1600" dirty="0" err="1" smtClean="0"/>
              <a:t>GeV</a:t>
            </a:r>
            <a:r>
              <a:rPr lang="it-IT" sz="1600" dirty="0" smtClean="0"/>
              <a:t>/</a:t>
            </a:r>
            <a:r>
              <a:rPr lang="it-IT" sz="1600" dirty="0" err="1" smtClean="0"/>
              <a:t>event</a:t>
            </a:r>
            <a:r>
              <a:rPr lang="it-IT" sz="1600" dirty="0" smtClean="0"/>
              <a:t>)</a:t>
            </a:r>
          </a:p>
          <a:p>
            <a:r>
              <a:rPr lang="it-IT" sz="1600" dirty="0" smtClean="0"/>
              <a:t>			</a:t>
            </a:r>
          </a:p>
          <a:p>
            <a:r>
              <a:rPr lang="it-IT" sz="1600" dirty="0" smtClean="0"/>
              <a:t>							</a:t>
            </a:r>
            <a:r>
              <a:rPr lang="it-IT" sz="1600" b="1" dirty="0" err="1" smtClean="0"/>
              <a:t>Entering</a:t>
            </a:r>
            <a:r>
              <a:rPr lang="it-IT" sz="1600" b="1" dirty="0" smtClean="0"/>
              <a:t> the SCL</a:t>
            </a:r>
          </a:p>
          <a:p>
            <a:r>
              <a:rPr lang="it-IT" sz="1600" dirty="0" smtClean="0"/>
              <a:t>	33%  </a:t>
            </a:r>
            <a:r>
              <a:rPr lang="it-IT" sz="1600" dirty="0" err="1" smtClean="0"/>
              <a:t>photons</a:t>
            </a:r>
            <a:r>
              <a:rPr lang="it-IT" sz="1600" dirty="0" smtClean="0"/>
              <a:t>  (12.5 ph/</a:t>
            </a:r>
            <a:r>
              <a:rPr lang="it-IT" sz="1600" dirty="0" err="1" smtClean="0"/>
              <a:t>event</a:t>
            </a:r>
            <a:r>
              <a:rPr lang="it-IT" sz="1600" dirty="0" smtClean="0"/>
              <a:t>)     		         14%  </a:t>
            </a:r>
            <a:r>
              <a:rPr lang="it-IT" sz="1600" dirty="0" err="1" smtClean="0"/>
              <a:t>of</a:t>
            </a:r>
            <a:r>
              <a:rPr lang="it-IT" sz="1600" dirty="0" smtClean="0"/>
              <a:t> the </a:t>
            </a:r>
            <a:r>
              <a:rPr lang="it-IT" sz="1600" dirty="0" err="1" smtClean="0"/>
              <a:t>kinetic</a:t>
            </a:r>
            <a:r>
              <a:rPr lang="it-IT" sz="1600" dirty="0" smtClean="0"/>
              <a:t> </a:t>
            </a:r>
            <a:r>
              <a:rPr lang="it-IT" sz="1600" dirty="0" err="1" smtClean="0"/>
              <a:t>energy</a:t>
            </a:r>
            <a:r>
              <a:rPr lang="it-IT" sz="1600" dirty="0" smtClean="0"/>
              <a:t> </a:t>
            </a:r>
            <a:r>
              <a:rPr lang="it-IT" sz="1600" dirty="0" err="1" smtClean="0"/>
              <a:t>is</a:t>
            </a:r>
            <a:r>
              <a:rPr lang="it-IT" sz="1600" dirty="0" smtClean="0"/>
              <a:t> </a:t>
            </a:r>
            <a:r>
              <a:rPr lang="it-IT" sz="1600" dirty="0" err="1" smtClean="0"/>
              <a:t>from</a:t>
            </a:r>
            <a:r>
              <a:rPr lang="it-IT" sz="1600" dirty="0" smtClean="0"/>
              <a:t> </a:t>
            </a:r>
            <a:r>
              <a:rPr lang="it-IT" sz="1600" dirty="0" err="1" smtClean="0"/>
              <a:t>photons</a:t>
            </a:r>
            <a:r>
              <a:rPr lang="it-IT" sz="1600" dirty="0" smtClean="0"/>
              <a:t> (33.8 </a:t>
            </a:r>
            <a:r>
              <a:rPr lang="it-IT" sz="1600" dirty="0" err="1" smtClean="0"/>
              <a:t>MeV</a:t>
            </a:r>
            <a:r>
              <a:rPr lang="it-IT" sz="1600" dirty="0" smtClean="0"/>
              <a:t>/</a:t>
            </a:r>
            <a:r>
              <a:rPr lang="it-IT" sz="1600" dirty="0" err="1" smtClean="0"/>
              <a:t>event</a:t>
            </a:r>
            <a:endParaRPr lang="it-IT" sz="1600" dirty="0" smtClean="0"/>
          </a:p>
          <a:p>
            <a:r>
              <a:rPr lang="it-IT" sz="1600" dirty="0" smtClean="0"/>
              <a:t>	67%  are </a:t>
            </a:r>
            <a:r>
              <a:rPr lang="it-IT" sz="1600" dirty="0" err="1" smtClean="0"/>
              <a:t>neutrons</a:t>
            </a:r>
            <a:r>
              <a:rPr lang="it-IT" sz="1600" dirty="0" smtClean="0"/>
              <a:t> (25.4 n/</a:t>
            </a:r>
            <a:r>
              <a:rPr lang="it-IT" sz="1600" dirty="0" err="1" smtClean="0"/>
              <a:t>event</a:t>
            </a:r>
            <a:r>
              <a:rPr lang="it-IT" sz="1600" dirty="0" smtClean="0"/>
              <a:t>) 	         68%  </a:t>
            </a:r>
            <a:r>
              <a:rPr lang="it-IT" sz="1600" dirty="0" err="1" smtClean="0"/>
              <a:t>from</a:t>
            </a:r>
            <a:r>
              <a:rPr lang="it-IT" sz="1600" dirty="0" smtClean="0"/>
              <a:t> </a:t>
            </a:r>
            <a:r>
              <a:rPr lang="it-IT" sz="1600" dirty="0" err="1" smtClean="0"/>
              <a:t>neutrons</a:t>
            </a:r>
            <a:r>
              <a:rPr lang="it-IT" sz="1600" dirty="0" smtClean="0"/>
              <a:t> (170 </a:t>
            </a:r>
            <a:r>
              <a:rPr lang="it-IT" sz="1600" dirty="0" err="1" smtClean="0"/>
              <a:t>MeV</a:t>
            </a:r>
            <a:r>
              <a:rPr lang="it-IT" sz="1600" dirty="0" smtClean="0"/>
              <a:t>/</a:t>
            </a:r>
            <a:r>
              <a:rPr lang="it-IT" sz="1600" dirty="0" err="1" smtClean="0"/>
              <a:t>event</a:t>
            </a:r>
            <a:r>
              <a:rPr lang="it-IT" sz="1600" dirty="0" smtClean="0"/>
              <a:t>)</a:t>
            </a:r>
          </a:p>
          <a:p>
            <a:pPr algn="ctr"/>
            <a:endParaRPr lang="it-IT" sz="1600" dirty="0" smtClean="0"/>
          </a:p>
        </p:txBody>
      </p:sp>
      <p:sp>
        <p:nvSpPr>
          <p:cNvPr id="12" name="Footer Placeholder 4"/>
          <p:cNvSpPr>
            <a:spLocks noGrp="1"/>
          </p:cNvSpPr>
          <p:nvPr>
            <p:ph type="ftr" sz="quarter" idx="11"/>
          </p:nvPr>
        </p:nvSpPr>
        <p:spPr>
          <a:xfrm>
            <a:off x="4572000" y="6537960"/>
            <a:ext cx="4114800" cy="320040"/>
          </a:xfrm>
        </p:spPr>
        <p:txBody>
          <a:bodyPr/>
          <a:lstStyle>
            <a:lvl1pPr>
              <a:defRPr/>
            </a:lvl1pPr>
          </a:lstStyle>
          <a:p>
            <a:r>
              <a:rPr lang="en-US" dirty="0" smtClean="0"/>
              <a:t>RESMM’15 East Lansing 10-14 May 2015</a:t>
            </a:r>
            <a:endParaRPr lang="en-US" dirty="0"/>
          </a:p>
        </p:txBody>
      </p:sp>
      <p:pic>
        <p:nvPicPr>
          <p:cNvPr id="19457" name="Picture 1"/>
          <p:cNvPicPr>
            <a:picLocks noChangeAspect="1" noChangeArrowheads="1"/>
          </p:cNvPicPr>
          <p:nvPr/>
        </p:nvPicPr>
        <p:blipFill>
          <a:blip r:embed="rId2" cstate="print"/>
          <a:srcRect l="8714" t="6271" r="8714"/>
          <a:stretch>
            <a:fillRect/>
          </a:stretch>
        </p:blipFill>
        <p:spPr bwMode="auto">
          <a:xfrm>
            <a:off x="201881" y="1189038"/>
            <a:ext cx="4203865" cy="3314210"/>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l="4356" t="6271" r="8714"/>
          <a:stretch>
            <a:fillRect/>
          </a:stretch>
        </p:blipFill>
        <p:spPr bwMode="auto">
          <a:xfrm>
            <a:off x="4572000" y="1189038"/>
            <a:ext cx="4195036" cy="3138865"/>
          </a:xfrm>
          <a:prstGeom prst="rect">
            <a:avLst/>
          </a:prstGeom>
          <a:noFill/>
          <a:ln w="9525">
            <a:noFill/>
            <a:miter lim="800000"/>
            <a:headEnd/>
            <a:tailEnd/>
          </a:ln>
        </p:spPr>
      </p:pic>
    </p:spTree>
    <p:extLst>
      <p:ext uri="{BB962C8B-B14F-4D97-AF65-F5344CB8AC3E}">
        <p14:creationId xmlns="" xmlns:p14="http://schemas.microsoft.com/office/powerpoint/2010/main" val="154020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FA004B2-1541-5046-B6F2-22AF56585712}" type="slidenum">
              <a:rPr lang="en-US" smtClean="0"/>
              <a:pPr/>
              <a:t>13</a:t>
            </a:fld>
            <a:endParaRPr lang="en-US"/>
          </a:p>
        </p:txBody>
      </p:sp>
      <p:sp>
        <p:nvSpPr>
          <p:cNvPr id="5" name="Segnaposto numero diapositiva 2"/>
          <p:cNvSpPr txBox="1">
            <a:spLocks/>
          </p:cNvSpPr>
          <p:nvPr/>
        </p:nvSpPr>
        <p:spPr>
          <a:xfrm>
            <a:off x="8686800" y="6537960"/>
            <a:ext cx="457200" cy="320040"/>
          </a:xfrm>
          <a:prstGeom prst="rect">
            <a:avLst/>
          </a:prstGeom>
        </p:spPr>
        <p:txBody>
          <a:bodyPr vert="horz" lIns="91440" tIns="0" rIns="91440" bIns="0" rtlCol="0" anchor="ctr" anchorCtr="0"/>
          <a:lstStyle>
            <a:defPPr>
              <a:defRPr lang="en-US"/>
            </a:defPPr>
            <a:lvl1pPr marL="0" algn="r" defTabSz="457200" rtl="0" eaLnBrk="1" latinLnBrk="0" hangingPunct="1">
              <a:defRPr sz="1200" b="1" kern="120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A004B2-1541-5046-B6F2-22AF56585712}" type="slidenum">
              <a:rPr lang="en-US" smtClean="0"/>
              <a:pPr/>
              <a:t>13</a:t>
            </a:fld>
            <a:endParaRPr lang="en-US"/>
          </a:p>
        </p:txBody>
      </p:sp>
      <p:sp>
        <p:nvSpPr>
          <p:cNvPr id="7" name="Segnaposto numero diapositiva 2"/>
          <p:cNvSpPr txBox="1">
            <a:spLocks/>
          </p:cNvSpPr>
          <p:nvPr/>
        </p:nvSpPr>
        <p:spPr>
          <a:xfrm>
            <a:off x="8686800" y="6537960"/>
            <a:ext cx="457200" cy="320040"/>
          </a:xfrm>
          <a:prstGeom prst="rect">
            <a:avLst/>
          </a:prstGeom>
        </p:spPr>
        <p:txBody>
          <a:bodyPr vert="horz" lIns="91440" tIns="0" rIns="91440" bIns="0" rtlCol="0" anchor="ctr" anchorCtr="0"/>
          <a:lstStyle>
            <a:defPPr>
              <a:defRPr lang="en-US"/>
            </a:defPPr>
            <a:lvl1pPr marL="0" algn="r" defTabSz="457200" rtl="0" eaLnBrk="1" latinLnBrk="0" hangingPunct="1">
              <a:defRPr sz="1200" b="1" kern="120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A004B2-1541-5046-B6F2-22AF56585712}" type="slidenum">
              <a:rPr lang="en-US" smtClean="0"/>
              <a:pPr/>
              <a:t>13</a:t>
            </a:fld>
            <a:endParaRPr lang="en-US"/>
          </a:p>
        </p:txBody>
      </p:sp>
      <p:sp>
        <p:nvSpPr>
          <p:cNvPr id="8" name="Titolo 3"/>
          <p:cNvSpPr txBox="1">
            <a:spLocks/>
          </p:cNvSpPr>
          <p:nvPr/>
        </p:nvSpPr>
        <p:spPr>
          <a:xfrm>
            <a:off x="457200" y="274638"/>
            <a:ext cx="8229600" cy="914400"/>
          </a:xfrm>
          <a:prstGeom prst="rect">
            <a:avLst/>
          </a:prstGeom>
        </p:spPr>
        <p:txBody>
          <a:bodyPr/>
          <a:lstStyle>
            <a:lvl1pPr algn="l" defTabSz="457200" rtl="0" eaLnBrk="1" latinLnBrk="0" hangingPunct="1">
              <a:spcBef>
                <a:spcPct val="0"/>
              </a:spcBef>
              <a:buNone/>
              <a:defRPr sz="40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j-lt"/>
                <a:ea typeface="+mj-ea"/>
                <a:cs typeface="+mj-cs"/>
              </a:defRPr>
            </a:lvl1pPr>
          </a:lstStyle>
          <a:p>
            <a:pPr algn="ctr"/>
            <a:r>
              <a:rPr lang="it-IT" b="1" dirty="0" err="1" smtClean="0">
                <a:solidFill>
                  <a:schemeClr val="accent1"/>
                </a:solidFill>
              </a:rPr>
              <a:t>Particle</a:t>
            </a:r>
            <a:r>
              <a:rPr lang="it-IT" b="1" dirty="0" smtClean="0">
                <a:solidFill>
                  <a:schemeClr val="accent1"/>
                </a:solidFill>
              </a:rPr>
              <a:t> </a:t>
            </a:r>
            <a:r>
              <a:rPr lang="it-IT" b="1" dirty="0" err="1" smtClean="0">
                <a:solidFill>
                  <a:schemeClr val="accent1"/>
                </a:solidFill>
              </a:rPr>
              <a:t>Fluencies</a:t>
            </a:r>
            <a:r>
              <a:rPr lang="it-IT" b="1" dirty="0" smtClean="0">
                <a:solidFill>
                  <a:schemeClr val="accent1"/>
                </a:solidFill>
              </a:rPr>
              <a:t> (</a:t>
            </a:r>
            <a:r>
              <a:rPr lang="it-IT" b="1" dirty="0" err="1" smtClean="0">
                <a:solidFill>
                  <a:schemeClr val="accent1"/>
                </a:solidFill>
              </a:rPr>
              <a:t>option</a:t>
            </a:r>
            <a:r>
              <a:rPr lang="it-IT" b="1" dirty="0" smtClean="0">
                <a:solidFill>
                  <a:schemeClr val="accent1"/>
                </a:solidFill>
              </a:rPr>
              <a:t> 2) </a:t>
            </a:r>
            <a:br>
              <a:rPr lang="it-IT" b="1" dirty="0" smtClean="0">
                <a:solidFill>
                  <a:schemeClr val="accent1"/>
                </a:solidFill>
              </a:rPr>
            </a:br>
            <a:r>
              <a:rPr lang="it-IT" sz="2000" dirty="0" smtClean="0">
                <a:solidFill>
                  <a:schemeClr val="accent1"/>
                </a:solidFill>
              </a:rPr>
              <a:t>(</a:t>
            </a:r>
            <a:r>
              <a:rPr lang="it-IT" sz="2000" dirty="0" err="1" smtClean="0">
                <a:solidFill>
                  <a:schemeClr val="accent1"/>
                </a:solidFill>
              </a:rPr>
              <a:t>To</a:t>
            </a:r>
            <a:r>
              <a:rPr lang="it-IT" sz="2000" dirty="0" smtClean="0">
                <a:solidFill>
                  <a:schemeClr val="accent1"/>
                </a:solidFill>
              </a:rPr>
              <a:t> the SCL in the </a:t>
            </a:r>
            <a:r>
              <a:rPr lang="it-IT" sz="2000" dirty="0" err="1" smtClean="0">
                <a:solidFill>
                  <a:schemeClr val="accent1"/>
                </a:solidFill>
              </a:rPr>
              <a:t>CM</a:t>
            </a:r>
            <a:r>
              <a:rPr lang="it-IT" sz="2000" dirty="0" smtClean="0">
                <a:solidFill>
                  <a:schemeClr val="accent1"/>
                </a:solidFill>
              </a:rPr>
              <a:t> </a:t>
            </a:r>
            <a:r>
              <a:rPr lang="it-IT" sz="2000" dirty="0" err="1" smtClean="0">
                <a:solidFill>
                  <a:schemeClr val="accent1"/>
                </a:solidFill>
              </a:rPr>
              <a:t>after</a:t>
            </a:r>
            <a:r>
              <a:rPr lang="it-IT" sz="2000" dirty="0" smtClean="0">
                <a:solidFill>
                  <a:schemeClr val="accent1"/>
                </a:solidFill>
              </a:rPr>
              <a:t> D1)</a:t>
            </a:r>
            <a:endParaRPr lang="it-IT" sz="2000" dirty="0"/>
          </a:p>
        </p:txBody>
      </p:sp>
      <p:sp>
        <p:nvSpPr>
          <p:cNvPr id="11" name="CasellaDiTesto 10"/>
          <p:cNvSpPr txBox="1"/>
          <p:nvPr/>
        </p:nvSpPr>
        <p:spPr>
          <a:xfrm>
            <a:off x="0" y="4726378"/>
            <a:ext cx="9310255" cy="1323439"/>
          </a:xfrm>
          <a:prstGeom prst="rect">
            <a:avLst/>
          </a:prstGeom>
          <a:noFill/>
        </p:spPr>
        <p:txBody>
          <a:bodyPr wrap="square" rtlCol="0">
            <a:spAutoFit/>
          </a:bodyPr>
          <a:lstStyle/>
          <a:p>
            <a:r>
              <a:rPr lang="it-IT" sz="1600" dirty="0" smtClean="0"/>
              <a:t>						</a:t>
            </a:r>
            <a:r>
              <a:rPr lang="it-IT" sz="1600" b="1" dirty="0" err="1" smtClean="0"/>
              <a:t>Entering</a:t>
            </a:r>
            <a:r>
              <a:rPr lang="it-IT" sz="1600" b="1" dirty="0" smtClean="0"/>
              <a:t> the SCL in the Connection </a:t>
            </a:r>
            <a:r>
              <a:rPr lang="it-IT" sz="1600" b="1" dirty="0" err="1" smtClean="0"/>
              <a:t>Module</a:t>
            </a:r>
            <a:endParaRPr lang="it-IT" sz="1600" b="1" dirty="0" smtClean="0"/>
          </a:p>
          <a:p>
            <a:endParaRPr lang="it-IT" sz="1600" b="1" dirty="0" smtClean="0"/>
          </a:p>
          <a:p>
            <a:r>
              <a:rPr lang="it-IT" sz="1600" dirty="0" smtClean="0"/>
              <a:t>	95%  </a:t>
            </a:r>
            <a:r>
              <a:rPr lang="it-IT" sz="1600" dirty="0" err="1" smtClean="0"/>
              <a:t>photons</a:t>
            </a:r>
            <a:r>
              <a:rPr lang="it-IT" sz="1600" dirty="0" smtClean="0"/>
              <a:t>  (126 ph/</a:t>
            </a:r>
            <a:r>
              <a:rPr lang="it-IT" sz="1600" dirty="0" err="1" smtClean="0"/>
              <a:t>event</a:t>
            </a:r>
            <a:r>
              <a:rPr lang="it-IT" sz="1600" dirty="0" smtClean="0"/>
              <a:t>)     		       35.8%  </a:t>
            </a:r>
            <a:r>
              <a:rPr lang="it-IT" sz="1600" dirty="0" err="1" smtClean="0"/>
              <a:t>of</a:t>
            </a:r>
            <a:r>
              <a:rPr lang="it-IT" sz="1600" dirty="0" smtClean="0"/>
              <a:t> the </a:t>
            </a:r>
            <a:r>
              <a:rPr lang="it-IT" sz="1600" dirty="0" err="1" smtClean="0"/>
              <a:t>kinetic</a:t>
            </a:r>
            <a:r>
              <a:rPr lang="it-IT" sz="1600" dirty="0" smtClean="0"/>
              <a:t> </a:t>
            </a:r>
            <a:r>
              <a:rPr lang="it-IT" sz="1600" dirty="0" err="1" smtClean="0"/>
              <a:t>energy</a:t>
            </a:r>
            <a:r>
              <a:rPr lang="it-IT" sz="1600" dirty="0" smtClean="0"/>
              <a:t> </a:t>
            </a:r>
            <a:r>
              <a:rPr lang="it-IT" sz="1600" dirty="0" err="1" smtClean="0"/>
              <a:t>is</a:t>
            </a:r>
            <a:r>
              <a:rPr lang="it-IT" sz="1600" dirty="0" smtClean="0"/>
              <a:t> </a:t>
            </a:r>
            <a:r>
              <a:rPr lang="it-IT" sz="1600" dirty="0" err="1" smtClean="0"/>
              <a:t>from</a:t>
            </a:r>
            <a:r>
              <a:rPr lang="it-IT" sz="1600" dirty="0" smtClean="0"/>
              <a:t> </a:t>
            </a:r>
            <a:r>
              <a:rPr lang="it-IT" sz="1600" dirty="0" err="1" smtClean="0"/>
              <a:t>photons</a:t>
            </a:r>
            <a:r>
              <a:rPr lang="it-IT" sz="1600" dirty="0" smtClean="0"/>
              <a:t> (295 </a:t>
            </a:r>
            <a:r>
              <a:rPr lang="it-IT" sz="1600" dirty="0" err="1" smtClean="0"/>
              <a:t>MeV</a:t>
            </a:r>
            <a:r>
              <a:rPr lang="it-IT" sz="1600" dirty="0" smtClean="0"/>
              <a:t>/</a:t>
            </a:r>
            <a:r>
              <a:rPr lang="it-IT" sz="1600" dirty="0" err="1" smtClean="0"/>
              <a:t>event</a:t>
            </a:r>
            <a:r>
              <a:rPr lang="it-IT" sz="1600" dirty="0" smtClean="0"/>
              <a:t>)</a:t>
            </a:r>
          </a:p>
          <a:p>
            <a:r>
              <a:rPr lang="it-IT" sz="1600" dirty="0" smtClean="0"/>
              <a:t>	2.4% </a:t>
            </a:r>
            <a:r>
              <a:rPr lang="it-IT" sz="1600" dirty="0" err="1" smtClean="0"/>
              <a:t>neutrons</a:t>
            </a:r>
            <a:r>
              <a:rPr lang="it-IT" sz="1600" dirty="0" smtClean="0"/>
              <a:t> (3.2 n/</a:t>
            </a:r>
            <a:r>
              <a:rPr lang="it-IT" sz="1600" dirty="0" err="1" smtClean="0"/>
              <a:t>event</a:t>
            </a:r>
            <a:r>
              <a:rPr lang="it-IT" sz="1600" dirty="0" smtClean="0"/>
              <a:t>) 		         6.3%  </a:t>
            </a:r>
            <a:r>
              <a:rPr lang="it-IT" sz="1600" dirty="0" err="1" smtClean="0"/>
              <a:t>from</a:t>
            </a:r>
            <a:r>
              <a:rPr lang="it-IT" sz="1600" dirty="0" smtClean="0"/>
              <a:t> </a:t>
            </a:r>
            <a:r>
              <a:rPr lang="it-IT" sz="1600" dirty="0" err="1" smtClean="0"/>
              <a:t>neutrons</a:t>
            </a:r>
            <a:r>
              <a:rPr lang="it-IT" sz="1600" dirty="0" smtClean="0"/>
              <a:t> (51.6 </a:t>
            </a:r>
            <a:r>
              <a:rPr lang="it-IT" sz="1600" dirty="0" err="1" smtClean="0"/>
              <a:t>MeV</a:t>
            </a:r>
            <a:r>
              <a:rPr lang="it-IT" sz="1600" dirty="0" smtClean="0"/>
              <a:t>/</a:t>
            </a:r>
            <a:r>
              <a:rPr lang="it-IT" sz="1600" dirty="0" err="1" smtClean="0"/>
              <a:t>event</a:t>
            </a:r>
            <a:r>
              <a:rPr lang="it-IT" sz="1600" dirty="0" smtClean="0"/>
              <a:t>)</a:t>
            </a:r>
          </a:p>
          <a:p>
            <a:pPr algn="ctr"/>
            <a:endParaRPr lang="it-IT" sz="1600" dirty="0" smtClean="0"/>
          </a:p>
        </p:txBody>
      </p:sp>
      <p:sp>
        <p:nvSpPr>
          <p:cNvPr id="12" name="Footer Placeholder 4"/>
          <p:cNvSpPr>
            <a:spLocks noGrp="1"/>
          </p:cNvSpPr>
          <p:nvPr>
            <p:ph type="ftr" sz="quarter" idx="11"/>
          </p:nvPr>
        </p:nvSpPr>
        <p:spPr>
          <a:xfrm>
            <a:off x="4572000" y="6537960"/>
            <a:ext cx="4114800" cy="320040"/>
          </a:xfrm>
        </p:spPr>
        <p:txBody>
          <a:bodyPr/>
          <a:lstStyle>
            <a:lvl1pPr>
              <a:defRPr/>
            </a:lvl1pPr>
          </a:lstStyle>
          <a:p>
            <a:r>
              <a:rPr lang="en-US" dirty="0" smtClean="0"/>
              <a:t>RESMM’15 East Lansing 10-14 May 2015</a:t>
            </a:r>
            <a:endParaRPr lang="en-US" dirty="0"/>
          </a:p>
        </p:txBody>
      </p:sp>
      <p:pic>
        <p:nvPicPr>
          <p:cNvPr id="44036" name="Picture 4"/>
          <p:cNvPicPr>
            <a:picLocks noChangeAspect="1" noChangeArrowheads="1"/>
          </p:cNvPicPr>
          <p:nvPr/>
        </p:nvPicPr>
        <p:blipFill>
          <a:blip r:embed="rId2" cstate="print"/>
          <a:srcRect l="2790" t="12176" r="5580" b="4871"/>
          <a:stretch>
            <a:fillRect/>
          </a:stretch>
        </p:blipFill>
        <p:spPr bwMode="auto">
          <a:xfrm>
            <a:off x="4572000" y="1252762"/>
            <a:ext cx="4405745" cy="3046221"/>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cstate="print"/>
          <a:srcRect l="2790" t="9741" r="3720" b="2435"/>
          <a:stretch>
            <a:fillRect/>
          </a:stretch>
        </p:blipFill>
        <p:spPr bwMode="auto">
          <a:xfrm>
            <a:off x="131505" y="1137415"/>
            <a:ext cx="4406669" cy="3161568"/>
          </a:xfrm>
          <a:prstGeom prst="rect">
            <a:avLst/>
          </a:prstGeom>
          <a:noFill/>
          <a:ln w="9525">
            <a:noFill/>
            <a:miter lim="800000"/>
            <a:headEnd/>
            <a:tailEnd/>
          </a:ln>
          <a:effectLst/>
        </p:spPr>
      </p:pic>
    </p:spTree>
    <p:extLst>
      <p:ext uri="{BB962C8B-B14F-4D97-AF65-F5344CB8AC3E}">
        <p14:creationId xmlns="" xmlns:p14="http://schemas.microsoft.com/office/powerpoint/2010/main" val="154020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RESMM’15 East Lansing 10-14 May 2015</a:t>
            </a:r>
            <a:endParaRPr lang="en-US" dirty="0"/>
          </a:p>
        </p:txBody>
      </p:sp>
      <p:sp>
        <p:nvSpPr>
          <p:cNvPr id="3" name="Segnaposto numero diapositiva 2"/>
          <p:cNvSpPr>
            <a:spLocks noGrp="1"/>
          </p:cNvSpPr>
          <p:nvPr>
            <p:ph type="sldNum" sz="quarter" idx="12"/>
          </p:nvPr>
        </p:nvSpPr>
        <p:spPr/>
        <p:txBody>
          <a:bodyPr/>
          <a:lstStyle/>
          <a:p>
            <a:fld id="{0FA004B2-1541-5046-B6F2-22AF56585712}" type="slidenum">
              <a:rPr lang="en-US" smtClean="0"/>
              <a:pPr/>
              <a:t>14</a:t>
            </a:fld>
            <a:endParaRPr lang="en-US"/>
          </a:p>
        </p:txBody>
      </p:sp>
      <p:pic>
        <p:nvPicPr>
          <p:cNvPr id="8" name="Immagine 70"/>
          <p:cNvPicPr>
            <a:picLocks noChangeAspect="1"/>
          </p:cNvPicPr>
          <p:nvPr/>
        </p:nvPicPr>
        <p:blipFill>
          <a:blip r:embed="rId2" cstate="print"/>
          <a:srcRect l="20834" t="67296" r="37527" b="7883"/>
          <a:stretch>
            <a:fillRect/>
          </a:stretch>
        </p:blipFill>
        <p:spPr bwMode="auto">
          <a:xfrm>
            <a:off x="5085089" y="2188344"/>
            <a:ext cx="3770437" cy="3204531"/>
          </a:xfrm>
          <a:prstGeom prst="rect">
            <a:avLst/>
          </a:prstGeom>
          <a:noFill/>
          <a:ln w="9525">
            <a:noFill/>
            <a:miter lim="800000"/>
            <a:headEnd/>
            <a:tailEnd/>
          </a:ln>
        </p:spPr>
      </p:pic>
      <p:pic>
        <p:nvPicPr>
          <p:cNvPr id="9" name="Immagine 71"/>
          <p:cNvPicPr>
            <a:picLocks noChangeAspect="1"/>
          </p:cNvPicPr>
          <p:nvPr/>
        </p:nvPicPr>
        <p:blipFill>
          <a:blip r:embed="rId3" cstate="print"/>
          <a:srcRect l="20621" t="66809" r="36996" b="7547"/>
          <a:stretch>
            <a:fillRect/>
          </a:stretch>
        </p:blipFill>
        <p:spPr bwMode="auto">
          <a:xfrm>
            <a:off x="223158" y="2057715"/>
            <a:ext cx="4044042" cy="3474302"/>
          </a:xfrm>
          <a:prstGeom prst="rect">
            <a:avLst/>
          </a:prstGeom>
          <a:noFill/>
          <a:ln w="9525">
            <a:noFill/>
            <a:miter lim="800000"/>
            <a:headEnd/>
            <a:tailEnd/>
          </a:ln>
        </p:spPr>
      </p:pic>
      <p:sp>
        <p:nvSpPr>
          <p:cNvPr id="10" name="Rettangolo 9"/>
          <p:cNvSpPr/>
          <p:nvPr/>
        </p:nvSpPr>
        <p:spPr>
          <a:xfrm>
            <a:off x="1992086" y="1201003"/>
            <a:ext cx="5497285" cy="707886"/>
          </a:xfrm>
          <a:prstGeom prst="rect">
            <a:avLst/>
          </a:prstGeom>
        </p:spPr>
        <p:txBody>
          <a:bodyPr wrap="square">
            <a:spAutoFit/>
          </a:bodyPr>
          <a:lstStyle/>
          <a:p>
            <a:pPr>
              <a:buFont typeface="Arial" charset="0"/>
              <a:buNone/>
              <a:defRPr/>
            </a:pPr>
            <a:r>
              <a:rPr lang="en-US" sz="2000" dirty="0" smtClean="0"/>
              <a:t>Neutron and photon fluencies in the Horizontal part of the SCL inside the CM (at 3000 fb</a:t>
            </a:r>
            <a:r>
              <a:rPr lang="en-US" sz="2000" baseline="30000" dirty="0" smtClean="0"/>
              <a:t>-1</a:t>
            </a:r>
            <a:r>
              <a:rPr lang="en-US" sz="2000" dirty="0" smtClean="0"/>
              <a:t>)</a:t>
            </a:r>
            <a:endParaRPr lang="it-IT" sz="2000" dirty="0" smtClean="0"/>
          </a:p>
        </p:txBody>
      </p:sp>
      <p:sp>
        <p:nvSpPr>
          <p:cNvPr id="11" name="Titolo 1"/>
          <p:cNvSpPr>
            <a:spLocks noGrp="1"/>
          </p:cNvSpPr>
          <p:nvPr>
            <p:ph type="title"/>
          </p:nvPr>
        </p:nvSpPr>
        <p:spPr>
          <a:xfrm>
            <a:off x="457200" y="286603"/>
            <a:ext cx="8229600" cy="914400"/>
          </a:xfrm>
        </p:spPr>
        <p:txBody>
          <a:bodyPr/>
          <a:lstStyle/>
          <a:p>
            <a:pPr algn="ctr"/>
            <a:r>
              <a:rPr lang="it-IT" b="1" dirty="0" err="1" smtClean="0">
                <a:solidFill>
                  <a:srgbClr val="0070C0"/>
                </a:solidFill>
              </a:rPr>
              <a:t>Fluencies</a:t>
            </a:r>
            <a:endParaRPr lang="it-IT" b="1" dirty="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52401" y="1004639"/>
            <a:ext cx="8640337" cy="523220"/>
          </a:xfrm>
          <a:prstGeom prst="rect">
            <a:avLst/>
          </a:prstGeom>
        </p:spPr>
        <p:txBody>
          <a:bodyPr wrap="square">
            <a:spAutoFit/>
          </a:bodyPr>
          <a:lstStyle/>
          <a:p>
            <a:pPr>
              <a:buFont typeface="Arial" charset="0"/>
              <a:buNone/>
              <a:defRPr/>
            </a:pPr>
            <a:r>
              <a:rPr lang="en-US" sz="2800" dirty="0" smtClean="0"/>
              <a:t>  Definitive definition of the cable geometry and material </a:t>
            </a:r>
          </a:p>
        </p:txBody>
      </p:sp>
      <p:sp>
        <p:nvSpPr>
          <p:cNvPr id="2" name="Titolo 1"/>
          <p:cNvSpPr>
            <a:spLocks noGrp="1"/>
          </p:cNvSpPr>
          <p:nvPr>
            <p:ph type="title"/>
          </p:nvPr>
        </p:nvSpPr>
        <p:spPr>
          <a:xfrm>
            <a:off x="457200" y="286603"/>
            <a:ext cx="8229600" cy="914400"/>
          </a:xfrm>
        </p:spPr>
        <p:txBody>
          <a:bodyPr/>
          <a:lstStyle/>
          <a:p>
            <a:pPr algn="ctr"/>
            <a:r>
              <a:rPr lang="it-IT" b="1" dirty="0" err="1" smtClean="0">
                <a:solidFill>
                  <a:srgbClr val="0070C0"/>
                </a:solidFill>
              </a:rPr>
              <a:t>Simulation</a:t>
            </a:r>
            <a:r>
              <a:rPr lang="it-IT" b="1" dirty="0" smtClean="0">
                <a:solidFill>
                  <a:srgbClr val="0070C0"/>
                </a:solidFill>
              </a:rPr>
              <a:t> progress</a:t>
            </a:r>
            <a:endParaRPr lang="it-IT" b="1" dirty="0">
              <a:solidFill>
                <a:srgbClr val="0070C0"/>
              </a:solidFill>
            </a:endParaRPr>
          </a:p>
        </p:txBody>
      </p:sp>
      <p:sp>
        <p:nvSpPr>
          <p:cNvPr id="3" name="Segnaposto numero diapositiva 2"/>
          <p:cNvSpPr>
            <a:spLocks noGrp="1"/>
          </p:cNvSpPr>
          <p:nvPr>
            <p:ph type="sldNum" sz="quarter" idx="12"/>
          </p:nvPr>
        </p:nvSpPr>
        <p:spPr/>
        <p:txBody>
          <a:bodyPr/>
          <a:lstStyle/>
          <a:p>
            <a:fld id="{0FA004B2-1541-5046-B6F2-22AF56585712}" type="slidenum">
              <a:rPr lang="en-US" smtClean="0"/>
              <a:pPr/>
              <a:t>15</a:t>
            </a:fld>
            <a:endParaRPr lang="en-US"/>
          </a:p>
        </p:txBody>
      </p:sp>
      <p:grpSp>
        <p:nvGrpSpPr>
          <p:cNvPr id="51" name="Gruppo 50"/>
          <p:cNvGrpSpPr/>
          <p:nvPr/>
        </p:nvGrpSpPr>
        <p:grpSpPr>
          <a:xfrm>
            <a:off x="4324874" y="1574183"/>
            <a:ext cx="4683632" cy="2676372"/>
            <a:chOff x="4069390" y="2654525"/>
            <a:chExt cx="4941260" cy="3047673"/>
          </a:xfrm>
        </p:grpSpPr>
        <p:sp>
          <p:nvSpPr>
            <p:cNvPr id="17" name="TextBox 7"/>
            <p:cNvSpPr txBox="1"/>
            <p:nvPr/>
          </p:nvSpPr>
          <p:spPr>
            <a:xfrm>
              <a:off x="6864955" y="4382604"/>
              <a:ext cx="1929408"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GB" b="1" u="sng" dirty="0" smtClean="0"/>
                <a:t>Cable layout</a:t>
              </a:r>
            </a:p>
            <a:p>
              <a:r>
                <a:rPr lang="en-GB" dirty="0" smtClean="0"/>
                <a:t>6x20kA , 7x3kA, 4x0.4kA, 8x.12kA</a:t>
              </a:r>
              <a:endParaRPr lang="en-GB" dirty="0"/>
            </a:p>
          </p:txBody>
        </p:sp>
        <p:grpSp>
          <p:nvGrpSpPr>
            <p:cNvPr id="50" name="Gruppo 49"/>
            <p:cNvGrpSpPr/>
            <p:nvPr/>
          </p:nvGrpSpPr>
          <p:grpSpPr>
            <a:xfrm>
              <a:off x="4069390" y="2654525"/>
              <a:ext cx="4941260" cy="3047673"/>
              <a:chOff x="4069390" y="2654525"/>
              <a:chExt cx="4941260" cy="3047673"/>
            </a:xfrm>
          </p:grpSpPr>
          <p:grpSp>
            <p:nvGrpSpPr>
              <p:cNvPr id="19" name="Gruppo 18"/>
              <p:cNvGrpSpPr/>
              <p:nvPr/>
            </p:nvGrpSpPr>
            <p:grpSpPr>
              <a:xfrm>
                <a:off x="4202739" y="2654525"/>
                <a:ext cx="4550283" cy="2676372"/>
                <a:chOff x="4258755" y="2520845"/>
                <a:chExt cx="4550283" cy="2676372"/>
              </a:xfrm>
            </p:grpSpPr>
            <p:grpSp>
              <p:nvGrpSpPr>
                <p:cNvPr id="18" name="Gruppo 17"/>
                <p:cNvGrpSpPr/>
                <p:nvPr/>
              </p:nvGrpSpPr>
              <p:grpSpPr>
                <a:xfrm>
                  <a:off x="4258755" y="2520845"/>
                  <a:ext cx="2192910" cy="2676372"/>
                  <a:chOff x="4258755" y="2520845"/>
                  <a:chExt cx="2192910" cy="2676372"/>
                </a:xfrm>
              </p:grpSpPr>
              <p:sp>
                <p:nvSpPr>
                  <p:cNvPr id="29" name="TextBox 6"/>
                  <p:cNvSpPr txBox="1"/>
                  <p:nvPr/>
                </p:nvSpPr>
                <p:spPr>
                  <a:xfrm>
                    <a:off x="4434150" y="4797107"/>
                    <a:ext cx="1842119" cy="400110"/>
                  </a:xfrm>
                  <a:prstGeom prst="rect">
                    <a:avLst/>
                  </a:prstGeom>
                  <a:noFill/>
                  <a:ln w="34925">
                    <a:solidFill>
                      <a:srgbClr val="0036A2"/>
                    </a:solidFill>
                  </a:ln>
                </p:spPr>
                <p:txBody>
                  <a:bodyPr wrap="square" rtlCol="0">
                    <a:spAutoFit/>
                  </a:bodyPr>
                  <a:lstStyle/>
                  <a:p>
                    <a:r>
                      <a:rPr lang="en-GB" sz="2000" dirty="0" smtClean="0">
                        <a:solidFill>
                          <a:srgbClr val="0036A2"/>
                        </a:solidFill>
                        <a:sym typeface="Symbol"/>
                      </a:rPr>
                      <a:t></a:t>
                    </a:r>
                    <a:r>
                      <a:rPr lang="en-GB" sz="2000" dirty="0" err="1" smtClean="0">
                        <a:solidFill>
                          <a:srgbClr val="0036A2"/>
                        </a:solidFill>
                        <a:sym typeface="Symbol"/>
                      </a:rPr>
                      <a:t>ext</a:t>
                    </a:r>
                    <a:r>
                      <a:rPr lang="en-GB" sz="2000" dirty="0" smtClean="0">
                        <a:solidFill>
                          <a:srgbClr val="0036A2"/>
                        </a:solidFill>
                        <a:sym typeface="Symbol"/>
                      </a:rPr>
                      <a:t>  65 mm</a:t>
                    </a:r>
                    <a:endParaRPr lang="en-GB" sz="2000" dirty="0">
                      <a:solidFill>
                        <a:srgbClr val="0036A2"/>
                      </a:solidFill>
                    </a:endParaRPr>
                  </a:p>
                </p:txBody>
              </p:sp>
              <p:pic>
                <p:nvPicPr>
                  <p:cNvPr id="30" name="Picture 9"/>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l="5908" t="538" r="5013" b="3475"/>
                  <a:stretch/>
                </p:blipFill>
                <p:spPr bwMode="auto">
                  <a:xfrm>
                    <a:off x="4258755" y="2520845"/>
                    <a:ext cx="2192910" cy="21897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31" name="Group 7"/>
                <p:cNvGrpSpPr/>
                <p:nvPr/>
              </p:nvGrpSpPr>
              <p:grpSpPr>
                <a:xfrm>
                  <a:off x="6520331" y="2816704"/>
                  <a:ext cx="2288707" cy="1229551"/>
                  <a:chOff x="401636" y="935592"/>
                  <a:chExt cx="3058299" cy="1618288"/>
                </a:xfrm>
              </p:grpSpPr>
              <p:pic>
                <p:nvPicPr>
                  <p:cNvPr id="32" name="Picture 7"/>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01636" y="1952625"/>
                    <a:ext cx="781050" cy="561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3" name="TextBox 17"/>
                  <p:cNvSpPr txBox="1"/>
                  <p:nvPr/>
                </p:nvSpPr>
                <p:spPr>
                  <a:xfrm>
                    <a:off x="1378745" y="1824729"/>
                    <a:ext cx="2081190" cy="729151"/>
                  </a:xfrm>
                  <a:prstGeom prst="rect">
                    <a:avLst/>
                  </a:prstGeom>
                  <a:noFill/>
                  <a:ln w="3175">
                    <a:solidFill>
                      <a:schemeClr val="tx1"/>
                    </a:solidFill>
                  </a:ln>
                </p:spPr>
                <p:txBody>
                  <a:bodyPr wrap="none" tIns="0" bIns="0" rtlCol="0">
                    <a:spAutoFit/>
                  </a:bodyPr>
                  <a:lstStyle/>
                  <a:p>
                    <a:r>
                      <a:rPr lang="en-GB" b="1" dirty="0" smtClean="0"/>
                      <a:t>18 MgB</a:t>
                    </a:r>
                    <a:r>
                      <a:rPr lang="en-GB" b="1" baseline="-25000" dirty="0" smtClean="0"/>
                      <a:t>2</a:t>
                    </a:r>
                    <a:r>
                      <a:rPr lang="en-GB" b="1" dirty="0" smtClean="0"/>
                      <a:t> wires</a:t>
                    </a:r>
                  </a:p>
                  <a:p>
                    <a:r>
                      <a:rPr lang="en-GB" b="1" dirty="0" smtClean="0">
                        <a:sym typeface="Symbol"/>
                      </a:rPr>
                      <a:t> = 6.5 mm</a:t>
                    </a:r>
                    <a:endParaRPr lang="en-GB" b="1" dirty="0"/>
                  </a:p>
                </p:txBody>
              </p:sp>
              <p:pic>
                <p:nvPicPr>
                  <p:cNvPr id="34"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19125" y="1143000"/>
                    <a:ext cx="219075" cy="161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638175" y="1600200"/>
                    <a:ext cx="200025" cy="171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6" name="TextBox 20"/>
                  <p:cNvSpPr txBox="1"/>
                  <p:nvPr/>
                </p:nvSpPr>
                <p:spPr>
                  <a:xfrm>
                    <a:off x="1451903" y="935592"/>
                    <a:ext cx="429926" cy="369332"/>
                  </a:xfrm>
                  <a:prstGeom prst="rect">
                    <a:avLst/>
                  </a:prstGeom>
                  <a:noFill/>
                </p:spPr>
                <p:txBody>
                  <a:bodyPr wrap="none" rtlCol="0">
                    <a:spAutoFit/>
                  </a:bodyPr>
                  <a:lstStyle/>
                  <a:p>
                    <a:r>
                      <a:rPr lang="en-GB" b="1" dirty="0" smtClean="0">
                        <a:sym typeface="Symbol"/>
                      </a:rPr>
                      <a:t>Cu</a:t>
                    </a:r>
                  </a:p>
                </p:txBody>
              </p:sp>
              <p:sp>
                <p:nvSpPr>
                  <p:cNvPr id="37" name="TextBox 21"/>
                  <p:cNvSpPr txBox="1"/>
                  <p:nvPr/>
                </p:nvSpPr>
                <p:spPr>
                  <a:xfrm>
                    <a:off x="1182686" y="1320161"/>
                    <a:ext cx="2124299" cy="369332"/>
                  </a:xfrm>
                  <a:prstGeom prst="rect">
                    <a:avLst/>
                  </a:prstGeom>
                  <a:noFill/>
                </p:spPr>
                <p:txBody>
                  <a:bodyPr wrap="none" rtlCol="0">
                    <a:spAutoFit/>
                  </a:bodyPr>
                  <a:lstStyle/>
                  <a:p>
                    <a:r>
                      <a:rPr lang="en-GB" b="1" dirty="0" smtClean="0">
                        <a:sym typeface="Symbol"/>
                      </a:rPr>
                      <a:t>MgB</a:t>
                    </a:r>
                    <a:r>
                      <a:rPr lang="en-GB" b="1" baseline="-25000" dirty="0" smtClean="0">
                        <a:sym typeface="Symbol"/>
                      </a:rPr>
                      <a:t>2 </a:t>
                    </a:r>
                    <a:r>
                      <a:rPr lang="en-GB" b="1" dirty="0" smtClean="0">
                        <a:sym typeface="Symbol"/>
                      </a:rPr>
                      <a:t>,  = 0.85 mm</a:t>
                    </a:r>
                    <a:r>
                      <a:rPr lang="en-GB" b="1" baseline="-25000" dirty="0" smtClean="0">
                        <a:sym typeface="Symbol"/>
                      </a:rPr>
                      <a:t> </a:t>
                    </a:r>
                  </a:p>
                </p:txBody>
              </p:sp>
            </p:grpSp>
          </p:grpSp>
          <p:sp>
            <p:nvSpPr>
              <p:cNvPr id="20" name="Rettangolo 19"/>
              <p:cNvSpPr/>
              <p:nvPr/>
            </p:nvSpPr>
            <p:spPr>
              <a:xfrm>
                <a:off x="4069390" y="2657672"/>
                <a:ext cx="4941260" cy="3044526"/>
              </a:xfrm>
              <a:prstGeom prst="rect">
                <a:avLst/>
              </a:prstGeom>
              <a:ln w="19050">
                <a:solidFill>
                  <a:schemeClr val="accent1"/>
                </a:solidFill>
              </a:ln>
            </p:spPr>
            <p:txBody>
              <a:bodyPr wrap="square">
                <a:noAutofit/>
              </a:bodyPr>
              <a:lstStyle/>
              <a:p>
                <a:pPr>
                  <a:buFont typeface="Arial" charset="0"/>
                  <a:buNone/>
                  <a:defRPr/>
                </a:pPr>
                <a:endParaRPr lang="en-US" sz="1400" dirty="0" smtClean="0"/>
              </a:p>
            </p:txBody>
          </p:sp>
        </p:grpSp>
        <p:sp>
          <p:nvSpPr>
            <p:cNvPr id="21" name="CasellaDiTesto 20"/>
            <p:cNvSpPr txBox="1"/>
            <p:nvPr/>
          </p:nvSpPr>
          <p:spPr>
            <a:xfrm>
              <a:off x="5974932" y="5305934"/>
              <a:ext cx="2147777" cy="307777"/>
            </a:xfrm>
            <a:prstGeom prst="rect">
              <a:avLst/>
            </a:prstGeom>
            <a:noFill/>
          </p:spPr>
          <p:txBody>
            <a:bodyPr wrap="square" rtlCol="0">
              <a:spAutoFit/>
            </a:bodyPr>
            <a:lstStyle/>
            <a:p>
              <a:pPr>
                <a:buFont typeface="Arial" charset="0"/>
                <a:buNone/>
                <a:defRPr/>
              </a:pPr>
              <a:r>
                <a:rPr lang="en-US" sz="1400" dirty="0" smtClean="0"/>
                <a:t>Courtesy </a:t>
              </a:r>
              <a:r>
                <a:rPr lang="en-GB" sz="1400" dirty="0" smtClean="0">
                  <a:solidFill>
                    <a:schemeClr val="tx2">
                      <a:lumMod val="50000"/>
                    </a:schemeClr>
                  </a:solidFill>
                </a:rPr>
                <a:t>A. </a:t>
              </a:r>
              <a:r>
                <a:rPr lang="en-GB" sz="1400" dirty="0" err="1" smtClean="0">
                  <a:solidFill>
                    <a:schemeClr val="tx2">
                      <a:lumMod val="50000"/>
                    </a:schemeClr>
                  </a:solidFill>
                </a:rPr>
                <a:t>Ballarino</a:t>
              </a:r>
              <a:endParaRPr lang="en-US" sz="1400" dirty="0" smtClean="0"/>
            </a:p>
          </p:txBody>
        </p:sp>
      </p:grpSp>
      <p:sp>
        <p:nvSpPr>
          <p:cNvPr id="22" name="Footer Placeholder 4"/>
          <p:cNvSpPr>
            <a:spLocks noGrp="1"/>
          </p:cNvSpPr>
          <p:nvPr>
            <p:ph type="ftr" sz="quarter" idx="11"/>
          </p:nvPr>
        </p:nvSpPr>
        <p:spPr>
          <a:xfrm>
            <a:off x="4572000" y="6537960"/>
            <a:ext cx="4114800" cy="320040"/>
          </a:xfrm>
        </p:spPr>
        <p:txBody>
          <a:bodyPr/>
          <a:lstStyle>
            <a:lvl1pPr>
              <a:defRPr/>
            </a:lvl1pPr>
          </a:lstStyle>
          <a:p>
            <a:r>
              <a:rPr lang="en-US" dirty="0" smtClean="0"/>
              <a:t>RESMM’15 East Lansing 10-14 May 2015</a:t>
            </a:r>
            <a:endParaRPr lang="en-US" dirty="0"/>
          </a:p>
        </p:txBody>
      </p:sp>
      <p:graphicFrame>
        <p:nvGraphicFramePr>
          <p:cNvPr id="19457" name="Object 1"/>
          <p:cNvGraphicFramePr>
            <a:graphicFrameLocks noChangeAspect="1"/>
          </p:cNvGraphicFramePr>
          <p:nvPr/>
        </p:nvGraphicFramePr>
        <p:xfrm>
          <a:off x="-231288" y="1527859"/>
          <a:ext cx="5433139" cy="2927198"/>
        </p:xfrm>
        <a:graphic>
          <a:graphicData uri="http://schemas.openxmlformats.org/presentationml/2006/ole">
            <p:oleObj spid="_x0000_s19457" name="Documento" r:id="rId7" imgW="5920991" imgH="3069469" progId="Word.Document.12">
              <p:embed/>
            </p:oleObj>
          </a:graphicData>
        </a:graphic>
      </p:graphicFrame>
      <p:sp>
        <p:nvSpPr>
          <p:cNvPr id="56" name="CasellaDiTesto 55"/>
          <p:cNvSpPr txBox="1"/>
          <p:nvPr/>
        </p:nvSpPr>
        <p:spPr>
          <a:xfrm>
            <a:off x="1697522" y="4354041"/>
            <a:ext cx="6469339" cy="646331"/>
          </a:xfrm>
          <a:prstGeom prst="rect">
            <a:avLst/>
          </a:prstGeom>
          <a:noFill/>
        </p:spPr>
        <p:txBody>
          <a:bodyPr wrap="square" rtlCol="0">
            <a:spAutoFit/>
          </a:bodyPr>
          <a:lstStyle/>
          <a:p>
            <a:r>
              <a:rPr lang="it-IT" dirty="0" err="1" smtClean="0"/>
              <a:t>Considering</a:t>
            </a:r>
            <a:r>
              <a:rPr lang="it-IT" dirty="0" smtClean="0"/>
              <a:t> 1 m Link </a:t>
            </a:r>
            <a:r>
              <a:rPr lang="it-IT" dirty="0" err="1" smtClean="0"/>
              <a:t>length</a:t>
            </a:r>
            <a:r>
              <a:rPr lang="it-IT" dirty="0" smtClean="0"/>
              <a:t> ; S=33.2 cm</a:t>
            </a:r>
            <a:r>
              <a:rPr lang="it-IT" baseline="30000" dirty="0" smtClean="0"/>
              <a:t>2</a:t>
            </a:r>
            <a:r>
              <a:rPr lang="it-IT" dirty="0" smtClean="0">
                <a:latin typeface="Symbol" panose="05050102010706020507" pitchFamily="18" charset="2"/>
              </a:rPr>
              <a:t>,  r</a:t>
            </a:r>
            <a:r>
              <a:rPr lang="it-IT" dirty="0" smtClean="0"/>
              <a:t>=2.57 g cm</a:t>
            </a:r>
            <a:r>
              <a:rPr lang="it-IT" baseline="30000" dirty="0" smtClean="0"/>
              <a:t>-3 </a:t>
            </a:r>
            <a:r>
              <a:rPr lang="it-IT" dirty="0" smtClean="0"/>
              <a:t>density</a:t>
            </a:r>
            <a:endParaRPr lang="it-IT" baseline="30000" dirty="0" smtClean="0"/>
          </a:p>
          <a:p>
            <a:r>
              <a:rPr lang="it-IT" dirty="0" err="1" smtClean="0"/>
              <a:t>Being</a:t>
            </a:r>
            <a:r>
              <a:rPr lang="it-IT" dirty="0" smtClean="0"/>
              <a:t> M=45.93 g/mol the MgB</a:t>
            </a:r>
            <a:r>
              <a:rPr lang="it-IT" baseline="-25000" dirty="0" smtClean="0"/>
              <a:t>2</a:t>
            </a:r>
            <a:r>
              <a:rPr lang="it-IT" dirty="0" smtClean="0"/>
              <a:t> molar mass</a:t>
            </a:r>
          </a:p>
        </p:txBody>
      </p:sp>
      <p:grpSp>
        <p:nvGrpSpPr>
          <p:cNvPr id="57" name="Gruppo 56"/>
          <p:cNvGrpSpPr/>
          <p:nvPr/>
        </p:nvGrpSpPr>
        <p:grpSpPr>
          <a:xfrm>
            <a:off x="1039376" y="5186577"/>
            <a:ext cx="7065247" cy="618374"/>
            <a:chOff x="1449361" y="4731889"/>
            <a:chExt cx="7065247" cy="618374"/>
          </a:xfrm>
        </p:grpSpPr>
        <mc:AlternateContent xmlns:mc="http://schemas.openxmlformats.org/markup-compatibility/2006">
          <mc:Choice xmlns:a14="http://schemas.microsoft.com/office/drawing/2010/main" xmlns="" Requires="a14">
            <p:sp>
              <p:nvSpPr>
                <p:cNvPr id="14" name="CasellaDiTesto 13"/>
                <p:cNvSpPr txBox="1"/>
                <p:nvPr/>
              </p:nvSpPr>
              <p:spPr>
                <a:xfrm>
                  <a:off x="1449361" y="4731889"/>
                  <a:ext cx="4647373"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ea typeface="Cambria Math"/>
                              </a:rPr>
                            </m:ctrlPr>
                          </m:fPr>
                          <m:num>
                            <m:r>
                              <a:rPr lang="it-IT" i="1" smtClean="0">
                                <a:latin typeface="Cambria Math"/>
                                <a:ea typeface="Cambria Math"/>
                              </a:rPr>
                              <m:t>𝜌</m:t>
                            </m:r>
                          </m:num>
                          <m:den>
                            <m:r>
                              <a:rPr lang="it-IT" b="0" i="1" smtClean="0">
                                <a:latin typeface="Cambria Math"/>
                                <a:ea typeface="Cambria Math"/>
                              </a:rPr>
                              <m:t>𝑀</m:t>
                            </m:r>
                          </m:den>
                        </m:f>
                        <m:r>
                          <a:rPr lang="it-IT" b="0" i="1" smtClean="0">
                            <a:latin typeface="Cambria Math"/>
                            <a:ea typeface="Cambria Math"/>
                          </a:rPr>
                          <m:t>𝐴</m:t>
                        </m:r>
                        <m:r>
                          <a:rPr lang="it-IT" b="0" i="1" smtClean="0">
                            <a:latin typeface="Cambria Math"/>
                            <a:ea typeface="Cambria Math"/>
                          </a:rPr>
                          <m:t>=</m:t>
                        </m:r>
                        <m:f>
                          <m:fPr>
                            <m:ctrlPr>
                              <a:rPr lang="it-IT" b="0" i="1" smtClean="0">
                                <a:latin typeface="Cambria Math"/>
                                <a:ea typeface="Cambria Math"/>
                              </a:rPr>
                            </m:ctrlPr>
                          </m:fPr>
                          <m:num>
                            <m:r>
                              <a:rPr lang="it-IT" b="0" i="1" smtClean="0">
                                <a:latin typeface="Cambria Math"/>
                                <a:ea typeface="Cambria Math"/>
                              </a:rPr>
                              <m:t>2.57</m:t>
                            </m:r>
                          </m:num>
                          <m:den>
                            <m:r>
                              <a:rPr lang="it-IT" b="0" i="1" smtClean="0">
                                <a:latin typeface="Cambria Math"/>
                                <a:ea typeface="Cambria Math"/>
                              </a:rPr>
                              <m:t>45.93</m:t>
                            </m:r>
                          </m:den>
                        </m:f>
                        <m:r>
                          <a:rPr lang="it-IT" b="0" i="1" smtClean="0">
                            <a:latin typeface="Cambria Math"/>
                            <a:ea typeface="Cambria Math"/>
                          </a:rPr>
                          <m:t>6.022∙</m:t>
                        </m:r>
                        <m:sSup>
                          <m:sSupPr>
                            <m:ctrlPr>
                              <a:rPr lang="it-IT" b="0" i="1" smtClean="0">
                                <a:latin typeface="Cambria Math"/>
                                <a:ea typeface="Cambria Math"/>
                              </a:rPr>
                            </m:ctrlPr>
                          </m:sSupPr>
                          <m:e>
                            <m:r>
                              <a:rPr lang="it-IT" b="0" i="1" smtClean="0">
                                <a:latin typeface="Cambria Math"/>
                                <a:ea typeface="Cambria Math"/>
                              </a:rPr>
                              <m:t>10</m:t>
                            </m:r>
                          </m:e>
                          <m:sup>
                            <m:r>
                              <a:rPr lang="it-IT" b="0" i="1" smtClean="0">
                                <a:latin typeface="Cambria Math"/>
                                <a:ea typeface="Cambria Math"/>
                              </a:rPr>
                              <m:t>23</m:t>
                            </m:r>
                          </m:sup>
                        </m:sSup>
                        <m:r>
                          <a:rPr lang="it-IT" b="0" i="1" smtClean="0">
                            <a:latin typeface="Cambria Math"/>
                            <a:ea typeface="Cambria Math"/>
                          </a:rPr>
                          <m:t>=3.37∙</m:t>
                        </m:r>
                        <m:sSup>
                          <m:sSupPr>
                            <m:ctrlPr>
                              <a:rPr lang="it-IT" b="0" i="1" smtClean="0">
                                <a:latin typeface="Cambria Math"/>
                                <a:ea typeface="Cambria Math"/>
                              </a:rPr>
                            </m:ctrlPr>
                          </m:sSupPr>
                          <m:e>
                            <m:r>
                              <a:rPr lang="it-IT" b="0" i="1" smtClean="0">
                                <a:latin typeface="Cambria Math"/>
                                <a:ea typeface="Cambria Math"/>
                              </a:rPr>
                              <m:t>10</m:t>
                            </m:r>
                          </m:e>
                          <m:sup>
                            <m:r>
                              <a:rPr lang="it-IT" b="0" i="1" smtClean="0">
                                <a:latin typeface="Cambria Math"/>
                                <a:ea typeface="Cambria Math"/>
                              </a:rPr>
                              <m:t>22</m:t>
                            </m:r>
                          </m:sup>
                        </m:sSup>
                        <m:r>
                          <a:rPr lang="it-IT" b="0" i="1" smtClean="0">
                            <a:latin typeface="Cambria Math"/>
                            <a:ea typeface="Cambria Math"/>
                          </a:rPr>
                          <m:t> </m:t>
                        </m:r>
                      </m:oMath>
                    </m:oMathPara>
                  </a14:m>
                  <a:endParaRPr lang="it-IT" dirty="0"/>
                </a:p>
              </p:txBody>
            </p:sp>
          </mc:Choice>
          <mc:Fallback>
            <p:sp>
              <p:nvSpPr>
                <p:cNvPr id="58" name="CasellaDiTesto 57"/>
                <p:cNvSpPr txBox="1">
                  <a:spLocks noRot="1" noChangeAspect="1" noMove="1" noResize="1" noEditPoints="1" noAdjustHandles="1" noChangeArrowheads="1" noChangeShapeType="1" noTextEdit="1"/>
                </p:cNvSpPr>
                <p:nvPr/>
              </p:nvSpPr>
              <p:spPr>
                <a:xfrm>
                  <a:off x="1449361" y="4731889"/>
                  <a:ext cx="4647373" cy="618374"/>
                </a:xfrm>
                <a:prstGeom prst="rect">
                  <a:avLst/>
                </a:prstGeom>
                <a:blipFill rotWithShape="1">
                  <a:blip r:embed="rId8" cstate="print"/>
                  <a:stretch>
                    <a:fillRect/>
                  </a:stretch>
                </a:blipFill>
              </p:spPr>
              <p:txBody>
                <a:bodyPr/>
                <a:lstStyle/>
                <a:p>
                  <a:r>
                    <a:rPr lang="it-IT">
                      <a:noFill/>
                    </a:rPr>
                    <a:t> </a:t>
                  </a:r>
                </a:p>
              </p:txBody>
            </p:sp>
          </mc:Fallback>
        </mc:AlternateContent>
        <p:sp>
          <p:nvSpPr>
            <p:cNvPr id="59" name="CasellaDiTesto 58"/>
            <p:cNvSpPr txBox="1"/>
            <p:nvPr/>
          </p:nvSpPr>
          <p:spPr>
            <a:xfrm>
              <a:off x="6096733" y="4856410"/>
              <a:ext cx="2417875" cy="369332"/>
            </a:xfrm>
            <a:prstGeom prst="rect">
              <a:avLst/>
            </a:prstGeom>
            <a:noFill/>
          </p:spPr>
          <p:txBody>
            <a:bodyPr wrap="square" rtlCol="0">
              <a:spAutoFit/>
            </a:bodyPr>
            <a:lstStyle/>
            <a:p>
              <a:r>
                <a:rPr lang="it-IT" dirty="0" smtClean="0"/>
                <a:t>Pure MgB</a:t>
              </a:r>
              <a:r>
                <a:rPr lang="it-IT" baseline="-25000" dirty="0" smtClean="0"/>
                <a:t>2</a:t>
              </a:r>
              <a:r>
                <a:rPr lang="it-IT" dirty="0" smtClean="0"/>
                <a:t> </a:t>
              </a:r>
              <a:r>
                <a:rPr lang="it-IT" dirty="0" err="1" smtClean="0"/>
                <a:t>atoms</a:t>
              </a:r>
              <a:r>
                <a:rPr lang="it-IT" dirty="0" smtClean="0"/>
                <a:t> cm</a:t>
              </a:r>
              <a:r>
                <a:rPr lang="it-IT" baseline="30000" dirty="0" smtClean="0"/>
                <a:t>-3</a:t>
              </a:r>
              <a:endParaRPr lang="it-IT" baseline="30000" dirty="0"/>
            </a:p>
          </p:txBody>
        </p:sp>
      </p:grpSp>
      <p:grpSp>
        <p:nvGrpSpPr>
          <p:cNvPr id="60" name="Gruppo 59"/>
          <p:cNvGrpSpPr/>
          <p:nvPr/>
        </p:nvGrpSpPr>
        <p:grpSpPr>
          <a:xfrm>
            <a:off x="764012" y="5804951"/>
            <a:ext cx="8244494" cy="372410"/>
            <a:chOff x="794558" y="5165597"/>
            <a:chExt cx="8244494" cy="372410"/>
          </a:xfrm>
        </p:grpSpPr>
        <mc:AlternateContent xmlns:mc="http://schemas.openxmlformats.org/markup-compatibility/2006">
          <mc:Choice xmlns:a14="http://schemas.microsoft.com/office/drawing/2010/main" xmlns="" Requires="a14">
            <p:sp>
              <p:nvSpPr>
                <p:cNvPr id="41" name="CasellaDiTesto 40"/>
                <p:cNvSpPr txBox="1"/>
                <p:nvPr/>
              </p:nvSpPr>
              <p:spPr>
                <a:xfrm>
                  <a:off x="794558" y="5165597"/>
                  <a:ext cx="5880008"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ea typeface="Cambria Math"/>
                          </a:rPr>
                          <m:t>3.37∙</m:t>
                        </m:r>
                        <m:sSup>
                          <m:sSupPr>
                            <m:ctrlPr>
                              <a:rPr lang="it-IT" b="0" i="1" smtClean="0">
                                <a:latin typeface="Cambria Math"/>
                                <a:ea typeface="Cambria Math"/>
                              </a:rPr>
                            </m:ctrlPr>
                          </m:sSupPr>
                          <m:e>
                            <m:r>
                              <a:rPr lang="it-IT" b="0" i="1" smtClean="0">
                                <a:latin typeface="Cambria Math"/>
                                <a:ea typeface="Cambria Math"/>
                              </a:rPr>
                              <m:t>10</m:t>
                            </m:r>
                          </m:e>
                          <m:sup>
                            <m:r>
                              <a:rPr lang="it-IT" b="0" i="1" smtClean="0">
                                <a:latin typeface="Cambria Math"/>
                                <a:ea typeface="Cambria Math"/>
                              </a:rPr>
                              <m:t>22</m:t>
                            </m:r>
                          </m:sup>
                        </m:sSup>
                        <m:r>
                          <a:rPr lang="it-IT" b="0" i="1" smtClean="0">
                            <a:latin typeface="Cambria Math"/>
                            <a:ea typeface="Cambria Math"/>
                          </a:rPr>
                          <m:t> ×33.2×100×2×0.245×0.2=1.1×</m:t>
                        </m:r>
                        <m:sSup>
                          <m:sSupPr>
                            <m:ctrlPr>
                              <a:rPr lang="it-IT" b="0" i="1" smtClean="0">
                                <a:latin typeface="Cambria Math"/>
                                <a:ea typeface="Cambria Math"/>
                              </a:rPr>
                            </m:ctrlPr>
                          </m:sSupPr>
                          <m:e>
                            <m:r>
                              <a:rPr lang="it-IT" b="0" i="1" smtClean="0">
                                <a:latin typeface="Cambria Math"/>
                                <a:ea typeface="Cambria Math"/>
                              </a:rPr>
                              <m:t>10</m:t>
                            </m:r>
                          </m:e>
                          <m:sup>
                            <m:r>
                              <a:rPr lang="it-IT" b="0" i="1" smtClean="0">
                                <a:latin typeface="Cambria Math"/>
                                <a:ea typeface="Cambria Math"/>
                              </a:rPr>
                              <m:t>25</m:t>
                            </m:r>
                          </m:sup>
                        </m:sSup>
                        <m:r>
                          <a:rPr lang="it-IT" b="0" i="1" smtClean="0">
                            <a:latin typeface="Cambria Math"/>
                            <a:ea typeface="Cambria Math"/>
                          </a:rPr>
                          <m:t> </m:t>
                        </m:r>
                      </m:oMath>
                    </m:oMathPara>
                  </a14:m>
                  <a:endParaRPr lang="it-IT" dirty="0"/>
                </a:p>
              </p:txBody>
            </p:sp>
          </mc:Choice>
          <mc:Fallback>
            <p:sp>
              <p:nvSpPr>
                <p:cNvPr id="61" name="CasellaDiTesto 60"/>
                <p:cNvSpPr txBox="1">
                  <a:spLocks noRot="1" noChangeAspect="1" noMove="1" noResize="1" noEditPoints="1" noAdjustHandles="1" noChangeArrowheads="1" noChangeShapeType="1" noTextEdit="1"/>
                </p:cNvSpPr>
                <p:nvPr/>
              </p:nvSpPr>
              <p:spPr>
                <a:xfrm>
                  <a:off x="794558" y="5165597"/>
                  <a:ext cx="5880008" cy="372410"/>
                </a:xfrm>
                <a:prstGeom prst="rect">
                  <a:avLst/>
                </a:prstGeom>
                <a:blipFill rotWithShape="1">
                  <a:blip r:embed="rId9" cstate="print"/>
                  <a:stretch>
                    <a:fillRect/>
                  </a:stretch>
                </a:blipFill>
              </p:spPr>
              <p:txBody>
                <a:bodyPr/>
                <a:lstStyle/>
                <a:p>
                  <a:r>
                    <a:rPr lang="it-IT">
                      <a:noFill/>
                    </a:rPr>
                    <a:t> </a:t>
                  </a:r>
                </a:p>
              </p:txBody>
            </p:sp>
          </mc:Fallback>
        </mc:AlternateContent>
        <p:sp>
          <p:nvSpPr>
            <p:cNvPr id="62" name="CasellaDiTesto 61"/>
            <p:cNvSpPr txBox="1"/>
            <p:nvPr/>
          </p:nvSpPr>
          <p:spPr>
            <a:xfrm>
              <a:off x="6621177" y="5168675"/>
              <a:ext cx="2417875" cy="369332"/>
            </a:xfrm>
            <a:prstGeom prst="rect">
              <a:avLst/>
            </a:prstGeom>
            <a:noFill/>
          </p:spPr>
          <p:txBody>
            <a:bodyPr wrap="square" rtlCol="0">
              <a:spAutoFit/>
            </a:bodyPr>
            <a:lstStyle/>
            <a:p>
              <a:r>
                <a:rPr lang="it-IT" baseline="30000" dirty="0" smtClean="0"/>
                <a:t>10</a:t>
              </a:r>
              <a:r>
                <a:rPr lang="it-IT" dirty="0" smtClean="0"/>
                <a:t>B </a:t>
              </a:r>
              <a:r>
                <a:rPr lang="it-IT" dirty="0" err="1" smtClean="0"/>
                <a:t>atoms</a:t>
              </a:r>
              <a:r>
                <a:rPr lang="it-IT" dirty="0" smtClean="0"/>
                <a:t> m</a:t>
              </a:r>
              <a:r>
                <a:rPr lang="it-IT" baseline="30000" dirty="0" smtClean="0"/>
                <a:t>-1</a:t>
              </a:r>
              <a:endParaRPr lang="it-IT" baseline="300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FA004B2-1541-5046-B6F2-22AF56585712}" type="slidenum">
              <a:rPr lang="en-US" smtClean="0"/>
              <a:pPr/>
              <a:t>16</a:t>
            </a:fld>
            <a:endParaRPr lang="en-US"/>
          </a:p>
        </p:txBody>
      </p:sp>
      <p:sp>
        <p:nvSpPr>
          <p:cNvPr id="6" name="Titolo 3"/>
          <p:cNvSpPr>
            <a:spLocks noGrp="1"/>
          </p:cNvSpPr>
          <p:nvPr>
            <p:ph type="title"/>
          </p:nvPr>
        </p:nvSpPr>
        <p:spPr>
          <a:xfrm>
            <a:off x="457200" y="149666"/>
            <a:ext cx="8229600" cy="914400"/>
          </a:xfrm>
        </p:spPr>
        <p:txBody>
          <a:bodyPr/>
          <a:lstStyle/>
          <a:p>
            <a:pPr algn="ctr"/>
            <a:r>
              <a:rPr lang="en-GB" b="1" dirty="0" smtClean="0">
                <a:solidFill>
                  <a:srgbClr val="0089B5"/>
                </a:solidFill>
                <a:effectLst/>
              </a:rPr>
              <a:t>Boron Consumption</a:t>
            </a:r>
            <a:endParaRPr lang="it-IT" sz="2800" b="1" dirty="0">
              <a:solidFill>
                <a:srgbClr val="0089B5"/>
              </a:solidFill>
            </a:endParaRPr>
          </a:p>
        </p:txBody>
      </p:sp>
      <p:sp>
        <p:nvSpPr>
          <p:cNvPr id="10" name="CasellaDiTesto 9"/>
          <p:cNvSpPr txBox="1"/>
          <p:nvPr/>
        </p:nvSpPr>
        <p:spPr>
          <a:xfrm>
            <a:off x="554478" y="1032619"/>
            <a:ext cx="2752928" cy="400110"/>
          </a:xfrm>
          <a:prstGeom prst="rect">
            <a:avLst/>
          </a:prstGeom>
          <a:noFill/>
        </p:spPr>
        <p:txBody>
          <a:bodyPr wrap="square" rtlCol="0">
            <a:spAutoFit/>
          </a:bodyPr>
          <a:lstStyle/>
          <a:p>
            <a:r>
              <a:rPr lang="en-GB" sz="2000" dirty="0" err="1" smtClean="0"/>
              <a:t>B</a:t>
            </a:r>
            <a:r>
              <a:rPr lang="en-GB" sz="2000" baseline="-25000" dirty="0" err="1" smtClean="0"/>
              <a:t>nat</a:t>
            </a:r>
            <a:r>
              <a:rPr lang="en-GB" sz="2000" dirty="0" smtClean="0"/>
              <a:t>= </a:t>
            </a:r>
            <a:r>
              <a:rPr lang="en-GB" sz="2000" dirty="0"/>
              <a:t>80</a:t>
            </a:r>
            <a:r>
              <a:rPr lang="en-GB" sz="2000" dirty="0" smtClean="0"/>
              <a:t>% </a:t>
            </a:r>
            <a:r>
              <a:rPr lang="en-GB" sz="2000" baseline="30000" dirty="0" smtClean="0"/>
              <a:t>11</a:t>
            </a:r>
            <a:r>
              <a:rPr lang="en-GB" sz="2000" dirty="0" smtClean="0"/>
              <a:t>B + </a:t>
            </a:r>
            <a:r>
              <a:rPr lang="en-GB" sz="2000" dirty="0"/>
              <a:t>20% </a:t>
            </a:r>
            <a:r>
              <a:rPr lang="en-GB" sz="2000" baseline="30000" dirty="0" smtClean="0"/>
              <a:t>10</a:t>
            </a:r>
            <a:r>
              <a:rPr lang="en-GB" sz="2000" dirty="0" smtClean="0"/>
              <a:t>B</a:t>
            </a:r>
          </a:p>
        </p:txBody>
      </p:sp>
      <p:pic>
        <p:nvPicPr>
          <p:cNvPr id="18436" name="Immagine 4" descr="C:\Users\Andre\Downloads\sigmaPlot (3).pn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469005" y="873130"/>
            <a:ext cx="3441530" cy="2590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ttangolo 10"/>
          <p:cNvSpPr/>
          <p:nvPr/>
        </p:nvSpPr>
        <p:spPr>
          <a:xfrm>
            <a:off x="184826" y="2445748"/>
            <a:ext cx="5284179" cy="923330"/>
          </a:xfrm>
          <a:prstGeom prst="rect">
            <a:avLst/>
          </a:prstGeom>
        </p:spPr>
        <p:txBody>
          <a:bodyPr wrap="square">
            <a:spAutoFit/>
          </a:bodyPr>
          <a:lstStyle/>
          <a:p>
            <a:r>
              <a:rPr lang="en-GB" baseline="30000" dirty="0" smtClean="0">
                <a:solidFill>
                  <a:srgbClr val="FF0000"/>
                </a:solidFill>
              </a:rPr>
              <a:t>10</a:t>
            </a:r>
            <a:r>
              <a:rPr lang="en-GB" dirty="0" smtClean="0">
                <a:solidFill>
                  <a:srgbClr val="FF0000"/>
                </a:solidFill>
              </a:rPr>
              <a:t>B slow </a:t>
            </a:r>
            <a:r>
              <a:rPr lang="en-GB" dirty="0">
                <a:solidFill>
                  <a:srgbClr val="FF0000"/>
                </a:solidFill>
              </a:rPr>
              <a:t>neutron cross section </a:t>
            </a:r>
            <a:r>
              <a:rPr lang="en-GB" dirty="0" smtClean="0">
                <a:solidFill>
                  <a:srgbClr val="FF0000"/>
                </a:solidFill>
              </a:rPr>
              <a:t>for this reaction is about </a:t>
            </a:r>
            <a:r>
              <a:rPr lang="en-GB" dirty="0">
                <a:solidFill>
                  <a:srgbClr val="FF0000"/>
                </a:solidFill>
              </a:rPr>
              <a:t>4×10</a:t>
            </a:r>
            <a:r>
              <a:rPr lang="en-GB" baseline="30000" dirty="0">
                <a:solidFill>
                  <a:srgbClr val="FF0000"/>
                </a:solidFill>
              </a:rPr>
              <a:t>3 </a:t>
            </a:r>
            <a:r>
              <a:rPr lang="en-GB" dirty="0">
                <a:solidFill>
                  <a:srgbClr val="FF0000"/>
                </a:solidFill>
              </a:rPr>
              <a:t>barn at room temperature (E</a:t>
            </a:r>
            <a:r>
              <a:rPr lang="en-GB" baseline="-25000" dirty="0">
                <a:solidFill>
                  <a:srgbClr val="FF0000"/>
                </a:solidFill>
              </a:rPr>
              <a:t>n</a:t>
            </a:r>
            <a:r>
              <a:rPr lang="en-GB" dirty="0">
                <a:solidFill>
                  <a:srgbClr val="FF0000"/>
                </a:solidFill>
              </a:rPr>
              <a:t>=0.025 eV) and 1.5×10</a:t>
            </a:r>
            <a:r>
              <a:rPr lang="en-GB" baseline="30000" dirty="0">
                <a:solidFill>
                  <a:srgbClr val="FF0000"/>
                </a:solidFill>
              </a:rPr>
              <a:t>4 </a:t>
            </a:r>
            <a:r>
              <a:rPr lang="en-GB" dirty="0">
                <a:solidFill>
                  <a:srgbClr val="FF0000"/>
                </a:solidFill>
              </a:rPr>
              <a:t>barn at 20 </a:t>
            </a:r>
            <a:r>
              <a:rPr lang="en-GB" dirty="0" smtClean="0">
                <a:solidFill>
                  <a:srgbClr val="FF0000"/>
                </a:solidFill>
              </a:rPr>
              <a:t>K (E</a:t>
            </a:r>
            <a:r>
              <a:rPr lang="en-GB" baseline="-25000" dirty="0" smtClean="0">
                <a:solidFill>
                  <a:srgbClr val="FF0000"/>
                </a:solidFill>
              </a:rPr>
              <a:t>n</a:t>
            </a:r>
            <a:r>
              <a:rPr lang="en-GB" dirty="0" smtClean="0">
                <a:solidFill>
                  <a:srgbClr val="FF0000"/>
                </a:solidFill>
              </a:rPr>
              <a:t>=0.0017 </a:t>
            </a:r>
            <a:r>
              <a:rPr lang="en-GB" dirty="0">
                <a:solidFill>
                  <a:srgbClr val="FF0000"/>
                </a:solidFill>
              </a:rPr>
              <a:t>eV</a:t>
            </a:r>
            <a:r>
              <a:rPr lang="en-GB" dirty="0" smtClean="0">
                <a:solidFill>
                  <a:srgbClr val="FF0000"/>
                </a:solidFill>
              </a:rPr>
              <a:t>) </a:t>
            </a:r>
            <a:endParaRPr lang="it-IT" dirty="0">
              <a:solidFill>
                <a:srgbClr val="FF0000"/>
              </a:solidFill>
            </a:endParaRPr>
          </a:p>
        </p:txBody>
      </p:sp>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3" name="Oggetto 12"/>
          <p:cNvGraphicFramePr>
            <a:graphicFrameLocks noChangeAspect="1"/>
          </p:cNvGraphicFramePr>
          <p:nvPr>
            <p:extLst>
              <p:ext uri="{D42A27DB-BD31-4B8C-83A1-F6EECF244321}">
                <p14:modId xmlns="" xmlns:p14="http://schemas.microsoft.com/office/powerpoint/2010/main" val="3070494324"/>
              </p:ext>
            </p:extLst>
          </p:nvPr>
        </p:nvGraphicFramePr>
        <p:xfrm>
          <a:off x="1078225" y="1692682"/>
          <a:ext cx="2329183" cy="519907"/>
        </p:xfrm>
        <a:graphic>
          <a:graphicData uri="http://schemas.openxmlformats.org/presentationml/2006/ole">
            <p:oleObj spid="_x0000_s18451" name="Equazione" r:id="rId4" imgW="1066800" imgH="241300" progId="Equation.3">
              <p:embed/>
            </p:oleObj>
          </a:graphicData>
        </a:graphic>
      </p:graphicFrame>
      <p:sp>
        <p:nvSpPr>
          <p:cNvPr id="15" name="CasellaDiTesto 14"/>
          <p:cNvSpPr txBox="1"/>
          <p:nvPr/>
        </p:nvSpPr>
        <p:spPr>
          <a:xfrm>
            <a:off x="0" y="3898197"/>
            <a:ext cx="9144000" cy="1015663"/>
          </a:xfrm>
          <a:prstGeom prst="rect">
            <a:avLst/>
          </a:prstGeom>
          <a:noFill/>
        </p:spPr>
        <p:txBody>
          <a:bodyPr wrap="square" rtlCol="0">
            <a:spAutoFit/>
          </a:bodyPr>
          <a:lstStyle/>
          <a:p>
            <a:r>
              <a:rPr lang="en-GB" dirty="0" smtClean="0"/>
              <a:t>As from the data before the n entering the SCL inside the CM (Option 2) are about 3.2 n/event. </a:t>
            </a:r>
          </a:p>
          <a:p>
            <a:r>
              <a:rPr lang="en-GB" dirty="0" smtClean="0"/>
              <a:t>At an integrated luminosity of 3000 fb</a:t>
            </a:r>
            <a:r>
              <a:rPr lang="en-GB" baseline="30000" dirty="0" smtClean="0"/>
              <a:t>-1</a:t>
            </a:r>
            <a:r>
              <a:rPr lang="en-GB" dirty="0" smtClean="0"/>
              <a:t> LHC will collect about 3·10</a:t>
            </a:r>
            <a:r>
              <a:rPr lang="en-GB" baseline="30000" dirty="0" smtClean="0"/>
              <a:t>17</a:t>
            </a:r>
            <a:r>
              <a:rPr lang="en-GB" dirty="0" smtClean="0"/>
              <a:t> p-p events, so the </a:t>
            </a:r>
          </a:p>
          <a:p>
            <a:r>
              <a:rPr lang="en-GB" b="1" dirty="0" smtClean="0"/>
              <a:t>			</a:t>
            </a:r>
            <a:r>
              <a:rPr lang="en-GB" sz="2400" b="1" dirty="0" smtClean="0">
                <a:solidFill>
                  <a:srgbClr val="FF0000"/>
                </a:solidFill>
              </a:rPr>
              <a:t>total amount  of n in the SCL will be about 1·10</a:t>
            </a:r>
            <a:r>
              <a:rPr lang="en-GB" sz="2400" b="1" baseline="30000" dirty="0" smtClean="0">
                <a:solidFill>
                  <a:srgbClr val="FF0000"/>
                </a:solidFill>
              </a:rPr>
              <a:t>18</a:t>
            </a:r>
            <a:r>
              <a:rPr lang="en-GB" sz="2400" baseline="30000" dirty="0" smtClean="0">
                <a:solidFill>
                  <a:srgbClr val="FF0000"/>
                </a:solidFill>
              </a:rPr>
              <a:t> </a:t>
            </a:r>
            <a:r>
              <a:rPr lang="en-GB" dirty="0" smtClean="0">
                <a:solidFill>
                  <a:srgbClr val="FF0000"/>
                </a:solidFill>
              </a:rPr>
              <a:t>. </a:t>
            </a:r>
            <a:r>
              <a:rPr lang="en-GB" dirty="0" smtClean="0"/>
              <a:t> </a:t>
            </a:r>
            <a:endParaRPr lang="it-IT" b="1" dirty="0">
              <a:solidFill>
                <a:srgbClr val="00B050"/>
              </a:solidFill>
            </a:endParaRPr>
          </a:p>
        </p:txBody>
      </p:sp>
      <p:sp>
        <p:nvSpPr>
          <p:cNvPr id="23" name="CasellaDiTesto 22"/>
          <p:cNvSpPr txBox="1"/>
          <p:nvPr/>
        </p:nvSpPr>
        <p:spPr>
          <a:xfrm>
            <a:off x="667095" y="4906744"/>
            <a:ext cx="8019705" cy="1631216"/>
          </a:xfrm>
          <a:prstGeom prst="rect">
            <a:avLst/>
          </a:prstGeom>
          <a:noFill/>
        </p:spPr>
        <p:txBody>
          <a:bodyPr wrap="square" rtlCol="0">
            <a:spAutoFit/>
          </a:bodyPr>
          <a:lstStyle/>
          <a:p>
            <a:r>
              <a:rPr lang="it-IT" sz="2400" b="1" dirty="0" smtClean="0"/>
              <a:t>The </a:t>
            </a:r>
            <a:r>
              <a:rPr lang="it-IT" sz="2400" b="1" dirty="0" err="1" smtClean="0"/>
              <a:t>number</a:t>
            </a:r>
            <a:r>
              <a:rPr lang="it-IT" sz="2400" b="1" dirty="0" smtClean="0"/>
              <a:t> </a:t>
            </a:r>
            <a:r>
              <a:rPr lang="it-IT" sz="2400" b="1" dirty="0" err="1" smtClean="0"/>
              <a:t>of</a:t>
            </a:r>
            <a:r>
              <a:rPr lang="it-IT" sz="2400" b="1" dirty="0" smtClean="0"/>
              <a:t> </a:t>
            </a:r>
            <a:r>
              <a:rPr lang="it-IT" sz="2400" b="1" baseline="30000" dirty="0" smtClean="0"/>
              <a:t>10</a:t>
            </a:r>
            <a:r>
              <a:rPr lang="it-IT" sz="2400" b="1" dirty="0" smtClean="0"/>
              <a:t>B </a:t>
            </a:r>
            <a:r>
              <a:rPr lang="it-IT" sz="2400" b="1" dirty="0" err="1" smtClean="0"/>
              <a:t>atoms</a:t>
            </a:r>
            <a:r>
              <a:rPr lang="it-IT" sz="2400" b="1" dirty="0" smtClean="0"/>
              <a:t> </a:t>
            </a:r>
            <a:r>
              <a:rPr lang="it-IT" sz="1400" dirty="0" smtClean="0"/>
              <a:t>(</a:t>
            </a:r>
            <a:r>
              <a:rPr lang="it-IT" sz="1400" dirty="0" err="1" smtClean="0"/>
              <a:t>see</a:t>
            </a:r>
            <a:r>
              <a:rPr lang="it-IT" sz="1400" dirty="0" smtClean="0"/>
              <a:t> slide 15)</a:t>
            </a:r>
            <a:r>
              <a:rPr lang="it-IT" sz="2400" b="1" dirty="0" err="1" smtClean="0"/>
              <a:t>is</a:t>
            </a:r>
            <a:r>
              <a:rPr lang="it-IT" sz="2400" b="1" dirty="0" smtClean="0"/>
              <a:t> </a:t>
            </a:r>
            <a:r>
              <a:rPr lang="it-IT" sz="2400" b="1" dirty="0" err="1" smtClean="0"/>
              <a:t>much</a:t>
            </a:r>
            <a:r>
              <a:rPr lang="it-IT" sz="2400" b="1" dirty="0" smtClean="0"/>
              <a:t> </a:t>
            </a:r>
            <a:r>
              <a:rPr lang="it-IT" sz="2400" b="1" dirty="0" err="1" smtClean="0"/>
              <a:t>higher</a:t>
            </a:r>
            <a:r>
              <a:rPr lang="it-IT" sz="2400" b="1" dirty="0" smtClean="0"/>
              <a:t> </a:t>
            </a:r>
            <a:r>
              <a:rPr lang="it-IT" sz="2400" b="1" dirty="0" err="1" smtClean="0"/>
              <a:t>than</a:t>
            </a:r>
            <a:r>
              <a:rPr lang="it-IT" sz="2400" b="1" dirty="0" smtClean="0"/>
              <a:t> 1 · 10</a:t>
            </a:r>
            <a:r>
              <a:rPr lang="it-IT" sz="2400" b="1" baseline="30000" dirty="0" smtClean="0"/>
              <a:t>18</a:t>
            </a:r>
            <a:r>
              <a:rPr lang="it-IT" sz="2400" b="1" dirty="0" smtClean="0"/>
              <a:t> and </a:t>
            </a:r>
            <a:r>
              <a:rPr lang="it-IT" sz="2400" b="1" dirty="0" err="1" smtClean="0"/>
              <a:t>even</a:t>
            </a:r>
            <a:r>
              <a:rPr lang="it-IT" sz="2400" b="1" dirty="0" smtClean="0"/>
              <a:t> </a:t>
            </a:r>
            <a:r>
              <a:rPr lang="it-IT" sz="2400" b="1" dirty="0" err="1" smtClean="0"/>
              <a:t>supposing</a:t>
            </a:r>
            <a:r>
              <a:rPr lang="it-IT" sz="2400" b="1" dirty="0" smtClean="0"/>
              <a:t> 1 </a:t>
            </a:r>
            <a:r>
              <a:rPr lang="it-IT" sz="2400" b="1" dirty="0" err="1" smtClean="0"/>
              <a:t>capture</a:t>
            </a:r>
            <a:r>
              <a:rPr lang="it-IT" sz="2400" b="1" dirty="0" smtClean="0"/>
              <a:t> </a:t>
            </a:r>
            <a:r>
              <a:rPr lang="it-IT" sz="2400" b="1" dirty="0" err="1" smtClean="0"/>
              <a:t>reaction</a:t>
            </a:r>
            <a:r>
              <a:rPr lang="it-IT" sz="2400" b="1" dirty="0" smtClean="0"/>
              <a:t> per </a:t>
            </a:r>
            <a:r>
              <a:rPr lang="it-IT" sz="2400" b="1" dirty="0" err="1" smtClean="0"/>
              <a:t>neutron</a:t>
            </a:r>
            <a:r>
              <a:rPr lang="it-IT" sz="2400" b="1" dirty="0" smtClean="0"/>
              <a:t> </a:t>
            </a:r>
          </a:p>
          <a:p>
            <a:pPr algn="ctr"/>
            <a:endParaRPr lang="it-IT" sz="2400" b="1" dirty="0" smtClean="0">
              <a:solidFill>
                <a:srgbClr val="00B050"/>
              </a:solidFill>
            </a:endParaRPr>
          </a:p>
          <a:p>
            <a:pPr algn="ctr"/>
            <a:r>
              <a:rPr lang="it-IT" sz="2800" b="1" dirty="0" smtClean="0">
                <a:solidFill>
                  <a:srgbClr val="00B050"/>
                </a:solidFill>
              </a:rPr>
              <a:t>the</a:t>
            </a:r>
            <a:r>
              <a:rPr lang="it-IT" sz="2800" b="1" dirty="0" smtClean="0"/>
              <a:t> </a:t>
            </a:r>
            <a:r>
              <a:rPr lang="it-IT" sz="2800" b="1" baseline="30000" dirty="0" smtClean="0">
                <a:solidFill>
                  <a:srgbClr val="00B050"/>
                </a:solidFill>
              </a:rPr>
              <a:t>10</a:t>
            </a:r>
            <a:r>
              <a:rPr lang="it-IT" sz="2800" b="1" dirty="0" smtClean="0">
                <a:solidFill>
                  <a:srgbClr val="00B050"/>
                </a:solidFill>
              </a:rPr>
              <a:t>B</a:t>
            </a:r>
            <a:r>
              <a:rPr lang="it-IT" sz="2800" b="1" dirty="0" smtClean="0"/>
              <a:t> </a:t>
            </a:r>
            <a:r>
              <a:rPr lang="it-IT" sz="2800" b="1" dirty="0" err="1" smtClean="0">
                <a:solidFill>
                  <a:srgbClr val="00B050"/>
                </a:solidFill>
              </a:rPr>
              <a:t>consumption</a:t>
            </a:r>
            <a:r>
              <a:rPr lang="it-IT" sz="2800" b="1" dirty="0" smtClean="0">
                <a:solidFill>
                  <a:srgbClr val="00B050"/>
                </a:solidFill>
              </a:rPr>
              <a:t> </a:t>
            </a:r>
            <a:r>
              <a:rPr lang="it-IT" sz="2800" b="1" dirty="0" err="1" smtClean="0">
                <a:solidFill>
                  <a:srgbClr val="00B050"/>
                </a:solidFill>
              </a:rPr>
              <a:t>is</a:t>
            </a:r>
            <a:r>
              <a:rPr lang="it-IT" sz="2800" b="1" dirty="0" smtClean="0">
                <a:solidFill>
                  <a:srgbClr val="00B050"/>
                </a:solidFill>
              </a:rPr>
              <a:t> </a:t>
            </a:r>
            <a:r>
              <a:rPr lang="it-IT" sz="2800" b="1" dirty="0" err="1" smtClean="0">
                <a:solidFill>
                  <a:srgbClr val="00B050"/>
                </a:solidFill>
              </a:rPr>
              <a:t>negligible</a:t>
            </a:r>
            <a:endParaRPr lang="it-IT" sz="2800" b="1" dirty="0">
              <a:solidFill>
                <a:srgbClr val="00B050"/>
              </a:solidFill>
            </a:endParaRPr>
          </a:p>
        </p:txBody>
      </p:sp>
      <p:sp>
        <p:nvSpPr>
          <p:cNvPr id="14" name="Footer Placeholder 4"/>
          <p:cNvSpPr>
            <a:spLocks noGrp="1"/>
          </p:cNvSpPr>
          <p:nvPr>
            <p:ph type="ftr" sz="quarter" idx="11"/>
          </p:nvPr>
        </p:nvSpPr>
        <p:spPr>
          <a:xfrm>
            <a:off x="4572000" y="6537960"/>
            <a:ext cx="4114800" cy="320040"/>
          </a:xfrm>
        </p:spPr>
        <p:txBody>
          <a:bodyPr/>
          <a:lstStyle>
            <a:lvl1pPr>
              <a:defRPr/>
            </a:lvl1pPr>
          </a:lstStyle>
          <a:p>
            <a:r>
              <a:rPr lang="en-US" dirty="0" smtClean="0"/>
              <a:t>RESMM’15 East Lansing 10-14 May 2015</a:t>
            </a:r>
            <a:endParaRPr lang="en-US" dirty="0"/>
          </a:p>
        </p:txBody>
      </p:sp>
    </p:spTree>
    <p:extLst>
      <p:ext uri="{BB962C8B-B14F-4D97-AF65-F5344CB8AC3E}">
        <p14:creationId xmlns="" xmlns:p14="http://schemas.microsoft.com/office/powerpoint/2010/main" val="1409046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RESMM’15 East Lansing 10-14 May 2015</a:t>
            </a:r>
            <a:endParaRPr lang="en-US" dirty="0"/>
          </a:p>
        </p:txBody>
      </p:sp>
      <p:sp>
        <p:nvSpPr>
          <p:cNvPr id="3" name="Segnaposto numero diapositiva 2"/>
          <p:cNvSpPr>
            <a:spLocks noGrp="1"/>
          </p:cNvSpPr>
          <p:nvPr>
            <p:ph type="sldNum" sz="quarter" idx="12"/>
          </p:nvPr>
        </p:nvSpPr>
        <p:spPr/>
        <p:txBody>
          <a:bodyPr/>
          <a:lstStyle/>
          <a:p>
            <a:fld id="{0FA004B2-1541-5046-B6F2-22AF56585712}" type="slidenum">
              <a:rPr lang="en-US" smtClean="0"/>
              <a:pPr/>
              <a:t>17</a:t>
            </a:fld>
            <a:endParaRPr lang="en-US"/>
          </a:p>
        </p:txBody>
      </p:sp>
      <p:sp>
        <p:nvSpPr>
          <p:cNvPr id="7" name="Titolo 3"/>
          <p:cNvSpPr txBox="1">
            <a:spLocks/>
          </p:cNvSpPr>
          <p:nvPr/>
        </p:nvSpPr>
        <p:spPr>
          <a:xfrm>
            <a:off x="605481" y="274319"/>
            <a:ext cx="8229600" cy="914400"/>
          </a:xfrm>
          <a:prstGeom prst="rect">
            <a:avLst/>
          </a:prstGeom>
        </p:spPr>
        <p:txBody>
          <a:bodyPr vert="horz" lIns="36000" tIns="0" rIns="36000" bIns="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rgbClr val="0089B5"/>
                </a:solidFill>
                <a:effectLst/>
                <a:uLnTx/>
                <a:uFillTx/>
                <a:latin typeface="+mj-lt"/>
                <a:ea typeface="+mj-ea"/>
                <a:cs typeface="+mj-cs"/>
              </a:rPr>
              <a:t> n Boron capture reaction</a:t>
            </a:r>
            <a:endParaRPr kumimoji="0" lang="it-IT" sz="2800" b="1" i="0" u="none" strike="noStrike" kern="1200" cap="none" spc="0" normalizeH="0" baseline="0" noProof="0" dirty="0">
              <a:ln>
                <a:noFill/>
              </a:ln>
              <a:solidFill>
                <a:srgbClr val="0089B5"/>
              </a:solidFill>
              <a:effectLst>
                <a:outerShdw blurRad="63500" dist="63500" dir="2700000" algn="tl" rotWithShape="0">
                  <a:schemeClr val="bg1">
                    <a:lumMod val="75000"/>
                    <a:alpha val="50000"/>
                  </a:schemeClr>
                </a:outerShdw>
              </a:effectLst>
              <a:uLnTx/>
              <a:uFillTx/>
              <a:latin typeface="+mj-lt"/>
              <a:ea typeface="+mj-ea"/>
              <a:cs typeface="+mj-cs"/>
            </a:endParaRPr>
          </a:p>
        </p:txBody>
      </p:sp>
      <p:grpSp>
        <p:nvGrpSpPr>
          <p:cNvPr id="51202" name="Group 2"/>
          <p:cNvGrpSpPr>
            <a:grpSpLocks noChangeAspect="1"/>
          </p:cNvGrpSpPr>
          <p:nvPr/>
        </p:nvGrpSpPr>
        <p:grpSpPr bwMode="auto">
          <a:xfrm>
            <a:off x="1178968" y="4123708"/>
            <a:ext cx="7341635" cy="792000"/>
            <a:chOff x="2331" y="10622"/>
            <a:chExt cx="7044" cy="760"/>
          </a:xfrm>
        </p:grpSpPr>
        <p:cxnSp>
          <p:nvCxnSpPr>
            <p:cNvPr id="51203" name="AutoShape 3"/>
            <p:cNvCxnSpPr>
              <a:cxnSpLocks noChangeShapeType="1"/>
            </p:cNvCxnSpPr>
            <p:nvPr/>
          </p:nvCxnSpPr>
          <p:spPr bwMode="auto">
            <a:xfrm flipV="1">
              <a:off x="3694" y="10766"/>
              <a:ext cx="814" cy="237"/>
            </a:xfrm>
            <a:prstGeom prst="straightConnector1">
              <a:avLst/>
            </a:prstGeom>
            <a:noFill/>
            <a:ln w="9525">
              <a:solidFill>
                <a:srgbClr val="000000"/>
              </a:solidFill>
              <a:round/>
              <a:headEnd/>
              <a:tailEnd type="triangle" w="med" len="med"/>
            </a:ln>
          </p:spPr>
        </p:cxnSp>
        <p:cxnSp>
          <p:nvCxnSpPr>
            <p:cNvPr id="51204" name="AutoShape 4"/>
            <p:cNvCxnSpPr>
              <a:cxnSpLocks noChangeShapeType="1"/>
            </p:cNvCxnSpPr>
            <p:nvPr/>
          </p:nvCxnSpPr>
          <p:spPr bwMode="auto">
            <a:xfrm>
              <a:off x="3694" y="11003"/>
              <a:ext cx="814" cy="168"/>
            </a:xfrm>
            <a:prstGeom prst="straightConnector1">
              <a:avLst/>
            </a:prstGeom>
            <a:noFill/>
            <a:ln w="9525">
              <a:solidFill>
                <a:srgbClr val="000000"/>
              </a:solidFill>
              <a:round/>
              <a:headEnd/>
              <a:tailEnd type="triangle" w="med" len="med"/>
            </a:ln>
          </p:spPr>
        </p:cxnSp>
        <p:graphicFrame>
          <p:nvGraphicFramePr>
            <p:cNvPr id="51205" name="Object 5"/>
            <p:cNvGraphicFramePr>
              <a:graphicFrameLocks noChangeAspect="1"/>
            </p:cNvGraphicFramePr>
            <p:nvPr/>
          </p:nvGraphicFramePr>
          <p:xfrm>
            <a:off x="2331" y="10817"/>
            <a:ext cx="1320" cy="380"/>
          </p:xfrm>
          <a:graphic>
            <a:graphicData uri="http://schemas.openxmlformats.org/presentationml/2006/ole">
              <p:oleObj spid="_x0000_s51205" name="Equation" r:id="rId3" imgW="838080" imgH="241200" progId="Equation.3">
                <p:embed/>
              </p:oleObj>
            </a:graphicData>
          </a:graphic>
        </p:graphicFrame>
        <p:graphicFrame>
          <p:nvGraphicFramePr>
            <p:cNvPr id="51206" name="Object 6"/>
            <p:cNvGraphicFramePr>
              <a:graphicFrameLocks noChangeAspect="1"/>
            </p:cNvGraphicFramePr>
            <p:nvPr/>
          </p:nvGraphicFramePr>
          <p:xfrm>
            <a:off x="4595" y="10622"/>
            <a:ext cx="760" cy="380"/>
          </p:xfrm>
          <a:graphic>
            <a:graphicData uri="http://schemas.openxmlformats.org/presentationml/2006/ole">
              <p:oleObj spid="_x0000_s51206" name="Equation" r:id="rId4" imgW="482400" imgH="241200" progId="Equation.3">
                <p:embed/>
              </p:oleObj>
            </a:graphicData>
          </a:graphic>
        </p:graphicFrame>
        <p:graphicFrame>
          <p:nvGraphicFramePr>
            <p:cNvPr id="51207" name="Object 7"/>
            <p:cNvGraphicFramePr>
              <a:graphicFrameLocks noChangeAspect="1"/>
            </p:cNvGraphicFramePr>
            <p:nvPr/>
          </p:nvGraphicFramePr>
          <p:xfrm>
            <a:off x="5670" y="10689"/>
            <a:ext cx="1600" cy="217"/>
          </p:xfrm>
          <a:graphic>
            <a:graphicData uri="http://schemas.openxmlformats.org/presentationml/2006/ole">
              <p:oleObj spid="_x0000_s51207" name="Equation" r:id="rId5" imgW="1015920" imgH="139680" progId="Equation.3">
                <p:embed/>
              </p:oleObj>
            </a:graphicData>
          </a:graphic>
        </p:graphicFrame>
        <p:graphicFrame>
          <p:nvGraphicFramePr>
            <p:cNvPr id="51208" name="Object 8"/>
            <p:cNvGraphicFramePr>
              <a:graphicFrameLocks noChangeAspect="1"/>
            </p:cNvGraphicFramePr>
            <p:nvPr/>
          </p:nvGraphicFramePr>
          <p:xfrm>
            <a:off x="4539" y="11002"/>
            <a:ext cx="2262" cy="380"/>
          </p:xfrm>
          <a:graphic>
            <a:graphicData uri="http://schemas.openxmlformats.org/presentationml/2006/ole">
              <p:oleObj spid="_x0000_s51208" name="Equation" r:id="rId6" imgW="1371600" imgH="241200" progId="Equation.3">
                <p:embed/>
              </p:oleObj>
            </a:graphicData>
          </a:graphic>
        </p:graphicFrame>
        <p:graphicFrame>
          <p:nvGraphicFramePr>
            <p:cNvPr id="51209" name="Object 9"/>
            <p:cNvGraphicFramePr>
              <a:graphicFrameLocks noChangeAspect="1"/>
            </p:cNvGraphicFramePr>
            <p:nvPr/>
          </p:nvGraphicFramePr>
          <p:xfrm>
            <a:off x="7015" y="11118"/>
            <a:ext cx="2360" cy="217"/>
          </p:xfrm>
          <a:graphic>
            <a:graphicData uri="http://schemas.openxmlformats.org/presentationml/2006/ole">
              <p:oleObj spid="_x0000_s51209" name="Equation" r:id="rId7" imgW="1498320" imgH="139680" progId="Equation.3">
                <p:embed/>
              </p:oleObj>
            </a:graphicData>
          </a:graphic>
        </p:graphicFrame>
        <p:graphicFrame>
          <p:nvGraphicFramePr>
            <p:cNvPr id="51210" name="Object 10"/>
            <p:cNvGraphicFramePr>
              <a:graphicFrameLocks noChangeAspect="1"/>
            </p:cNvGraphicFramePr>
            <p:nvPr/>
          </p:nvGraphicFramePr>
          <p:xfrm>
            <a:off x="3950" y="10622"/>
            <a:ext cx="262" cy="201"/>
          </p:xfrm>
          <a:graphic>
            <a:graphicData uri="http://schemas.openxmlformats.org/presentationml/2006/ole">
              <p:oleObj spid="_x0000_s51210" name="Equation" r:id="rId8" imgW="164880" imgH="126720" progId="Equation.3">
                <p:embed/>
              </p:oleObj>
            </a:graphicData>
          </a:graphic>
        </p:graphicFrame>
        <p:graphicFrame>
          <p:nvGraphicFramePr>
            <p:cNvPr id="51211" name="Object 11"/>
            <p:cNvGraphicFramePr>
              <a:graphicFrameLocks noChangeAspect="1"/>
            </p:cNvGraphicFramePr>
            <p:nvPr/>
          </p:nvGraphicFramePr>
          <p:xfrm>
            <a:off x="3928" y="11134"/>
            <a:ext cx="343" cy="201"/>
          </p:xfrm>
          <a:graphic>
            <a:graphicData uri="http://schemas.openxmlformats.org/presentationml/2006/ole">
              <p:oleObj spid="_x0000_s51211" name="Equation" r:id="rId9" imgW="215640" imgH="126720" progId="Equation.3">
                <p:embed/>
              </p:oleObj>
            </a:graphicData>
          </a:graphic>
        </p:graphicFrame>
      </p:grpSp>
      <p:pic>
        <p:nvPicPr>
          <p:cNvPr id="51212" name="Picture 2" descr="http://nanomed.missouri.edu/institute/research/img/bnct%20cell%20graphic%20copy.gif"/>
          <p:cNvPicPr>
            <a:picLocks noChangeAspect="1" noChangeArrowheads="1"/>
          </p:cNvPicPr>
          <p:nvPr/>
        </p:nvPicPr>
        <p:blipFill>
          <a:blip r:embed="rId10" cstate="print"/>
          <a:srcRect/>
          <a:stretch>
            <a:fillRect/>
          </a:stretch>
        </p:blipFill>
        <p:spPr bwMode="auto">
          <a:xfrm>
            <a:off x="2482633" y="1188719"/>
            <a:ext cx="3578251" cy="2631234"/>
          </a:xfrm>
          <a:prstGeom prst="rect">
            <a:avLst/>
          </a:prstGeom>
          <a:noFill/>
          <a:ln w="9525">
            <a:noFill/>
            <a:miter lim="800000"/>
            <a:headEnd/>
            <a:tailEnd/>
          </a:ln>
        </p:spPr>
      </p:pic>
      <p:sp>
        <p:nvSpPr>
          <p:cNvPr id="19" name="CasellaDiTesto 18"/>
          <p:cNvSpPr txBox="1"/>
          <p:nvPr/>
        </p:nvSpPr>
        <p:spPr>
          <a:xfrm>
            <a:off x="1173891" y="5473358"/>
            <a:ext cx="7512909" cy="369332"/>
          </a:xfrm>
          <a:prstGeom prst="rect">
            <a:avLst/>
          </a:prstGeom>
          <a:noFill/>
        </p:spPr>
        <p:txBody>
          <a:bodyPr wrap="square" rtlCol="0">
            <a:spAutoFit/>
          </a:bodyPr>
          <a:lstStyle/>
          <a:p>
            <a:r>
              <a:rPr lang="it-IT" dirty="0" err="1" smtClean="0"/>
              <a:t>What</a:t>
            </a:r>
            <a:r>
              <a:rPr lang="it-IT" dirty="0" smtClean="0"/>
              <a:t> </a:t>
            </a:r>
            <a:r>
              <a:rPr lang="it-IT" dirty="0" err="1" smtClean="0"/>
              <a:t>is</a:t>
            </a:r>
            <a:r>
              <a:rPr lang="it-IT" dirty="0" smtClean="0"/>
              <a:t> the </a:t>
            </a:r>
            <a:r>
              <a:rPr lang="it-IT" dirty="0" err="1" smtClean="0"/>
              <a:t>contribution</a:t>
            </a:r>
            <a:r>
              <a:rPr lang="it-IT" dirty="0" smtClean="0"/>
              <a:t> </a:t>
            </a:r>
            <a:r>
              <a:rPr lang="it-IT" dirty="0" err="1" smtClean="0"/>
              <a:t>of</a:t>
            </a:r>
            <a:r>
              <a:rPr lang="it-IT" dirty="0" smtClean="0"/>
              <a:t> </a:t>
            </a:r>
            <a:r>
              <a:rPr lang="it-IT" dirty="0" err="1" smtClean="0"/>
              <a:t>alpha</a:t>
            </a:r>
            <a:r>
              <a:rPr lang="it-IT" dirty="0" smtClean="0"/>
              <a:t> </a:t>
            </a:r>
            <a:r>
              <a:rPr lang="it-IT" dirty="0" err="1" smtClean="0"/>
              <a:t>particles</a:t>
            </a:r>
            <a:r>
              <a:rPr lang="it-IT" dirty="0" smtClean="0"/>
              <a:t> and </a:t>
            </a:r>
            <a:r>
              <a:rPr lang="it-IT" dirty="0" err="1" smtClean="0"/>
              <a:t>of</a:t>
            </a:r>
            <a:r>
              <a:rPr lang="it-IT" dirty="0" smtClean="0"/>
              <a:t> Li ion </a:t>
            </a:r>
            <a:r>
              <a:rPr lang="it-IT" dirty="0" err="1" smtClean="0"/>
              <a:t>to</a:t>
            </a:r>
            <a:r>
              <a:rPr lang="it-IT" dirty="0" smtClean="0"/>
              <a:t> the DPA?</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o 28"/>
          <p:cNvGrpSpPr/>
          <p:nvPr/>
        </p:nvGrpSpPr>
        <p:grpSpPr>
          <a:xfrm>
            <a:off x="1413162" y="4384442"/>
            <a:ext cx="5525062" cy="2296700"/>
            <a:chOff x="1035226" y="4556652"/>
            <a:chExt cx="5525062" cy="2296700"/>
          </a:xfrm>
        </p:grpSpPr>
        <p:sp>
          <p:nvSpPr>
            <p:cNvPr id="26" name="CasellaDiTesto 25"/>
            <p:cNvSpPr txBox="1"/>
            <p:nvPr/>
          </p:nvSpPr>
          <p:spPr>
            <a:xfrm>
              <a:off x="4051652" y="4995529"/>
              <a:ext cx="2508636" cy="923330"/>
            </a:xfrm>
            <a:prstGeom prst="rect">
              <a:avLst/>
            </a:prstGeom>
            <a:noFill/>
          </p:spPr>
          <p:txBody>
            <a:bodyPr wrap="square" rtlCol="0">
              <a:spAutoFit/>
            </a:bodyPr>
            <a:lstStyle/>
            <a:p>
              <a:pPr algn="just"/>
              <a:r>
                <a:rPr lang="it-IT" dirty="0" smtClean="0"/>
                <a:t>Central </a:t>
              </a:r>
              <a:r>
                <a:rPr lang="it-IT" dirty="0" err="1" smtClean="0"/>
                <a:t>section</a:t>
              </a:r>
              <a:r>
                <a:rPr lang="it-IT" dirty="0" smtClean="0"/>
                <a:t>: </a:t>
              </a:r>
            </a:p>
            <a:p>
              <a:r>
                <a:rPr lang="it-IT" dirty="0" err="1" smtClean="0"/>
                <a:t>neutrons</a:t>
              </a:r>
              <a:r>
                <a:rPr lang="it-IT" dirty="0" smtClean="0"/>
                <a:t> </a:t>
              </a:r>
              <a:r>
                <a:rPr lang="it-IT" dirty="0" err="1" smtClean="0"/>
                <a:t>react</a:t>
              </a:r>
              <a:r>
                <a:rPr lang="it-IT" dirty="0" smtClean="0"/>
                <a:t> at the </a:t>
              </a:r>
              <a:r>
                <a:rPr lang="it-IT" dirty="0" err="1" smtClean="0"/>
                <a:t>surface</a:t>
              </a:r>
              <a:r>
                <a:rPr lang="it-IT" dirty="0" smtClean="0"/>
                <a:t> </a:t>
              </a:r>
              <a:r>
                <a:rPr lang="it-IT" sz="1400" dirty="0" smtClean="0"/>
                <a:t>(self </a:t>
              </a:r>
              <a:r>
                <a:rPr lang="it-IT" sz="1400" dirty="0" err="1" smtClean="0"/>
                <a:t>shielding</a:t>
              </a:r>
              <a:r>
                <a:rPr lang="it-IT" sz="1400" dirty="0" smtClean="0"/>
                <a:t> </a:t>
              </a:r>
              <a:r>
                <a:rPr lang="it-IT" sz="1400" dirty="0" err="1" smtClean="0"/>
                <a:t>effect</a:t>
              </a:r>
              <a:r>
                <a:rPr lang="it-IT" sz="1400" dirty="0" smtClean="0"/>
                <a:t>)</a:t>
              </a:r>
              <a:endParaRPr lang="it-IT" sz="1400" dirty="0"/>
            </a:p>
          </p:txBody>
        </p:sp>
        <p:pic>
          <p:nvPicPr>
            <p:cNvPr id="28" name="Picture 3" descr="K:\Tokio\10^6 part\isotropi\Neutron Fluence_center.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l="17287" t="11269" r="10266" b="4324"/>
            <a:stretch/>
          </p:blipFill>
          <p:spPr bwMode="auto">
            <a:xfrm>
              <a:off x="1035226" y="4556652"/>
              <a:ext cx="2628332" cy="229670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Segnaposto piè di pagina 1"/>
          <p:cNvSpPr>
            <a:spLocks noGrp="1"/>
          </p:cNvSpPr>
          <p:nvPr>
            <p:ph type="ftr" sz="quarter" idx="11"/>
          </p:nvPr>
        </p:nvSpPr>
        <p:spPr/>
        <p:txBody>
          <a:bodyPr/>
          <a:lstStyle/>
          <a:p>
            <a:r>
              <a:rPr lang="en-US" dirty="0" smtClean="0"/>
              <a:t>RESMM’15 East Lansing 10-14 May 2015</a:t>
            </a:r>
            <a:endParaRPr lang="en-US" dirty="0"/>
          </a:p>
        </p:txBody>
      </p:sp>
      <p:sp>
        <p:nvSpPr>
          <p:cNvPr id="3" name="Segnaposto numero diapositiva 2"/>
          <p:cNvSpPr>
            <a:spLocks noGrp="1"/>
          </p:cNvSpPr>
          <p:nvPr>
            <p:ph type="sldNum" sz="quarter" idx="12"/>
          </p:nvPr>
        </p:nvSpPr>
        <p:spPr/>
        <p:txBody>
          <a:bodyPr/>
          <a:lstStyle/>
          <a:p>
            <a:fld id="{0FA004B2-1541-5046-B6F2-22AF56585712}" type="slidenum">
              <a:rPr lang="en-US" smtClean="0"/>
              <a:pPr/>
              <a:t>18</a:t>
            </a:fld>
            <a:endParaRPr lang="en-US"/>
          </a:p>
        </p:txBody>
      </p:sp>
      <p:sp>
        <p:nvSpPr>
          <p:cNvPr id="6" name="Titolo 1"/>
          <p:cNvSpPr>
            <a:spLocks noGrp="1"/>
          </p:cNvSpPr>
          <p:nvPr>
            <p:ph type="title"/>
          </p:nvPr>
        </p:nvSpPr>
        <p:spPr>
          <a:xfrm>
            <a:off x="457200" y="239827"/>
            <a:ext cx="8229600" cy="914400"/>
          </a:xfrm>
        </p:spPr>
        <p:txBody>
          <a:bodyPr/>
          <a:lstStyle/>
          <a:p>
            <a:pPr algn="ctr"/>
            <a:r>
              <a:rPr lang="it-IT" b="1" dirty="0" err="1" smtClean="0">
                <a:solidFill>
                  <a:srgbClr val="0070C0"/>
                </a:solidFill>
              </a:rPr>
              <a:t>Neutrons</a:t>
            </a:r>
            <a:r>
              <a:rPr lang="it-IT" b="1" dirty="0" smtClean="0">
                <a:solidFill>
                  <a:srgbClr val="0070C0"/>
                </a:solidFill>
              </a:rPr>
              <a:t> on MgB</a:t>
            </a:r>
            <a:r>
              <a:rPr lang="it-IT" b="1" baseline="-25000" dirty="0" smtClean="0">
                <a:solidFill>
                  <a:srgbClr val="0070C0"/>
                </a:solidFill>
              </a:rPr>
              <a:t>2</a:t>
            </a:r>
            <a:r>
              <a:rPr lang="it-IT" b="1" dirty="0" smtClean="0">
                <a:solidFill>
                  <a:srgbClr val="0070C0"/>
                </a:solidFill>
              </a:rPr>
              <a:t> </a:t>
            </a:r>
            <a:r>
              <a:rPr lang="it-IT" b="1" dirty="0" err="1">
                <a:solidFill>
                  <a:srgbClr val="0070C0"/>
                </a:solidFill>
              </a:rPr>
              <a:t>S</a:t>
            </a:r>
            <a:r>
              <a:rPr lang="it-IT" b="1" dirty="0" err="1" smtClean="0">
                <a:solidFill>
                  <a:srgbClr val="0070C0"/>
                </a:solidFill>
              </a:rPr>
              <a:t>imulations</a:t>
            </a:r>
            <a:endParaRPr lang="it-IT" b="1" dirty="0">
              <a:solidFill>
                <a:srgbClr val="0070C0"/>
              </a:solidFill>
            </a:endParaRPr>
          </a:p>
        </p:txBody>
      </p:sp>
      <p:sp>
        <p:nvSpPr>
          <p:cNvPr id="7" name="CasellaDiTesto 6"/>
          <p:cNvSpPr txBox="1"/>
          <p:nvPr/>
        </p:nvSpPr>
        <p:spPr>
          <a:xfrm>
            <a:off x="1081585" y="993868"/>
            <a:ext cx="6980830" cy="589072"/>
          </a:xfrm>
          <a:prstGeom prst="rect">
            <a:avLst/>
          </a:prstGeom>
          <a:noFill/>
        </p:spPr>
        <p:txBody>
          <a:bodyPr wrap="square" rtlCol="0">
            <a:spAutoFit/>
          </a:bodyPr>
          <a:lstStyle/>
          <a:p>
            <a:pPr>
              <a:lnSpc>
                <a:spcPct val="150000"/>
              </a:lnSpc>
              <a:buFont typeface="Arial" pitchFamily="34" charset="0"/>
              <a:buChar char="•"/>
            </a:pPr>
            <a:r>
              <a:rPr lang="it-IT" sz="2400" dirty="0" smtClean="0">
                <a:solidFill>
                  <a:srgbClr val="0070C0"/>
                </a:solidFill>
              </a:rPr>
              <a:t>MgB</a:t>
            </a:r>
            <a:r>
              <a:rPr lang="it-IT" sz="2400" baseline="-25000" dirty="0" smtClean="0">
                <a:solidFill>
                  <a:srgbClr val="0070C0"/>
                </a:solidFill>
              </a:rPr>
              <a:t>2</a:t>
            </a:r>
            <a:r>
              <a:rPr lang="it-IT" sz="2400" dirty="0" smtClean="0">
                <a:solidFill>
                  <a:srgbClr val="0070C0"/>
                </a:solidFill>
              </a:rPr>
              <a:t> with </a:t>
            </a:r>
            <a:r>
              <a:rPr lang="it-IT" sz="2400" dirty="0" err="1" smtClean="0">
                <a:solidFill>
                  <a:srgbClr val="0070C0"/>
                </a:solidFill>
              </a:rPr>
              <a:t>natural</a:t>
            </a:r>
            <a:r>
              <a:rPr lang="it-IT" sz="2400" dirty="0" smtClean="0">
                <a:solidFill>
                  <a:srgbClr val="0070C0"/>
                </a:solidFill>
              </a:rPr>
              <a:t> </a:t>
            </a:r>
            <a:r>
              <a:rPr lang="it-IT" sz="2400" dirty="0" err="1" smtClean="0">
                <a:solidFill>
                  <a:srgbClr val="0070C0"/>
                </a:solidFill>
              </a:rPr>
              <a:t>composition</a:t>
            </a:r>
            <a:r>
              <a:rPr lang="it-IT" sz="2400" dirty="0" smtClean="0">
                <a:solidFill>
                  <a:srgbClr val="0070C0"/>
                </a:solidFill>
              </a:rPr>
              <a:t> of B </a:t>
            </a:r>
            <a:r>
              <a:rPr lang="it-IT" dirty="0" smtClean="0">
                <a:solidFill>
                  <a:srgbClr val="0070C0"/>
                </a:solidFill>
              </a:rPr>
              <a:t>(80% </a:t>
            </a:r>
            <a:r>
              <a:rPr lang="it-IT" baseline="30000" dirty="0" smtClean="0">
                <a:solidFill>
                  <a:srgbClr val="0070C0"/>
                </a:solidFill>
              </a:rPr>
              <a:t>11</a:t>
            </a:r>
            <a:r>
              <a:rPr lang="it-IT" dirty="0" smtClean="0">
                <a:solidFill>
                  <a:srgbClr val="0070C0"/>
                </a:solidFill>
              </a:rPr>
              <a:t>B – 20% </a:t>
            </a:r>
            <a:r>
              <a:rPr lang="it-IT" baseline="30000" dirty="0" smtClean="0">
                <a:solidFill>
                  <a:srgbClr val="0070C0"/>
                </a:solidFill>
              </a:rPr>
              <a:t>10</a:t>
            </a:r>
            <a:r>
              <a:rPr lang="it-IT" dirty="0" smtClean="0">
                <a:solidFill>
                  <a:srgbClr val="0070C0"/>
                </a:solidFill>
              </a:rPr>
              <a:t>B)</a:t>
            </a:r>
            <a:r>
              <a:rPr lang="it-IT" sz="2400" dirty="0" smtClean="0">
                <a:solidFill>
                  <a:srgbClr val="0070C0"/>
                </a:solidFill>
              </a:rPr>
              <a:t> </a:t>
            </a:r>
            <a:endParaRPr lang="it-IT" sz="2400" dirty="0">
              <a:solidFill>
                <a:srgbClr val="0070C0"/>
              </a:solidFill>
            </a:endParaRPr>
          </a:p>
        </p:txBody>
      </p:sp>
      <p:sp>
        <p:nvSpPr>
          <p:cNvPr id="8" name="CasellaDiTesto 7"/>
          <p:cNvSpPr txBox="1"/>
          <p:nvPr/>
        </p:nvSpPr>
        <p:spPr>
          <a:xfrm>
            <a:off x="457200" y="1604799"/>
            <a:ext cx="4924425" cy="646331"/>
          </a:xfrm>
          <a:prstGeom prst="rect">
            <a:avLst/>
          </a:prstGeom>
          <a:noFill/>
        </p:spPr>
        <p:txBody>
          <a:bodyPr wrap="square" rtlCol="0">
            <a:spAutoFit/>
          </a:bodyPr>
          <a:lstStyle/>
          <a:p>
            <a:pPr algn="ctr">
              <a:lnSpc>
                <a:spcPct val="150000"/>
              </a:lnSpc>
            </a:pPr>
            <a:r>
              <a:rPr lang="it-IT" sz="2400" dirty="0" smtClean="0">
                <a:solidFill>
                  <a:srgbClr val="FF0000"/>
                </a:solidFill>
              </a:rPr>
              <a:t>Thermal </a:t>
            </a:r>
            <a:r>
              <a:rPr lang="it-IT" sz="2400" dirty="0" err="1" smtClean="0">
                <a:solidFill>
                  <a:srgbClr val="FF0000"/>
                </a:solidFill>
              </a:rPr>
              <a:t>Neutrons</a:t>
            </a:r>
            <a:r>
              <a:rPr lang="it-IT" sz="2400" dirty="0" smtClean="0">
                <a:solidFill>
                  <a:srgbClr val="FF0000"/>
                </a:solidFill>
              </a:rPr>
              <a:t> </a:t>
            </a:r>
            <a:r>
              <a:rPr lang="it-IT" sz="2000" dirty="0" smtClean="0">
                <a:solidFill>
                  <a:srgbClr val="FF0000"/>
                </a:solidFill>
              </a:rPr>
              <a:t>(</a:t>
            </a:r>
            <a:r>
              <a:rPr lang="it-IT" sz="2000" dirty="0" err="1" smtClean="0">
                <a:solidFill>
                  <a:srgbClr val="FF0000"/>
                </a:solidFill>
              </a:rPr>
              <a:t>isotropic</a:t>
            </a:r>
            <a:r>
              <a:rPr lang="it-IT" sz="2000" dirty="0" smtClean="0">
                <a:solidFill>
                  <a:srgbClr val="FF0000"/>
                </a:solidFill>
              </a:rPr>
              <a:t> source)                      </a:t>
            </a:r>
            <a:r>
              <a:rPr lang="it-IT" sz="2400" dirty="0" smtClean="0">
                <a:solidFill>
                  <a:srgbClr val="FF0000"/>
                </a:solidFill>
              </a:rPr>
              <a:t>      </a:t>
            </a:r>
          </a:p>
        </p:txBody>
      </p:sp>
      <p:sp>
        <p:nvSpPr>
          <p:cNvPr id="9" name="Segnaposto numero diapositiva 6"/>
          <p:cNvSpPr txBox="1">
            <a:spLocks/>
          </p:cNvSpPr>
          <p:nvPr/>
        </p:nvSpPr>
        <p:spPr>
          <a:xfrm>
            <a:off x="8686800" y="6537960"/>
            <a:ext cx="457200" cy="320040"/>
          </a:xfrm>
          <a:prstGeom prst="rect">
            <a:avLst/>
          </a:prstGeom>
        </p:spPr>
        <p:txBody>
          <a:bodyPr vert="horz" lIns="91440" tIns="0" rIns="91440" bIns="0" rtlCol="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0FA004B2-1541-5046-B6F2-22AF56585712}" type="slidenum">
              <a:rPr kumimoji="0" lang="en-US" sz="1200" b="1"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grpSp>
        <p:nvGrpSpPr>
          <p:cNvPr id="10" name="Gruppo 9"/>
          <p:cNvGrpSpPr>
            <a:grpSpLocks noChangeAspect="1"/>
          </p:cNvGrpSpPr>
          <p:nvPr/>
        </p:nvGrpSpPr>
        <p:grpSpPr>
          <a:xfrm>
            <a:off x="1120254" y="2415247"/>
            <a:ext cx="1768619" cy="1844222"/>
            <a:chOff x="1012825" y="1676584"/>
            <a:chExt cx="2160588" cy="2253559"/>
          </a:xfrm>
        </p:grpSpPr>
        <p:sp>
          <p:nvSpPr>
            <p:cNvPr id="11" name="Oval 3"/>
            <p:cNvSpPr>
              <a:spLocks noChangeArrowheads="1"/>
            </p:cNvSpPr>
            <p:nvPr/>
          </p:nvSpPr>
          <p:spPr bwMode="auto">
            <a:xfrm>
              <a:off x="1012825" y="1769555"/>
              <a:ext cx="2160588" cy="216058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it-IT"/>
            </a:p>
          </p:txBody>
        </p:sp>
        <p:cxnSp>
          <p:nvCxnSpPr>
            <p:cNvPr id="12" name="AutoShape 4"/>
            <p:cNvCxnSpPr>
              <a:cxnSpLocks noChangeShapeType="1"/>
            </p:cNvCxnSpPr>
            <p:nvPr/>
          </p:nvCxnSpPr>
          <p:spPr bwMode="auto">
            <a:xfrm>
              <a:off x="1012825" y="2755564"/>
              <a:ext cx="320087" cy="0"/>
            </a:xfrm>
            <a:prstGeom prst="straightConnector1">
              <a:avLst/>
            </a:prstGeom>
            <a:noFill/>
            <a:ln w="12700">
              <a:solidFill>
                <a:srgbClr val="C0504D"/>
              </a:solidFill>
              <a:round/>
              <a:headEnd/>
              <a:tailEnd type="triangle" w="lg" len="med"/>
            </a:ln>
            <a:effectLst/>
          </p:spPr>
        </p:cxnSp>
        <p:cxnSp>
          <p:nvCxnSpPr>
            <p:cNvPr id="13" name="AutoShape 5"/>
            <p:cNvCxnSpPr>
              <a:cxnSpLocks noChangeShapeType="1"/>
            </p:cNvCxnSpPr>
            <p:nvPr/>
          </p:nvCxnSpPr>
          <p:spPr bwMode="auto">
            <a:xfrm flipH="1">
              <a:off x="2888891" y="2755564"/>
              <a:ext cx="284522" cy="0"/>
            </a:xfrm>
            <a:prstGeom prst="straightConnector1">
              <a:avLst/>
            </a:prstGeom>
            <a:noFill/>
            <a:ln w="12700">
              <a:solidFill>
                <a:srgbClr val="C0504D"/>
              </a:solidFill>
              <a:round/>
              <a:headEnd/>
              <a:tailEnd type="triangle" w="lg" len="med"/>
            </a:ln>
            <a:effectLst/>
          </p:spPr>
        </p:cxnSp>
        <p:cxnSp>
          <p:nvCxnSpPr>
            <p:cNvPr id="14" name="AutoShape 6"/>
            <p:cNvCxnSpPr>
              <a:cxnSpLocks noChangeShapeType="1"/>
            </p:cNvCxnSpPr>
            <p:nvPr/>
          </p:nvCxnSpPr>
          <p:spPr bwMode="auto">
            <a:xfrm flipV="1">
              <a:off x="2090579" y="3546890"/>
              <a:ext cx="0" cy="290238"/>
            </a:xfrm>
            <a:prstGeom prst="straightConnector1">
              <a:avLst/>
            </a:prstGeom>
            <a:noFill/>
            <a:ln w="12700">
              <a:solidFill>
                <a:srgbClr val="C0504D"/>
              </a:solidFill>
              <a:round/>
              <a:headEnd/>
              <a:tailEnd type="triangle" w="lg" len="med"/>
            </a:ln>
            <a:effectLst/>
          </p:spPr>
        </p:cxnSp>
        <p:sp>
          <p:nvSpPr>
            <p:cNvPr id="15" name="Text Box 7"/>
            <p:cNvSpPr txBox="1">
              <a:spLocks noChangeArrowheads="1"/>
            </p:cNvSpPr>
            <p:nvPr/>
          </p:nvSpPr>
          <p:spPr bwMode="auto">
            <a:xfrm>
              <a:off x="2090579" y="1738779"/>
              <a:ext cx="277536" cy="239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100" b="0" i="0" u="none" strike="noStrike" cap="none" normalizeH="0" baseline="0" dirty="0" smtClean="0">
                  <a:ln>
                    <a:noFill/>
                  </a:ln>
                  <a:solidFill>
                    <a:schemeClr val="tx1"/>
                  </a:solidFill>
                  <a:effectLst/>
                  <a:latin typeface="Calibri" pitchFamily="34" charset="0"/>
                  <a:cs typeface="Arial" pitchFamily="34" charset="0"/>
                </a:rPr>
                <a:t>n</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8"/>
            <p:cNvSpPr>
              <a:spLocks noChangeArrowheads="1"/>
            </p:cNvSpPr>
            <p:nvPr/>
          </p:nvSpPr>
          <p:spPr bwMode="auto">
            <a:xfrm>
              <a:off x="1370648" y="2098202"/>
              <a:ext cx="1439862" cy="1439862"/>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it-IT"/>
            </a:p>
          </p:txBody>
        </p:sp>
        <p:sp>
          <p:nvSpPr>
            <p:cNvPr id="17" name="Text Box 9"/>
            <p:cNvSpPr txBox="1">
              <a:spLocks noChangeArrowheads="1"/>
            </p:cNvSpPr>
            <p:nvPr/>
          </p:nvSpPr>
          <p:spPr bwMode="auto">
            <a:xfrm>
              <a:off x="1721485" y="2650652"/>
              <a:ext cx="706438" cy="347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b="0" i="0" u="none" strike="noStrike" cap="none" normalizeH="0" baseline="0" dirty="0" smtClean="0">
                  <a:ln>
                    <a:noFill/>
                  </a:ln>
                  <a:solidFill>
                    <a:schemeClr val="tx1"/>
                  </a:solidFill>
                  <a:effectLst/>
                  <a:latin typeface="Calibri" pitchFamily="34" charset="0"/>
                  <a:cs typeface="Arial" pitchFamily="34" charset="0"/>
                </a:rPr>
                <a:t>Target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 name="AutoShape 10"/>
            <p:cNvCxnSpPr>
              <a:cxnSpLocks noChangeShapeType="1"/>
            </p:cNvCxnSpPr>
            <p:nvPr/>
          </p:nvCxnSpPr>
          <p:spPr bwMode="auto">
            <a:xfrm>
              <a:off x="2090579" y="1676584"/>
              <a:ext cx="0" cy="301625"/>
            </a:xfrm>
            <a:prstGeom prst="straightConnector1">
              <a:avLst/>
            </a:prstGeom>
            <a:noFill/>
            <a:ln w="12700">
              <a:solidFill>
                <a:srgbClr val="C0504D"/>
              </a:solidFill>
              <a:round/>
              <a:headEnd/>
              <a:tailEnd type="triangle" w="lg" len="med"/>
            </a:ln>
            <a:effectLst/>
          </p:spPr>
        </p:cxnSp>
      </p:grpSp>
      <p:sp>
        <p:nvSpPr>
          <p:cNvPr id="19" name="Rettangolo 18"/>
          <p:cNvSpPr/>
          <p:nvPr/>
        </p:nvSpPr>
        <p:spPr>
          <a:xfrm>
            <a:off x="5096869" y="1789465"/>
            <a:ext cx="2358979" cy="461665"/>
          </a:xfrm>
          <a:prstGeom prst="rect">
            <a:avLst/>
          </a:prstGeom>
        </p:spPr>
        <p:txBody>
          <a:bodyPr wrap="none">
            <a:spAutoFit/>
          </a:bodyPr>
          <a:lstStyle/>
          <a:p>
            <a:pPr algn="ctr"/>
            <a:r>
              <a:rPr lang="it-IT" sz="2400" b="1" dirty="0" smtClean="0">
                <a:solidFill>
                  <a:srgbClr val="0070C0"/>
                </a:solidFill>
              </a:rPr>
              <a:t>TARGET </a:t>
            </a:r>
            <a:r>
              <a:rPr lang="it-IT" b="1" dirty="0" smtClean="0">
                <a:solidFill>
                  <a:srgbClr val="0070C0"/>
                </a:solidFill>
              </a:rPr>
              <a:t>(2x2x2 cm</a:t>
            </a:r>
            <a:r>
              <a:rPr lang="it-IT" b="1" baseline="30000" dirty="0" smtClean="0">
                <a:solidFill>
                  <a:srgbClr val="0070C0"/>
                </a:solidFill>
              </a:rPr>
              <a:t>3</a:t>
            </a:r>
            <a:r>
              <a:rPr lang="it-IT" b="1" dirty="0" smtClean="0">
                <a:solidFill>
                  <a:srgbClr val="0070C0"/>
                </a:solidFill>
              </a:rPr>
              <a:t>)</a:t>
            </a:r>
            <a:endParaRPr lang="it-IT" sz="900" b="1" dirty="0" smtClean="0">
              <a:solidFill>
                <a:srgbClr val="0070C0"/>
              </a:solidFill>
            </a:endParaRPr>
          </a:p>
        </p:txBody>
      </p:sp>
      <p:grpSp>
        <p:nvGrpSpPr>
          <p:cNvPr id="20" name="Gruppo 19"/>
          <p:cNvGrpSpPr/>
          <p:nvPr/>
        </p:nvGrpSpPr>
        <p:grpSpPr>
          <a:xfrm>
            <a:off x="378372" y="2760282"/>
            <a:ext cx="703213" cy="789716"/>
            <a:chOff x="105593" y="2887175"/>
            <a:chExt cx="703213" cy="789716"/>
          </a:xfrm>
        </p:grpSpPr>
        <p:cxnSp>
          <p:nvCxnSpPr>
            <p:cNvPr id="21" name="Connettore 2 20"/>
            <p:cNvCxnSpPr/>
            <p:nvPr/>
          </p:nvCxnSpPr>
          <p:spPr>
            <a:xfrm>
              <a:off x="298768" y="3415398"/>
              <a:ext cx="51003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ttore 2 21"/>
            <p:cNvCxnSpPr/>
            <p:nvPr/>
          </p:nvCxnSpPr>
          <p:spPr>
            <a:xfrm flipV="1">
              <a:off x="298768" y="2887175"/>
              <a:ext cx="0" cy="5191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CasellaDiTesto 22"/>
            <p:cNvSpPr txBox="1"/>
            <p:nvPr/>
          </p:nvSpPr>
          <p:spPr>
            <a:xfrm>
              <a:off x="105593" y="2892092"/>
              <a:ext cx="128783" cy="369332"/>
            </a:xfrm>
            <a:prstGeom prst="rect">
              <a:avLst/>
            </a:prstGeom>
            <a:noFill/>
            <a:ln>
              <a:noFill/>
            </a:ln>
          </p:spPr>
          <p:txBody>
            <a:bodyPr wrap="square" rtlCol="0">
              <a:spAutoFit/>
            </a:bodyPr>
            <a:lstStyle/>
            <a:p>
              <a:r>
                <a:rPr lang="it-IT" dirty="0"/>
                <a:t>x</a:t>
              </a:r>
            </a:p>
          </p:txBody>
        </p:sp>
        <p:sp>
          <p:nvSpPr>
            <p:cNvPr id="24" name="CasellaDiTesto 23"/>
            <p:cNvSpPr txBox="1"/>
            <p:nvPr/>
          </p:nvSpPr>
          <p:spPr>
            <a:xfrm>
              <a:off x="680023" y="3425247"/>
              <a:ext cx="128783" cy="251644"/>
            </a:xfrm>
            <a:prstGeom prst="rect">
              <a:avLst/>
            </a:prstGeom>
            <a:noFill/>
            <a:ln>
              <a:noFill/>
            </a:ln>
          </p:spPr>
          <p:txBody>
            <a:bodyPr wrap="square" rtlCol="0">
              <a:spAutoFit/>
            </a:bodyPr>
            <a:lstStyle/>
            <a:p>
              <a:r>
                <a:rPr lang="it-IT" dirty="0" smtClean="0"/>
                <a:t>z</a:t>
              </a:r>
              <a:endParaRPr lang="it-IT" dirty="0"/>
            </a:p>
          </p:txBody>
        </p:sp>
      </p:grpSp>
      <p:pic>
        <p:nvPicPr>
          <p:cNvPr id="25" name="Picture 1" descr="C:\wip\Tokio\10^6 part\isotropi\Neutron Fluence_1_lin.jpg"/>
          <p:cNvPicPr>
            <a:picLocks noChangeAspect="1" noChangeArrowheads="1"/>
          </p:cNvPicPr>
          <p:nvPr/>
        </p:nvPicPr>
        <p:blipFill>
          <a:blip r:embed="rId3" cstate="print"/>
          <a:srcRect l="17223" t="11042" r="12656" b="6255"/>
          <a:stretch>
            <a:fillRect/>
          </a:stretch>
        </p:blipFill>
        <p:spPr bwMode="auto">
          <a:xfrm>
            <a:off x="3616413" y="2300888"/>
            <a:ext cx="2659946" cy="2352948"/>
          </a:xfrm>
          <a:prstGeom prst="rect">
            <a:avLst/>
          </a:prstGeom>
          <a:noFill/>
        </p:spPr>
      </p:pic>
      <p:sp>
        <p:nvSpPr>
          <p:cNvPr id="27" name="CasellaDiTesto 26"/>
          <p:cNvSpPr txBox="1"/>
          <p:nvPr/>
        </p:nvSpPr>
        <p:spPr>
          <a:xfrm>
            <a:off x="6645316" y="2554032"/>
            <a:ext cx="2498683" cy="923330"/>
          </a:xfrm>
          <a:prstGeom prst="rect">
            <a:avLst/>
          </a:prstGeom>
          <a:noFill/>
        </p:spPr>
        <p:txBody>
          <a:bodyPr wrap="square" rtlCol="0">
            <a:spAutoFit/>
          </a:bodyPr>
          <a:lstStyle/>
          <a:p>
            <a:r>
              <a:rPr lang="en-US" dirty="0" smtClean="0">
                <a:solidFill>
                  <a:srgbClr val="FF0000"/>
                </a:solidFill>
              </a:rPr>
              <a:t>The transport cut-off : hadrons 10</a:t>
            </a:r>
            <a:r>
              <a:rPr lang="en-US" baseline="30000" dirty="0" smtClean="0">
                <a:solidFill>
                  <a:srgbClr val="FF0000"/>
                </a:solidFill>
              </a:rPr>
              <a:t>-6</a:t>
            </a:r>
            <a:r>
              <a:rPr lang="en-US" dirty="0" smtClean="0">
                <a:solidFill>
                  <a:srgbClr val="FF0000"/>
                </a:solidFill>
              </a:rPr>
              <a:t> </a:t>
            </a:r>
            <a:r>
              <a:rPr lang="en-US" dirty="0" err="1" smtClean="0">
                <a:solidFill>
                  <a:srgbClr val="FF0000"/>
                </a:solidFill>
              </a:rPr>
              <a:t>GeV</a:t>
            </a:r>
            <a:r>
              <a:rPr lang="en-US" dirty="0" smtClean="0">
                <a:solidFill>
                  <a:srgbClr val="FF0000"/>
                </a:solidFill>
              </a:rPr>
              <a:t>         neutrons 10</a:t>
            </a:r>
            <a:r>
              <a:rPr lang="en-US" baseline="30000" dirty="0" smtClean="0">
                <a:solidFill>
                  <a:srgbClr val="FF0000"/>
                </a:solidFill>
              </a:rPr>
              <a:t>-14 </a:t>
            </a:r>
            <a:r>
              <a:rPr lang="en-US" dirty="0" err="1" smtClean="0">
                <a:solidFill>
                  <a:srgbClr val="FF0000"/>
                </a:solidFill>
              </a:rPr>
              <a:t>GeV</a:t>
            </a:r>
            <a:endParaRPr lang="it-IT" dirty="0">
              <a:solidFill>
                <a:srgbClr val="FF0000"/>
              </a:solidFill>
            </a:endParaRPr>
          </a:p>
        </p:txBody>
      </p:sp>
      <p:sp>
        <p:nvSpPr>
          <p:cNvPr id="30" name="CasellaDiTesto 29"/>
          <p:cNvSpPr txBox="1"/>
          <p:nvPr/>
        </p:nvSpPr>
        <p:spPr>
          <a:xfrm>
            <a:off x="6645317" y="3708193"/>
            <a:ext cx="2232870" cy="646331"/>
          </a:xfrm>
          <a:prstGeom prst="rect">
            <a:avLst/>
          </a:prstGeom>
          <a:noFill/>
        </p:spPr>
        <p:txBody>
          <a:bodyPr wrap="square" rtlCol="0">
            <a:spAutoFit/>
          </a:bodyPr>
          <a:lstStyle/>
          <a:p>
            <a:r>
              <a:rPr lang="en-US" dirty="0" smtClean="0">
                <a:solidFill>
                  <a:srgbClr val="00B050"/>
                </a:solidFill>
              </a:rPr>
              <a:t>damage energy threshold = 25 </a:t>
            </a:r>
            <a:r>
              <a:rPr lang="en-US" dirty="0" err="1" smtClean="0">
                <a:solidFill>
                  <a:srgbClr val="00B050"/>
                </a:solidFill>
              </a:rPr>
              <a:t>eV</a:t>
            </a:r>
            <a:endParaRPr lang="it-IT" dirty="0" smtClean="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RESMM’15 East Lansing 10-14 May 2015</a:t>
            </a:r>
            <a:endParaRPr lang="en-US" dirty="0"/>
          </a:p>
        </p:txBody>
      </p:sp>
      <p:sp>
        <p:nvSpPr>
          <p:cNvPr id="3" name="Segnaposto numero diapositiva 2"/>
          <p:cNvSpPr>
            <a:spLocks noGrp="1"/>
          </p:cNvSpPr>
          <p:nvPr>
            <p:ph type="sldNum" sz="quarter" idx="12"/>
          </p:nvPr>
        </p:nvSpPr>
        <p:spPr/>
        <p:txBody>
          <a:bodyPr/>
          <a:lstStyle/>
          <a:p>
            <a:fld id="{0FA004B2-1541-5046-B6F2-22AF56585712}" type="slidenum">
              <a:rPr lang="en-US" smtClean="0"/>
              <a:pPr/>
              <a:t>19</a:t>
            </a:fld>
            <a:endParaRPr lang="en-US"/>
          </a:p>
        </p:txBody>
      </p:sp>
      <p:sp>
        <p:nvSpPr>
          <p:cNvPr id="6" name="Titolo 1"/>
          <p:cNvSpPr>
            <a:spLocks noGrp="1"/>
          </p:cNvSpPr>
          <p:nvPr>
            <p:ph type="title"/>
          </p:nvPr>
        </p:nvSpPr>
        <p:spPr>
          <a:xfrm>
            <a:off x="457200" y="731838"/>
            <a:ext cx="8229600" cy="914400"/>
          </a:xfrm>
        </p:spPr>
        <p:txBody>
          <a:bodyPr/>
          <a:lstStyle/>
          <a:p>
            <a:pPr algn="ctr"/>
            <a:r>
              <a:rPr lang="it-IT" b="1" dirty="0" smtClean="0">
                <a:solidFill>
                  <a:srgbClr val="0070C0"/>
                </a:solidFill>
              </a:rPr>
              <a:t>Energy </a:t>
            </a:r>
            <a:r>
              <a:rPr lang="it-IT" b="1" dirty="0" err="1" smtClean="0">
                <a:solidFill>
                  <a:srgbClr val="0070C0"/>
                </a:solidFill>
              </a:rPr>
              <a:t>Deposition</a:t>
            </a:r>
            <a:r>
              <a:rPr lang="it-IT" b="1" dirty="0" smtClean="0">
                <a:solidFill>
                  <a:srgbClr val="0070C0"/>
                </a:solidFill>
              </a:rPr>
              <a:t> and DPA </a:t>
            </a:r>
            <a:endParaRPr lang="it-IT" b="1" dirty="0">
              <a:solidFill>
                <a:srgbClr val="0070C0"/>
              </a:solidFill>
            </a:endParaRPr>
          </a:p>
        </p:txBody>
      </p:sp>
      <p:sp>
        <p:nvSpPr>
          <p:cNvPr id="7" name="Segnaposto numero diapositiva 19"/>
          <p:cNvSpPr txBox="1">
            <a:spLocks/>
          </p:cNvSpPr>
          <p:nvPr/>
        </p:nvSpPr>
        <p:spPr>
          <a:xfrm>
            <a:off x="8686800" y="6995160"/>
            <a:ext cx="457200" cy="320040"/>
          </a:xfrm>
          <a:prstGeom prst="rect">
            <a:avLst/>
          </a:prstGeom>
        </p:spPr>
        <p:txBody>
          <a:bodyPr vert="horz" lIns="91440" tIns="0" rIns="91440" bIns="0" rtlCol="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0FA004B2-1541-5046-B6F2-22AF56585712}" type="slidenum">
              <a:rPr kumimoji="0" lang="en-US" sz="1200" b="1"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8" name="CasellaDiTesto 7"/>
          <p:cNvSpPr txBox="1"/>
          <p:nvPr/>
        </p:nvSpPr>
        <p:spPr>
          <a:xfrm>
            <a:off x="722046" y="4692515"/>
            <a:ext cx="2724150" cy="646331"/>
          </a:xfrm>
          <a:prstGeom prst="rect">
            <a:avLst/>
          </a:prstGeom>
          <a:noFill/>
        </p:spPr>
        <p:txBody>
          <a:bodyPr wrap="square" rtlCol="0">
            <a:spAutoFit/>
          </a:bodyPr>
          <a:lstStyle/>
          <a:p>
            <a:pPr algn="ctr"/>
            <a:r>
              <a:rPr lang="it-IT" dirty="0" smtClean="0"/>
              <a:t>Energy </a:t>
            </a:r>
            <a:r>
              <a:rPr lang="it-IT" dirty="0" err="1" smtClean="0"/>
              <a:t>Deposition</a:t>
            </a:r>
            <a:endParaRPr lang="it-IT" dirty="0" smtClean="0"/>
          </a:p>
          <a:p>
            <a:pPr algn="ctr"/>
            <a:r>
              <a:rPr lang="it-IT" dirty="0" smtClean="0"/>
              <a:t>1.11E-03(</a:t>
            </a:r>
            <a:r>
              <a:rPr lang="it-IT" dirty="0" smtClean="0">
                <a:cs typeface="Times New Roman"/>
              </a:rPr>
              <a:t>±0.03%) </a:t>
            </a:r>
            <a:r>
              <a:rPr lang="it-IT" dirty="0" err="1" smtClean="0">
                <a:cs typeface="Times New Roman"/>
              </a:rPr>
              <a:t>GeV</a:t>
            </a:r>
            <a:r>
              <a:rPr lang="it-IT" dirty="0" smtClean="0">
                <a:cs typeface="Times New Roman"/>
              </a:rPr>
              <a:t>/</a:t>
            </a:r>
            <a:r>
              <a:rPr lang="it-IT" dirty="0" err="1" smtClean="0">
                <a:cs typeface="Times New Roman"/>
              </a:rPr>
              <a:t>pr</a:t>
            </a:r>
            <a:endParaRPr lang="it-IT" dirty="0" smtClean="0"/>
          </a:p>
        </p:txBody>
      </p:sp>
      <p:sp>
        <p:nvSpPr>
          <p:cNvPr id="9" name="CasellaDiTesto 8"/>
          <p:cNvSpPr txBox="1"/>
          <p:nvPr/>
        </p:nvSpPr>
        <p:spPr>
          <a:xfrm>
            <a:off x="5082982" y="4719247"/>
            <a:ext cx="2076449" cy="646331"/>
          </a:xfrm>
          <a:prstGeom prst="rect">
            <a:avLst/>
          </a:prstGeom>
          <a:noFill/>
        </p:spPr>
        <p:txBody>
          <a:bodyPr wrap="square" rtlCol="0">
            <a:spAutoFit/>
          </a:bodyPr>
          <a:lstStyle/>
          <a:p>
            <a:pPr algn="ctr"/>
            <a:r>
              <a:rPr lang="it-IT" dirty="0" smtClean="0"/>
              <a:t>DPA</a:t>
            </a:r>
          </a:p>
          <a:p>
            <a:pPr algn="ctr"/>
            <a:r>
              <a:rPr lang="it-IT" dirty="0" smtClean="0"/>
              <a:t>3.66E-23 (</a:t>
            </a:r>
            <a:r>
              <a:rPr lang="it-IT" dirty="0" smtClean="0">
                <a:cs typeface="Times New Roman"/>
              </a:rPr>
              <a:t>±0.03%)</a:t>
            </a:r>
            <a:r>
              <a:rPr lang="it-IT" dirty="0" smtClean="0"/>
              <a:t> </a:t>
            </a:r>
            <a:endParaRPr lang="it-IT" dirty="0"/>
          </a:p>
        </p:txBody>
      </p:sp>
      <p:pic>
        <p:nvPicPr>
          <p:cNvPr id="10" name="Picture 3" descr="C:\wip\Tokio\10^6 part\isotropi\Endep.jpg"/>
          <p:cNvPicPr>
            <a:picLocks noChangeAspect="1" noChangeArrowheads="1"/>
          </p:cNvPicPr>
          <p:nvPr/>
        </p:nvPicPr>
        <p:blipFill>
          <a:blip r:embed="rId2" cstate="print"/>
          <a:srcRect l="17579" t="10821" r="9436" b="7388"/>
          <a:stretch>
            <a:fillRect/>
          </a:stretch>
        </p:blipFill>
        <p:spPr bwMode="auto">
          <a:xfrm>
            <a:off x="639270" y="2015569"/>
            <a:ext cx="3216783" cy="2703677"/>
          </a:xfrm>
          <a:prstGeom prst="rect">
            <a:avLst/>
          </a:prstGeom>
          <a:noFill/>
        </p:spPr>
      </p:pic>
      <p:pic>
        <p:nvPicPr>
          <p:cNvPr id="11" name="Picture 3" descr="C:\wip\Tokio\10^6 part\isotropi\DPA.jpg"/>
          <p:cNvPicPr>
            <a:picLocks noChangeAspect="1" noChangeArrowheads="1"/>
          </p:cNvPicPr>
          <p:nvPr/>
        </p:nvPicPr>
        <p:blipFill>
          <a:blip r:embed="rId3" cstate="print"/>
          <a:srcRect l="17212" t="12083" r="11563" b="6667"/>
          <a:stretch>
            <a:fillRect/>
          </a:stretch>
        </p:blipFill>
        <p:spPr bwMode="auto">
          <a:xfrm>
            <a:off x="4579982" y="2082035"/>
            <a:ext cx="3082451" cy="2637212"/>
          </a:xfrm>
          <a:prstGeom prst="rect">
            <a:avLst/>
          </a:prstGeom>
          <a:noFill/>
        </p:spPr>
      </p:pic>
      <p:sp>
        <p:nvSpPr>
          <p:cNvPr id="12" name="Segnaposto piè di pagina 5"/>
          <p:cNvSpPr txBox="1">
            <a:spLocks/>
          </p:cNvSpPr>
          <p:nvPr/>
        </p:nvSpPr>
        <p:spPr>
          <a:xfrm>
            <a:off x="4572000" y="6995160"/>
            <a:ext cx="4114800" cy="320040"/>
          </a:xfrm>
          <a:prstGeom prst="rect">
            <a:avLst/>
          </a:prstGeom>
        </p:spPr>
        <p:txBody>
          <a:bodyPr vert="horz" lIns="91440" tIns="0" rIns="91440" bIns="0" rtlCol="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Tsukuba November 20th 2014</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RESMM’14 Wroclaw May13th 2014</a:t>
            </a:r>
            <a:endParaRPr lang="en-US"/>
          </a:p>
        </p:txBody>
      </p:sp>
      <p:sp>
        <p:nvSpPr>
          <p:cNvPr id="3" name="Segnaposto numero diapositiva 2"/>
          <p:cNvSpPr>
            <a:spLocks noGrp="1"/>
          </p:cNvSpPr>
          <p:nvPr>
            <p:ph type="sldNum" sz="quarter" idx="12"/>
          </p:nvPr>
        </p:nvSpPr>
        <p:spPr/>
        <p:txBody>
          <a:bodyPr/>
          <a:lstStyle/>
          <a:p>
            <a:fld id="{0FA004B2-1541-5046-B6F2-22AF56585712}" type="slidenum">
              <a:rPr lang="en-US" smtClean="0"/>
              <a:pPr/>
              <a:t>2</a:t>
            </a:fld>
            <a:endParaRPr lang="en-US"/>
          </a:p>
        </p:txBody>
      </p:sp>
      <p:pic>
        <p:nvPicPr>
          <p:cNvPr id="6" name="Picture 2" descr="C:\paolo\Projects\DoLinac\la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800" y="0"/>
            <a:ext cx="105076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684213" y="0"/>
            <a:ext cx="8774112" cy="1512888"/>
          </a:xfrm>
          <a:prstGeom prst="rect">
            <a:avLst/>
          </a:prstGeom>
          <a:noFill/>
          <a:ln w="9525">
            <a:noFill/>
            <a:miter lim="800000"/>
            <a:headEnd/>
            <a:tailEnd/>
          </a:ln>
        </p:spPr>
        <p:txBody>
          <a:bodyPr anchor="ctr"/>
          <a:lstStyle/>
          <a:p>
            <a:pPr algn="ctr" eaLnBrk="0" hangingPunct="0">
              <a:defRPr/>
            </a:pPr>
            <a:r>
              <a:rPr lang="it-IT" sz="4000" b="1" dirty="0">
                <a:solidFill>
                  <a:schemeClr val="tx2">
                    <a:lumMod val="60000"/>
                    <a:lumOff val="40000"/>
                  </a:schemeClr>
                </a:solidFill>
                <a:latin typeface="+mj-lt"/>
                <a:ea typeface="+mj-ea"/>
                <a:cs typeface="+mj-cs"/>
              </a:rPr>
              <a:t>LASA Laboratorio Acceleratori Superconduttività Applicata</a:t>
            </a:r>
          </a:p>
        </p:txBody>
      </p:sp>
      <p:sp>
        <p:nvSpPr>
          <p:cNvPr id="8" name="Text Box 5"/>
          <p:cNvSpPr txBox="1">
            <a:spLocks noChangeArrowheads="1"/>
          </p:cNvSpPr>
          <p:nvPr/>
        </p:nvSpPr>
        <p:spPr bwMode="auto">
          <a:xfrm>
            <a:off x="0" y="6396038"/>
            <a:ext cx="23653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it-IT" sz="1200">
                <a:solidFill>
                  <a:srgbClr val="FF0000"/>
                </a:solidFill>
              </a:rPr>
              <a:t>Francesco.Broggi@mi.infn.it</a:t>
            </a:r>
          </a:p>
          <a:p>
            <a:r>
              <a:rPr lang="en-US" altLang="it-IT" sz="1200">
                <a:solidFill>
                  <a:srgbClr val="FF0000"/>
                </a:solidFill>
              </a:rPr>
              <a:t>Francesco.Broggi@cern.ch</a:t>
            </a:r>
          </a:p>
        </p:txBody>
      </p:sp>
      <p:sp>
        <p:nvSpPr>
          <p:cNvPr id="10" name="Rectangle 7"/>
          <p:cNvSpPr>
            <a:spLocks noChangeArrowheads="1"/>
          </p:cNvSpPr>
          <p:nvPr/>
        </p:nvSpPr>
        <p:spPr bwMode="auto">
          <a:xfrm>
            <a:off x="5783263" y="4941888"/>
            <a:ext cx="3360737" cy="522287"/>
          </a:xfrm>
          <a:prstGeom prst="rect">
            <a:avLst/>
          </a:prstGeom>
          <a:noFill/>
          <a:ln w="9525">
            <a:noFill/>
            <a:miter lim="800000"/>
            <a:headEnd/>
            <a:tailEnd/>
          </a:ln>
          <a:effectLst/>
        </p:spPr>
        <p:txBody>
          <a:bodyPr>
            <a:spAutoFit/>
          </a:bodyPr>
          <a:lstStyle/>
          <a:p>
            <a:pPr eaLnBrk="0" hangingPunct="0">
              <a:defRPr/>
            </a:pPr>
            <a:r>
              <a:rPr lang="en-US" sz="2800" b="1" dirty="0">
                <a:solidFill>
                  <a:schemeClr val="tx2">
                    <a:lumMod val="75000"/>
                  </a:schemeClr>
                </a:solidFill>
              </a:rPr>
              <a:t>Francesco </a:t>
            </a:r>
            <a:r>
              <a:rPr lang="en-US" sz="2800" b="1" dirty="0" err="1">
                <a:solidFill>
                  <a:schemeClr val="tx2">
                    <a:lumMod val="75000"/>
                  </a:schemeClr>
                </a:solidFill>
              </a:rPr>
              <a:t>Broggi</a:t>
            </a:r>
            <a:endParaRPr lang="en-US" sz="2800" b="1" dirty="0">
              <a:solidFill>
                <a:schemeClr val="tx2">
                  <a:lumMod val="75000"/>
                </a:schemeClr>
              </a:solidFill>
            </a:endParaRPr>
          </a:p>
        </p:txBody>
      </p:sp>
    </p:spTree>
    <p:extLst>
      <p:ext uri="{BB962C8B-B14F-4D97-AF65-F5344CB8AC3E}">
        <p14:creationId xmlns="" xmlns:p14="http://schemas.microsoft.com/office/powerpoint/2010/main" val="605381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RESMM’15 East Lansing 10-14 May 2015</a:t>
            </a:r>
            <a:endParaRPr lang="en-US" dirty="0"/>
          </a:p>
        </p:txBody>
      </p:sp>
      <p:sp>
        <p:nvSpPr>
          <p:cNvPr id="3" name="Segnaposto numero diapositiva 2"/>
          <p:cNvSpPr>
            <a:spLocks noGrp="1"/>
          </p:cNvSpPr>
          <p:nvPr>
            <p:ph type="sldNum" sz="quarter" idx="12"/>
          </p:nvPr>
        </p:nvSpPr>
        <p:spPr/>
        <p:txBody>
          <a:bodyPr/>
          <a:lstStyle/>
          <a:p>
            <a:fld id="{0FA004B2-1541-5046-B6F2-22AF56585712}" type="slidenum">
              <a:rPr lang="en-US" smtClean="0"/>
              <a:pPr/>
              <a:t>20</a:t>
            </a:fld>
            <a:endParaRPr lang="en-US"/>
          </a:p>
        </p:txBody>
      </p:sp>
      <p:sp>
        <p:nvSpPr>
          <p:cNvPr id="6" name="Segnaposto numero diapositiva 2"/>
          <p:cNvSpPr txBox="1">
            <a:spLocks/>
          </p:cNvSpPr>
          <p:nvPr/>
        </p:nvSpPr>
        <p:spPr>
          <a:xfrm>
            <a:off x="8595933" y="6995160"/>
            <a:ext cx="457200" cy="320040"/>
          </a:xfrm>
          <a:prstGeom prst="rect">
            <a:avLst/>
          </a:prstGeom>
        </p:spPr>
        <p:txBody>
          <a:bodyPr vert="horz" lIns="91440" tIns="0" rIns="91440" bIns="0" rtlCol="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0FA004B2-1541-5046-B6F2-22AF56585712}" type="slidenum">
              <a:rPr kumimoji="0" lang="en-US" sz="1200" b="1"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7" name="Titolo 1"/>
          <p:cNvSpPr>
            <a:spLocks noGrp="1"/>
          </p:cNvSpPr>
          <p:nvPr>
            <p:ph type="title"/>
          </p:nvPr>
        </p:nvSpPr>
        <p:spPr>
          <a:xfrm>
            <a:off x="366333" y="731838"/>
            <a:ext cx="8229600" cy="914400"/>
          </a:xfrm>
        </p:spPr>
        <p:txBody>
          <a:bodyPr/>
          <a:lstStyle/>
          <a:p>
            <a:pPr algn="ctr"/>
            <a:r>
              <a:rPr lang="it-IT" b="1" dirty="0">
                <a:solidFill>
                  <a:srgbClr val="0070C0"/>
                </a:solidFill>
                <a:latin typeface="Symbol" panose="05050102010706020507" pitchFamily="18" charset="2"/>
              </a:rPr>
              <a:t>a</a:t>
            </a:r>
            <a:r>
              <a:rPr lang="it-IT" b="1" dirty="0" smtClean="0">
                <a:solidFill>
                  <a:srgbClr val="0070C0"/>
                </a:solidFill>
              </a:rPr>
              <a:t> </a:t>
            </a:r>
            <a:r>
              <a:rPr lang="it-IT" b="1" dirty="0" err="1" smtClean="0">
                <a:solidFill>
                  <a:srgbClr val="0070C0"/>
                </a:solidFill>
              </a:rPr>
              <a:t>Fluence</a:t>
            </a:r>
            <a:endParaRPr lang="it-IT" b="1" dirty="0">
              <a:solidFill>
                <a:srgbClr val="0070C0"/>
              </a:solidFill>
            </a:endParaRPr>
          </a:p>
        </p:txBody>
      </p:sp>
      <p:sp>
        <p:nvSpPr>
          <p:cNvPr id="8" name="Segnaposto numero diapositiva 19"/>
          <p:cNvSpPr txBox="1">
            <a:spLocks/>
          </p:cNvSpPr>
          <p:nvPr/>
        </p:nvSpPr>
        <p:spPr>
          <a:xfrm>
            <a:off x="8595933" y="6995160"/>
            <a:ext cx="457200" cy="320040"/>
          </a:xfrm>
          <a:prstGeom prst="rect">
            <a:avLst/>
          </a:prstGeom>
        </p:spPr>
        <p:txBody>
          <a:bodyPr vert="horz" lIns="91440" tIns="0" rIns="91440" bIns="0" rtlCol="0" anchor="ctr" anchorCtr="0"/>
          <a:lstStyle>
            <a:defPPr>
              <a:defRPr lang="en-US"/>
            </a:defPPr>
            <a:lvl1pPr marL="0" algn="r" defTabSz="457200" rtl="0" eaLnBrk="1" latinLnBrk="0" hangingPunct="1">
              <a:defRPr sz="1200" b="1" kern="120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A004B2-1541-5046-B6F2-22AF56585712}" type="slidenum">
              <a:rPr lang="en-US" smtClean="0"/>
              <a:pPr/>
              <a:t>20</a:t>
            </a:fld>
            <a:endParaRPr lang="en-US"/>
          </a:p>
        </p:txBody>
      </p:sp>
      <p:pic>
        <p:nvPicPr>
          <p:cNvPr id="9" name="Picture 4" descr="C:\wip\Tokio\10^6 part\isotropi\AlphaFluence.jpg"/>
          <p:cNvPicPr>
            <a:picLocks noChangeAspect="1" noChangeArrowheads="1"/>
          </p:cNvPicPr>
          <p:nvPr/>
        </p:nvPicPr>
        <p:blipFill>
          <a:blip r:embed="rId2" cstate="print"/>
          <a:srcRect l="17969" t="8949" r="11875" b="7708"/>
          <a:stretch>
            <a:fillRect/>
          </a:stretch>
        </p:blipFill>
        <p:spPr bwMode="auto">
          <a:xfrm>
            <a:off x="0" y="1768365"/>
            <a:ext cx="3034525" cy="2703677"/>
          </a:xfrm>
          <a:prstGeom prst="rect">
            <a:avLst/>
          </a:prstGeom>
          <a:noFill/>
        </p:spPr>
      </p:pic>
      <p:pic>
        <p:nvPicPr>
          <p:cNvPr id="10" name="Picture 6" descr="C:\wip\Tokio\10^6 part\isotropi\Alpha Fluence_1_log.jpg"/>
          <p:cNvPicPr>
            <a:picLocks noChangeAspect="1" noChangeArrowheads="1"/>
          </p:cNvPicPr>
          <p:nvPr/>
        </p:nvPicPr>
        <p:blipFill>
          <a:blip r:embed="rId3" cstate="print"/>
          <a:srcRect l="17344" t="12292" r="10781" b="8542"/>
          <a:stretch>
            <a:fillRect/>
          </a:stretch>
        </p:blipFill>
        <p:spPr bwMode="auto">
          <a:xfrm>
            <a:off x="3162419" y="1927824"/>
            <a:ext cx="2947237" cy="2434674"/>
          </a:xfrm>
          <a:prstGeom prst="rect">
            <a:avLst/>
          </a:prstGeom>
          <a:noFill/>
        </p:spPr>
      </p:pic>
      <p:sp>
        <p:nvSpPr>
          <p:cNvPr id="11" name="Segnaposto piè di pagina 5"/>
          <p:cNvSpPr txBox="1">
            <a:spLocks/>
          </p:cNvSpPr>
          <p:nvPr/>
        </p:nvSpPr>
        <p:spPr>
          <a:xfrm>
            <a:off x="4481133" y="6995160"/>
            <a:ext cx="4114800" cy="320040"/>
          </a:xfrm>
          <a:prstGeom prst="rect">
            <a:avLst/>
          </a:prstGeom>
        </p:spPr>
        <p:txBody>
          <a:bodyPr vert="horz" lIns="91440" tIns="0" rIns="9144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Tsukuba November 20th 2014</a:t>
            </a:r>
            <a:endParaRPr lang="en-US" dirty="0"/>
          </a:p>
        </p:txBody>
      </p:sp>
      <p:sp>
        <p:nvSpPr>
          <p:cNvPr id="12" name="CasellaDiTesto 11"/>
          <p:cNvSpPr txBox="1"/>
          <p:nvPr/>
        </p:nvSpPr>
        <p:spPr>
          <a:xfrm>
            <a:off x="2662280" y="4756872"/>
            <a:ext cx="4036232" cy="646331"/>
          </a:xfrm>
          <a:prstGeom prst="rect">
            <a:avLst/>
          </a:prstGeom>
          <a:noFill/>
        </p:spPr>
        <p:txBody>
          <a:bodyPr wrap="square" rtlCol="0">
            <a:spAutoFit/>
          </a:bodyPr>
          <a:lstStyle/>
          <a:p>
            <a:r>
              <a:rPr lang="it-IT" dirty="0" err="1" smtClean="0"/>
              <a:t>Reactions</a:t>
            </a:r>
            <a:r>
              <a:rPr lang="it-IT" dirty="0" smtClean="0"/>
              <a:t> </a:t>
            </a:r>
            <a:r>
              <a:rPr lang="it-IT" dirty="0" err="1" smtClean="0"/>
              <a:t>occurring</a:t>
            </a:r>
            <a:r>
              <a:rPr lang="it-IT" dirty="0" smtClean="0"/>
              <a:t> at the </a:t>
            </a:r>
            <a:r>
              <a:rPr lang="it-IT" dirty="0" err="1" smtClean="0"/>
              <a:t>surface</a:t>
            </a:r>
            <a:r>
              <a:rPr lang="it-IT" dirty="0" smtClean="0"/>
              <a:t> cause a high </a:t>
            </a:r>
            <a:r>
              <a:rPr lang="it-IT" dirty="0" err="1" smtClean="0"/>
              <a:t>fluence</a:t>
            </a:r>
            <a:r>
              <a:rPr lang="it-IT" dirty="0" smtClean="0"/>
              <a:t> of alfa </a:t>
            </a:r>
            <a:r>
              <a:rPr lang="it-IT" dirty="0" err="1" smtClean="0"/>
              <a:t>particle</a:t>
            </a:r>
            <a:r>
              <a:rPr lang="it-IT" dirty="0" smtClean="0"/>
              <a:t> </a:t>
            </a:r>
            <a:r>
              <a:rPr lang="it-IT" dirty="0" err="1" smtClean="0"/>
              <a:t>outside</a:t>
            </a:r>
            <a:r>
              <a:rPr lang="it-IT" dirty="0" smtClean="0"/>
              <a:t>  </a:t>
            </a:r>
            <a:endParaRPr lang="it-IT" dirty="0"/>
          </a:p>
        </p:txBody>
      </p:sp>
      <p:pic>
        <p:nvPicPr>
          <p:cNvPr id="13" name="Picture 2" descr="V:\HL-LHC-WP6\Tokio\nsuMgB2_old_Acer\isotropi\Alpha Fluence_center.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l="17611" t="11283" r="10309" b="8254"/>
          <a:stretch/>
        </p:blipFill>
        <p:spPr bwMode="auto">
          <a:xfrm>
            <a:off x="6109656" y="1927823"/>
            <a:ext cx="2943477" cy="246436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RESMM’15 East Lansing 10-14 May 2015</a:t>
            </a:r>
            <a:endParaRPr lang="en-US" dirty="0"/>
          </a:p>
        </p:txBody>
      </p:sp>
      <p:sp>
        <p:nvSpPr>
          <p:cNvPr id="3" name="Segnaposto numero diapositiva 2"/>
          <p:cNvSpPr>
            <a:spLocks noGrp="1"/>
          </p:cNvSpPr>
          <p:nvPr>
            <p:ph type="sldNum" sz="quarter" idx="12"/>
          </p:nvPr>
        </p:nvSpPr>
        <p:spPr/>
        <p:txBody>
          <a:bodyPr/>
          <a:lstStyle/>
          <a:p>
            <a:fld id="{0FA004B2-1541-5046-B6F2-22AF56585712}" type="slidenum">
              <a:rPr lang="en-US" smtClean="0"/>
              <a:pPr/>
              <a:t>21</a:t>
            </a:fld>
            <a:endParaRPr lang="en-US"/>
          </a:p>
        </p:txBody>
      </p:sp>
      <p:sp>
        <p:nvSpPr>
          <p:cNvPr id="6" name="Titolo 1"/>
          <p:cNvSpPr>
            <a:spLocks noGrp="1"/>
          </p:cNvSpPr>
          <p:nvPr>
            <p:ph type="title"/>
          </p:nvPr>
        </p:nvSpPr>
        <p:spPr>
          <a:xfrm>
            <a:off x="609600" y="223284"/>
            <a:ext cx="8229600" cy="914400"/>
          </a:xfrm>
        </p:spPr>
        <p:txBody>
          <a:bodyPr/>
          <a:lstStyle/>
          <a:p>
            <a:pPr algn="ctr"/>
            <a:r>
              <a:rPr lang="it-IT" b="1" dirty="0" smtClean="0">
                <a:solidFill>
                  <a:schemeClr val="accent1"/>
                </a:solidFill>
              </a:rPr>
              <a:t>Single </a:t>
            </a:r>
            <a:r>
              <a:rPr lang="it-IT" b="1" dirty="0" err="1" smtClean="0">
                <a:solidFill>
                  <a:schemeClr val="accent1"/>
                </a:solidFill>
              </a:rPr>
              <a:t>contribution</a:t>
            </a:r>
            <a:r>
              <a:rPr lang="it-IT" b="1" dirty="0" smtClean="0">
                <a:solidFill>
                  <a:schemeClr val="accent1"/>
                </a:solidFill>
              </a:rPr>
              <a:t> </a:t>
            </a:r>
            <a:r>
              <a:rPr lang="it-IT" sz="1800" b="1" dirty="0" smtClean="0">
                <a:solidFill>
                  <a:schemeClr val="accent1"/>
                </a:solidFill>
              </a:rPr>
              <a:t>(of </a:t>
            </a:r>
            <a:r>
              <a:rPr lang="it-IT" sz="1800" b="1" dirty="0" smtClean="0">
                <a:solidFill>
                  <a:schemeClr val="accent1"/>
                </a:solidFill>
                <a:latin typeface="Symbol" pitchFamily="18" charset="2"/>
              </a:rPr>
              <a:t>a </a:t>
            </a:r>
            <a:r>
              <a:rPr lang="it-IT" sz="1800" b="1" dirty="0" smtClean="0">
                <a:solidFill>
                  <a:schemeClr val="accent1"/>
                </a:solidFill>
              </a:rPr>
              <a:t>and Li)</a:t>
            </a:r>
            <a:endParaRPr lang="it-IT" sz="1800" b="1" dirty="0">
              <a:solidFill>
                <a:schemeClr val="accent1"/>
              </a:solidFill>
            </a:endParaRPr>
          </a:p>
        </p:txBody>
      </p:sp>
      <p:sp>
        <p:nvSpPr>
          <p:cNvPr id="7" name="Segnaposto numero diapositiva 17"/>
          <p:cNvSpPr txBox="1">
            <a:spLocks/>
          </p:cNvSpPr>
          <p:nvPr/>
        </p:nvSpPr>
        <p:spPr>
          <a:xfrm>
            <a:off x="8839200" y="6690360"/>
            <a:ext cx="457200" cy="320040"/>
          </a:xfrm>
          <a:prstGeom prst="rect">
            <a:avLst/>
          </a:prstGeom>
        </p:spPr>
        <p:txBody>
          <a:bodyPr vert="horz" lIns="91440" tIns="0" rIns="91440" bIns="0" rtlCol="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0FA004B2-1541-5046-B6F2-22AF56585712}" type="slidenum">
              <a:rPr kumimoji="0" lang="en-US" sz="1200" b="1"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8" name="CasellaDiTesto 7"/>
          <p:cNvSpPr txBox="1"/>
          <p:nvPr/>
        </p:nvSpPr>
        <p:spPr>
          <a:xfrm>
            <a:off x="2004857" y="953018"/>
            <a:ext cx="5270573" cy="369332"/>
          </a:xfrm>
          <a:prstGeom prst="rect">
            <a:avLst/>
          </a:prstGeom>
          <a:noFill/>
        </p:spPr>
        <p:txBody>
          <a:bodyPr wrap="square" rtlCol="0">
            <a:spAutoFit/>
          </a:bodyPr>
          <a:lstStyle/>
          <a:p>
            <a:r>
              <a:rPr lang="it-IT" dirty="0" err="1" smtClean="0"/>
              <a:t>Simulation</a:t>
            </a:r>
            <a:r>
              <a:rPr lang="it-IT" dirty="0" smtClean="0"/>
              <a:t> </a:t>
            </a:r>
            <a:r>
              <a:rPr lang="it-IT" dirty="0" err="1" smtClean="0"/>
              <a:t>with</a:t>
            </a:r>
            <a:r>
              <a:rPr lang="it-IT" dirty="0" smtClean="0"/>
              <a:t> single </a:t>
            </a:r>
            <a:r>
              <a:rPr lang="it-IT" dirty="0" err="1" smtClean="0"/>
              <a:t>internal</a:t>
            </a:r>
            <a:r>
              <a:rPr lang="it-IT" dirty="0" smtClean="0"/>
              <a:t> </a:t>
            </a:r>
            <a:r>
              <a:rPr lang="it-IT" dirty="0" err="1" smtClean="0"/>
              <a:t>isotropic</a:t>
            </a:r>
            <a:r>
              <a:rPr lang="it-IT" dirty="0" smtClean="0"/>
              <a:t> source</a:t>
            </a:r>
            <a:endParaRPr lang="it-IT" dirty="0"/>
          </a:p>
        </p:txBody>
      </p:sp>
      <p:grpSp>
        <p:nvGrpSpPr>
          <p:cNvPr id="9" name="Gruppo 8"/>
          <p:cNvGrpSpPr/>
          <p:nvPr/>
        </p:nvGrpSpPr>
        <p:grpSpPr>
          <a:xfrm>
            <a:off x="3656423" y="1892668"/>
            <a:ext cx="1319873" cy="1319514"/>
            <a:chOff x="1409589" y="2546177"/>
            <a:chExt cx="1319873" cy="1319514"/>
          </a:xfrm>
        </p:grpSpPr>
        <p:sp>
          <p:nvSpPr>
            <p:cNvPr id="10" name="Rectangle 8"/>
            <p:cNvSpPr>
              <a:spLocks noChangeArrowheads="1"/>
            </p:cNvSpPr>
            <p:nvPr/>
          </p:nvSpPr>
          <p:spPr bwMode="auto">
            <a:xfrm>
              <a:off x="1409589" y="2546177"/>
              <a:ext cx="1319873" cy="1319514"/>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it-IT"/>
            </a:p>
          </p:txBody>
        </p:sp>
        <p:sp>
          <p:nvSpPr>
            <p:cNvPr id="11" name="Text Box 9"/>
            <p:cNvSpPr txBox="1">
              <a:spLocks noChangeArrowheads="1"/>
            </p:cNvSpPr>
            <p:nvPr/>
          </p:nvSpPr>
          <p:spPr bwMode="auto">
            <a:xfrm>
              <a:off x="1745742" y="2573489"/>
              <a:ext cx="647568" cy="318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b="0" i="0" u="none" strike="noStrike" cap="none" normalizeH="0" baseline="0" dirty="0" smtClean="0">
                  <a:ln>
                    <a:noFill/>
                  </a:ln>
                  <a:solidFill>
                    <a:schemeClr val="tx1"/>
                  </a:solidFill>
                  <a:effectLst/>
                  <a:latin typeface="Calibri" pitchFamily="34" charset="0"/>
                  <a:cs typeface="Arial" pitchFamily="34" charset="0"/>
                </a:rPr>
                <a:t>Target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Esplosione 2 11"/>
            <p:cNvSpPr/>
            <p:nvPr/>
          </p:nvSpPr>
          <p:spPr>
            <a:xfrm>
              <a:off x="1942322" y="3038886"/>
              <a:ext cx="377317" cy="284589"/>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grpSp>
      <p:sp>
        <p:nvSpPr>
          <p:cNvPr id="13" name="Text Box 7"/>
          <p:cNvSpPr txBox="1">
            <a:spLocks noChangeArrowheads="1"/>
          </p:cNvSpPr>
          <p:nvPr/>
        </p:nvSpPr>
        <p:spPr bwMode="auto">
          <a:xfrm>
            <a:off x="4306482" y="2385377"/>
            <a:ext cx="254408" cy="284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100" b="0" i="0" u="none" strike="noStrike" cap="none" normalizeH="0" baseline="0" dirty="0" smtClean="0">
                <a:ln>
                  <a:noFill/>
                </a:ln>
                <a:solidFill>
                  <a:schemeClr val="tx1"/>
                </a:solidFill>
                <a:effectLst/>
                <a:latin typeface="Calibri" pitchFamily="34" charset="0"/>
                <a:cs typeface="Arial" pitchFamily="34" charset="0"/>
              </a:rPr>
              <a:t>n</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7"/>
          <p:cNvSpPr txBox="1">
            <a:spLocks noChangeArrowheads="1"/>
          </p:cNvSpPr>
          <p:nvPr/>
        </p:nvSpPr>
        <p:spPr bwMode="auto">
          <a:xfrm>
            <a:off x="4240732" y="2385377"/>
            <a:ext cx="254408" cy="219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it-IT" sz="1100" dirty="0" smtClean="0">
                <a:latin typeface="Symbol" pitchFamily="18" charset="2"/>
                <a:cs typeface="Arial" pitchFamily="34" charset="0"/>
              </a:rPr>
              <a:t>a</a:t>
            </a:r>
            <a:endParaRPr kumimoji="0" lang="it-IT" sz="1800" b="0" i="0" u="none" strike="noStrike" cap="none" normalizeH="0" baseline="0" dirty="0" smtClean="0">
              <a:ln>
                <a:noFill/>
              </a:ln>
              <a:solidFill>
                <a:schemeClr val="tx1"/>
              </a:solidFill>
              <a:effectLst/>
              <a:latin typeface="Symbol" pitchFamily="18" charset="2"/>
              <a:cs typeface="Arial" pitchFamily="34" charset="0"/>
            </a:endParaRPr>
          </a:p>
        </p:txBody>
      </p:sp>
      <p:sp>
        <p:nvSpPr>
          <p:cNvPr id="15" name="Text Box 7"/>
          <p:cNvSpPr txBox="1">
            <a:spLocks noChangeArrowheads="1"/>
          </p:cNvSpPr>
          <p:nvPr/>
        </p:nvSpPr>
        <p:spPr bwMode="auto">
          <a:xfrm>
            <a:off x="4183573" y="2450548"/>
            <a:ext cx="377317" cy="219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it-IT" sz="1100" dirty="0" smtClean="0">
                <a:latin typeface="Calibri" pitchFamily="34" charset="0"/>
                <a:cs typeface="Arial" pitchFamily="34" charset="0"/>
              </a:rPr>
              <a:t>Li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7"/>
          <p:cNvSpPr txBox="1">
            <a:spLocks noChangeArrowheads="1"/>
          </p:cNvSpPr>
          <p:nvPr/>
        </p:nvSpPr>
        <p:spPr bwMode="auto">
          <a:xfrm>
            <a:off x="4589514" y="1564777"/>
            <a:ext cx="377317" cy="219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it-IT" sz="1100" dirty="0" smtClean="0">
                <a:latin typeface="Calibri" pitchFamily="34" charset="0"/>
                <a:cs typeface="Arial" pitchFamily="34" charset="0"/>
              </a:rPr>
              <a:t>Li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7"/>
          <p:cNvSpPr txBox="1">
            <a:spLocks noChangeArrowheads="1"/>
          </p:cNvSpPr>
          <p:nvPr/>
        </p:nvSpPr>
        <p:spPr bwMode="auto">
          <a:xfrm>
            <a:off x="4117823" y="1564777"/>
            <a:ext cx="377317" cy="219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it-IT" sz="1100" dirty="0" smtClean="0">
                <a:latin typeface="Calibri" pitchFamily="34" charset="0"/>
                <a:cs typeface="Arial" pitchFamily="34" charset="0"/>
              </a:rPr>
              <a:t>n</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7"/>
          <p:cNvSpPr txBox="1">
            <a:spLocks noChangeArrowheads="1"/>
          </p:cNvSpPr>
          <p:nvPr/>
        </p:nvSpPr>
        <p:spPr bwMode="auto">
          <a:xfrm>
            <a:off x="3656423" y="1564777"/>
            <a:ext cx="377317" cy="219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it-IT" sz="1100" dirty="0" smtClean="0">
                <a:latin typeface="Symbol" pitchFamily="18" charset="2"/>
                <a:cs typeface="Arial" pitchFamily="34" charset="0"/>
              </a:rPr>
              <a:t>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 name="Picture 1" descr="Edephel"/>
          <p:cNvPicPr>
            <a:picLocks noChangeAspect="1" noChangeArrowheads="1"/>
          </p:cNvPicPr>
          <p:nvPr/>
        </p:nvPicPr>
        <p:blipFill>
          <a:blip r:embed="rId2" cstate="print"/>
          <a:srcRect l="17717" t="11810" r="10629" b="2362"/>
          <a:stretch>
            <a:fillRect/>
          </a:stretch>
        </p:blipFill>
        <p:spPr bwMode="auto">
          <a:xfrm>
            <a:off x="457200" y="2238583"/>
            <a:ext cx="2938463" cy="2641600"/>
          </a:xfrm>
          <a:prstGeom prst="rect">
            <a:avLst/>
          </a:prstGeom>
          <a:noFill/>
          <a:ln w="9525">
            <a:noFill/>
            <a:miter lim="800000"/>
            <a:headEnd/>
            <a:tailEnd/>
          </a:ln>
        </p:spPr>
      </p:pic>
      <p:pic>
        <p:nvPicPr>
          <p:cNvPr id="23" name="Picture 2" descr="Dpahel"/>
          <p:cNvPicPr>
            <a:picLocks noChangeAspect="1" noChangeArrowheads="1"/>
          </p:cNvPicPr>
          <p:nvPr/>
        </p:nvPicPr>
        <p:blipFill>
          <a:blip r:embed="rId3" cstate="print"/>
          <a:srcRect l="17717" t="10236" r="8858" b="2362"/>
          <a:stretch>
            <a:fillRect/>
          </a:stretch>
        </p:blipFill>
        <p:spPr bwMode="auto">
          <a:xfrm>
            <a:off x="5552933" y="2267158"/>
            <a:ext cx="2936875" cy="2613025"/>
          </a:xfrm>
          <a:prstGeom prst="rect">
            <a:avLst/>
          </a:prstGeom>
          <a:noFill/>
          <a:ln w="9525">
            <a:noFill/>
            <a:miter lim="800000"/>
            <a:headEnd/>
            <a:tailEnd/>
          </a:ln>
        </p:spPr>
      </p:pic>
      <p:sp>
        <p:nvSpPr>
          <p:cNvPr id="24" name="Rettangolo 23"/>
          <p:cNvSpPr/>
          <p:nvPr/>
        </p:nvSpPr>
        <p:spPr>
          <a:xfrm>
            <a:off x="609600" y="4880183"/>
            <a:ext cx="8077200" cy="1754326"/>
          </a:xfrm>
          <a:prstGeom prst="rect">
            <a:avLst/>
          </a:prstGeom>
        </p:spPr>
        <p:txBody>
          <a:bodyPr wrap="square">
            <a:spAutoFit/>
          </a:bodyPr>
          <a:lstStyle/>
          <a:p>
            <a:r>
              <a:rPr lang="en-US" dirty="0" smtClean="0"/>
              <a:t>For the other different cases studied (alpha and Li) there are similar plots </a:t>
            </a:r>
          </a:p>
          <a:p>
            <a:endParaRPr lang="en-US" dirty="0" smtClean="0"/>
          </a:p>
          <a:p>
            <a:r>
              <a:rPr lang="en-US" dirty="0" smtClean="0"/>
              <a:t>These plots have not any absolute meaning, they just show that all the energy is deposed inside the sample (and the corresponding DPA is all provided inside them) and so the results can be compared.</a:t>
            </a:r>
          </a:p>
          <a:p>
            <a:r>
              <a:rPr lang="en-US" dirty="0" smtClean="0"/>
              <a:t> </a:t>
            </a:r>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14"/>
                                        </p:tgtEl>
                                        <p:attrNameLst>
                                          <p:attrName>ppt_x</p:attrName>
                                        </p:attrNameLst>
                                      </p:cBhvr>
                                      <p:tavLst>
                                        <p:tav tm="0">
                                          <p:val>
                                            <p:strVal val="ppt_x"/>
                                          </p:val>
                                        </p:tav>
                                        <p:tav tm="100000">
                                          <p:val>
                                            <p:strVal val="ppt_x"/>
                                          </p:val>
                                        </p:tav>
                                      </p:tavLst>
                                    </p:anim>
                                    <p:anim calcmode="lin" valueType="num">
                                      <p:cBhvr additive="base">
                                        <p:cTn id="24" dur="500"/>
                                        <p:tgtEl>
                                          <p:spTgt spid="14"/>
                                        </p:tgtEl>
                                        <p:attrNameLst>
                                          <p:attrName>ppt_y</p:attrName>
                                        </p:attrNameLst>
                                      </p:cBhvr>
                                      <p:tavLst>
                                        <p:tav tm="0">
                                          <p:val>
                                            <p:strVal val="ppt_y"/>
                                          </p:val>
                                        </p:tav>
                                        <p:tav tm="100000">
                                          <p:val>
                                            <p:strVal val="1+ppt_h/2"/>
                                          </p:val>
                                        </p:tav>
                                      </p:tavLst>
                                    </p:anim>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RESMM’15 East Lansing 10-14 May 2015</a:t>
            </a:r>
            <a:endParaRPr lang="en-US" dirty="0"/>
          </a:p>
        </p:txBody>
      </p:sp>
      <p:sp>
        <p:nvSpPr>
          <p:cNvPr id="3" name="Segnaposto numero diapositiva 2"/>
          <p:cNvSpPr>
            <a:spLocks noGrp="1"/>
          </p:cNvSpPr>
          <p:nvPr>
            <p:ph type="sldNum" sz="quarter" idx="12"/>
          </p:nvPr>
        </p:nvSpPr>
        <p:spPr/>
        <p:txBody>
          <a:bodyPr/>
          <a:lstStyle/>
          <a:p>
            <a:fld id="{0FA004B2-1541-5046-B6F2-22AF56585712}" type="slidenum">
              <a:rPr lang="en-US" smtClean="0"/>
              <a:pPr/>
              <a:t>22</a:t>
            </a:fld>
            <a:endParaRPr lang="en-US"/>
          </a:p>
        </p:txBody>
      </p:sp>
      <p:sp>
        <p:nvSpPr>
          <p:cNvPr id="7" name="Segnaposto numero diapositiva 2"/>
          <p:cNvSpPr txBox="1">
            <a:spLocks/>
          </p:cNvSpPr>
          <p:nvPr/>
        </p:nvSpPr>
        <p:spPr>
          <a:xfrm>
            <a:off x="8686800" y="6537960"/>
            <a:ext cx="457200" cy="320040"/>
          </a:xfrm>
          <a:prstGeom prst="rect">
            <a:avLst/>
          </a:prstGeom>
        </p:spPr>
        <p:txBody>
          <a:bodyPr vert="horz" lIns="91440" tIns="0" rIns="91440" bIns="0" rtlCol="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0FA004B2-1541-5046-B6F2-22AF56585712}" type="slidenum">
              <a:rPr kumimoji="0" lang="en-US" sz="1200" b="1"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8" name="Rettangolo 7"/>
          <p:cNvSpPr/>
          <p:nvPr/>
        </p:nvSpPr>
        <p:spPr>
          <a:xfrm>
            <a:off x="457200" y="1003300"/>
            <a:ext cx="8509000" cy="923330"/>
          </a:xfrm>
          <a:prstGeom prst="rect">
            <a:avLst/>
          </a:prstGeom>
        </p:spPr>
        <p:txBody>
          <a:bodyPr wrap="square">
            <a:spAutoFit/>
          </a:bodyPr>
          <a:lstStyle/>
          <a:p>
            <a:r>
              <a:rPr lang="en-US" dirty="0" smtClean="0"/>
              <a:t>The most significant parameter for the DPA is its the peak value. As a matter of fact the mean value of the DPA, as it is defined, indicates that every atom undergoes to the given amount of displacement.</a:t>
            </a:r>
            <a:endParaRPr lang="it-IT" dirty="0"/>
          </a:p>
        </p:txBody>
      </p:sp>
      <p:pic>
        <p:nvPicPr>
          <p:cNvPr id="9" name="Picture 2" descr="Dpa01"/>
          <p:cNvPicPr>
            <a:picLocks noChangeAspect="1" noChangeArrowheads="1"/>
          </p:cNvPicPr>
          <p:nvPr/>
        </p:nvPicPr>
        <p:blipFill>
          <a:blip r:embed="rId2" cstate="print"/>
          <a:srcRect/>
          <a:stretch>
            <a:fillRect/>
          </a:stretch>
        </p:blipFill>
        <p:spPr bwMode="auto">
          <a:xfrm>
            <a:off x="166255" y="2147842"/>
            <a:ext cx="4391457" cy="3294868"/>
          </a:xfrm>
          <a:prstGeom prst="rect">
            <a:avLst/>
          </a:prstGeom>
          <a:noFill/>
          <a:ln w="9525">
            <a:noFill/>
            <a:miter lim="800000"/>
            <a:headEnd/>
            <a:tailEnd/>
          </a:ln>
        </p:spPr>
      </p:pic>
      <p:sp>
        <p:nvSpPr>
          <p:cNvPr id="10" name="Titolo 1"/>
          <p:cNvSpPr>
            <a:spLocks noGrp="1"/>
          </p:cNvSpPr>
          <p:nvPr>
            <p:ph type="title"/>
          </p:nvPr>
        </p:nvSpPr>
        <p:spPr>
          <a:xfrm>
            <a:off x="457200" y="88900"/>
            <a:ext cx="8229600" cy="914400"/>
          </a:xfrm>
        </p:spPr>
        <p:txBody>
          <a:bodyPr/>
          <a:lstStyle/>
          <a:p>
            <a:pPr algn="ctr"/>
            <a:r>
              <a:rPr lang="it-IT" b="1" dirty="0" err="1" smtClean="0">
                <a:solidFill>
                  <a:schemeClr val="accent1"/>
                </a:solidFill>
              </a:rPr>
              <a:t>Considerations</a:t>
            </a:r>
            <a:endParaRPr lang="it-IT" sz="1800" b="1" dirty="0">
              <a:solidFill>
                <a:schemeClr val="accent1"/>
              </a:solidFill>
            </a:endParaRPr>
          </a:p>
        </p:txBody>
      </p:sp>
      <p:sp>
        <p:nvSpPr>
          <p:cNvPr id="11" name="CasellaDiTesto 10"/>
          <p:cNvSpPr txBox="1"/>
          <p:nvPr/>
        </p:nvSpPr>
        <p:spPr>
          <a:xfrm>
            <a:off x="4851400" y="2362095"/>
            <a:ext cx="4114800" cy="2862322"/>
          </a:xfrm>
          <a:prstGeom prst="rect">
            <a:avLst/>
          </a:prstGeom>
          <a:noFill/>
        </p:spPr>
        <p:txBody>
          <a:bodyPr wrap="square" rtlCol="0">
            <a:spAutoFit/>
          </a:bodyPr>
          <a:lstStyle/>
          <a:p>
            <a:r>
              <a:rPr lang="en-US" dirty="0" smtClean="0">
                <a:solidFill>
                  <a:srgbClr val="FF0000"/>
                </a:solidFill>
              </a:rPr>
              <a:t> It is evident that it does not happen because from previous figures the energy deposition and DPA occur in a limited part of the target, so it is meaningless to attribute a DPA to the whole region. </a:t>
            </a:r>
          </a:p>
          <a:p>
            <a:endParaRPr lang="en-US" dirty="0" smtClean="0"/>
          </a:p>
          <a:p>
            <a:r>
              <a:rPr lang="en-US" dirty="0" smtClean="0">
                <a:solidFill>
                  <a:srgbClr val="00B050"/>
                </a:solidFill>
              </a:rPr>
              <a:t>Conversely the peak value gives an indication of the localized radiation damage and this can give effects on the material characteristics.  </a:t>
            </a:r>
            <a:endParaRPr lang="it-IT" dirty="0" smtClean="0">
              <a:solidFill>
                <a:srgbClr val="00B05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RESMM’15 East Lansing 10-14 May 2015</a:t>
            </a:r>
            <a:endParaRPr lang="en-US" dirty="0"/>
          </a:p>
        </p:txBody>
      </p:sp>
      <p:sp>
        <p:nvSpPr>
          <p:cNvPr id="3" name="Segnaposto numero diapositiva 2"/>
          <p:cNvSpPr>
            <a:spLocks noGrp="1"/>
          </p:cNvSpPr>
          <p:nvPr>
            <p:ph type="sldNum" sz="quarter" idx="12"/>
          </p:nvPr>
        </p:nvSpPr>
        <p:spPr/>
        <p:txBody>
          <a:bodyPr/>
          <a:lstStyle/>
          <a:p>
            <a:fld id="{0FA004B2-1541-5046-B6F2-22AF56585712}" type="slidenum">
              <a:rPr lang="en-US" smtClean="0"/>
              <a:pPr/>
              <a:t>23</a:t>
            </a:fld>
            <a:endParaRPr lang="en-US"/>
          </a:p>
        </p:txBody>
      </p:sp>
      <p:sp>
        <p:nvSpPr>
          <p:cNvPr id="6" name="Segnaposto numero diapositiva 22"/>
          <p:cNvSpPr txBox="1">
            <a:spLocks/>
          </p:cNvSpPr>
          <p:nvPr/>
        </p:nvSpPr>
        <p:spPr>
          <a:xfrm>
            <a:off x="8686800" y="6537960"/>
            <a:ext cx="457200" cy="320040"/>
          </a:xfrm>
          <a:prstGeom prst="rect">
            <a:avLst/>
          </a:prstGeom>
        </p:spPr>
        <p:txBody>
          <a:bodyPr vert="horz" lIns="91440" tIns="0" rIns="91440" bIns="0" rtlCol="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0FA004B2-1541-5046-B6F2-22AF56585712}" type="slidenum">
              <a:rPr kumimoji="0" lang="en-US" sz="1200" b="1"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7" name="Titolo 1"/>
          <p:cNvSpPr>
            <a:spLocks noGrp="1"/>
          </p:cNvSpPr>
          <p:nvPr>
            <p:ph type="title"/>
          </p:nvPr>
        </p:nvSpPr>
        <p:spPr>
          <a:xfrm>
            <a:off x="457201" y="457200"/>
            <a:ext cx="8229600" cy="914400"/>
          </a:xfrm>
        </p:spPr>
        <p:txBody>
          <a:bodyPr/>
          <a:lstStyle/>
          <a:p>
            <a:pPr algn="ctr"/>
            <a:r>
              <a:rPr lang="it-IT" b="1" dirty="0" smtClean="0">
                <a:solidFill>
                  <a:schemeClr val="accent1"/>
                </a:solidFill>
              </a:rPr>
              <a:t>Single </a:t>
            </a:r>
            <a:r>
              <a:rPr lang="it-IT" b="1" dirty="0" err="1" smtClean="0">
                <a:solidFill>
                  <a:schemeClr val="accent1"/>
                </a:solidFill>
              </a:rPr>
              <a:t>contribution</a:t>
            </a:r>
            <a:r>
              <a:rPr lang="it-IT" b="1" dirty="0" smtClean="0">
                <a:solidFill>
                  <a:schemeClr val="accent1"/>
                </a:solidFill>
              </a:rPr>
              <a:t> </a:t>
            </a:r>
            <a:r>
              <a:rPr lang="it-IT" sz="1800" b="1" dirty="0" smtClean="0">
                <a:solidFill>
                  <a:schemeClr val="accent1"/>
                </a:solidFill>
              </a:rPr>
              <a:t>(of </a:t>
            </a:r>
            <a:r>
              <a:rPr lang="it-IT" sz="1800" b="1" dirty="0" smtClean="0">
                <a:solidFill>
                  <a:schemeClr val="accent1"/>
                </a:solidFill>
                <a:latin typeface="Symbol" pitchFamily="18" charset="2"/>
              </a:rPr>
              <a:t>a </a:t>
            </a:r>
            <a:r>
              <a:rPr lang="it-IT" sz="1800" b="1" dirty="0" smtClean="0">
                <a:solidFill>
                  <a:schemeClr val="accent1"/>
                </a:solidFill>
              </a:rPr>
              <a:t>and Li)</a:t>
            </a:r>
            <a:br>
              <a:rPr lang="it-IT" sz="1800" b="1" dirty="0" smtClean="0">
                <a:solidFill>
                  <a:schemeClr val="accent1"/>
                </a:solidFill>
              </a:rPr>
            </a:br>
            <a:r>
              <a:rPr lang="it-IT" sz="1800" b="1" dirty="0" smtClean="0">
                <a:solidFill>
                  <a:schemeClr val="accent1"/>
                </a:solidFill>
              </a:rPr>
              <a:t> </a:t>
            </a:r>
            <a:r>
              <a:rPr lang="en-US" sz="1800" dirty="0" smtClean="0"/>
              <a:t>Maximum and average DPA in the MgB</a:t>
            </a:r>
            <a:r>
              <a:rPr lang="en-US" sz="1800" baseline="-25000" dirty="0" smtClean="0"/>
              <a:t>2</a:t>
            </a:r>
            <a:r>
              <a:rPr lang="en-US" sz="1800" dirty="0" smtClean="0"/>
              <a:t> target induced by the reaction products of the boron capture.</a:t>
            </a:r>
            <a:endParaRPr lang="it-IT" sz="1800" b="1" dirty="0">
              <a:solidFill>
                <a:schemeClr val="accent1"/>
              </a:solidFill>
            </a:endParaRPr>
          </a:p>
        </p:txBody>
      </p:sp>
      <p:sp>
        <p:nvSpPr>
          <p:cNvPr id="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a:ea typeface="Times New Roman" pitchFamily="18" charset="0"/>
                <a:cs typeface="Times New Roman" pitchFamily="18" charset="0"/>
              </a:rPr>
              <a:t> </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ella 9"/>
          <p:cNvGraphicFramePr>
            <a:graphicFrameLocks noGrp="1"/>
          </p:cNvGraphicFramePr>
          <p:nvPr/>
        </p:nvGraphicFramePr>
        <p:xfrm>
          <a:off x="457199" y="1625600"/>
          <a:ext cx="8229602" cy="4259268"/>
        </p:xfrm>
        <a:graphic>
          <a:graphicData uri="http://schemas.openxmlformats.org/drawingml/2006/table">
            <a:tbl>
              <a:tblPr/>
              <a:tblGrid>
                <a:gridCol w="1262705"/>
                <a:gridCol w="2275961"/>
                <a:gridCol w="2345468"/>
                <a:gridCol w="2345468"/>
              </a:tblGrid>
              <a:tr h="709878">
                <a:tc>
                  <a:txBody>
                    <a:bodyPr/>
                    <a:lstStyle/>
                    <a:p>
                      <a:pPr algn="ctr">
                        <a:lnSpc>
                          <a:spcPts val="1600"/>
                        </a:lnSpc>
                        <a:spcAft>
                          <a:spcPts val="0"/>
                        </a:spcAft>
                      </a:pPr>
                      <a:r>
                        <a:rPr lang="en-US" sz="1800" dirty="0">
                          <a:latin typeface="Times"/>
                          <a:ea typeface="Times New Roman"/>
                          <a:cs typeface="Times New Roman"/>
                        </a:rPr>
                        <a:t>Reaction  occurrence</a:t>
                      </a:r>
                      <a:endParaRPr lang="it-IT" sz="1800" dirty="0">
                        <a:latin typeface="Times"/>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Max DPA </a:t>
                      </a:r>
                      <a:r>
                        <a:rPr lang="en-US" sz="1600" dirty="0">
                          <a:latin typeface="Times"/>
                          <a:ea typeface="Times New Roman"/>
                          <a:cs typeface="Times New Roman"/>
                        </a:rPr>
                        <a:t>[DPA/primary]±Err%</a:t>
                      </a:r>
                      <a:endParaRPr lang="it-IT" sz="16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Mean DPA </a:t>
                      </a:r>
                      <a:r>
                        <a:rPr lang="en-US" sz="1600" dirty="0">
                          <a:latin typeface="Times"/>
                          <a:ea typeface="Times New Roman"/>
                          <a:cs typeface="Times New Roman"/>
                        </a:rPr>
                        <a:t>[DPA/primary]±Err%</a:t>
                      </a:r>
                      <a:endParaRPr lang="it-IT" sz="16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709878">
                <a:tc rowSpan="3">
                  <a:txBody>
                    <a:bodyPr/>
                    <a:lstStyle/>
                    <a:p>
                      <a:pPr algn="ctr">
                        <a:lnSpc>
                          <a:spcPts val="1600"/>
                        </a:lnSpc>
                        <a:spcAft>
                          <a:spcPts val="0"/>
                        </a:spcAft>
                      </a:pPr>
                      <a:endParaRPr lang="en-US" sz="1800" dirty="0">
                        <a:latin typeface="Times"/>
                        <a:ea typeface="Times New Roman"/>
                        <a:cs typeface="Times New Roman"/>
                      </a:endParaRPr>
                    </a:p>
                    <a:p>
                      <a:pPr algn="ctr">
                        <a:lnSpc>
                          <a:spcPts val="1600"/>
                        </a:lnSpc>
                        <a:spcAft>
                          <a:spcPts val="0"/>
                        </a:spcAft>
                      </a:pPr>
                      <a:r>
                        <a:rPr lang="en-US" sz="1800" dirty="0">
                          <a:latin typeface="Times"/>
                          <a:ea typeface="Times New Roman"/>
                          <a:cs typeface="Times New Roman"/>
                        </a:rPr>
                        <a:t>94%</a:t>
                      </a:r>
                      <a:endParaRPr lang="it-IT" sz="1800" dirty="0">
                        <a:latin typeface="Times"/>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Alpha </a:t>
                      </a:r>
                      <a:endParaRPr lang="it-IT" sz="1800" dirty="0">
                        <a:latin typeface="Times"/>
                        <a:ea typeface="Times New Roman"/>
                        <a:cs typeface="Times New Roman"/>
                      </a:endParaRPr>
                    </a:p>
                    <a:p>
                      <a:pPr algn="ctr">
                        <a:lnSpc>
                          <a:spcPts val="1600"/>
                        </a:lnSpc>
                        <a:spcAft>
                          <a:spcPts val="0"/>
                        </a:spcAft>
                      </a:pPr>
                      <a:r>
                        <a:rPr lang="en-US" sz="1600" dirty="0">
                          <a:latin typeface="Times"/>
                          <a:ea typeface="Times New Roman"/>
                          <a:cs typeface="Times New Roman"/>
                        </a:rPr>
                        <a:t>(1.47 </a:t>
                      </a:r>
                      <a:r>
                        <a:rPr lang="en-US" sz="1600" dirty="0" err="1">
                          <a:latin typeface="Times"/>
                          <a:ea typeface="Times New Roman"/>
                          <a:cs typeface="Times New Roman"/>
                        </a:rPr>
                        <a:t>MeV</a:t>
                      </a:r>
                      <a:r>
                        <a:rPr lang="en-US" sz="1600" dirty="0">
                          <a:latin typeface="Times"/>
                          <a:ea typeface="Times New Roman"/>
                          <a:cs typeface="Times New Roman"/>
                        </a:rPr>
                        <a:t>)</a:t>
                      </a:r>
                      <a:endParaRPr lang="it-IT" sz="16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15.911∙10</a:t>
                      </a:r>
                      <a:r>
                        <a:rPr lang="en-US" sz="1800" baseline="30000" dirty="0">
                          <a:latin typeface="Times"/>
                          <a:ea typeface="Times New Roman"/>
                          <a:cs typeface="Times New Roman"/>
                        </a:rPr>
                        <a:t>-22 </a:t>
                      </a:r>
                      <a:r>
                        <a:rPr lang="en-US" sz="1800" dirty="0">
                          <a:latin typeface="Times"/>
                          <a:ea typeface="Times New Roman"/>
                          <a:cs typeface="Times New Roman"/>
                        </a:rPr>
                        <a:t>± 7.9</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6.1633∙10</a:t>
                      </a:r>
                      <a:r>
                        <a:rPr lang="en-US" sz="1800" baseline="30000" dirty="0">
                          <a:latin typeface="Times"/>
                          <a:ea typeface="Times New Roman"/>
                          <a:cs typeface="Times New Roman"/>
                        </a:rPr>
                        <a:t>-22</a:t>
                      </a:r>
                      <a:r>
                        <a:rPr lang="en-US" sz="1800" dirty="0">
                          <a:latin typeface="Times"/>
                          <a:ea typeface="Times New Roman"/>
                          <a:cs typeface="Times New Roman"/>
                        </a:rPr>
                        <a:t>± 0.001</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878">
                <a:tc vMerge="1">
                  <a:txBody>
                    <a:bodyPr/>
                    <a:lstStyle/>
                    <a:p>
                      <a:endParaRPr lang="it-IT"/>
                    </a:p>
                  </a:txBody>
                  <a:tcPr/>
                </a:tc>
                <a:tc>
                  <a:txBody>
                    <a:bodyPr/>
                    <a:lstStyle/>
                    <a:p>
                      <a:pPr algn="ctr">
                        <a:lnSpc>
                          <a:spcPts val="1600"/>
                        </a:lnSpc>
                        <a:spcAft>
                          <a:spcPts val="0"/>
                        </a:spcAft>
                      </a:pPr>
                      <a:r>
                        <a:rPr lang="it-IT" sz="1800" dirty="0" err="1">
                          <a:latin typeface="Times"/>
                          <a:ea typeface="Times New Roman"/>
                          <a:cs typeface="Times New Roman"/>
                        </a:rPr>
                        <a:t>Lithium</a:t>
                      </a:r>
                      <a:r>
                        <a:rPr lang="it-IT" sz="1800" dirty="0">
                          <a:latin typeface="Times"/>
                          <a:ea typeface="Times New Roman"/>
                          <a:cs typeface="Times New Roman"/>
                        </a:rPr>
                        <a:t> </a:t>
                      </a:r>
                    </a:p>
                    <a:p>
                      <a:pPr algn="ctr">
                        <a:lnSpc>
                          <a:spcPts val="1600"/>
                        </a:lnSpc>
                        <a:spcAft>
                          <a:spcPts val="0"/>
                        </a:spcAft>
                      </a:pPr>
                      <a:r>
                        <a:rPr lang="it-IT" sz="1600" dirty="0">
                          <a:latin typeface="Times"/>
                          <a:ea typeface="Times New Roman"/>
                          <a:cs typeface="Times New Roman"/>
                        </a:rPr>
                        <a:t>(0.84 </a:t>
                      </a:r>
                      <a:r>
                        <a:rPr lang="it-IT" sz="1600" dirty="0" err="1">
                          <a:latin typeface="Times"/>
                          <a:ea typeface="Times New Roman"/>
                          <a:cs typeface="Times New Roman"/>
                        </a:rPr>
                        <a:t>MeV</a:t>
                      </a:r>
                      <a:r>
                        <a:rPr lang="it-IT" sz="1600" dirty="0">
                          <a:latin typeface="Times"/>
                          <a:ea typeface="Times New Roman"/>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32.968∙10</a:t>
                      </a:r>
                      <a:r>
                        <a:rPr lang="en-US" sz="1800" baseline="30000" dirty="0">
                          <a:latin typeface="Times"/>
                          <a:ea typeface="Times New Roman"/>
                          <a:cs typeface="Times New Roman"/>
                        </a:rPr>
                        <a:t>-22 </a:t>
                      </a:r>
                      <a:r>
                        <a:rPr lang="en-US" sz="1800" dirty="0">
                          <a:latin typeface="Times"/>
                          <a:ea typeface="Times New Roman"/>
                          <a:cs typeface="Times New Roman"/>
                        </a:rPr>
                        <a:t>± 6.9</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11.952∙10</a:t>
                      </a:r>
                      <a:r>
                        <a:rPr lang="en-US" sz="1800" baseline="30000" dirty="0">
                          <a:latin typeface="Times"/>
                          <a:ea typeface="Times New Roman"/>
                          <a:cs typeface="Times New Roman"/>
                        </a:rPr>
                        <a:t>-22</a:t>
                      </a:r>
                      <a:r>
                        <a:rPr lang="en-US" sz="1800" dirty="0">
                          <a:latin typeface="Times"/>
                          <a:ea typeface="Times New Roman"/>
                          <a:cs typeface="Times New Roman"/>
                        </a:rPr>
                        <a:t>± 0.001</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878">
                <a:tc vMerge="1">
                  <a:txBody>
                    <a:bodyPr/>
                    <a:lstStyle/>
                    <a:p>
                      <a:endParaRPr lang="it-IT"/>
                    </a:p>
                  </a:txBody>
                  <a:tcPr/>
                </a:tc>
                <a:tc>
                  <a:txBody>
                    <a:bodyPr/>
                    <a:lstStyle/>
                    <a:p>
                      <a:pPr algn="ctr">
                        <a:lnSpc>
                          <a:spcPts val="1600"/>
                        </a:lnSpc>
                        <a:spcAft>
                          <a:spcPts val="0"/>
                        </a:spcAft>
                      </a:pPr>
                      <a:r>
                        <a:rPr lang="it-IT" sz="1800" dirty="0" err="1">
                          <a:latin typeface="Times"/>
                          <a:ea typeface="Times New Roman"/>
                          <a:cs typeface="Times New Roman"/>
                        </a:rPr>
                        <a:t>Photon</a:t>
                      </a:r>
                      <a:r>
                        <a:rPr lang="it-IT" sz="1800" dirty="0">
                          <a:latin typeface="Times"/>
                          <a:ea typeface="Times New Roman"/>
                          <a:cs typeface="Times New Roman"/>
                        </a:rPr>
                        <a:t> </a:t>
                      </a:r>
                    </a:p>
                    <a:p>
                      <a:pPr algn="ctr">
                        <a:lnSpc>
                          <a:spcPts val="1600"/>
                        </a:lnSpc>
                        <a:spcAft>
                          <a:spcPts val="0"/>
                        </a:spcAft>
                      </a:pPr>
                      <a:r>
                        <a:rPr lang="it-IT" sz="1600" dirty="0">
                          <a:latin typeface="Times"/>
                          <a:ea typeface="Times New Roman"/>
                          <a:cs typeface="Times New Roman"/>
                        </a:rPr>
                        <a:t>(0.482 </a:t>
                      </a:r>
                      <a:r>
                        <a:rPr lang="it-IT" sz="1600" dirty="0" err="1">
                          <a:latin typeface="Times"/>
                          <a:ea typeface="Times New Roman"/>
                          <a:cs typeface="Times New Roman"/>
                        </a:rPr>
                        <a:t>MeV</a:t>
                      </a:r>
                      <a:r>
                        <a:rPr lang="it-IT" sz="1600" dirty="0">
                          <a:latin typeface="Times"/>
                          <a:ea typeface="Times New Roman"/>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878">
                <a:tc rowSpan="2">
                  <a:txBody>
                    <a:bodyPr/>
                    <a:lstStyle/>
                    <a:p>
                      <a:pPr algn="ctr">
                        <a:lnSpc>
                          <a:spcPts val="1600"/>
                        </a:lnSpc>
                        <a:spcAft>
                          <a:spcPts val="0"/>
                        </a:spcAft>
                      </a:pPr>
                      <a:r>
                        <a:rPr lang="en-US" sz="1800" dirty="0">
                          <a:latin typeface="Times"/>
                          <a:ea typeface="Times New Roman"/>
                          <a:cs typeface="Times New Roman"/>
                        </a:rPr>
                        <a:t>6%</a:t>
                      </a:r>
                      <a:endParaRPr lang="it-IT" sz="1800" dirty="0">
                        <a:latin typeface="Times"/>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Alpha </a:t>
                      </a:r>
                      <a:endParaRPr lang="it-IT" sz="1800" dirty="0">
                        <a:latin typeface="Times"/>
                        <a:ea typeface="Times New Roman"/>
                        <a:cs typeface="Times New Roman"/>
                      </a:endParaRPr>
                    </a:p>
                    <a:p>
                      <a:pPr algn="ctr">
                        <a:lnSpc>
                          <a:spcPts val="1600"/>
                        </a:lnSpc>
                        <a:spcAft>
                          <a:spcPts val="0"/>
                        </a:spcAft>
                      </a:pPr>
                      <a:r>
                        <a:rPr lang="en-US" sz="1600" dirty="0">
                          <a:latin typeface="Times"/>
                          <a:ea typeface="Times New Roman"/>
                          <a:cs typeface="Times New Roman"/>
                        </a:rPr>
                        <a:t>(1.777 </a:t>
                      </a:r>
                      <a:r>
                        <a:rPr lang="en-US" sz="1600" dirty="0" err="1">
                          <a:latin typeface="Times"/>
                          <a:ea typeface="Times New Roman"/>
                          <a:cs typeface="Times New Roman"/>
                        </a:rPr>
                        <a:t>MeV</a:t>
                      </a:r>
                      <a:r>
                        <a:rPr lang="en-US" sz="1600" dirty="0">
                          <a:latin typeface="Times"/>
                          <a:ea typeface="Times New Roman"/>
                          <a:cs typeface="Times New Roman"/>
                        </a:rPr>
                        <a:t>)</a:t>
                      </a:r>
                      <a:endParaRPr lang="it-IT" sz="16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16.422∙10</a:t>
                      </a:r>
                      <a:r>
                        <a:rPr lang="en-US" sz="1800" baseline="30000" dirty="0">
                          <a:latin typeface="Times"/>
                          <a:ea typeface="Times New Roman"/>
                          <a:cs typeface="Times New Roman"/>
                        </a:rPr>
                        <a:t>-22 </a:t>
                      </a:r>
                      <a:r>
                        <a:rPr lang="en-US" sz="1800" dirty="0">
                          <a:latin typeface="Times"/>
                          <a:ea typeface="Times New Roman"/>
                          <a:cs typeface="Times New Roman"/>
                        </a:rPr>
                        <a:t>± 6.3</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6.3141∙10</a:t>
                      </a:r>
                      <a:r>
                        <a:rPr lang="en-US" sz="1800" baseline="30000" dirty="0">
                          <a:latin typeface="Times"/>
                          <a:ea typeface="Times New Roman"/>
                          <a:cs typeface="Times New Roman"/>
                        </a:rPr>
                        <a:t>-22</a:t>
                      </a:r>
                      <a:r>
                        <a:rPr lang="en-US" sz="1800" dirty="0">
                          <a:latin typeface="Times"/>
                          <a:ea typeface="Times New Roman"/>
                          <a:cs typeface="Times New Roman"/>
                        </a:rPr>
                        <a:t>± 0.002</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878">
                <a:tc vMerge="1">
                  <a:txBody>
                    <a:bodyPr/>
                    <a:lstStyle/>
                    <a:p>
                      <a:endParaRPr lang="it-IT"/>
                    </a:p>
                  </a:txBody>
                  <a:tcPr/>
                </a:tc>
                <a:tc>
                  <a:txBody>
                    <a:bodyPr/>
                    <a:lstStyle/>
                    <a:p>
                      <a:pPr algn="ctr">
                        <a:lnSpc>
                          <a:spcPts val="1600"/>
                        </a:lnSpc>
                        <a:spcAft>
                          <a:spcPts val="0"/>
                        </a:spcAft>
                      </a:pPr>
                      <a:r>
                        <a:rPr lang="en-US" sz="1800" dirty="0">
                          <a:latin typeface="Times"/>
                          <a:ea typeface="Times New Roman"/>
                          <a:cs typeface="Times New Roman"/>
                        </a:rPr>
                        <a:t>Lithium </a:t>
                      </a:r>
                      <a:endParaRPr lang="it-IT" sz="1800" dirty="0">
                        <a:latin typeface="Times"/>
                        <a:ea typeface="Times New Roman"/>
                        <a:cs typeface="Times New Roman"/>
                      </a:endParaRPr>
                    </a:p>
                    <a:p>
                      <a:pPr algn="ctr">
                        <a:lnSpc>
                          <a:spcPts val="1600"/>
                        </a:lnSpc>
                        <a:spcAft>
                          <a:spcPts val="0"/>
                        </a:spcAft>
                      </a:pPr>
                      <a:r>
                        <a:rPr lang="en-US" sz="1600" dirty="0">
                          <a:latin typeface="Times"/>
                          <a:ea typeface="Times New Roman"/>
                          <a:cs typeface="Times New Roman"/>
                        </a:rPr>
                        <a:t>(1.015 </a:t>
                      </a:r>
                      <a:r>
                        <a:rPr lang="en-US" sz="1600" dirty="0" err="1">
                          <a:latin typeface="Times"/>
                          <a:ea typeface="Times New Roman"/>
                          <a:cs typeface="Times New Roman"/>
                        </a:rPr>
                        <a:t>MeV</a:t>
                      </a:r>
                      <a:r>
                        <a:rPr lang="en-US" sz="1600" dirty="0">
                          <a:latin typeface="Times"/>
                          <a:ea typeface="Times New Roman"/>
                          <a:cs typeface="Times New Roman"/>
                        </a:rPr>
                        <a:t>)</a:t>
                      </a:r>
                      <a:endParaRPr lang="it-IT" sz="16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31.447∙10</a:t>
                      </a:r>
                      <a:r>
                        <a:rPr lang="en-US" sz="1800" baseline="30000" dirty="0">
                          <a:latin typeface="Times"/>
                          <a:ea typeface="Times New Roman"/>
                          <a:cs typeface="Times New Roman"/>
                        </a:rPr>
                        <a:t>-22 </a:t>
                      </a:r>
                      <a:r>
                        <a:rPr lang="en-US" sz="1800" dirty="0">
                          <a:latin typeface="Times"/>
                          <a:ea typeface="Times New Roman"/>
                          <a:cs typeface="Times New Roman"/>
                        </a:rPr>
                        <a:t>± 6.6</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12.240∙10</a:t>
                      </a:r>
                      <a:r>
                        <a:rPr lang="en-US" sz="1800" baseline="30000" dirty="0">
                          <a:latin typeface="Times"/>
                          <a:ea typeface="Times New Roman"/>
                          <a:cs typeface="Times New Roman"/>
                        </a:rPr>
                        <a:t>-22</a:t>
                      </a:r>
                      <a:r>
                        <a:rPr lang="en-US" sz="1800" dirty="0">
                          <a:latin typeface="Times"/>
                          <a:ea typeface="Times New Roman"/>
                          <a:cs typeface="Times New Roman"/>
                        </a:rPr>
                        <a:t>± 0.001</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RESMM’15 East Lansing 10-14 May 2015</a:t>
            </a:r>
            <a:endParaRPr lang="en-US" dirty="0"/>
          </a:p>
        </p:txBody>
      </p:sp>
      <p:sp>
        <p:nvSpPr>
          <p:cNvPr id="3" name="Segnaposto numero diapositiva 2"/>
          <p:cNvSpPr>
            <a:spLocks noGrp="1"/>
          </p:cNvSpPr>
          <p:nvPr>
            <p:ph type="sldNum" sz="quarter" idx="12"/>
          </p:nvPr>
        </p:nvSpPr>
        <p:spPr/>
        <p:txBody>
          <a:bodyPr/>
          <a:lstStyle/>
          <a:p>
            <a:fld id="{0FA004B2-1541-5046-B6F2-22AF56585712}" type="slidenum">
              <a:rPr lang="en-US" smtClean="0"/>
              <a:pPr/>
              <a:t>24</a:t>
            </a:fld>
            <a:endParaRPr lang="en-US"/>
          </a:p>
        </p:txBody>
      </p:sp>
      <p:sp>
        <p:nvSpPr>
          <p:cNvPr id="7" name="Segnaposto numero diapositiva 2"/>
          <p:cNvSpPr txBox="1">
            <a:spLocks/>
          </p:cNvSpPr>
          <p:nvPr/>
        </p:nvSpPr>
        <p:spPr>
          <a:xfrm>
            <a:off x="8686800" y="6537960"/>
            <a:ext cx="457200" cy="320040"/>
          </a:xfrm>
          <a:prstGeom prst="rect">
            <a:avLst/>
          </a:prstGeom>
        </p:spPr>
        <p:txBody>
          <a:bodyPr vert="horz" lIns="91440" tIns="0" rIns="91440" bIns="0" rtlCol="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0FA004B2-1541-5046-B6F2-22AF56585712}" type="slidenum">
              <a:rPr kumimoji="0" lang="en-US" sz="1200" b="1"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8" name="Rettangolo 7"/>
          <p:cNvSpPr/>
          <p:nvPr/>
        </p:nvSpPr>
        <p:spPr>
          <a:xfrm>
            <a:off x="1451344" y="773668"/>
            <a:ext cx="6241312" cy="369332"/>
          </a:xfrm>
          <a:prstGeom prst="rect">
            <a:avLst/>
          </a:prstGeom>
        </p:spPr>
        <p:txBody>
          <a:bodyPr wrap="square">
            <a:spAutoFit/>
          </a:bodyPr>
          <a:lstStyle/>
          <a:p>
            <a:r>
              <a:rPr lang="en-US" dirty="0" smtClean="0"/>
              <a:t>Combining the data with the corresponding weight we have</a:t>
            </a:r>
          </a:p>
        </p:txBody>
      </p:sp>
      <p:sp>
        <p:nvSpPr>
          <p:cNvPr id="9" name="Titolo 1"/>
          <p:cNvSpPr>
            <a:spLocks noGrp="1"/>
          </p:cNvSpPr>
          <p:nvPr>
            <p:ph type="title"/>
          </p:nvPr>
        </p:nvSpPr>
        <p:spPr>
          <a:xfrm>
            <a:off x="457201" y="0"/>
            <a:ext cx="8229600" cy="914400"/>
          </a:xfrm>
        </p:spPr>
        <p:txBody>
          <a:bodyPr/>
          <a:lstStyle/>
          <a:p>
            <a:pPr algn="ctr"/>
            <a:r>
              <a:rPr lang="it-IT" b="1" dirty="0" smtClean="0">
                <a:solidFill>
                  <a:schemeClr val="accent1"/>
                </a:solidFill>
              </a:rPr>
              <a:t>DPA </a:t>
            </a:r>
            <a:r>
              <a:rPr lang="it-IT" b="1" dirty="0" err="1" smtClean="0">
                <a:solidFill>
                  <a:schemeClr val="accent1"/>
                </a:solidFill>
              </a:rPr>
              <a:t>Evaluation</a:t>
            </a:r>
            <a:r>
              <a:rPr lang="it-IT" b="1" dirty="0" smtClean="0">
                <a:solidFill>
                  <a:schemeClr val="accent1"/>
                </a:solidFill>
              </a:rPr>
              <a:t> </a:t>
            </a:r>
            <a:r>
              <a:rPr lang="it-IT" sz="1800" b="1" dirty="0" smtClean="0">
                <a:solidFill>
                  <a:schemeClr val="accent1"/>
                </a:solidFill>
              </a:rPr>
              <a:t>(</a:t>
            </a:r>
            <a:r>
              <a:rPr lang="it-IT" sz="1800" b="1" dirty="0" err="1" smtClean="0">
                <a:solidFill>
                  <a:schemeClr val="accent1"/>
                </a:solidFill>
              </a:rPr>
              <a:t>of</a:t>
            </a:r>
            <a:r>
              <a:rPr lang="it-IT" sz="1800" b="1" dirty="0" smtClean="0">
                <a:solidFill>
                  <a:schemeClr val="accent1"/>
                </a:solidFill>
              </a:rPr>
              <a:t> </a:t>
            </a:r>
            <a:r>
              <a:rPr lang="it-IT" sz="1800" b="1" dirty="0" smtClean="0">
                <a:solidFill>
                  <a:schemeClr val="accent1"/>
                </a:solidFill>
                <a:latin typeface="Symbol" pitchFamily="18" charset="2"/>
              </a:rPr>
              <a:t>a,</a:t>
            </a:r>
            <a:r>
              <a:rPr lang="it-IT" sz="1800" b="1" dirty="0" smtClean="0">
                <a:solidFill>
                  <a:schemeClr val="accent1"/>
                </a:solidFill>
              </a:rPr>
              <a:t> Li and n)</a:t>
            </a:r>
            <a:endParaRPr lang="it-IT" sz="1800" b="1" dirty="0">
              <a:solidFill>
                <a:schemeClr val="accent1"/>
              </a:solidFill>
            </a:endParaRPr>
          </a:p>
        </p:txBody>
      </p:sp>
      <p:graphicFrame>
        <p:nvGraphicFramePr>
          <p:cNvPr id="10" name="Tabella 9"/>
          <p:cNvGraphicFramePr>
            <a:graphicFrameLocks noGrp="1"/>
          </p:cNvGraphicFramePr>
          <p:nvPr/>
        </p:nvGraphicFramePr>
        <p:xfrm>
          <a:off x="839971" y="1143000"/>
          <a:ext cx="7283302" cy="1773127"/>
        </p:xfrm>
        <a:graphic>
          <a:graphicData uri="http://schemas.openxmlformats.org/drawingml/2006/table">
            <a:tbl>
              <a:tblPr/>
              <a:tblGrid>
                <a:gridCol w="1637249"/>
                <a:gridCol w="2766951"/>
                <a:gridCol w="2879102"/>
              </a:tblGrid>
              <a:tr h="471544">
                <a:tc>
                  <a:txBody>
                    <a:bodyPr/>
                    <a:lstStyle/>
                    <a:p>
                      <a:pPr algn="ctr">
                        <a:lnSpc>
                          <a:spcPts val="1600"/>
                        </a:lnSpc>
                        <a:spcAft>
                          <a:spcPts val="0"/>
                        </a:spcAft>
                      </a:pPr>
                      <a:endParaRPr lang="en-US"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Max </a:t>
                      </a:r>
                      <a:r>
                        <a:rPr lang="en-US" sz="1800" dirty="0" smtClean="0">
                          <a:latin typeface="Times"/>
                          <a:ea typeface="Times New Roman"/>
                          <a:cs typeface="Times New Roman"/>
                        </a:rPr>
                        <a:t>DPA   </a:t>
                      </a:r>
                      <a:r>
                        <a:rPr lang="en-US" sz="1600" dirty="0">
                          <a:latin typeface="Times"/>
                          <a:ea typeface="Times New Roman"/>
                          <a:cs typeface="Times New Roman"/>
                        </a:rPr>
                        <a:t>[DPA/primary]±Err%</a:t>
                      </a:r>
                      <a:endParaRPr lang="it-IT" sz="16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Mean </a:t>
                      </a:r>
                      <a:r>
                        <a:rPr lang="en-US" sz="1800" dirty="0" smtClean="0">
                          <a:latin typeface="Times"/>
                          <a:ea typeface="Times New Roman"/>
                          <a:cs typeface="Times New Roman"/>
                        </a:rPr>
                        <a:t>DPA   </a:t>
                      </a:r>
                      <a:r>
                        <a:rPr lang="en-US" sz="1600" dirty="0">
                          <a:latin typeface="Times"/>
                          <a:ea typeface="Times New Roman"/>
                          <a:cs typeface="Times New Roman"/>
                        </a:rPr>
                        <a:t>[DPA/primary]±Err%</a:t>
                      </a:r>
                      <a:endParaRPr lang="it-IT" sz="16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33861">
                <a:tc>
                  <a:txBody>
                    <a:bodyPr/>
                    <a:lstStyle/>
                    <a:p>
                      <a:pPr algn="ctr">
                        <a:lnSpc>
                          <a:spcPts val="1600"/>
                        </a:lnSpc>
                        <a:spcAft>
                          <a:spcPts val="0"/>
                        </a:spcAft>
                      </a:pPr>
                      <a:r>
                        <a:rPr lang="en-US" sz="1800" dirty="0">
                          <a:latin typeface="Times"/>
                          <a:ea typeface="Times New Roman"/>
                          <a:cs typeface="Times New Roman"/>
                        </a:rPr>
                        <a:t>Alpha</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15.942∙10</a:t>
                      </a:r>
                      <a:r>
                        <a:rPr lang="en-US" sz="1800" baseline="30000" dirty="0">
                          <a:latin typeface="Times"/>
                          <a:ea typeface="Times New Roman"/>
                          <a:cs typeface="Times New Roman"/>
                        </a:rPr>
                        <a:t>-22 </a:t>
                      </a:r>
                      <a:r>
                        <a:rPr lang="en-US" sz="1800" dirty="0">
                          <a:latin typeface="Times"/>
                          <a:ea typeface="Times New Roman"/>
                          <a:cs typeface="Times New Roman"/>
                        </a:rPr>
                        <a:t>± 7.8</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6.1724∙10</a:t>
                      </a:r>
                      <a:r>
                        <a:rPr lang="en-US" sz="1800" baseline="30000" dirty="0">
                          <a:latin typeface="Times"/>
                          <a:ea typeface="Times New Roman"/>
                          <a:cs typeface="Times New Roman"/>
                        </a:rPr>
                        <a:t>-22</a:t>
                      </a:r>
                      <a:r>
                        <a:rPr lang="en-US" sz="1800" dirty="0">
                          <a:latin typeface="Times"/>
                          <a:ea typeface="Times New Roman"/>
                          <a:cs typeface="Times New Roman"/>
                        </a:rPr>
                        <a:t>± 0.001</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861">
                <a:tc>
                  <a:txBody>
                    <a:bodyPr/>
                    <a:lstStyle/>
                    <a:p>
                      <a:pPr algn="ctr">
                        <a:lnSpc>
                          <a:spcPts val="1600"/>
                        </a:lnSpc>
                        <a:spcAft>
                          <a:spcPts val="0"/>
                        </a:spcAft>
                      </a:pPr>
                      <a:r>
                        <a:rPr lang="it-IT" sz="1800">
                          <a:latin typeface="Times"/>
                          <a:ea typeface="Times New Roman"/>
                          <a:cs typeface="Times New Roman"/>
                        </a:rPr>
                        <a:t>Lithium</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32.876∙10</a:t>
                      </a:r>
                      <a:r>
                        <a:rPr lang="en-US" sz="1800" baseline="30000" dirty="0">
                          <a:latin typeface="Times"/>
                          <a:ea typeface="Times New Roman"/>
                          <a:cs typeface="Times New Roman"/>
                        </a:rPr>
                        <a:t>-22 </a:t>
                      </a:r>
                      <a:r>
                        <a:rPr lang="en-US" sz="1800" dirty="0">
                          <a:latin typeface="Times"/>
                          <a:ea typeface="Times New Roman"/>
                          <a:cs typeface="Times New Roman"/>
                        </a:rPr>
                        <a:t>± 6.8</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11.969∙10</a:t>
                      </a:r>
                      <a:r>
                        <a:rPr lang="en-US" sz="1800" baseline="30000" dirty="0">
                          <a:latin typeface="Times"/>
                          <a:ea typeface="Times New Roman"/>
                          <a:cs typeface="Times New Roman"/>
                        </a:rPr>
                        <a:t>-22</a:t>
                      </a:r>
                      <a:r>
                        <a:rPr lang="en-US" sz="1800" dirty="0">
                          <a:latin typeface="Times"/>
                          <a:ea typeface="Times New Roman"/>
                          <a:cs typeface="Times New Roman"/>
                        </a:rPr>
                        <a:t>± 0.001</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861">
                <a:tc>
                  <a:txBody>
                    <a:bodyPr/>
                    <a:lstStyle/>
                    <a:p>
                      <a:pPr algn="ctr">
                        <a:lnSpc>
                          <a:spcPts val="1600"/>
                        </a:lnSpc>
                        <a:spcAft>
                          <a:spcPts val="0"/>
                        </a:spcAft>
                      </a:pPr>
                      <a:r>
                        <a:rPr lang="en-US" sz="1800">
                          <a:latin typeface="Times"/>
                          <a:ea typeface="Times New Roman"/>
                          <a:cs typeface="Times New Roman"/>
                        </a:rPr>
                        <a:t>Neutron</a:t>
                      </a:r>
                      <a:endParaRPr lang="it-IT" sz="180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a:latin typeface="Times"/>
                          <a:ea typeface="Times New Roman"/>
                          <a:cs typeface="Times New Roman"/>
                        </a:rPr>
                        <a:t>46.295∙10</a:t>
                      </a:r>
                      <a:r>
                        <a:rPr lang="en-US" sz="1800" baseline="30000">
                          <a:latin typeface="Times"/>
                          <a:ea typeface="Times New Roman"/>
                          <a:cs typeface="Times New Roman"/>
                        </a:rPr>
                        <a:t>-22 </a:t>
                      </a:r>
                      <a:r>
                        <a:rPr lang="en-US" sz="1800">
                          <a:latin typeface="Times"/>
                          <a:ea typeface="Times New Roman"/>
                          <a:cs typeface="Times New Roman"/>
                        </a:rPr>
                        <a:t>± 5.0</a:t>
                      </a:r>
                      <a:endParaRPr lang="it-IT" sz="180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dirty="0">
                          <a:latin typeface="Times"/>
                          <a:ea typeface="Times New Roman"/>
                          <a:cs typeface="Times New Roman"/>
                        </a:rPr>
                        <a:t>18.345∙10</a:t>
                      </a:r>
                      <a:r>
                        <a:rPr lang="en-US" sz="1800" baseline="30000" dirty="0">
                          <a:latin typeface="Times"/>
                          <a:ea typeface="Times New Roman"/>
                          <a:cs typeface="Times New Roman"/>
                        </a:rPr>
                        <a:t>-22</a:t>
                      </a:r>
                      <a:r>
                        <a:rPr lang="en-US" sz="1800" dirty="0">
                          <a:latin typeface="Times"/>
                          <a:ea typeface="Times New Roman"/>
                          <a:cs typeface="Times New Roman"/>
                        </a:rPr>
                        <a:t>± 0.001</a:t>
                      </a:r>
                      <a:endParaRPr lang="it-IT" sz="1800" dirty="0">
                        <a:latin typeface="Times"/>
                        <a:ea typeface="Times New Roman"/>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charset="0"/>
                <a:ea typeface="Times New Roman" pitchFamily="18" charset="0"/>
                <a:cs typeface="Times New Roman" pitchFamily="18" charset="0"/>
              </a:rPr>
              <a:t> </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
          <p:cNvSpPr>
            <a:spLocks noChangeArrowheads="1"/>
          </p:cNvSpPr>
          <p:nvPr/>
        </p:nvSpPr>
        <p:spPr bwMode="auto">
          <a:xfrm>
            <a:off x="1238811" y="3142058"/>
            <a:ext cx="6666377" cy="21698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ea typeface="Times New Roman" pitchFamily="18" charset="0"/>
                <a:cs typeface="Times New Roman" pitchFamily="18" charset="0"/>
              </a:rPr>
              <a:t>S</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umming the contribution of the alpha particle with the Lithium one:</a:t>
            </a:r>
            <a:endParaRPr kumimoji="0" lang="it-IT"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rgbClr val="00B050"/>
                </a:solidFill>
                <a:effectLst/>
                <a:ea typeface="Times New Roman" pitchFamily="18" charset="0"/>
                <a:cs typeface="Times New Roman" pitchFamily="18" charset="0"/>
              </a:rPr>
              <a:t>         15.942∙10</a:t>
            </a:r>
            <a:r>
              <a:rPr kumimoji="0" lang="en-US" b="1" i="0" u="none" strike="noStrike" cap="none" normalizeH="0" baseline="30000" dirty="0" smtClean="0">
                <a:ln>
                  <a:noFill/>
                </a:ln>
                <a:solidFill>
                  <a:srgbClr val="00B050"/>
                </a:solidFill>
                <a:effectLst/>
                <a:ea typeface="Times New Roman" pitchFamily="18" charset="0"/>
                <a:cs typeface="Times New Roman" pitchFamily="18" charset="0"/>
              </a:rPr>
              <a:t>-22 </a:t>
            </a:r>
            <a:r>
              <a:rPr kumimoji="0" lang="en-US" b="1" i="0" u="none" strike="noStrike" cap="none" normalizeH="0" baseline="0" dirty="0" smtClean="0">
                <a:ln>
                  <a:noFill/>
                </a:ln>
                <a:solidFill>
                  <a:srgbClr val="00B050"/>
                </a:solidFill>
                <a:effectLst/>
                <a:ea typeface="Times New Roman" pitchFamily="18" charset="0"/>
                <a:cs typeface="Times New Roman" pitchFamily="18" charset="0"/>
              </a:rPr>
              <a:t>+ 32.876∙10</a:t>
            </a:r>
            <a:r>
              <a:rPr kumimoji="0" lang="en-US" b="1" i="0" u="none" strike="noStrike" cap="none" normalizeH="0" baseline="30000" dirty="0" smtClean="0">
                <a:ln>
                  <a:noFill/>
                </a:ln>
                <a:solidFill>
                  <a:srgbClr val="00B050"/>
                </a:solidFill>
                <a:effectLst/>
                <a:ea typeface="Times New Roman" pitchFamily="18" charset="0"/>
                <a:cs typeface="Times New Roman" pitchFamily="18" charset="0"/>
              </a:rPr>
              <a:t>-22  </a:t>
            </a:r>
            <a:r>
              <a:rPr kumimoji="0" lang="en-US" b="1" i="0" u="none" strike="noStrike" cap="none" normalizeH="0" baseline="0" dirty="0" smtClean="0">
                <a:ln>
                  <a:noFill/>
                </a:ln>
                <a:solidFill>
                  <a:srgbClr val="00B050"/>
                </a:solidFill>
                <a:effectLst/>
                <a:ea typeface="Times New Roman" pitchFamily="18" charset="0"/>
                <a:cs typeface="Times New Roman" pitchFamily="18" charset="0"/>
              </a:rPr>
              <a:t>=  48.818∙10</a:t>
            </a:r>
            <a:r>
              <a:rPr kumimoji="0" lang="en-US" b="1" i="0" u="none" strike="noStrike" cap="none" normalizeH="0" baseline="30000" dirty="0" smtClean="0">
                <a:ln>
                  <a:noFill/>
                </a:ln>
                <a:solidFill>
                  <a:srgbClr val="00B050"/>
                </a:solidFill>
                <a:effectLst/>
                <a:ea typeface="Times New Roman" pitchFamily="18" charset="0"/>
                <a:cs typeface="Times New Roman" pitchFamily="18" charset="0"/>
              </a:rPr>
              <a:t>-22 </a:t>
            </a:r>
            <a:r>
              <a:rPr kumimoji="0" lang="en-US" b="1" i="0" u="none" strike="noStrike" cap="none" normalizeH="0" baseline="0" dirty="0" smtClean="0">
                <a:ln>
                  <a:noFill/>
                </a:ln>
                <a:solidFill>
                  <a:srgbClr val="00B050"/>
                </a:solidFill>
                <a:effectLst/>
                <a:ea typeface="Times New Roman" pitchFamily="18" charset="0"/>
                <a:cs typeface="Times New Roman" pitchFamily="18" charset="0"/>
              </a:rPr>
              <a:t>± 0.257 </a:t>
            </a:r>
            <a:r>
              <a:rPr kumimoji="0" lang="en-US" b="1" i="0" u="none" strike="noStrike" cap="none" normalizeH="0" dirty="0" smtClean="0">
                <a:ln>
                  <a:noFill/>
                </a:ln>
                <a:solidFill>
                  <a:srgbClr val="00B050"/>
                </a:solidFill>
                <a:effectLst/>
                <a:ea typeface="Times New Roman" pitchFamily="18" charset="0"/>
                <a:cs typeface="Times New Roman" pitchFamily="18" charset="0"/>
              </a:rPr>
              <a:t> </a:t>
            </a:r>
            <a:r>
              <a:rPr kumimoji="0" lang="en-US" b="1" i="0" u="none" strike="noStrike" cap="none" normalizeH="0" baseline="0" dirty="0" smtClean="0">
                <a:ln>
                  <a:noFill/>
                </a:ln>
                <a:solidFill>
                  <a:srgbClr val="00B050"/>
                </a:solidFill>
                <a:effectLst/>
                <a:ea typeface="Times New Roman" pitchFamily="18" charset="0"/>
                <a:cs typeface="Times New Roman" pitchFamily="18" charset="0"/>
              </a:rPr>
              <a:t>max</a:t>
            </a:r>
            <a:r>
              <a:rPr kumimoji="0" lang="en-US" b="1" i="0" u="none" strike="noStrike" cap="none" normalizeH="0" dirty="0" smtClean="0">
                <a:ln>
                  <a:noFill/>
                </a:ln>
                <a:solidFill>
                  <a:srgbClr val="00B050"/>
                </a:solidFill>
                <a:effectLst/>
                <a:ea typeface="Times New Roman" pitchFamily="18" charset="0"/>
                <a:cs typeface="Times New Roman" pitchFamily="18" charset="0"/>
              </a:rPr>
              <a:t> </a:t>
            </a:r>
            <a:r>
              <a:rPr kumimoji="0" lang="en-US" b="1" i="0" u="none" strike="noStrike" cap="none" normalizeH="0" baseline="0" dirty="0" smtClean="0">
                <a:ln>
                  <a:noFill/>
                </a:ln>
                <a:solidFill>
                  <a:srgbClr val="00B050"/>
                </a:solidFill>
                <a:effectLst/>
                <a:ea typeface="Times New Roman" pitchFamily="18" charset="0"/>
                <a:cs typeface="Times New Roman" pitchFamily="18" charset="0"/>
              </a:rPr>
              <a:t>DPA</a:t>
            </a:r>
            <a:r>
              <a:rPr lang="it-IT" b="1" dirty="0" smtClean="0">
                <a:solidFill>
                  <a:srgbClr val="00B050"/>
                </a:solidFill>
                <a:cs typeface="Arial" pitchFamily="34" charset="0"/>
              </a:rPr>
              <a:t> </a:t>
            </a:r>
            <a:endParaRPr lang="it-IT" sz="4400" b="1" dirty="0" smtClean="0">
              <a:solidFill>
                <a:srgbClr val="00B050"/>
              </a:solidFill>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ea typeface="Times New Roman" pitchFamily="18" charset="0"/>
                <a:cs typeface="Times New Roman" pitchFamily="18" charset="0"/>
              </a:rPr>
              <a:t>            6.1724∙10</a:t>
            </a:r>
            <a:r>
              <a:rPr kumimoji="0" lang="en-US" b="1" i="0" u="none" strike="noStrike" cap="none" normalizeH="0" baseline="30000" dirty="0" smtClean="0">
                <a:ln>
                  <a:noFill/>
                </a:ln>
                <a:solidFill>
                  <a:srgbClr val="FF0000"/>
                </a:solidFill>
                <a:effectLst/>
                <a:ea typeface="Times New Roman" pitchFamily="18" charset="0"/>
                <a:cs typeface="Times New Roman" pitchFamily="18" charset="0"/>
              </a:rPr>
              <a:t>-22 </a:t>
            </a:r>
            <a:r>
              <a:rPr kumimoji="0" lang="en-US" b="1" i="0" u="none" strike="noStrike" cap="none" normalizeH="0" baseline="0" dirty="0" smtClean="0">
                <a:ln>
                  <a:noFill/>
                </a:ln>
                <a:solidFill>
                  <a:srgbClr val="FF0000"/>
                </a:solidFill>
                <a:effectLst/>
                <a:ea typeface="Times New Roman" pitchFamily="18" charset="0"/>
                <a:cs typeface="Times New Roman" pitchFamily="18" charset="0"/>
              </a:rPr>
              <a:t>+ 11.969∙10</a:t>
            </a:r>
            <a:r>
              <a:rPr kumimoji="0" lang="en-US" b="1" i="0" u="none" strike="noStrike" cap="none" normalizeH="0" baseline="30000" dirty="0" smtClean="0">
                <a:ln>
                  <a:noFill/>
                </a:ln>
                <a:solidFill>
                  <a:srgbClr val="FF0000"/>
                </a:solidFill>
                <a:effectLst/>
                <a:ea typeface="Times New Roman" pitchFamily="18" charset="0"/>
                <a:cs typeface="Times New Roman" pitchFamily="18" charset="0"/>
              </a:rPr>
              <a:t>-22  </a:t>
            </a:r>
            <a:r>
              <a:rPr kumimoji="0" lang="en-US" b="1" i="0" u="none" strike="noStrike" cap="none" normalizeH="0" baseline="0" dirty="0" smtClean="0">
                <a:ln>
                  <a:noFill/>
                </a:ln>
                <a:solidFill>
                  <a:srgbClr val="FF0000"/>
                </a:solidFill>
                <a:effectLst/>
                <a:ea typeface="Times New Roman" pitchFamily="18" charset="0"/>
                <a:cs typeface="Times New Roman" pitchFamily="18" charset="0"/>
              </a:rPr>
              <a:t>=  18.141∙10</a:t>
            </a:r>
            <a:r>
              <a:rPr kumimoji="0" lang="en-US" b="1" i="0" u="none" strike="noStrike" cap="none" normalizeH="0" baseline="30000" dirty="0" smtClean="0">
                <a:ln>
                  <a:noFill/>
                </a:ln>
                <a:solidFill>
                  <a:srgbClr val="FF0000"/>
                </a:solidFill>
                <a:effectLst/>
                <a:ea typeface="Times New Roman" pitchFamily="18" charset="0"/>
                <a:cs typeface="Times New Roman" pitchFamily="18" charset="0"/>
              </a:rPr>
              <a:t>-22 </a:t>
            </a:r>
            <a:r>
              <a:rPr kumimoji="0" lang="en-US" b="1" i="0" u="none" strike="noStrike" cap="none" normalizeH="0" baseline="0" dirty="0" smtClean="0">
                <a:ln>
                  <a:noFill/>
                </a:ln>
                <a:solidFill>
                  <a:srgbClr val="FF0000"/>
                </a:solidFill>
                <a:effectLst/>
                <a:ea typeface="Times New Roman" pitchFamily="18" charset="0"/>
                <a:cs typeface="Times New Roman" pitchFamily="18" charset="0"/>
              </a:rPr>
              <a:t>± 0.001</a:t>
            </a:r>
            <a:r>
              <a:rPr kumimoji="0" lang="en-US" b="1" i="0" u="none" strike="noStrike" cap="none" normalizeH="0" dirty="0" smtClean="0">
                <a:ln>
                  <a:noFill/>
                </a:ln>
                <a:solidFill>
                  <a:srgbClr val="FF0000"/>
                </a:solidFill>
                <a:effectLst/>
                <a:ea typeface="Times New Roman" pitchFamily="18" charset="0"/>
                <a:cs typeface="Times New Roman" pitchFamily="18" charset="0"/>
              </a:rPr>
              <a:t>  </a:t>
            </a:r>
            <a:r>
              <a:rPr kumimoji="0" lang="en-US" b="1" i="0" u="none" strike="noStrike" cap="none" normalizeH="0" baseline="0" dirty="0" smtClean="0">
                <a:ln>
                  <a:noFill/>
                </a:ln>
                <a:solidFill>
                  <a:srgbClr val="FF0000"/>
                </a:solidFill>
                <a:effectLst/>
                <a:ea typeface="Times New Roman" pitchFamily="18" charset="0"/>
                <a:cs typeface="Times New Roman" pitchFamily="18" charset="0"/>
              </a:rPr>
              <a:t>mean DPA</a:t>
            </a:r>
            <a:endParaRPr kumimoji="0" lang="en-US" b="0"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ctr" defTabSz="914400" rtl="0" eaLnBrk="0" fontAlgn="base" latinLnBrk="0" hangingPunct="0">
              <a:lnSpc>
                <a:spcPct val="2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Times New Roman" pitchFamily="18" charset="0"/>
              </a:rPr>
              <a:t>Internal neutrons</a:t>
            </a:r>
            <a:endParaRPr kumimoji="0" lang="it-IT"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B050"/>
                </a:solidFill>
                <a:effectLst/>
                <a:ea typeface="Times New Roman" pitchFamily="18" charset="0"/>
                <a:cs typeface="Times New Roman" pitchFamily="18" charset="0"/>
              </a:rPr>
              <a:t>46.295∙10</a:t>
            </a:r>
            <a:r>
              <a:rPr kumimoji="0" lang="en-US" b="1" i="0" u="none" strike="noStrike" cap="none" normalizeH="0" baseline="30000" dirty="0" smtClean="0">
                <a:ln>
                  <a:noFill/>
                </a:ln>
                <a:solidFill>
                  <a:srgbClr val="00B050"/>
                </a:solidFill>
                <a:effectLst/>
                <a:ea typeface="Times New Roman" pitchFamily="18" charset="0"/>
                <a:cs typeface="Times New Roman" pitchFamily="18" charset="0"/>
              </a:rPr>
              <a:t>-22 </a:t>
            </a:r>
            <a:r>
              <a:rPr kumimoji="0" lang="en-US" b="1" i="0" u="none" strike="noStrike" cap="none" normalizeH="0" baseline="0" dirty="0" smtClean="0">
                <a:ln>
                  <a:noFill/>
                </a:ln>
                <a:solidFill>
                  <a:srgbClr val="00B050"/>
                </a:solidFill>
                <a:effectLst/>
                <a:ea typeface="Times New Roman" pitchFamily="18" charset="0"/>
                <a:cs typeface="Times New Roman" pitchFamily="18" charset="0"/>
              </a:rPr>
              <a:t>± 2.334∙10</a:t>
            </a:r>
            <a:r>
              <a:rPr kumimoji="0" lang="en-US" b="1" i="0" u="none" strike="noStrike" cap="none" normalizeH="0" baseline="30000" dirty="0" smtClean="0">
                <a:ln>
                  <a:noFill/>
                </a:ln>
                <a:solidFill>
                  <a:srgbClr val="00B050"/>
                </a:solidFill>
                <a:effectLst/>
                <a:ea typeface="Times New Roman" pitchFamily="18" charset="0"/>
                <a:cs typeface="Times New Roman" pitchFamily="18" charset="0"/>
              </a:rPr>
              <a:t>-22 </a:t>
            </a:r>
            <a:r>
              <a:rPr kumimoji="0" lang="en-US" b="1" i="0" u="none" strike="noStrike" cap="none" normalizeH="0" baseline="0" dirty="0" smtClean="0">
                <a:ln>
                  <a:noFill/>
                </a:ln>
                <a:solidFill>
                  <a:srgbClr val="00B050"/>
                </a:solidFill>
                <a:effectLst/>
                <a:ea typeface="Times New Roman" pitchFamily="18" charset="0"/>
                <a:cs typeface="Times New Roman" pitchFamily="18" charset="0"/>
              </a:rPr>
              <a:t>	 max</a:t>
            </a:r>
            <a:r>
              <a:rPr kumimoji="0" lang="en-US" b="1" i="0" u="none" strike="noStrike" cap="none" normalizeH="0" dirty="0" smtClean="0">
                <a:ln>
                  <a:noFill/>
                </a:ln>
                <a:solidFill>
                  <a:srgbClr val="00B050"/>
                </a:solidFill>
                <a:effectLst/>
                <a:ea typeface="Times New Roman" pitchFamily="18" charset="0"/>
                <a:cs typeface="Times New Roman" pitchFamily="18" charset="0"/>
              </a:rPr>
              <a:t> </a:t>
            </a:r>
            <a:r>
              <a:rPr kumimoji="0" lang="en-US" b="1" i="0" u="none" strike="noStrike" cap="none" normalizeH="0" baseline="0" dirty="0" smtClean="0">
                <a:ln>
                  <a:noFill/>
                </a:ln>
                <a:solidFill>
                  <a:srgbClr val="00B050"/>
                </a:solidFill>
                <a:effectLst/>
                <a:ea typeface="Times New Roman" pitchFamily="18" charset="0"/>
                <a:cs typeface="Times New Roman" pitchFamily="18" charset="0"/>
              </a:rPr>
              <a:t>DPA</a:t>
            </a:r>
            <a:endParaRPr lang="it-IT" b="1" dirty="0" smtClean="0">
              <a:solidFill>
                <a:srgbClr val="00B050"/>
              </a:solidFill>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ea typeface="Times New Roman" pitchFamily="18" charset="0"/>
                <a:cs typeface="Times New Roman" pitchFamily="18" charset="0"/>
              </a:rPr>
              <a:t>18.345∙10</a:t>
            </a:r>
            <a:r>
              <a:rPr kumimoji="0" lang="en-US" b="1" i="0" u="none" strike="noStrike" cap="none" normalizeH="0" baseline="30000" dirty="0" smtClean="0">
                <a:ln>
                  <a:noFill/>
                </a:ln>
                <a:solidFill>
                  <a:srgbClr val="FF0000"/>
                </a:solidFill>
                <a:effectLst/>
                <a:ea typeface="Times New Roman" pitchFamily="18" charset="0"/>
                <a:cs typeface="Times New Roman" pitchFamily="18" charset="0"/>
              </a:rPr>
              <a:t>-22 </a:t>
            </a:r>
            <a:r>
              <a:rPr kumimoji="0" lang="en-US" b="1" i="0" u="none" strike="noStrike" cap="none" normalizeH="0" baseline="0" dirty="0" smtClean="0">
                <a:ln>
                  <a:noFill/>
                </a:ln>
                <a:solidFill>
                  <a:srgbClr val="FF0000"/>
                </a:solidFill>
                <a:effectLst/>
                <a:ea typeface="Times New Roman" pitchFamily="18" charset="0"/>
                <a:cs typeface="Times New Roman" pitchFamily="18" charset="0"/>
              </a:rPr>
              <a:t>± 0.001∙10</a:t>
            </a:r>
            <a:r>
              <a:rPr kumimoji="0" lang="en-US" b="1" i="0" u="none" strike="noStrike" cap="none" normalizeH="0" baseline="30000" dirty="0" smtClean="0">
                <a:ln>
                  <a:noFill/>
                </a:ln>
                <a:solidFill>
                  <a:srgbClr val="FF0000"/>
                </a:solidFill>
                <a:effectLst/>
                <a:ea typeface="Times New Roman" pitchFamily="18" charset="0"/>
                <a:cs typeface="Times New Roman" pitchFamily="18" charset="0"/>
              </a:rPr>
              <a:t>-22       </a:t>
            </a:r>
            <a:r>
              <a:rPr kumimoji="0" lang="en-US" b="1" i="0" u="none" strike="noStrike" cap="none" normalizeH="0" baseline="0" dirty="0" smtClean="0">
                <a:ln>
                  <a:noFill/>
                </a:ln>
                <a:solidFill>
                  <a:srgbClr val="FF0000"/>
                </a:solidFill>
                <a:effectLst/>
                <a:ea typeface="Times New Roman" pitchFamily="18" charset="0"/>
                <a:cs typeface="Times New Roman" pitchFamily="18" charset="0"/>
              </a:rPr>
              <a:t> mean DPA</a:t>
            </a:r>
            <a:endParaRPr kumimoji="0" lang="en-US" b="1" i="0" u="none" strike="noStrike" cap="none" normalizeH="0" baseline="0" dirty="0" smtClean="0">
              <a:ln>
                <a:noFill/>
              </a:ln>
              <a:solidFill>
                <a:srgbClr val="FF0000"/>
              </a:solidFill>
              <a:effectLst/>
              <a:cs typeface="Arial" pitchFamily="34" charset="0"/>
            </a:endParaRPr>
          </a:p>
        </p:txBody>
      </p:sp>
      <p:sp>
        <p:nvSpPr>
          <p:cNvPr id="13" name="Rettangolo 12"/>
          <p:cNvSpPr/>
          <p:nvPr/>
        </p:nvSpPr>
        <p:spPr>
          <a:xfrm>
            <a:off x="999578" y="5381133"/>
            <a:ext cx="7905189" cy="923330"/>
          </a:xfrm>
          <a:prstGeom prst="rect">
            <a:avLst/>
          </a:prstGeom>
        </p:spPr>
        <p:txBody>
          <a:bodyPr wrap="square">
            <a:spAutoFit/>
          </a:bodyPr>
          <a:lstStyle/>
          <a:p>
            <a:pPr>
              <a:lnSpc>
                <a:spcPct val="150000"/>
              </a:lnSpc>
            </a:pPr>
            <a:r>
              <a:rPr lang="en-US" b="1" dirty="0" smtClean="0"/>
              <a:t>The Lithium contribution to DPA is 66-67% of the total </a:t>
            </a:r>
            <a:r>
              <a:rPr lang="en-US" sz="1400" dirty="0" smtClean="0"/>
              <a:t>(the sum of the alpha and Lithium)</a:t>
            </a:r>
          </a:p>
          <a:p>
            <a:pPr>
              <a:lnSpc>
                <a:spcPct val="150000"/>
              </a:lnSpc>
            </a:pPr>
            <a:r>
              <a:rPr lang="en-US" b="1" dirty="0" smtClean="0"/>
              <a:t>The contribution of the alpha is about 33-34%</a:t>
            </a:r>
            <a:endParaRPr lang="it-IT"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RESMM’15 East Lansing 10-14 May 2015</a:t>
            </a:r>
            <a:endParaRPr lang="en-US" dirty="0"/>
          </a:p>
        </p:txBody>
      </p:sp>
      <p:sp>
        <p:nvSpPr>
          <p:cNvPr id="3" name="Segnaposto numero diapositiva 2"/>
          <p:cNvSpPr>
            <a:spLocks noGrp="1"/>
          </p:cNvSpPr>
          <p:nvPr>
            <p:ph type="sldNum" sz="quarter" idx="12"/>
          </p:nvPr>
        </p:nvSpPr>
        <p:spPr/>
        <p:txBody>
          <a:bodyPr/>
          <a:lstStyle/>
          <a:p>
            <a:fld id="{0FA004B2-1541-5046-B6F2-22AF56585712}" type="slidenum">
              <a:rPr lang="en-US" smtClean="0"/>
              <a:pPr/>
              <a:t>25</a:t>
            </a:fld>
            <a:endParaRPr lang="en-US"/>
          </a:p>
        </p:txBody>
      </p:sp>
      <p:sp>
        <p:nvSpPr>
          <p:cNvPr id="14" name="Segnaposto numero diapositiva 2"/>
          <p:cNvSpPr txBox="1">
            <a:spLocks/>
          </p:cNvSpPr>
          <p:nvPr/>
        </p:nvSpPr>
        <p:spPr>
          <a:xfrm>
            <a:off x="8686800" y="6537960"/>
            <a:ext cx="457200" cy="320040"/>
          </a:xfrm>
          <a:prstGeom prst="rect">
            <a:avLst/>
          </a:prstGeom>
        </p:spPr>
        <p:txBody>
          <a:bodyPr vert="horz" lIns="91440" tIns="0" rIns="91440" bIns="0" rtlCol="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0FA004B2-1541-5046-B6F2-22AF56585712}" type="slidenum">
              <a:rPr kumimoji="0" lang="en-US" sz="1200" b="1"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18" name="Titolo 1"/>
          <p:cNvSpPr>
            <a:spLocks noGrp="1"/>
          </p:cNvSpPr>
          <p:nvPr>
            <p:ph type="title"/>
          </p:nvPr>
        </p:nvSpPr>
        <p:spPr>
          <a:xfrm>
            <a:off x="457200" y="88900"/>
            <a:ext cx="8229600" cy="914400"/>
          </a:xfrm>
        </p:spPr>
        <p:txBody>
          <a:bodyPr/>
          <a:lstStyle/>
          <a:p>
            <a:pPr algn="ctr"/>
            <a:r>
              <a:rPr lang="it-IT" b="1" dirty="0" err="1" smtClean="0">
                <a:solidFill>
                  <a:schemeClr val="accent1"/>
                </a:solidFill>
              </a:rPr>
              <a:t>Considerations</a:t>
            </a:r>
            <a:endParaRPr lang="it-IT" sz="1800" b="1" dirty="0">
              <a:solidFill>
                <a:schemeClr val="accent1"/>
              </a:solidFill>
            </a:endParaRPr>
          </a:p>
        </p:txBody>
      </p:sp>
      <p:sp>
        <p:nvSpPr>
          <p:cNvPr id="19" name="Rettangolo 18"/>
          <p:cNvSpPr/>
          <p:nvPr/>
        </p:nvSpPr>
        <p:spPr>
          <a:xfrm>
            <a:off x="308344" y="1488558"/>
            <a:ext cx="4827181" cy="2031325"/>
          </a:xfrm>
          <a:prstGeom prst="rect">
            <a:avLst/>
          </a:prstGeom>
        </p:spPr>
        <p:txBody>
          <a:bodyPr wrap="square">
            <a:spAutoFit/>
          </a:bodyPr>
          <a:lstStyle/>
          <a:p>
            <a:pPr lvl="0" algn="ctr" defTabSz="914400" fontAlgn="base">
              <a:spcBef>
                <a:spcPct val="0"/>
              </a:spcBef>
              <a:spcAft>
                <a:spcPct val="0"/>
              </a:spcAft>
            </a:pPr>
            <a:r>
              <a:rPr lang="en-US" b="1" dirty="0" smtClean="0">
                <a:solidFill>
                  <a:srgbClr val="0089B5"/>
                </a:solidFill>
                <a:latin typeface="Times" charset="0"/>
                <a:ea typeface="Times New Roman" pitchFamily="18" charset="0"/>
                <a:cs typeface="Times New Roman" pitchFamily="18" charset="0"/>
              </a:rPr>
              <a:t>PEAK VALUES</a:t>
            </a:r>
          </a:p>
          <a:p>
            <a:pPr lvl="0" defTabSz="914400" fontAlgn="base">
              <a:spcBef>
                <a:spcPct val="0"/>
              </a:spcBef>
              <a:spcAft>
                <a:spcPct val="0"/>
              </a:spcAft>
            </a:pPr>
            <a:r>
              <a:rPr lang="en-US" dirty="0" smtClean="0">
                <a:latin typeface="Times" charset="0"/>
                <a:ea typeface="Times New Roman" pitchFamily="18" charset="0"/>
                <a:cs typeface="Times New Roman" pitchFamily="18" charset="0"/>
              </a:rPr>
              <a:t>The peak value calculated by the sum of the alpha and Li contribution is about 6% higher that the values given by the neutrons. </a:t>
            </a:r>
          </a:p>
          <a:p>
            <a:pPr lvl="0" defTabSz="914400" fontAlgn="base">
              <a:spcBef>
                <a:spcPct val="0"/>
              </a:spcBef>
              <a:spcAft>
                <a:spcPct val="0"/>
              </a:spcAft>
            </a:pPr>
            <a:endParaRPr lang="en-US" dirty="0" smtClean="0">
              <a:latin typeface="Times" charset="0"/>
              <a:ea typeface="Times New Roman" pitchFamily="18" charset="0"/>
              <a:cs typeface="Times New Roman" pitchFamily="18" charset="0"/>
            </a:endParaRPr>
          </a:p>
          <a:p>
            <a:pPr lvl="0" defTabSz="914400" fontAlgn="base">
              <a:spcBef>
                <a:spcPct val="0"/>
              </a:spcBef>
              <a:spcAft>
                <a:spcPct val="0"/>
              </a:spcAft>
            </a:pPr>
            <a:r>
              <a:rPr lang="en-US" dirty="0" smtClean="0">
                <a:solidFill>
                  <a:srgbClr val="00B050"/>
                </a:solidFill>
                <a:latin typeface="Times" charset="0"/>
                <a:ea typeface="Times New Roman" pitchFamily="18" charset="0"/>
                <a:cs typeface="Times New Roman" pitchFamily="18" charset="0"/>
              </a:rPr>
              <a:t>This because we assume that every neutron reacts with </a:t>
            </a:r>
            <a:r>
              <a:rPr lang="en-US" baseline="30000" dirty="0" smtClean="0">
                <a:solidFill>
                  <a:srgbClr val="00B050"/>
                </a:solidFill>
                <a:latin typeface="Times" charset="0"/>
                <a:ea typeface="Times New Roman" pitchFamily="18" charset="0"/>
                <a:cs typeface="Times New Roman" pitchFamily="18" charset="0"/>
              </a:rPr>
              <a:t>10</a:t>
            </a:r>
            <a:r>
              <a:rPr lang="en-US" dirty="0" smtClean="0">
                <a:solidFill>
                  <a:srgbClr val="00B050"/>
                </a:solidFill>
                <a:latin typeface="Times" charset="0"/>
                <a:ea typeface="Times New Roman" pitchFamily="18" charset="0"/>
                <a:cs typeface="Times New Roman" pitchFamily="18" charset="0"/>
              </a:rPr>
              <a:t>B realizing one Li and one alpha particle. </a:t>
            </a:r>
            <a:endParaRPr lang="it-IT" dirty="0" smtClean="0">
              <a:solidFill>
                <a:srgbClr val="00B050"/>
              </a:solidFill>
              <a:latin typeface="Arial" pitchFamily="34" charset="0"/>
              <a:cs typeface="Arial" pitchFamily="34" charset="0"/>
            </a:endParaRPr>
          </a:p>
        </p:txBody>
      </p:sp>
      <p:pic>
        <p:nvPicPr>
          <p:cNvPr id="20" name="Picture 2"/>
          <p:cNvPicPr>
            <a:picLocks noChangeAspect="1" noChangeArrowheads="1"/>
          </p:cNvPicPr>
          <p:nvPr/>
        </p:nvPicPr>
        <p:blipFill>
          <a:blip r:embed="rId2" cstate="print"/>
          <a:srcRect l="2614" t="2509" r="8714" b="12544"/>
          <a:stretch>
            <a:fillRect/>
          </a:stretch>
        </p:blipFill>
        <p:spPr bwMode="auto">
          <a:xfrm>
            <a:off x="4962672" y="1003300"/>
            <a:ext cx="4020405" cy="2672559"/>
          </a:xfrm>
          <a:prstGeom prst="rect">
            <a:avLst/>
          </a:prstGeom>
          <a:noFill/>
          <a:ln w="9525">
            <a:noFill/>
            <a:miter lim="800000"/>
            <a:headEnd/>
            <a:tailEnd/>
          </a:ln>
        </p:spPr>
      </p:pic>
      <p:sp>
        <p:nvSpPr>
          <p:cNvPr id="21" name="Rettangolo 20"/>
          <p:cNvSpPr/>
          <p:nvPr/>
        </p:nvSpPr>
        <p:spPr>
          <a:xfrm>
            <a:off x="457200" y="4114800"/>
            <a:ext cx="4572000" cy="2308324"/>
          </a:xfrm>
          <a:prstGeom prst="rect">
            <a:avLst/>
          </a:prstGeom>
        </p:spPr>
        <p:txBody>
          <a:bodyPr>
            <a:spAutoFit/>
          </a:bodyPr>
          <a:lstStyle/>
          <a:p>
            <a:pPr lvl="0" algn="ctr" defTabSz="914400" eaLnBrk="0" fontAlgn="base" hangingPunct="0">
              <a:spcBef>
                <a:spcPct val="0"/>
              </a:spcBef>
              <a:spcAft>
                <a:spcPct val="0"/>
              </a:spcAft>
            </a:pPr>
            <a:r>
              <a:rPr lang="en-US" b="1" dirty="0" smtClean="0">
                <a:solidFill>
                  <a:srgbClr val="0089B5"/>
                </a:solidFill>
                <a:latin typeface="Times" charset="0"/>
                <a:ea typeface="Times New Roman" pitchFamily="18" charset="0"/>
                <a:cs typeface="Times New Roman" pitchFamily="18" charset="0"/>
              </a:rPr>
              <a:t>MEAN VALUES</a:t>
            </a:r>
            <a:endParaRPr lang="en-US" dirty="0" smtClean="0">
              <a:solidFill>
                <a:srgbClr val="0089B5"/>
              </a:solidFill>
              <a:latin typeface="Times" charset="0"/>
              <a:ea typeface="Times New Roman" pitchFamily="18" charset="0"/>
              <a:cs typeface="Times New Roman" pitchFamily="18" charset="0"/>
            </a:endParaRPr>
          </a:p>
          <a:p>
            <a:pPr lvl="0" defTabSz="914400" eaLnBrk="0" fontAlgn="base" hangingPunct="0">
              <a:spcBef>
                <a:spcPct val="0"/>
              </a:spcBef>
              <a:spcAft>
                <a:spcPct val="0"/>
              </a:spcAft>
            </a:pPr>
            <a:r>
              <a:rPr lang="en-US" dirty="0" smtClean="0">
                <a:latin typeface="Times" charset="0"/>
                <a:ea typeface="Times New Roman" pitchFamily="18" charset="0"/>
                <a:cs typeface="Times New Roman" pitchFamily="18" charset="0"/>
              </a:rPr>
              <a:t>For the mean DPA calculated by the sum of the alpha and Li contribution is about 1% lower that the DPA induced by the neutrons.</a:t>
            </a:r>
          </a:p>
          <a:p>
            <a:pPr lvl="0" defTabSz="914400" eaLnBrk="0" fontAlgn="base" hangingPunct="0">
              <a:spcBef>
                <a:spcPct val="0"/>
              </a:spcBef>
              <a:spcAft>
                <a:spcPct val="0"/>
              </a:spcAft>
            </a:pPr>
            <a:r>
              <a:rPr lang="en-US" dirty="0" smtClean="0">
                <a:latin typeface="Times" charset="0"/>
                <a:ea typeface="Times New Roman" pitchFamily="18" charset="0"/>
                <a:cs typeface="Times New Roman" pitchFamily="18" charset="0"/>
              </a:rPr>
              <a:t> </a:t>
            </a:r>
          </a:p>
          <a:p>
            <a:pPr lvl="0" defTabSz="914400" eaLnBrk="0" fontAlgn="base" hangingPunct="0">
              <a:spcBef>
                <a:spcPct val="0"/>
              </a:spcBef>
              <a:spcAft>
                <a:spcPct val="0"/>
              </a:spcAft>
            </a:pPr>
            <a:r>
              <a:rPr lang="en-US" dirty="0" smtClean="0">
                <a:solidFill>
                  <a:srgbClr val="FF0000"/>
                </a:solidFill>
                <a:latin typeface="Times" charset="0"/>
                <a:ea typeface="Times New Roman" pitchFamily="18" charset="0"/>
                <a:cs typeface="Times New Roman" pitchFamily="18" charset="0"/>
              </a:rPr>
              <a:t>This is probably due to the statistics, and anyway this value (the mean DPA)  in our analysis is less important, as explained before. </a:t>
            </a:r>
            <a:endParaRPr lang="it-IT" dirty="0" smtClean="0">
              <a:solidFill>
                <a:srgbClr val="FF0000"/>
              </a:solidFill>
              <a:latin typeface="Arial" pitchFamily="34" charset="0"/>
              <a:cs typeface="Arial" pitchFamily="34" charset="0"/>
            </a:endParaRPr>
          </a:p>
        </p:txBody>
      </p:sp>
      <p:pic>
        <p:nvPicPr>
          <p:cNvPr id="59394" name="Picture 2"/>
          <p:cNvPicPr>
            <a:picLocks noChangeAspect="1" noChangeArrowheads="1"/>
          </p:cNvPicPr>
          <p:nvPr/>
        </p:nvPicPr>
        <p:blipFill>
          <a:blip r:embed="rId3" cstate="print"/>
          <a:srcRect l="4356" t="2509" r="8714" b="12544"/>
          <a:stretch>
            <a:fillRect/>
          </a:stretch>
        </p:blipFill>
        <p:spPr bwMode="auto">
          <a:xfrm>
            <a:off x="4962672" y="3675859"/>
            <a:ext cx="4102733" cy="277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dirty="0" smtClean="0"/>
              <a:t>RESMM’15 East Lansing 10-14 May 2015</a:t>
            </a:r>
            <a:endParaRPr lang="en-US" dirty="0"/>
          </a:p>
        </p:txBody>
      </p:sp>
      <p:sp>
        <p:nvSpPr>
          <p:cNvPr id="3" name="Segnaposto numero diapositiva 2"/>
          <p:cNvSpPr>
            <a:spLocks noGrp="1"/>
          </p:cNvSpPr>
          <p:nvPr>
            <p:ph type="sldNum" sz="quarter" idx="12"/>
          </p:nvPr>
        </p:nvSpPr>
        <p:spPr/>
        <p:txBody>
          <a:bodyPr/>
          <a:lstStyle/>
          <a:p>
            <a:fld id="{0FA004B2-1541-5046-B6F2-22AF56585712}" type="slidenum">
              <a:rPr lang="en-US" smtClean="0"/>
              <a:pPr/>
              <a:t>26</a:t>
            </a:fld>
            <a:endParaRPr lang="en-US"/>
          </a:p>
        </p:txBody>
      </p:sp>
      <p:sp>
        <p:nvSpPr>
          <p:cNvPr id="6" name="Titolo 1"/>
          <p:cNvSpPr>
            <a:spLocks noGrp="1"/>
          </p:cNvSpPr>
          <p:nvPr>
            <p:ph type="title"/>
          </p:nvPr>
        </p:nvSpPr>
        <p:spPr>
          <a:xfrm>
            <a:off x="457200" y="467833"/>
            <a:ext cx="8229600" cy="914400"/>
          </a:xfrm>
        </p:spPr>
        <p:txBody>
          <a:bodyPr/>
          <a:lstStyle/>
          <a:p>
            <a:pPr algn="ctr"/>
            <a:r>
              <a:rPr lang="it-IT" b="1" dirty="0" err="1" smtClean="0">
                <a:solidFill>
                  <a:srgbClr val="0070C0"/>
                </a:solidFill>
              </a:rPr>
              <a:t>Conclusions</a:t>
            </a:r>
            <a:r>
              <a:rPr lang="it-IT" b="1" dirty="0">
                <a:solidFill>
                  <a:srgbClr val="0070C0"/>
                </a:solidFill>
              </a:rPr>
              <a:t> and </a:t>
            </a:r>
            <a:r>
              <a:rPr lang="it-IT" b="1" dirty="0" err="1">
                <a:solidFill>
                  <a:srgbClr val="0070C0"/>
                </a:solidFill>
              </a:rPr>
              <a:t>Perspectives</a:t>
            </a:r>
            <a:endParaRPr lang="it-IT" b="1" dirty="0">
              <a:solidFill>
                <a:srgbClr val="0070C0"/>
              </a:solidFill>
            </a:endParaRPr>
          </a:p>
        </p:txBody>
      </p:sp>
      <p:sp>
        <p:nvSpPr>
          <p:cNvPr id="8" name="Segnaposto contenuto 3"/>
          <p:cNvSpPr txBox="1">
            <a:spLocks/>
          </p:cNvSpPr>
          <p:nvPr/>
        </p:nvSpPr>
        <p:spPr>
          <a:xfrm>
            <a:off x="457200" y="1988288"/>
            <a:ext cx="8410352" cy="2259080"/>
          </a:xfrm>
          <a:prstGeom prst="rect">
            <a:avLst/>
          </a:prstGeom>
        </p:spPr>
        <p:txBody>
          <a:bodyPr vert="horz" wrap="square" lIns="91440" tIns="0" rIns="91440" bIns="0" rtlCol="0">
            <a:spAutoFit/>
          </a:bodyPr>
          <a:lstStyle>
            <a:lvl1pPr marL="228600" indent="-228600" algn="l" defTabSz="457200" rtl="0" eaLnBrk="1" latinLnBrk="0" hangingPunct="1">
              <a:lnSpc>
                <a:spcPct val="120000"/>
              </a:lnSpc>
              <a:spcBef>
                <a:spcPts val="600"/>
              </a:spcBef>
              <a:buClr>
                <a:srgbClr val="0089B5"/>
              </a:buClr>
              <a:buFont typeface="Arial"/>
              <a:buChar char="•"/>
              <a:defRPr sz="3200" kern="120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1pPr>
            <a:lvl2pPr marL="457200" indent="-228600" algn="l" defTabSz="457200" rtl="0" eaLnBrk="1" latinLnBrk="0" hangingPunct="1">
              <a:lnSpc>
                <a:spcPct val="120000"/>
              </a:lnSpc>
              <a:spcBef>
                <a:spcPts val="400"/>
              </a:spcBef>
              <a:buClr>
                <a:srgbClr val="0089B5"/>
              </a:buClr>
              <a:buSzPct val="95000"/>
              <a:buFont typeface="Arial"/>
              <a:buChar char="•"/>
              <a:defRPr sz="32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2pPr>
            <a:lvl3pPr marL="6858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3pPr>
            <a:lvl4pPr marL="9144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4pPr>
            <a:lvl5pPr marL="1143000" indent="-228600" algn="l" defTabSz="457200" rtl="0" eaLnBrk="1" latinLnBrk="0" hangingPunct="1">
              <a:lnSpc>
                <a:spcPct val="120000"/>
              </a:lnSpc>
              <a:spcBef>
                <a:spcPts val="0"/>
              </a:spcBef>
              <a:buClr>
                <a:schemeClr val="bg1">
                  <a:lumMod val="50000"/>
                </a:schemeClr>
              </a:buClr>
              <a:buSzPct val="90000"/>
              <a:buFont typeface="Arial"/>
              <a:buChar char="•"/>
              <a:defRPr sz="2800" kern="1200" baseline="0">
                <a:solidFill>
                  <a:schemeClr val="tx1">
                    <a:lumMod val="50000"/>
                    <a:lumOff val="50000"/>
                  </a:schemeClr>
                </a:solidFill>
                <a:effectLst>
                  <a:outerShdw blurRad="63500" dist="63500" dir="2700000" algn="tl" rotWithShape="0">
                    <a:schemeClr val="bg1">
                      <a:lumMod val="75000"/>
                      <a:alpha val="50000"/>
                    </a:scheme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it-IT" sz="3000" dirty="0" err="1" smtClean="0">
                <a:solidFill>
                  <a:srgbClr val="FF0000"/>
                </a:solidFill>
              </a:rPr>
              <a:t>Irradiation</a:t>
            </a:r>
            <a:r>
              <a:rPr lang="it-IT" sz="3000" dirty="0" smtClean="0">
                <a:solidFill>
                  <a:srgbClr val="FF0000"/>
                </a:solidFill>
              </a:rPr>
              <a:t> </a:t>
            </a:r>
            <a:r>
              <a:rPr lang="it-IT" sz="3000" dirty="0" err="1" smtClean="0">
                <a:solidFill>
                  <a:srgbClr val="FF0000"/>
                </a:solidFill>
              </a:rPr>
              <a:t>tests</a:t>
            </a:r>
            <a:r>
              <a:rPr lang="it-IT" sz="3000" dirty="0" smtClean="0">
                <a:solidFill>
                  <a:srgbClr val="FF0000"/>
                </a:solidFill>
              </a:rPr>
              <a:t> vs. </a:t>
            </a:r>
            <a:r>
              <a:rPr lang="it-IT" sz="3000" dirty="0" err="1" smtClean="0">
                <a:solidFill>
                  <a:srgbClr val="FF0000"/>
                </a:solidFill>
              </a:rPr>
              <a:t>simulations</a:t>
            </a:r>
            <a:r>
              <a:rPr lang="it-IT" sz="3000" dirty="0" smtClean="0">
                <a:solidFill>
                  <a:srgbClr val="FF0000"/>
                </a:solidFill>
              </a:rPr>
              <a:t> </a:t>
            </a:r>
            <a:r>
              <a:rPr lang="it-IT" sz="3000" dirty="0" err="1" smtClean="0">
                <a:solidFill>
                  <a:srgbClr val="FF0000"/>
                </a:solidFill>
              </a:rPr>
              <a:t>comparison</a:t>
            </a:r>
            <a:r>
              <a:rPr lang="it-IT" sz="3000" dirty="0" smtClean="0">
                <a:solidFill>
                  <a:srgbClr val="FF0000"/>
                </a:solidFill>
              </a:rPr>
              <a:t> </a:t>
            </a:r>
            <a:r>
              <a:rPr lang="it-IT" sz="2400" dirty="0" smtClean="0">
                <a:solidFill>
                  <a:srgbClr val="FF0000"/>
                </a:solidFill>
              </a:rPr>
              <a:t>…. (</a:t>
            </a:r>
            <a:r>
              <a:rPr lang="it-IT" sz="2400" dirty="0" err="1" smtClean="0">
                <a:solidFill>
                  <a:srgbClr val="FF0000"/>
                </a:solidFill>
              </a:rPr>
              <a:t>lowering</a:t>
            </a:r>
            <a:r>
              <a:rPr lang="it-IT" sz="2400" dirty="0" smtClean="0">
                <a:solidFill>
                  <a:srgbClr val="FF0000"/>
                </a:solidFill>
              </a:rPr>
              <a:t> </a:t>
            </a:r>
            <a:r>
              <a:rPr lang="it-IT" sz="2400" dirty="0" err="1" smtClean="0">
                <a:solidFill>
                  <a:srgbClr val="FF0000"/>
                </a:solidFill>
              </a:rPr>
              <a:t>of</a:t>
            </a:r>
            <a:r>
              <a:rPr lang="it-IT" sz="2400" dirty="0" smtClean="0">
                <a:solidFill>
                  <a:srgbClr val="FF0000"/>
                </a:solidFill>
              </a:rPr>
              <a:t> the </a:t>
            </a:r>
            <a:r>
              <a:rPr lang="it-IT" sz="2400" dirty="0" err="1" smtClean="0">
                <a:solidFill>
                  <a:srgbClr val="FF0000"/>
                </a:solidFill>
              </a:rPr>
              <a:t>Tc</a:t>
            </a:r>
            <a:r>
              <a:rPr lang="it-IT" sz="2400" dirty="0" smtClean="0">
                <a:solidFill>
                  <a:srgbClr val="FF0000"/>
                </a:solidFill>
              </a:rPr>
              <a:t> </a:t>
            </a:r>
            <a:r>
              <a:rPr lang="it-IT" sz="2400" dirty="0" err="1" smtClean="0">
                <a:solidFill>
                  <a:srgbClr val="FF0000"/>
                </a:solidFill>
              </a:rPr>
              <a:t>enhancing</a:t>
            </a:r>
            <a:r>
              <a:rPr lang="it-IT" sz="2400" dirty="0" smtClean="0">
                <a:solidFill>
                  <a:srgbClr val="FF0000"/>
                </a:solidFill>
              </a:rPr>
              <a:t> </a:t>
            </a:r>
            <a:r>
              <a:rPr lang="it-IT" sz="2400" dirty="0" err="1" smtClean="0">
                <a:solidFill>
                  <a:srgbClr val="FF0000"/>
                </a:solidFill>
              </a:rPr>
              <a:t>of</a:t>
            </a:r>
            <a:r>
              <a:rPr lang="it-IT" sz="2400" dirty="0" smtClean="0">
                <a:solidFill>
                  <a:srgbClr val="FF0000"/>
                </a:solidFill>
              </a:rPr>
              <a:t> the upper </a:t>
            </a:r>
            <a:r>
              <a:rPr lang="it-IT" sz="2400" dirty="0" err="1" smtClean="0">
                <a:solidFill>
                  <a:srgbClr val="FF0000"/>
                </a:solidFill>
              </a:rPr>
              <a:t>critical</a:t>
            </a:r>
            <a:r>
              <a:rPr lang="it-IT" sz="2400" dirty="0" smtClean="0">
                <a:solidFill>
                  <a:srgbClr val="FF0000"/>
                </a:solidFill>
              </a:rPr>
              <a:t> </a:t>
            </a:r>
            <a:r>
              <a:rPr lang="it-IT" sz="2400" dirty="0" err="1" smtClean="0">
                <a:solidFill>
                  <a:srgbClr val="FF0000"/>
                </a:solidFill>
              </a:rPr>
              <a:t>field</a:t>
            </a:r>
            <a:r>
              <a:rPr lang="it-IT" sz="2400" dirty="0" smtClean="0">
                <a:solidFill>
                  <a:srgbClr val="FF0000"/>
                </a:solidFill>
              </a:rPr>
              <a:t>)</a:t>
            </a:r>
          </a:p>
          <a:p>
            <a:pPr>
              <a:buClrTx/>
            </a:pPr>
            <a:r>
              <a:rPr lang="it-IT" sz="3000" dirty="0"/>
              <a:t>C</a:t>
            </a:r>
            <a:r>
              <a:rPr lang="it-IT" sz="3000" dirty="0" smtClean="0"/>
              <a:t>ode </a:t>
            </a:r>
            <a:r>
              <a:rPr lang="it-IT" sz="3000" dirty="0" err="1" smtClean="0"/>
              <a:t>benchmarking</a:t>
            </a:r>
            <a:endParaRPr lang="it-IT" sz="3000" dirty="0"/>
          </a:p>
          <a:p>
            <a:pPr>
              <a:buClrTx/>
            </a:pPr>
            <a:r>
              <a:rPr lang="it-IT" sz="3000" b="1" dirty="0" err="1" smtClean="0"/>
              <a:t>Correlations</a:t>
            </a:r>
            <a:r>
              <a:rPr lang="it-IT" sz="3000" b="1" dirty="0" smtClean="0"/>
              <a:t> </a:t>
            </a:r>
            <a:r>
              <a:rPr lang="it-IT" sz="3000" b="1" dirty="0" err="1" smtClean="0"/>
              <a:t>between</a:t>
            </a:r>
            <a:r>
              <a:rPr lang="it-IT" sz="3000" b="1" dirty="0" smtClean="0"/>
              <a:t> DPA and SC </a:t>
            </a:r>
            <a:r>
              <a:rPr lang="it-IT" sz="3000" b="1" dirty="0" err="1" smtClean="0"/>
              <a:t>properties</a:t>
            </a:r>
            <a:r>
              <a:rPr lang="it-IT" sz="3000" b="1" dirty="0" smtClean="0"/>
              <a:t> …</a:t>
            </a:r>
            <a:endParaRPr lang="it-IT"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solidFill>
                  <a:srgbClr val="0070C0"/>
                </a:solidFill>
              </a:rPr>
              <a:t>Acknowledgment</a:t>
            </a:r>
            <a:endParaRPr lang="it-IT" dirty="0">
              <a:solidFill>
                <a:srgbClr val="0070C0"/>
              </a:solidFill>
            </a:endParaRPr>
          </a:p>
        </p:txBody>
      </p:sp>
      <p:sp>
        <p:nvSpPr>
          <p:cNvPr id="3" name="Segnaposto contenuto 2"/>
          <p:cNvSpPr>
            <a:spLocks noGrp="1"/>
          </p:cNvSpPr>
          <p:nvPr>
            <p:ph idx="1"/>
          </p:nvPr>
        </p:nvSpPr>
        <p:spPr>
          <a:xfrm>
            <a:off x="1781175" y="2197893"/>
            <a:ext cx="5514975" cy="908368"/>
          </a:xfrm>
        </p:spPr>
        <p:txBody>
          <a:bodyPr/>
          <a:lstStyle/>
          <a:p>
            <a:pPr marL="0" indent="0">
              <a:buNone/>
            </a:pPr>
            <a:r>
              <a:rPr lang="it-IT" dirty="0" err="1" smtClean="0"/>
              <a:t>Thank</a:t>
            </a:r>
            <a:r>
              <a:rPr lang="it-IT" dirty="0" smtClean="0"/>
              <a:t> </a:t>
            </a:r>
            <a:r>
              <a:rPr lang="it-IT" dirty="0" err="1" smtClean="0"/>
              <a:t>You</a:t>
            </a:r>
            <a:r>
              <a:rPr lang="it-IT" dirty="0" smtClean="0"/>
              <a:t> for Your </a:t>
            </a:r>
            <a:r>
              <a:rPr lang="it-IT" dirty="0" err="1" smtClean="0"/>
              <a:t>attention</a:t>
            </a:r>
            <a:endParaRPr lang="it-IT" dirty="0"/>
          </a:p>
        </p:txBody>
      </p:sp>
      <p:sp>
        <p:nvSpPr>
          <p:cNvPr id="6" name="Segnaposto numero diapositiva 5"/>
          <p:cNvSpPr>
            <a:spLocks noGrp="1"/>
          </p:cNvSpPr>
          <p:nvPr>
            <p:ph type="sldNum" sz="quarter" idx="12"/>
          </p:nvPr>
        </p:nvSpPr>
        <p:spPr/>
        <p:txBody>
          <a:bodyPr/>
          <a:lstStyle/>
          <a:p>
            <a:fld id="{0FA004B2-1541-5046-B6F2-22AF56585712}" type="slidenum">
              <a:rPr lang="en-US" smtClean="0"/>
              <a:pPr/>
              <a:t>27</a:t>
            </a:fld>
            <a:endParaRPr lang="en-US"/>
          </a:p>
        </p:txBody>
      </p:sp>
      <p:sp>
        <p:nvSpPr>
          <p:cNvPr id="15" name="Segnaposto contenuto 2"/>
          <p:cNvSpPr txBox="1">
            <a:spLocks/>
          </p:cNvSpPr>
          <p:nvPr/>
        </p:nvSpPr>
        <p:spPr>
          <a:xfrm>
            <a:off x="1685925" y="3263900"/>
            <a:ext cx="6334125" cy="1516381"/>
          </a:xfrm>
          <a:prstGeom prst="rect">
            <a:avLst/>
          </a:prstGeom>
        </p:spPr>
        <p:txBody>
          <a:bodyPr vert="horz" lIns="91440" tIns="0" rIns="91440" bIns="0" rtlCol="0">
            <a:normAutofit/>
          </a:bodyPr>
          <a:lstStyle>
            <a:lvl1pPr marL="228600" indent="-228600" algn="l" defTabSz="457200" rtl="0" eaLnBrk="1" latinLnBrk="0" hangingPunct="1">
              <a:lnSpc>
                <a:spcPct val="120000"/>
              </a:lnSpc>
              <a:spcBef>
                <a:spcPts val="600"/>
              </a:spcBef>
              <a:buClr>
                <a:srgbClr val="0089B5"/>
              </a:buClr>
              <a:buFont typeface="Arial"/>
              <a:buChar char="•"/>
              <a:defRPr sz="3200" kern="120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1pPr>
            <a:lvl2pPr marL="457200" indent="-228600" algn="l" defTabSz="457200" rtl="0" eaLnBrk="1" latinLnBrk="0" hangingPunct="1">
              <a:lnSpc>
                <a:spcPct val="120000"/>
              </a:lnSpc>
              <a:spcBef>
                <a:spcPts val="400"/>
              </a:spcBef>
              <a:buClr>
                <a:srgbClr val="0089B5"/>
              </a:buClr>
              <a:buSzPct val="95000"/>
              <a:buFont typeface="Arial"/>
              <a:buChar char="•"/>
              <a:defRPr sz="32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2pPr>
            <a:lvl3pPr marL="6858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3pPr>
            <a:lvl4pPr marL="9144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4pPr>
            <a:lvl5pPr marL="1143000" indent="-228600" algn="l" defTabSz="457200" rtl="0" eaLnBrk="1" latinLnBrk="0" hangingPunct="1">
              <a:lnSpc>
                <a:spcPct val="120000"/>
              </a:lnSpc>
              <a:spcBef>
                <a:spcPts val="0"/>
              </a:spcBef>
              <a:buClr>
                <a:schemeClr val="bg1">
                  <a:lumMod val="50000"/>
                </a:schemeClr>
              </a:buClr>
              <a:buSzPct val="90000"/>
              <a:buFont typeface="Arial"/>
              <a:buChar char="•"/>
              <a:defRPr sz="2800" kern="1200" baseline="0">
                <a:solidFill>
                  <a:schemeClr val="tx1">
                    <a:lumMod val="50000"/>
                    <a:lumOff val="50000"/>
                  </a:schemeClr>
                </a:solidFill>
                <a:effectLst>
                  <a:outerShdw blurRad="63500" dist="63500" dir="2700000" algn="tl" rotWithShape="0">
                    <a:schemeClr val="bg1">
                      <a:lumMod val="75000"/>
                      <a:alpha val="50000"/>
                    </a:scheme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buNone/>
            </a:pPr>
            <a:r>
              <a:rPr lang="it-IT" sz="2400" dirty="0" smtClean="0"/>
              <a:t>Michael </a:t>
            </a:r>
            <a:r>
              <a:rPr lang="it-IT" sz="2400" dirty="0" err="1"/>
              <a:t>Eisterer</a:t>
            </a:r>
            <a:r>
              <a:rPr lang="it-IT" sz="2400" dirty="0"/>
              <a:t> </a:t>
            </a:r>
            <a:r>
              <a:rPr lang="it-IT" sz="2400" dirty="0" smtClean="0"/>
              <a:t>(ATI, </a:t>
            </a:r>
            <a:r>
              <a:rPr lang="it-IT" sz="2400" dirty="0" err="1" smtClean="0"/>
              <a:t>Wien</a:t>
            </a:r>
            <a:r>
              <a:rPr lang="it-IT" sz="2400" dirty="0" smtClean="0"/>
              <a:t>) </a:t>
            </a:r>
            <a:endParaRPr lang="it-IT" sz="2400" dirty="0"/>
          </a:p>
        </p:txBody>
      </p:sp>
      <p:sp>
        <p:nvSpPr>
          <p:cNvPr id="16" name="Segnaposto piè di pagina 1"/>
          <p:cNvSpPr>
            <a:spLocks noGrp="1"/>
          </p:cNvSpPr>
          <p:nvPr>
            <p:ph type="ftr" sz="quarter" idx="11"/>
          </p:nvPr>
        </p:nvSpPr>
        <p:spPr>
          <a:xfrm>
            <a:off x="4572000" y="6537960"/>
            <a:ext cx="4114800" cy="320040"/>
          </a:xfrm>
        </p:spPr>
        <p:txBody>
          <a:bodyPr/>
          <a:lstStyle/>
          <a:p>
            <a:r>
              <a:rPr lang="en-US" dirty="0" smtClean="0"/>
              <a:t>RESMM’15 East Lansing 10-14 May 2015</a:t>
            </a:r>
            <a:endParaRPr lang="en-US" dirty="0"/>
          </a:p>
        </p:txBody>
      </p:sp>
    </p:spTree>
    <p:extLst>
      <p:ext uri="{BB962C8B-B14F-4D97-AF65-F5344CB8AC3E}">
        <p14:creationId xmlns="" xmlns:p14="http://schemas.microsoft.com/office/powerpoint/2010/main" val="42299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73665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effectLst/>
              </a:rPr>
              <a:t>Outline</a:t>
            </a:r>
            <a:endParaRPr lang="en-US" b="1" dirty="0">
              <a:solidFill>
                <a:srgbClr val="0070C0"/>
              </a:solidFill>
              <a:effectLst/>
            </a:endParaRPr>
          </a:p>
        </p:txBody>
      </p:sp>
      <p:sp>
        <p:nvSpPr>
          <p:cNvPr id="3" name="Content Placeholder 2"/>
          <p:cNvSpPr>
            <a:spLocks noGrp="1"/>
          </p:cNvSpPr>
          <p:nvPr>
            <p:ph idx="1"/>
          </p:nvPr>
        </p:nvSpPr>
        <p:spPr>
          <a:xfrm>
            <a:off x="165370" y="1189038"/>
            <a:ext cx="8978629" cy="5349240"/>
          </a:xfrm>
        </p:spPr>
        <p:txBody>
          <a:bodyPr>
            <a:normAutofit/>
          </a:bodyPr>
          <a:lstStyle/>
          <a:p>
            <a:r>
              <a:rPr lang="en-US" dirty="0" err="1" smtClean="0">
                <a:effectLst/>
              </a:rPr>
              <a:t>HiLumi</a:t>
            </a:r>
            <a:r>
              <a:rPr lang="en-US" dirty="0" smtClean="0">
                <a:effectLst/>
              </a:rPr>
              <a:t>-LHC</a:t>
            </a:r>
          </a:p>
          <a:p>
            <a:r>
              <a:rPr lang="en-US" dirty="0" smtClean="0">
                <a:effectLst/>
              </a:rPr>
              <a:t>WP 6 Cold Powering</a:t>
            </a:r>
          </a:p>
          <a:p>
            <a:r>
              <a:rPr lang="en-US" dirty="0" smtClean="0">
                <a:effectLst/>
              </a:rPr>
              <a:t>What’s new since last year</a:t>
            </a:r>
          </a:p>
          <a:p>
            <a:pPr lvl="0">
              <a:defRPr/>
            </a:pPr>
            <a:r>
              <a:rPr lang="en-US" dirty="0" smtClean="0">
                <a:effectLst/>
              </a:rPr>
              <a:t>Irradiation test simulation on MgB</a:t>
            </a:r>
            <a:r>
              <a:rPr lang="en-US" baseline="-25000" dirty="0" smtClean="0">
                <a:effectLst/>
              </a:rPr>
              <a:t>2</a:t>
            </a:r>
          </a:p>
          <a:p>
            <a:pPr lvl="0">
              <a:defRPr/>
            </a:pPr>
            <a:r>
              <a:rPr lang="en-US" dirty="0" smtClean="0">
                <a:effectLst/>
              </a:rPr>
              <a:t>What is the relative </a:t>
            </a:r>
            <a:r>
              <a:rPr lang="en-US" dirty="0" smtClean="0">
                <a:effectLst/>
                <a:latin typeface="Symbol" pitchFamily="18" charset="2"/>
              </a:rPr>
              <a:t>a</a:t>
            </a:r>
            <a:r>
              <a:rPr lang="en-US" dirty="0" smtClean="0">
                <a:effectLst/>
              </a:rPr>
              <a:t> and Li importance to DPA ?</a:t>
            </a: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a:effectLst/>
            </a:endParaRPr>
          </a:p>
        </p:txBody>
      </p:sp>
      <p:sp>
        <p:nvSpPr>
          <p:cNvPr id="5" name="Segnaposto numero diapositiva 4"/>
          <p:cNvSpPr>
            <a:spLocks noGrp="1"/>
          </p:cNvSpPr>
          <p:nvPr>
            <p:ph type="sldNum" sz="quarter" idx="12"/>
          </p:nvPr>
        </p:nvSpPr>
        <p:spPr/>
        <p:txBody>
          <a:bodyPr/>
          <a:lstStyle/>
          <a:p>
            <a:fld id="{0FA004B2-1541-5046-B6F2-22AF56585712}" type="slidenum">
              <a:rPr lang="en-US" smtClean="0"/>
              <a:pPr/>
              <a:t>3</a:t>
            </a:fld>
            <a:endParaRPr lang="en-US"/>
          </a:p>
        </p:txBody>
      </p:sp>
      <p:sp>
        <p:nvSpPr>
          <p:cNvPr id="8" name="Footer Placeholder 4"/>
          <p:cNvSpPr>
            <a:spLocks noGrp="1"/>
          </p:cNvSpPr>
          <p:nvPr>
            <p:ph type="ftr" sz="quarter" idx="11"/>
          </p:nvPr>
        </p:nvSpPr>
        <p:spPr>
          <a:xfrm>
            <a:off x="4572000" y="6537960"/>
            <a:ext cx="4114800" cy="320040"/>
          </a:xfrm>
        </p:spPr>
        <p:txBody>
          <a:bodyPr/>
          <a:lstStyle>
            <a:lvl1pPr>
              <a:defRPr/>
            </a:lvl1pPr>
          </a:lstStyle>
          <a:p>
            <a:r>
              <a:rPr lang="en-US" dirty="0" smtClean="0"/>
              <a:t>RESMM’15 East Lansing 10-14 May 2015</a:t>
            </a:r>
            <a:endParaRPr lang="en-US" dirty="0"/>
          </a:p>
        </p:txBody>
      </p:sp>
    </p:spTree>
    <p:extLst>
      <p:ext uri="{BB962C8B-B14F-4D97-AF65-F5344CB8AC3E}">
        <p14:creationId xmlns="" xmlns:p14="http://schemas.microsoft.com/office/powerpoint/2010/main" val="2807670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FA004B2-1541-5046-B6F2-22AF56585712}" type="slidenum">
              <a:rPr lang="en-US" smtClean="0"/>
              <a:pPr/>
              <a:t>4</a:t>
            </a:fld>
            <a:endParaRPr lang="en-US"/>
          </a:p>
        </p:txBody>
      </p:sp>
      <p:sp>
        <p:nvSpPr>
          <p:cNvPr id="4" name="Titolo 3"/>
          <p:cNvSpPr>
            <a:spLocks noGrp="1"/>
          </p:cNvSpPr>
          <p:nvPr>
            <p:ph type="title"/>
          </p:nvPr>
        </p:nvSpPr>
        <p:spPr/>
        <p:txBody>
          <a:bodyPr/>
          <a:lstStyle/>
          <a:p>
            <a:pPr algn="ctr"/>
            <a:r>
              <a:rPr lang="it-IT" b="1" dirty="0" smtClean="0">
                <a:solidFill>
                  <a:schemeClr val="tx2">
                    <a:lumMod val="60000"/>
                    <a:lumOff val="40000"/>
                  </a:schemeClr>
                </a:solidFill>
              </a:rPr>
              <a:t>Hi-Lumi-LHC Project</a:t>
            </a:r>
            <a:endParaRPr lang="it-IT" dirty="0"/>
          </a:p>
        </p:txBody>
      </p:sp>
      <p:pic>
        <p:nvPicPr>
          <p:cNvPr id="5" name="Picture 2" descr="http://acceleratingnews.web.cern.ch/acceleratingnews/issue01/WP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189038"/>
            <a:ext cx="7010400" cy="46767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Footer Placeholder 4"/>
          <p:cNvSpPr>
            <a:spLocks noGrp="1"/>
          </p:cNvSpPr>
          <p:nvPr>
            <p:ph type="ftr" sz="quarter" idx="11"/>
          </p:nvPr>
        </p:nvSpPr>
        <p:spPr>
          <a:xfrm>
            <a:off x="4572000" y="6537960"/>
            <a:ext cx="4114800" cy="320040"/>
          </a:xfrm>
        </p:spPr>
        <p:txBody>
          <a:bodyPr/>
          <a:lstStyle>
            <a:lvl1pPr>
              <a:defRPr/>
            </a:lvl1pPr>
          </a:lstStyle>
          <a:p>
            <a:r>
              <a:rPr lang="en-US" dirty="0" smtClean="0"/>
              <a:t>RESMM’15 East Lansing 10-14 May 2015</a:t>
            </a:r>
            <a:endParaRPr lang="en-US" dirty="0"/>
          </a:p>
        </p:txBody>
      </p:sp>
    </p:spTree>
    <p:extLst>
      <p:ext uri="{BB962C8B-B14F-4D97-AF65-F5344CB8AC3E}">
        <p14:creationId xmlns="" xmlns:p14="http://schemas.microsoft.com/office/powerpoint/2010/main" val="1837464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FA004B2-1541-5046-B6F2-22AF56585712}" type="slidenum">
              <a:rPr lang="en-US" smtClean="0"/>
              <a:pPr/>
              <a:t>5</a:t>
            </a:fld>
            <a:endParaRPr lang="en-US"/>
          </a:p>
        </p:txBody>
      </p:sp>
      <p:grpSp>
        <p:nvGrpSpPr>
          <p:cNvPr id="199" name="Gruppo 198"/>
          <p:cNvGrpSpPr/>
          <p:nvPr/>
        </p:nvGrpSpPr>
        <p:grpSpPr>
          <a:xfrm>
            <a:off x="184944" y="445412"/>
            <a:ext cx="8734548" cy="6075082"/>
            <a:chOff x="137181" y="342900"/>
            <a:chExt cx="8869639" cy="6172200"/>
          </a:xfrm>
        </p:grpSpPr>
        <p:grpSp>
          <p:nvGrpSpPr>
            <p:cNvPr id="136" name="Group 5"/>
            <p:cNvGrpSpPr/>
            <p:nvPr/>
          </p:nvGrpSpPr>
          <p:grpSpPr>
            <a:xfrm>
              <a:off x="137181" y="1104900"/>
              <a:ext cx="1451705" cy="5101173"/>
              <a:chOff x="300895" y="1447800"/>
              <a:chExt cx="1451705" cy="5101173"/>
            </a:xfrm>
          </p:grpSpPr>
          <p:grpSp>
            <p:nvGrpSpPr>
              <p:cNvPr id="137" name="Group 57"/>
              <p:cNvGrpSpPr/>
              <p:nvPr/>
            </p:nvGrpSpPr>
            <p:grpSpPr>
              <a:xfrm>
                <a:off x="304800" y="1447800"/>
                <a:ext cx="1447800" cy="1066800"/>
                <a:chOff x="381000" y="1143000"/>
                <a:chExt cx="1447800" cy="1066800"/>
              </a:xfrm>
            </p:grpSpPr>
            <p:sp>
              <p:nvSpPr>
                <p:cNvPr id="147" name="Rectangle 67"/>
                <p:cNvSpPr/>
                <p:nvPr/>
              </p:nvSpPr>
              <p:spPr>
                <a:xfrm>
                  <a:off x="381000" y="1143000"/>
                  <a:ext cx="1447800" cy="10668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8" name="TextBox 16"/>
                <p:cNvSpPr txBox="1"/>
                <p:nvPr/>
              </p:nvSpPr>
              <p:spPr>
                <a:xfrm>
                  <a:off x="381000" y="1334869"/>
                  <a:ext cx="1430071" cy="86177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smtClean="0"/>
                    <a:t>Task 1</a:t>
                  </a:r>
                </a:p>
                <a:p>
                  <a:r>
                    <a:rPr lang="en-US" b="1" dirty="0" smtClean="0"/>
                    <a:t>Coordination</a:t>
                  </a:r>
                </a:p>
                <a:p>
                  <a:pPr algn="ctr"/>
                  <a:r>
                    <a:rPr lang="en-US" sz="1400" b="1" dirty="0" smtClean="0"/>
                    <a:t>CERN/INFN</a:t>
                  </a:r>
                  <a:endParaRPr lang="en-US" sz="1400" b="1" dirty="0"/>
                </a:p>
              </p:txBody>
            </p:sp>
          </p:grpSp>
          <p:grpSp>
            <p:nvGrpSpPr>
              <p:cNvPr id="138" name="Group 58"/>
              <p:cNvGrpSpPr/>
              <p:nvPr/>
            </p:nvGrpSpPr>
            <p:grpSpPr>
              <a:xfrm>
                <a:off x="304800" y="2743200"/>
                <a:ext cx="1447800" cy="1066800"/>
                <a:chOff x="381000" y="2438400"/>
                <a:chExt cx="1447800" cy="1066800"/>
              </a:xfrm>
            </p:grpSpPr>
            <p:sp>
              <p:nvSpPr>
                <p:cNvPr id="145" name="Rectangle 65"/>
                <p:cNvSpPr/>
                <p:nvPr/>
              </p:nvSpPr>
              <p:spPr>
                <a:xfrm>
                  <a:off x="381000" y="2438400"/>
                  <a:ext cx="1447800" cy="10668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6" name="TextBox 14"/>
                <p:cNvSpPr txBox="1"/>
                <p:nvPr/>
              </p:nvSpPr>
              <p:spPr>
                <a:xfrm>
                  <a:off x="457200" y="2554069"/>
                  <a:ext cx="1208216" cy="86177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smtClean="0"/>
                    <a:t>Task 2</a:t>
                  </a:r>
                </a:p>
                <a:p>
                  <a:r>
                    <a:rPr lang="en-US" b="1" dirty="0" smtClean="0"/>
                    <a:t>Cryogenics</a:t>
                  </a:r>
                </a:p>
                <a:p>
                  <a:pPr algn="ctr"/>
                  <a:r>
                    <a:rPr lang="en-US" sz="1400" b="1" dirty="0" smtClean="0"/>
                    <a:t>CERN</a:t>
                  </a:r>
                  <a:endParaRPr lang="en-US" sz="1400" b="1" dirty="0"/>
                </a:p>
              </p:txBody>
            </p:sp>
          </p:grpSp>
          <p:grpSp>
            <p:nvGrpSpPr>
              <p:cNvPr id="139" name="Group 59"/>
              <p:cNvGrpSpPr/>
              <p:nvPr/>
            </p:nvGrpSpPr>
            <p:grpSpPr>
              <a:xfrm>
                <a:off x="300895" y="4038600"/>
                <a:ext cx="1451705" cy="1143000"/>
                <a:chOff x="377095" y="3733800"/>
                <a:chExt cx="1451705" cy="1143000"/>
              </a:xfrm>
            </p:grpSpPr>
            <p:sp>
              <p:nvSpPr>
                <p:cNvPr id="143" name="Rectangle 63"/>
                <p:cNvSpPr/>
                <p:nvPr/>
              </p:nvSpPr>
              <p:spPr>
                <a:xfrm>
                  <a:off x="381000" y="3810000"/>
                  <a:ext cx="1447800" cy="10668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4" name="TextBox 12"/>
                <p:cNvSpPr txBox="1"/>
                <p:nvPr/>
              </p:nvSpPr>
              <p:spPr>
                <a:xfrm>
                  <a:off x="377095" y="3733800"/>
                  <a:ext cx="1447639" cy="113877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smtClean="0"/>
                    <a:t>Task 3</a:t>
                  </a:r>
                </a:p>
                <a:p>
                  <a:pPr algn="ctr"/>
                  <a:r>
                    <a:rPr lang="en-US" b="1" dirty="0" err="1" smtClean="0"/>
                    <a:t>Electr</a:t>
                  </a:r>
                  <a:r>
                    <a:rPr lang="en-US" b="1" dirty="0" smtClean="0"/>
                    <a:t>. Transf.</a:t>
                  </a:r>
                </a:p>
                <a:p>
                  <a:pPr algn="ctr"/>
                  <a:r>
                    <a:rPr lang="en-US" b="1" dirty="0" smtClean="0"/>
                    <a:t>Cryostat</a:t>
                  </a:r>
                </a:p>
                <a:p>
                  <a:pPr algn="ctr"/>
                  <a:r>
                    <a:rPr lang="en-US" sz="1400" b="1" dirty="0" smtClean="0"/>
                    <a:t>Univ. South</a:t>
                  </a:r>
                  <a:endParaRPr lang="en-US" sz="1400" b="1" dirty="0"/>
                </a:p>
              </p:txBody>
            </p:sp>
          </p:grpSp>
          <p:grpSp>
            <p:nvGrpSpPr>
              <p:cNvPr id="140" name="Group 60"/>
              <p:cNvGrpSpPr/>
              <p:nvPr/>
            </p:nvGrpSpPr>
            <p:grpSpPr>
              <a:xfrm>
                <a:off x="304800" y="5410200"/>
                <a:ext cx="1447800" cy="1138773"/>
                <a:chOff x="381000" y="5105400"/>
                <a:chExt cx="1447800" cy="1138773"/>
              </a:xfrm>
            </p:grpSpPr>
            <p:sp>
              <p:nvSpPr>
                <p:cNvPr id="141" name="Rectangle 61"/>
                <p:cNvSpPr/>
                <p:nvPr/>
              </p:nvSpPr>
              <p:spPr>
                <a:xfrm>
                  <a:off x="381000" y="5105400"/>
                  <a:ext cx="1447800" cy="10668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2" name="TextBox 10"/>
                <p:cNvSpPr txBox="1"/>
                <p:nvPr/>
              </p:nvSpPr>
              <p:spPr>
                <a:xfrm>
                  <a:off x="457200" y="5105400"/>
                  <a:ext cx="1331326" cy="113877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smtClean="0"/>
                    <a:t>Task 4</a:t>
                  </a:r>
                </a:p>
                <a:p>
                  <a:pPr algn="ctr"/>
                  <a:r>
                    <a:rPr lang="en-US" b="1" dirty="0" smtClean="0"/>
                    <a:t>Energy Dep.</a:t>
                  </a:r>
                </a:p>
                <a:p>
                  <a:pPr algn="ctr"/>
                  <a:r>
                    <a:rPr lang="en-US" b="1" dirty="0" smtClean="0"/>
                    <a:t>Material</a:t>
                  </a:r>
                </a:p>
                <a:p>
                  <a:pPr algn="ctr"/>
                  <a:r>
                    <a:rPr lang="en-US" sz="1400" b="1" dirty="0" smtClean="0"/>
                    <a:t>INFN</a:t>
                  </a:r>
                  <a:endParaRPr lang="en-US" sz="1400" b="1" dirty="0"/>
                </a:p>
              </p:txBody>
            </p:sp>
          </p:grpSp>
        </p:grpSp>
        <p:sp>
          <p:nvSpPr>
            <p:cNvPr id="149" name="TextBox 20"/>
            <p:cNvSpPr txBox="1"/>
            <p:nvPr/>
          </p:nvSpPr>
          <p:spPr>
            <a:xfrm>
              <a:off x="3289298" y="342900"/>
              <a:ext cx="1737976" cy="43088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200" b="1" dirty="0" smtClean="0"/>
                <a:t>CERN activity</a:t>
              </a:r>
              <a:endParaRPr lang="en-US" sz="2200" b="1" dirty="0"/>
            </a:p>
          </p:txBody>
        </p:sp>
        <p:grpSp>
          <p:nvGrpSpPr>
            <p:cNvPr id="150" name="Group 8"/>
            <p:cNvGrpSpPr/>
            <p:nvPr/>
          </p:nvGrpSpPr>
          <p:grpSpPr>
            <a:xfrm>
              <a:off x="3036686" y="1104900"/>
              <a:ext cx="2286000" cy="533400"/>
              <a:chOff x="3276600" y="1143000"/>
              <a:chExt cx="2286000" cy="533400"/>
            </a:xfrm>
          </p:grpSpPr>
          <p:sp>
            <p:nvSpPr>
              <p:cNvPr id="151" name="Rectangle 55"/>
              <p:cNvSpPr/>
              <p:nvPr/>
            </p:nvSpPr>
            <p:spPr>
              <a:xfrm>
                <a:off x="3276600" y="1143000"/>
                <a:ext cx="2286000"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2" name="TextBox 24"/>
              <p:cNvSpPr txBox="1"/>
              <p:nvPr/>
            </p:nvSpPr>
            <p:spPr>
              <a:xfrm>
                <a:off x="3810853" y="1230868"/>
                <a:ext cx="1240148"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Integration</a:t>
                </a:r>
                <a:endParaRPr lang="en-US" b="1" dirty="0"/>
              </a:p>
            </p:txBody>
          </p:sp>
        </p:grpSp>
        <p:grpSp>
          <p:nvGrpSpPr>
            <p:cNvPr id="153" name="Group 9"/>
            <p:cNvGrpSpPr/>
            <p:nvPr/>
          </p:nvGrpSpPr>
          <p:grpSpPr>
            <a:xfrm>
              <a:off x="3036686" y="1714500"/>
              <a:ext cx="2286000" cy="533400"/>
              <a:chOff x="3276600" y="1752600"/>
              <a:chExt cx="2286000" cy="533400"/>
            </a:xfrm>
          </p:grpSpPr>
          <p:sp>
            <p:nvSpPr>
              <p:cNvPr id="154" name="Rectangle 53"/>
              <p:cNvSpPr/>
              <p:nvPr/>
            </p:nvSpPr>
            <p:spPr>
              <a:xfrm>
                <a:off x="3276600" y="1752600"/>
                <a:ext cx="2286000"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5" name="TextBox 27"/>
              <p:cNvSpPr txBox="1"/>
              <p:nvPr/>
            </p:nvSpPr>
            <p:spPr>
              <a:xfrm>
                <a:off x="3594421" y="1840468"/>
                <a:ext cx="1765227"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Civil engineering</a:t>
                </a:r>
                <a:endParaRPr lang="en-US" b="1" dirty="0"/>
              </a:p>
            </p:txBody>
          </p:sp>
        </p:grpSp>
        <p:grpSp>
          <p:nvGrpSpPr>
            <p:cNvPr id="156" name="Group 10"/>
            <p:cNvGrpSpPr/>
            <p:nvPr/>
          </p:nvGrpSpPr>
          <p:grpSpPr>
            <a:xfrm>
              <a:off x="3036686" y="2363569"/>
              <a:ext cx="2370970" cy="646331"/>
              <a:chOff x="3276600" y="2401669"/>
              <a:chExt cx="2370970" cy="646331"/>
            </a:xfrm>
          </p:grpSpPr>
          <p:sp>
            <p:nvSpPr>
              <p:cNvPr id="157" name="Rectangle 51"/>
              <p:cNvSpPr/>
              <p:nvPr/>
            </p:nvSpPr>
            <p:spPr>
              <a:xfrm>
                <a:off x="3276600" y="2438400"/>
                <a:ext cx="2286000"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8" name="TextBox 30"/>
              <p:cNvSpPr txBox="1"/>
              <p:nvPr/>
            </p:nvSpPr>
            <p:spPr>
              <a:xfrm>
                <a:off x="3276600" y="2401669"/>
                <a:ext cx="2370970"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smtClean="0"/>
                  <a:t>Interfaces</a:t>
                </a:r>
              </a:p>
              <a:p>
                <a:r>
                  <a:rPr lang="en-US" b="1" dirty="0" smtClean="0"/>
                  <a:t>(</a:t>
                </a:r>
                <a:r>
                  <a:rPr lang="en-US" b="1" dirty="0" err="1" smtClean="0"/>
                  <a:t>mech</a:t>
                </a:r>
                <a:r>
                  <a:rPr lang="en-US" b="1" dirty="0" smtClean="0"/>
                  <a:t>, vacuum, </a:t>
                </a:r>
                <a:r>
                  <a:rPr lang="en-US" b="1" dirty="0" err="1" smtClean="0"/>
                  <a:t>electr</a:t>
                </a:r>
                <a:r>
                  <a:rPr lang="en-US" b="1" dirty="0" smtClean="0"/>
                  <a:t>)</a:t>
                </a:r>
                <a:endParaRPr lang="en-US" b="1" dirty="0"/>
              </a:p>
            </p:txBody>
          </p:sp>
        </p:grpSp>
        <p:grpSp>
          <p:nvGrpSpPr>
            <p:cNvPr id="159" name="Group 11"/>
            <p:cNvGrpSpPr/>
            <p:nvPr/>
          </p:nvGrpSpPr>
          <p:grpSpPr>
            <a:xfrm>
              <a:off x="3036686" y="3086100"/>
              <a:ext cx="2286000" cy="533400"/>
              <a:chOff x="3276600" y="3124200"/>
              <a:chExt cx="2286000" cy="533400"/>
            </a:xfrm>
          </p:grpSpPr>
          <p:sp>
            <p:nvSpPr>
              <p:cNvPr id="160" name="Rectangle 49"/>
              <p:cNvSpPr/>
              <p:nvPr/>
            </p:nvSpPr>
            <p:spPr>
              <a:xfrm>
                <a:off x="3276600" y="3124200"/>
                <a:ext cx="2286000"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1" name="TextBox 33"/>
              <p:cNvSpPr txBox="1"/>
              <p:nvPr/>
            </p:nvSpPr>
            <p:spPr>
              <a:xfrm>
                <a:off x="3810853" y="3212068"/>
                <a:ext cx="952568"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Vacuum</a:t>
                </a:r>
                <a:endParaRPr lang="en-US" b="1" dirty="0"/>
              </a:p>
            </p:txBody>
          </p:sp>
        </p:grpSp>
        <p:grpSp>
          <p:nvGrpSpPr>
            <p:cNvPr id="162" name="Group 12"/>
            <p:cNvGrpSpPr/>
            <p:nvPr/>
          </p:nvGrpSpPr>
          <p:grpSpPr>
            <a:xfrm>
              <a:off x="3036686" y="3771900"/>
              <a:ext cx="2286000" cy="533400"/>
              <a:chOff x="3276600" y="3810000"/>
              <a:chExt cx="2286000" cy="533400"/>
            </a:xfrm>
          </p:grpSpPr>
          <p:sp>
            <p:nvSpPr>
              <p:cNvPr id="163" name="Rectangle 47"/>
              <p:cNvSpPr/>
              <p:nvPr/>
            </p:nvSpPr>
            <p:spPr>
              <a:xfrm>
                <a:off x="3276600" y="3810000"/>
                <a:ext cx="2286000"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 name="TextBox 36"/>
              <p:cNvSpPr txBox="1"/>
              <p:nvPr/>
            </p:nvSpPr>
            <p:spPr>
              <a:xfrm>
                <a:off x="3581400" y="3897868"/>
                <a:ext cx="1792735"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SC cables/SC link</a:t>
                </a:r>
                <a:endParaRPr lang="en-US" b="1" dirty="0"/>
              </a:p>
            </p:txBody>
          </p:sp>
        </p:grpSp>
        <p:grpSp>
          <p:nvGrpSpPr>
            <p:cNvPr id="165" name="Group 13"/>
            <p:cNvGrpSpPr/>
            <p:nvPr/>
          </p:nvGrpSpPr>
          <p:grpSpPr>
            <a:xfrm>
              <a:off x="3036686" y="4457700"/>
              <a:ext cx="2286000" cy="533400"/>
              <a:chOff x="3276600" y="4495800"/>
              <a:chExt cx="2286000" cy="533400"/>
            </a:xfrm>
          </p:grpSpPr>
          <p:sp>
            <p:nvSpPr>
              <p:cNvPr id="166" name="Rectangle 45"/>
              <p:cNvSpPr/>
              <p:nvPr/>
            </p:nvSpPr>
            <p:spPr>
              <a:xfrm>
                <a:off x="3276600" y="4495800"/>
                <a:ext cx="2286000"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7" name="TextBox 39"/>
              <p:cNvSpPr txBox="1"/>
              <p:nvPr/>
            </p:nvSpPr>
            <p:spPr>
              <a:xfrm>
                <a:off x="3429000" y="4583668"/>
                <a:ext cx="191071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Cryostat of SC link</a:t>
                </a:r>
                <a:endParaRPr lang="en-US" b="1" dirty="0"/>
              </a:p>
            </p:txBody>
          </p:sp>
        </p:grpSp>
        <p:grpSp>
          <p:nvGrpSpPr>
            <p:cNvPr id="168" name="Group 14"/>
            <p:cNvGrpSpPr/>
            <p:nvPr/>
          </p:nvGrpSpPr>
          <p:grpSpPr>
            <a:xfrm>
              <a:off x="3036686" y="5143500"/>
              <a:ext cx="2286000" cy="533400"/>
              <a:chOff x="3276600" y="5181600"/>
              <a:chExt cx="2286000" cy="533400"/>
            </a:xfrm>
          </p:grpSpPr>
          <p:sp>
            <p:nvSpPr>
              <p:cNvPr id="169" name="Rectangle 43"/>
              <p:cNvSpPr/>
              <p:nvPr/>
            </p:nvSpPr>
            <p:spPr>
              <a:xfrm>
                <a:off x="3276600" y="5181600"/>
                <a:ext cx="2286000"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0" name="TextBox 42"/>
              <p:cNvSpPr txBox="1"/>
              <p:nvPr/>
            </p:nvSpPr>
            <p:spPr>
              <a:xfrm>
                <a:off x="3738897" y="5269468"/>
                <a:ext cx="1460785"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Current leads</a:t>
                </a:r>
                <a:endParaRPr lang="en-US" b="1" dirty="0"/>
              </a:p>
            </p:txBody>
          </p:sp>
        </p:grpSp>
        <p:grpSp>
          <p:nvGrpSpPr>
            <p:cNvPr id="171" name="Group 15"/>
            <p:cNvGrpSpPr/>
            <p:nvPr/>
          </p:nvGrpSpPr>
          <p:grpSpPr>
            <a:xfrm>
              <a:off x="3036686" y="5829300"/>
              <a:ext cx="2286000" cy="533400"/>
              <a:chOff x="3276600" y="5867400"/>
              <a:chExt cx="2286000" cy="533400"/>
            </a:xfrm>
          </p:grpSpPr>
          <p:sp>
            <p:nvSpPr>
              <p:cNvPr id="172" name="Rectangle 41"/>
              <p:cNvSpPr/>
              <p:nvPr/>
            </p:nvSpPr>
            <p:spPr>
              <a:xfrm>
                <a:off x="3276600" y="5867400"/>
                <a:ext cx="2286000"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3" name="TextBox 45"/>
              <p:cNvSpPr txBox="1"/>
              <p:nvPr/>
            </p:nvSpPr>
            <p:spPr>
              <a:xfrm>
                <a:off x="3866509" y="5955268"/>
                <a:ext cx="1182503"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Protection</a:t>
                </a:r>
                <a:endParaRPr lang="en-US" b="1" dirty="0"/>
              </a:p>
            </p:txBody>
          </p:sp>
        </p:grpSp>
        <p:sp>
          <p:nvSpPr>
            <p:cNvPr id="174" name="TextBox 46"/>
            <p:cNvSpPr txBox="1"/>
            <p:nvPr/>
          </p:nvSpPr>
          <p:spPr>
            <a:xfrm>
              <a:off x="6313286" y="445413"/>
              <a:ext cx="1737976" cy="43088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200" b="1" dirty="0" smtClean="0"/>
                <a:t>CERN activity</a:t>
              </a:r>
              <a:endParaRPr lang="en-US" sz="2200" b="1" dirty="0"/>
            </a:p>
          </p:txBody>
        </p:sp>
        <p:sp>
          <p:nvSpPr>
            <p:cNvPr id="175" name="TextBox 47"/>
            <p:cNvSpPr txBox="1"/>
            <p:nvPr/>
          </p:nvSpPr>
          <p:spPr>
            <a:xfrm>
              <a:off x="5856086" y="1275933"/>
              <a:ext cx="3150734" cy="347787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FontTx/>
                <a:buChar char="-"/>
              </a:pPr>
              <a:r>
                <a:rPr lang="en-US" sz="2200" b="1" dirty="0" smtClean="0"/>
                <a:t> Prototypes construction</a:t>
              </a:r>
            </a:p>
            <a:p>
              <a:pPr>
                <a:buFontTx/>
                <a:buChar char="-"/>
              </a:pPr>
              <a:r>
                <a:rPr lang="en-US" sz="2200" b="1" dirty="0" smtClean="0"/>
                <a:t> Cryostat</a:t>
              </a:r>
            </a:p>
            <a:p>
              <a:r>
                <a:rPr lang="en-US" sz="2200" b="1" dirty="0" smtClean="0"/>
                <a:t>- Prototypes test</a:t>
              </a:r>
            </a:p>
            <a:p>
              <a:endParaRPr lang="en-US" sz="2200" b="1" dirty="0" smtClean="0"/>
            </a:p>
            <a:p>
              <a:r>
                <a:rPr lang="en-US" sz="2200" b="1" dirty="0" smtClean="0"/>
                <a:t>- System design</a:t>
              </a:r>
            </a:p>
            <a:p>
              <a:r>
                <a:rPr lang="en-US" sz="2200" b="1" dirty="0" smtClean="0"/>
                <a:t>- Series specification</a:t>
              </a:r>
            </a:p>
            <a:p>
              <a:r>
                <a:rPr lang="en-US" sz="2200" b="1" dirty="0" smtClean="0"/>
                <a:t>- Series construction</a:t>
              </a:r>
            </a:p>
            <a:p>
              <a:r>
                <a:rPr lang="en-US" sz="2200" b="1" dirty="0" smtClean="0"/>
                <a:t>- Integration</a:t>
              </a:r>
            </a:p>
            <a:p>
              <a:r>
                <a:rPr lang="en-US" sz="2200" b="1" dirty="0" smtClean="0"/>
                <a:t>- Operation </a:t>
              </a:r>
            </a:p>
            <a:p>
              <a:endParaRPr lang="en-US" sz="2200" dirty="0" smtClean="0"/>
            </a:p>
          </p:txBody>
        </p:sp>
        <p:grpSp>
          <p:nvGrpSpPr>
            <p:cNvPr id="176" name="Group 18"/>
            <p:cNvGrpSpPr/>
            <p:nvPr/>
          </p:nvGrpSpPr>
          <p:grpSpPr>
            <a:xfrm>
              <a:off x="1588886" y="1333500"/>
              <a:ext cx="1463040" cy="4800600"/>
              <a:chOff x="1828800" y="1371600"/>
              <a:chExt cx="1463040" cy="4800600"/>
            </a:xfrm>
          </p:grpSpPr>
          <p:cxnSp>
            <p:nvCxnSpPr>
              <p:cNvPr id="177" name="Straight Connector 27"/>
              <p:cNvCxnSpPr/>
              <p:nvPr/>
            </p:nvCxnSpPr>
            <p:spPr>
              <a:xfrm>
                <a:off x="1905000" y="1371600"/>
                <a:ext cx="1066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8" name="Straight Connector 28"/>
              <p:cNvCxnSpPr/>
              <p:nvPr/>
            </p:nvCxnSpPr>
            <p:spPr>
              <a:xfrm rot="5400000">
                <a:off x="571500" y="3771900"/>
                <a:ext cx="480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9" name="Straight Connector 29"/>
              <p:cNvCxnSpPr/>
              <p:nvPr/>
            </p:nvCxnSpPr>
            <p:spPr>
              <a:xfrm>
                <a:off x="2971800" y="1371600"/>
                <a:ext cx="320040" cy="0"/>
              </a:xfrm>
              <a:prstGeom prst="line">
                <a:avLst/>
              </a:prstGeom>
              <a:ln w="34925">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80" name="Straight Connector 30"/>
              <p:cNvCxnSpPr/>
              <p:nvPr/>
            </p:nvCxnSpPr>
            <p:spPr>
              <a:xfrm>
                <a:off x="2971800" y="1981200"/>
                <a:ext cx="320040" cy="0"/>
              </a:xfrm>
              <a:prstGeom prst="line">
                <a:avLst/>
              </a:prstGeom>
              <a:ln w="34925">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81" name="Straight Connector 31"/>
              <p:cNvCxnSpPr/>
              <p:nvPr/>
            </p:nvCxnSpPr>
            <p:spPr>
              <a:xfrm>
                <a:off x="2971800" y="2667000"/>
                <a:ext cx="320040" cy="0"/>
              </a:xfrm>
              <a:prstGeom prst="line">
                <a:avLst/>
              </a:prstGeom>
              <a:ln w="34925">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82" name="Straight Connector 32"/>
              <p:cNvCxnSpPr/>
              <p:nvPr/>
            </p:nvCxnSpPr>
            <p:spPr>
              <a:xfrm>
                <a:off x="2971800" y="3352800"/>
                <a:ext cx="320040" cy="0"/>
              </a:xfrm>
              <a:prstGeom prst="line">
                <a:avLst/>
              </a:prstGeom>
              <a:ln w="34925">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83" name="Straight Connector 33"/>
              <p:cNvCxnSpPr/>
              <p:nvPr/>
            </p:nvCxnSpPr>
            <p:spPr>
              <a:xfrm>
                <a:off x="2971800" y="4038600"/>
                <a:ext cx="320040" cy="0"/>
              </a:xfrm>
              <a:prstGeom prst="line">
                <a:avLst/>
              </a:prstGeom>
              <a:ln w="34925">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84" name="Straight Connector 34"/>
              <p:cNvCxnSpPr/>
              <p:nvPr/>
            </p:nvCxnSpPr>
            <p:spPr>
              <a:xfrm>
                <a:off x="2971800" y="4724400"/>
                <a:ext cx="320040" cy="0"/>
              </a:xfrm>
              <a:prstGeom prst="line">
                <a:avLst/>
              </a:prstGeom>
              <a:ln w="34925">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85" name="Straight Connector 35"/>
              <p:cNvCxnSpPr/>
              <p:nvPr/>
            </p:nvCxnSpPr>
            <p:spPr>
              <a:xfrm>
                <a:off x="2971800" y="5410200"/>
                <a:ext cx="320040" cy="0"/>
              </a:xfrm>
              <a:prstGeom prst="line">
                <a:avLst/>
              </a:prstGeom>
              <a:ln w="34925">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86" name="Straight Connector 36"/>
              <p:cNvCxnSpPr/>
              <p:nvPr/>
            </p:nvCxnSpPr>
            <p:spPr>
              <a:xfrm>
                <a:off x="2971800" y="6172200"/>
                <a:ext cx="320040" cy="0"/>
              </a:xfrm>
              <a:prstGeom prst="line">
                <a:avLst/>
              </a:prstGeom>
              <a:ln w="34925">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87" name="Straight Connector 37"/>
              <p:cNvCxnSpPr/>
              <p:nvPr/>
            </p:nvCxnSpPr>
            <p:spPr>
              <a:xfrm rot="5400000">
                <a:off x="152400" y="3505200"/>
                <a:ext cx="42672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88" name="Straight Connector 38"/>
              <p:cNvCxnSpPr/>
              <p:nvPr/>
            </p:nvCxnSpPr>
            <p:spPr>
              <a:xfrm>
                <a:off x="1828800" y="2971800"/>
                <a:ext cx="457200" cy="0"/>
              </a:xfrm>
              <a:prstGeom prst="line">
                <a:avLst/>
              </a:prstGeom>
              <a:ln w="34925">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89" name="Straight Connector 39"/>
              <p:cNvCxnSpPr/>
              <p:nvPr/>
            </p:nvCxnSpPr>
            <p:spPr>
              <a:xfrm>
                <a:off x="1828800" y="4419600"/>
                <a:ext cx="457200" cy="0"/>
              </a:xfrm>
              <a:prstGeom prst="line">
                <a:avLst/>
              </a:prstGeom>
              <a:ln w="34925">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90" name="Straight Connector 40"/>
              <p:cNvCxnSpPr/>
              <p:nvPr/>
            </p:nvCxnSpPr>
            <p:spPr>
              <a:xfrm>
                <a:off x="1828800" y="5638800"/>
                <a:ext cx="457200" cy="0"/>
              </a:xfrm>
              <a:prstGeom prst="line">
                <a:avLst/>
              </a:prstGeom>
              <a:ln w="34925">
                <a:headEnd type="stealth"/>
                <a:tailEnd type="triangle"/>
              </a:ln>
            </p:spPr>
            <p:style>
              <a:lnRef idx="1">
                <a:schemeClr val="accent1"/>
              </a:lnRef>
              <a:fillRef idx="0">
                <a:schemeClr val="accent1"/>
              </a:fillRef>
              <a:effectRef idx="0">
                <a:schemeClr val="accent1"/>
              </a:effectRef>
              <a:fontRef idx="minor">
                <a:schemeClr val="tx1"/>
              </a:fontRef>
            </p:style>
          </p:cxnSp>
        </p:grpSp>
        <p:grpSp>
          <p:nvGrpSpPr>
            <p:cNvPr id="191" name="Group 19"/>
            <p:cNvGrpSpPr/>
            <p:nvPr/>
          </p:nvGrpSpPr>
          <p:grpSpPr>
            <a:xfrm>
              <a:off x="598286" y="5600700"/>
              <a:ext cx="7696200" cy="914400"/>
              <a:chOff x="762000" y="5791200"/>
              <a:chExt cx="7696200" cy="914400"/>
            </a:xfrm>
          </p:grpSpPr>
          <p:grpSp>
            <p:nvGrpSpPr>
              <p:cNvPr id="192" name="Group 20"/>
              <p:cNvGrpSpPr/>
              <p:nvPr/>
            </p:nvGrpSpPr>
            <p:grpSpPr>
              <a:xfrm>
                <a:off x="6172200" y="5791200"/>
                <a:ext cx="2286000" cy="533400"/>
                <a:chOff x="3276600" y="5867400"/>
                <a:chExt cx="2286000" cy="533400"/>
              </a:xfrm>
            </p:grpSpPr>
            <p:sp>
              <p:nvSpPr>
                <p:cNvPr id="197" name="Rectangle 25"/>
                <p:cNvSpPr/>
                <p:nvPr/>
              </p:nvSpPr>
              <p:spPr>
                <a:xfrm>
                  <a:off x="3276600" y="5867400"/>
                  <a:ext cx="2286000"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8" name="TextBox 70"/>
                <p:cNvSpPr txBox="1"/>
                <p:nvPr/>
              </p:nvSpPr>
              <p:spPr>
                <a:xfrm>
                  <a:off x="3866509" y="5955268"/>
                  <a:ext cx="123860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smtClean="0"/>
                    <a:t>Fluka</a:t>
                  </a:r>
                  <a:r>
                    <a:rPr lang="en-US" b="1" dirty="0" smtClean="0"/>
                    <a:t> team</a:t>
                  </a:r>
                  <a:endParaRPr lang="en-US" b="1" dirty="0"/>
                </a:p>
              </p:txBody>
            </p:sp>
          </p:grpSp>
          <p:grpSp>
            <p:nvGrpSpPr>
              <p:cNvPr id="193" name="Group 21"/>
              <p:cNvGrpSpPr/>
              <p:nvPr/>
            </p:nvGrpSpPr>
            <p:grpSpPr>
              <a:xfrm>
                <a:off x="762000" y="6324600"/>
                <a:ext cx="6400800" cy="381000"/>
                <a:chOff x="762000" y="6324600"/>
                <a:chExt cx="6400800" cy="381000"/>
              </a:xfrm>
            </p:grpSpPr>
            <p:cxnSp>
              <p:nvCxnSpPr>
                <p:cNvPr id="194" name="Straight Connector 22"/>
                <p:cNvCxnSpPr/>
                <p:nvPr/>
              </p:nvCxnSpPr>
              <p:spPr>
                <a:xfrm rot="5400000">
                  <a:off x="571500" y="6515100"/>
                  <a:ext cx="381000" cy="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cxnSp>
              <p:nvCxnSpPr>
                <p:cNvPr id="195" name="Straight Connector 23"/>
                <p:cNvCxnSpPr/>
                <p:nvPr/>
              </p:nvCxnSpPr>
              <p:spPr>
                <a:xfrm>
                  <a:off x="762000" y="6705600"/>
                  <a:ext cx="64008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6" name="Straight Connector 24"/>
                <p:cNvCxnSpPr/>
                <p:nvPr/>
              </p:nvCxnSpPr>
              <p:spPr>
                <a:xfrm rot="5400000">
                  <a:off x="6972300" y="6515100"/>
                  <a:ext cx="381000" cy="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grpSp>
      <p:sp>
        <p:nvSpPr>
          <p:cNvPr id="200" name="Titolo 3"/>
          <p:cNvSpPr txBox="1">
            <a:spLocks/>
          </p:cNvSpPr>
          <p:nvPr/>
        </p:nvSpPr>
        <p:spPr>
          <a:xfrm>
            <a:off x="639027" y="144032"/>
            <a:ext cx="8086725" cy="725487"/>
          </a:xfrm>
          <a:prstGeom prst="rect">
            <a:avLst/>
          </a:prstGeom>
          <a:solidFill>
            <a:schemeClr val="bg1"/>
          </a:solidFill>
        </p:spPr>
        <p:txBody>
          <a:bodyPr/>
          <a:lstStyle>
            <a:lvl1pPr algn="l" defTabSz="457200" rtl="0" eaLnBrk="1" latinLnBrk="0" hangingPunct="1">
              <a:spcBef>
                <a:spcPct val="0"/>
              </a:spcBef>
              <a:buNone/>
              <a:defRPr sz="40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j-lt"/>
                <a:ea typeface="+mj-ea"/>
                <a:cs typeface="+mj-cs"/>
              </a:defRPr>
            </a:lvl1pPr>
          </a:lstStyle>
          <a:p>
            <a:pPr algn="ctr"/>
            <a:r>
              <a:rPr lang="it-IT" b="1" dirty="0" smtClean="0">
                <a:solidFill>
                  <a:schemeClr val="tx2">
                    <a:lumMod val="60000"/>
                    <a:lumOff val="40000"/>
                  </a:schemeClr>
                </a:solidFill>
              </a:rPr>
              <a:t>WP6 </a:t>
            </a:r>
            <a:r>
              <a:rPr lang="it-IT" b="1" dirty="0" err="1" smtClean="0">
                <a:solidFill>
                  <a:schemeClr val="tx2">
                    <a:lumMod val="60000"/>
                    <a:lumOff val="40000"/>
                  </a:schemeClr>
                </a:solidFill>
              </a:rPr>
              <a:t>Structure</a:t>
            </a:r>
            <a:r>
              <a:rPr lang="it-IT" b="1" dirty="0" smtClean="0">
                <a:solidFill>
                  <a:schemeClr val="tx2">
                    <a:lumMod val="60000"/>
                    <a:lumOff val="40000"/>
                  </a:schemeClr>
                </a:solidFill>
              </a:rPr>
              <a:t> </a:t>
            </a:r>
            <a:r>
              <a:rPr lang="it-IT" sz="2000" b="1" dirty="0" smtClean="0">
                <a:solidFill>
                  <a:schemeClr val="tx2">
                    <a:lumMod val="60000"/>
                    <a:lumOff val="40000"/>
                  </a:schemeClr>
                </a:solidFill>
              </a:rPr>
              <a:t>(Coordinator A. </a:t>
            </a:r>
            <a:r>
              <a:rPr lang="it-IT" sz="2000" b="1" dirty="0" err="1" smtClean="0">
                <a:solidFill>
                  <a:schemeClr val="tx2">
                    <a:lumMod val="60000"/>
                    <a:lumOff val="40000"/>
                  </a:schemeClr>
                </a:solidFill>
              </a:rPr>
              <a:t>Ballarino</a:t>
            </a:r>
            <a:r>
              <a:rPr lang="it-IT" sz="2000" b="1" dirty="0" smtClean="0">
                <a:solidFill>
                  <a:schemeClr val="tx2">
                    <a:lumMod val="60000"/>
                    <a:lumOff val="40000"/>
                  </a:schemeClr>
                </a:solidFill>
              </a:rPr>
              <a:t> (CERN),           </a:t>
            </a:r>
          </a:p>
          <a:p>
            <a:pPr algn="ctr"/>
            <a:r>
              <a:rPr lang="it-IT" sz="2000" b="1" dirty="0">
                <a:solidFill>
                  <a:schemeClr val="tx2">
                    <a:lumMod val="60000"/>
                    <a:lumOff val="40000"/>
                  </a:schemeClr>
                </a:solidFill>
              </a:rPr>
              <a:t> </a:t>
            </a:r>
            <a:r>
              <a:rPr lang="it-IT" sz="2000" b="1" dirty="0" smtClean="0">
                <a:solidFill>
                  <a:schemeClr val="tx2">
                    <a:lumMod val="60000"/>
                    <a:lumOff val="40000"/>
                  </a:schemeClr>
                </a:solidFill>
              </a:rPr>
              <a:t>                                                              </a:t>
            </a:r>
            <a:r>
              <a:rPr lang="it-IT" sz="2000" b="1" dirty="0" err="1" smtClean="0">
                <a:solidFill>
                  <a:schemeClr val="tx2">
                    <a:lumMod val="60000"/>
                    <a:lumOff val="40000"/>
                  </a:schemeClr>
                </a:solidFill>
              </a:rPr>
              <a:t>Deputy</a:t>
            </a:r>
            <a:r>
              <a:rPr lang="it-IT" sz="2000" b="1" dirty="0" smtClean="0">
                <a:solidFill>
                  <a:schemeClr val="tx2">
                    <a:lumMod val="60000"/>
                    <a:lumOff val="40000"/>
                  </a:schemeClr>
                </a:solidFill>
              </a:rPr>
              <a:t> coordinator F. </a:t>
            </a:r>
            <a:r>
              <a:rPr lang="it-IT" sz="2000" b="1" dirty="0" err="1" smtClean="0">
                <a:solidFill>
                  <a:schemeClr val="tx2">
                    <a:lumMod val="60000"/>
                    <a:lumOff val="40000"/>
                  </a:schemeClr>
                </a:solidFill>
              </a:rPr>
              <a:t>Broggi</a:t>
            </a:r>
            <a:r>
              <a:rPr lang="it-IT" sz="2000" b="1" dirty="0" smtClean="0">
                <a:solidFill>
                  <a:schemeClr val="tx2">
                    <a:lumMod val="60000"/>
                    <a:lumOff val="40000"/>
                  </a:schemeClr>
                </a:solidFill>
              </a:rPr>
              <a:t> (INFN))</a:t>
            </a:r>
            <a:endParaRPr lang="it-IT" sz="2000" dirty="0"/>
          </a:p>
        </p:txBody>
      </p:sp>
      <p:sp>
        <p:nvSpPr>
          <p:cNvPr id="69" name="CasellaDiTesto 68"/>
          <p:cNvSpPr txBox="1"/>
          <p:nvPr/>
        </p:nvSpPr>
        <p:spPr>
          <a:xfrm>
            <a:off x="988053" y="684853"/>
            <a:ext cx="1752076" cy="369332"/>
          </a:xfrm>
          <a:prstGeom prst="rect">
            <a:avLst/>
          </a:prstGeom>
          <a:noFill/>
        </p:spPr>
        <p:txBody>
          <a:bodyPr wrap="square" rtlCol="0">
            <a:spAutoFit/>
          </a:bodyPr>
          <a:lstStyle/>
          <a:p>
            <a:r>
              <a:rPr lang="it-IT" dirty="0" smtClean="0">
                <a:solidFill>
                  <a:srgbClr val="0070C0"/>
                </a:solidFill>
              </a:rPr>
              <a:t>“</a:t>
            </a:r>
            <a:r>
              <a:rPr lang="it-IT" dirty="0" err="1" smtClean="0">
                <a:solidFill>
                  <a:srgbClr val="0070C0"/>
                </a:solidFill>
              </a:rPr>
              <a:t>Cold</a:t>
            </a:r>
            <a:r>
              <a:rPr lang="it-IT" dirty="0" smtClean="0">
                <a:solidFill>
                  <a:srgbClr val="0070C0"/>
                </a:solidFill>
              </a:rPr>
              <a:t> </a:t>
            </a:r>
            <a:r>
              <a:rPr lang="it-IT" dirty="0" err="1" smtClean="0">
                <a:solidFill>
                  <a:srgbClr val="0070C0"/>
                </a:solidFill>
              </a:rPr>
              <a:t>Powering</a:t>
            </a:r>
            <a:r>
              <a:rPr lang="it-IT" dirty="0" smtClean="0">
                <a:solidFill>
                  <a:srgbClr val="0070C0"/>
                </a:solidFill>
              </a:rPr>
              <a:t>”</a:t>
            </a:r>
            <a:endParaRPr lang="it-IT" dirty="0">
              <a:solidFill>
                <a:srgbClr val="0070C0"/>
              </a:solidFill>
            </a:endParaRPr>
          </a:p>
        </p:txBody>
      </p:sp>
      <p:sp>
        <p:nvSpPr>
          <p:cNvPr id="70" name="Footer Placeholder 4"/>
          <p:cNvSpPr>
            <a:spLocks noGrp="1"/>
          </p:cNvSpPr>
          <p:nvPr>
            <p:ph type="ftr" sz="quarter" idx="11"/>
          </p:nvPr>
        </p:nvSpPr>
        <p:spPr>
          <a:xfrm>
            <a:off x="4572000" y="6537960"/>
            <a:ext cx="4114800" cy="320040"/>
          </a:xfrm>
        </p:spPr>
        <p:txBody>
          <a:bodyPr/>
          <a:lstStyle>
            <a:lvl1pPr>
              <a:defRPr/>
            </a:lvl1pPr>
          </a:lstStyle>
          <a:p>
            <a:r>
              <a:rPr lang="en-US" dirty="0" smtClean="0"/>
              <a:t>RESMM’15 East Lansing 10-14 May 2015</a:t>
            </a:r>
            <a:endParaRPr lang="en-US" dirty="0"/>
          </a:p>
        </p:txBody>
      </p:sp>
    </p:spTree>
    <p:extLst>
      <p:ext uri="{BB962C8B-B14F-4D97-AF65-F5344CB8AC3E}">
        <p14:creationId xmlns="" xmlns:p14="http://schemas.microsoft.com/office/powerpoint/2010/main" val="2969209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FA004B2-1541-5046-B6F2-22AF56585712}" type="slidenum">
              <a:rPr lang="en-US" smtClean="0"/>
              <a:pPr/>
              <a:t>6</a:t>
            </a:fld>
            <a:endParaRPr lang="en-US"/>
          </a:p>
        </p:txBody>
      </p:sp>
      <p:sp>
        <p:nvSpPr>
          <p:cNvPr id="17" name="Titolo 1"/>
          <p:cNvSpPr txBox="1">
            <a:spLocks/>
          </p:cNvSpPr>
          <p:nvPr/>
        </p:nvSpPr>
        <p:spPr>
          <a:xfrm>
            <a:off x="218365" y="157460"/>
            <a:ext cx="8925635" cy="914400"/>
          </a:xfrm>
          <a:prstGeom prst="rect">
            <a:avLst/>
          </a:prstGeom>
        </p:spPr>
        <p:txBody>
          <a:bodyPr/>
          <a:lstStyle>
            <a:lvl1pPr algn="l" defTabSz="457200" rtl="0" eaLnBrk="1" latinLnBrk="0" hangingPunct="1">
              <a:spcBef>
                <a:spcPct val="0"/>
              </a:spcBef>
              <a:buNone/>
              <a:defRPr sz="40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j-lt"/>
                <a:ea typeface="+mj-ea"/>
                <a:cs typeface="+mj-cs"/>
              </a:defRPr>
            </a:lvl1pPr>
          </a:lstStyle>
          <a:p>
            <a:r>
              <a:rPr lang="en-US" b="1" dirty="0" smtClean="0">
                <a:solidFill>
                  <a:srgbClr val="0070C0"/>
                </a:solidFill>
                <a:effectLst/>
              </a:rPr>
              <a:t>Cold Powering via Superconducting Links</a:t>
            </a:r>
            <a:endParaRPr lang="it-IT" b="1" dirty="0">
              <a:solidFill>
                <a:srgbClr val="0070C0"/>
              </a:solidFill>
            </a:endParaRPr>
          </a:p>
        </p:txBody>
      </p:sp>
      <p:sp>
        <p:nvSpPr>
          <p:cNvPr id="18" name="TextBox 9"/>
          <p:cNvSpPr txBox="1">
            <a:spLocks noChangeArrowheads="1"/>
          </p:cNvSpPr>
          <p:nvPr/>
        </p:nvSpPr>
        <p:spPr bwMode="auto">
          <a:xfrm>
            <a:off x="179388" y="934134"/>
            <a:ext cx="8774112" cy="4708981"/>
          </a:xfrm>
          <a:prstGeom prst="rect">
            <a:avLst/>
          </a:prstGeom>
          <a:noFill/>
          <a:ln w="9525">
            <a:noFill/>
            <a:miter lim="800000"/>
            <a:headEnd/>
            <a:tailEnd/>
          </a:ln>
        </p:spPr>
        <p:txBody>
          <a:bodyPr wrap="square">
            <a:spAutoFit/>
          </a:bodyPr>
          <a:lstStyle/>
          <a:p>
            <a:r>
              <a:rPr lang="en-US" sz="2000" b="1" dirty="0">
                <a:latin typeface="Arial" pitchFamily="34" charset="0"/>
                <a:cs typeface="Arial" pitchFamily="34" charset="0"/>
              </a:rPr>
              <a:t>Advantages of remote powering:</a:t>
            </a:r>
          </a:p>
          <a:p>
            <a:endParaRPr lang="en-US" sz="2000" dirty="0">
              <a:latin typeface="Arial" pitchFamily="34" charset="0"/>
              <a:cs typeface="Arial" pitchFamily="34" charset="0"/>
            </a:endParaRPr>
          </a:p>
          <a:p>
            <a:pPr>
              <a:buFontTx/>
              <a:buChar char="-"/>
            </a:pPr>
            <a:r>
              <a:rPr lang="en-US" sz="2000" dirty="0">
                <a:latin typeface="Arial" pitchFamily="34" charset="0"/>
                <a:cs typeface="Arial" pitchFamily="34" charset="0"/>
              </a:rPr>
              <a:t>Safer long-term operation of </a:t>
            </a:r>
            <a:r>
              <a:rPr lang="en-US" sz="2000" dirty="0" smtClean="0">
                <a:latin typeface="Arial" pitchFamily="34" charset="0"/>
                <a:cs typeface="Arial" pitchFamily="34" charset="0"/>
              </a:rPr>
              <a:t>powering equipment </a:t>
            </a:r>
            <a:r>
              <a:rPr lang="en-US" sz="2000" dirty="0">
                <a:latin typeface="Arial" pitchFamily="34" charset="0"/>
                <a:cs typeface="Arial" pitchFamily="34" charset="0"/>
              </a:rPr>
              <a:t>(power converters, current leads </a:t>
            </a:r>
            <a:r>
              <a:rPr lang="en-US" sz="2000" dirty="0" smtClean="0">
                <a:latin typeface="Arial" pitchFamily="34" charset="0"/>
                <a:cs typeface="Arial" pitchFamily="34" charset="0"/>
              </a:rPr>
              <a:t> and </a:t>
            </a:r>
            <a:r>
              <a:rPr lang="en-US" sz="2000" dirty="0">
                <a:latin typeface="Arial" pitchFamily="34" charset="0"/>
                <a:cs typeface="Arial" pitchFamily="34" charset="0"/>
              </a:rPr>
              <a:t>associate auxiliary devices) located in a </a:t>
            </a:r>
            <a:r>
              <a:rPr lang="en-US" sz="2000" dirty="0" smtClean="0">
                <a:latin typeface="Arial" pitchFamily="34" charset="0"/>
                <a:cs typeface="Arial" pitchFamily="34" charset="0"/>
              </a:rPr>
              <a:t>radiation-free </a:t>
            </a:r>
            <a:r>
              <a:rPr lang="en-US" sz="2000" dirty="0">
                <a:latin typeface="Arial" pitchFamily="34" charset="0"/>
                <a:cs typeface="Arial" pitchFamily="34" charset="0"/>
              </a:rPr>
              <a:t>environment;</a:t>
            </a:r>
          </a:p>
          <a:p>
            <a:endParaRPr lang="en-US" sz="2000" dirty="0">
              <a:latin typeface="Arial" pitchFamily="34" charset="0"/>
              <a:cs typeface="Arial" pitchFamily="34" charset="0"/>
            </a:endParaRPr>
          </a:p>
          <a:p>
            <a:pPr>
              <a:buFontTx/>
              <a:buChar char="-"/>
            </a:pPr>
            <a:r>
              <a:rPr lang="en-US" sz="2000" dirty="0">
                <a:latin typeface="Arial" pitchFamily="34" charset="0"/>
                <a:cs typeface="Arial" pitchFamily="34" charset="0"/>
              </a:rPr>
              <a:t>Safer access of personnel to equipment for maintenance, repair, diagnostic and routine tests interventions;</a:t>
            </a:r>
          </a:p>
          <a:p>
            <a:pPr>
              <a:buFontTx/>
              <a:buChar char="-"/>
            </a:pPr>
            <a:endParaRPr lang="en-US" sz="2000" dirty="0">
              <a:latin typeface="Arial" pitchFamily="34" charset="0"/>
              <a:cs typeface="Arial" pitchFamily="34" charset="0"/>
            </a:endParaRPr>
          </a:p>
          <a:p>
            <a:pPr>
              <a:buFontTx/>
              <a:buChar char="-"/>
            </a:pPr>
            <a:r>
              <a:rPr lang="en-US" sz="2000" dirty="0">
                <a:latin typeface="Arial" pitchFamily="34" charset="0"/>
                <a:cs typeface="Arial" pitchFamily="34" charset="0"/>
              </a:rPr>
              <a:t> Reduced time of interventions on power converters, current leads and DFBs if the powering equipment  is located outside of the tunnel areas – gain in machine  availability ;</a:t>
            </a:r>
          </a:p>
          <a:p>
            <a:endParaRPr lang="en-US" sz="2000" dirty="0">
              <a:latin typeface="Arial" pitchFamily="34" charset="0"/>
              <a:cs typeface="Arial" pitchFamily="34" charset="0"/>
            </a:endParaRPr>
          </a:p>
          <a:p>
            <a:r>
              <a:rPr lang="en-US" sz="2000" dirty="0">
                <a:latin typeface="Arial" pitchFamily="34" charset="0"/>
                <a:cs typeface="Arial" pitchFamily="34" charset="0"/>
              </a:rPr>
              <a:t>- Free space in the beam areas which becomes available for other equipment.</a:t>
            </a:r>
          </a:p>
        </p:txBody>
      </p:sp>
      <p:sp>
        <p:nvSpPr>
          <p:cNvPr id="19" name="CasellaDiTesto 18"/>
          <p:cNvSpPr txBox="1"/>
          <p:nvPr/>
        </p:nvSpPr>
        <p:spPr>
          <a:xfrm>
            <a:off x="1910146" y="6165502"/>
            <a:ext cx="4752528" cy="461665"/>
          </a:xfrm>
          <a:prstGeom prst="rect">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2700000" scaled="1"/>
            <a:tileRect/>
          </a:gradFill>
          <a:effectLst>
            <a:outerShdw dir="5400000" algn="ctr" rotWithShape="0">
              <a:srgbClr val="000000"/>
            </a:outerShdw>
          </a:effectLst>
          <a:scene3d>
            <a:camera prst="orthographicFront">
              <a:rot lat="0" lon="21599973" rev="0"/>
            </a:camera>
            <a:lightRig rig="threePt" dir="t"/>
          </a:scene3d>
          <a:sp3d>
            <a:bevelB prst="relaxedInset"/>
          </a:sp3d>
        </p:spPr>
        <p:txBody>
          <a:bodyPr>
            <a:spAutoFit/>
          </a:bodyPr>
          <a:lstStyle/>
          <a:p>
            <a:pPr>
              <a:defRPr/>
            </a:pPr>
            <a:r>
              <a:rPr lang="it-IT" sz="2400" b="1" dirty="0" err="1">
                <a:solidFill>
                  <a:srgbClr val="FF0000"/>
                </a:solidFill>
                <a:latin typeface="Arial" charset="0"/>
                <a:cs typeface="Arial" charset="0"/>
              </a:rPr>
              <a:t>Courtesy</a:t>
            </a:r>
            <a:r>
              <a:rPr lang="it-IT" sz="2400" b="1" dirty="0">
                <a:solidFill>
                  <a:srgbClr val="FF0000"/>
                </a:solidFill>
                <a:latin typeface="Arial" charset="0"/>
                <a:cs typeface="Arial" charset="0"/>
              </a:rPr>
              <a:t> </a:t>
            </a:r>
            <a:r>
              <a:rPr lang="it-IT" sz="2400" b="1" dirty="0" err="1">
                <a:solidFill>
                  <a:srgbClr val="FF0000"/>
                </a:solidFill>
                <a:latin typeface="Arial" charset="0"/>
                <a:cs typeface="Arial" charset="0"/>
              </a:rPr>
              <a:t>of</a:t>
            </a:r>
            <a:r>
              <a:rPr lang="it-IT" sz="2400" b="1" dirty="0">
                <a:solidFill>
                  <a:srgbClr val="FF0000"/>
                </a:solidFill>
                <a:latin typeface="Arial" charset="0"/>
                <a:cs typeface="Arial" charset="0"/>
              </a:rPr>
              <a:t> Amalia </a:t>
            </a:r>
            <a:r>
              <a:rPr lang="it-IT" sz="2400" b="1" dirty="0" err="1">
                <a:solidFill>
                  <a:srgbClr val="FF0000"/>
                </a:solidFill>
                <a:latin typeface="Arial" charset="0"/>
                <a:cs typeface="Arial" charset="0"/>
              </a:rPr>
              <a:t>Ballarino</a:t>
            </a:r>
            <a:endParaRPr lang="it-IT" sz="2400" b="1" dirty="0">
              <a:solidFill>
                <a:srgbClr val="FF0000"/>
              </a:solidFill>
              <a:latin typeface="Arial" charset="0"/>
              <a:cs typeface="Arial" charset="0"/>
            </a:endParaRPr>
          </a:p>
        </p:txBody>
      </p:sp>
      <p:sp>
        <p:nvSpPr>
          <p:cNvPr id="21" name="Segnaposto piè di pagina 18"/>
          <p:cNvSpPr txBox="1">
            <a:spLocks/>
          </p:cNvSpPr>
          <p:nvPr/>
        </p:nvSpPr>
        <p:spPr>
          <a:xfrm>
            <a:off x="2619232" y="6173787"/>
            <a:ext cx="3176731" cy="365125"/>
          </a:xfrm>
          <a:prstGeom prst="rect">
            <a:avLst/>
          </a:prstGeom>
        </p:spPr>
        <p:txBody>
          <a:bodyPr vert="horz" lIns="91440" tIns="0" rIns="9144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mtClean="0"/>
              <a:t>2</a:t>
            </a:r>
            <a:r>
              <a:rPr lang="en-US" baseline="30000" smtClean="0"/>
              <a:t>nd</a:t>
            </a:r>
            <a:r>
              <a:rPr lang="en-US" smtClean="0"/>
              <a:t> Joint HiLumi LHC-LARP Annual Meeting</a:t>
            </a:r>
          </a:p>
          <a:p>
            <a:pPr algn="ctr"/>
            <a:r>
              <a:rPr lang="en-US" baseline="-25000" smtClean="0"/>
              <a:t>Frascati 14-16 November 2012</a:t>
            </a:r>
            <a:endParaRPr lang="en-US" baseline="-25000" dirty="0" smtClean="0"/>
          </a:p>
        </p:txBody>
      </p:sp>
      <p:sp>
        <p:nvSpPr>
          <p:cNvPr id="8" name="Footer Placeholder 4"/>
          <p:cNvSpPr>
            <a:spLocks noGrp="1"/>
          </p:cNvSpPr>
          <p:nvPr>
            <p:ph type="ftr" sz="quarter" idx="11"/>
          </p:nvPr>
        </p:nvSpPr>
        <p:spPr>
          <a:xfrm>
            <a:off x="4572000" y="6537960"/>
            <a:ext cx="4114800" cy="320040"/>
          </a:xfrm>
        </p:spPr>
        <p:txBody>
          <a:bodyPr/>
          <a:lstStyle>
            <a:lvl1pPr>
              <a:defRPr/>
            </a:lvl1pPr>
          </a:lstStyle>
          <a:p>
            <a:r>
              <a:rPr lang="en-US" dirty="0" smtClean="0"/>
              <a:t>RESMM’15 East Lansing 10-14 May 2015</a:t>
            </a:r>
            <a:endParaRPr lang="en-US" dirty="0"/>
          </a:p>
        </p:txBody>
      </p:sp>
    </p:spTree>
    <p:extLst>
      <p:ext uri="{BB962C8B-B14F-4D97-AF65-F5344CB8AC3E}">
        <p14:creationId xmlns="" xmlns:p14="http://schemas.microsoft.com/office/powerpoint/2010/main" val="4231029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FA004B2-1541-5046-B6F2-22AF56585712}" type="slidenum">
              <a:rPr lang="en-US" smtClean="0"/>
              <a:pPr/>
              <a:t>7</a:t>
            </a:fld>
            <a:endParaRPr lang="en-US"/>
          </a:p>
        </p:txBody>
      </p:sp>
      <p:pic>
        <p:nvPicPr>
          <p:cNvPr id="614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81025" y="304799"/>
            <a:ext cx="8185369" cy="61408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a:xfrm>
            <a:off x="4572000" y="6537960"/>
            <a:ext cx="4114800" cy="320040"/>
          </a:xfrm>
        </p:spPr>
        <p:txBody>
          <a:bodyPr/>
          <a:lstStyle>
            <a:lvl1pPr>
              <a:defRPr/>
            </a:lvl1pPr>
          </a:lstStyle>
          <a:p>
            <a:r>
              <a:rPr lang="en-US" dirty="0" smtClean="0"/>
              <a:t>RESMM’15 East Lansing 10-14 May 2015</a:t>
            </a:r>
            <a:endParaRPr lang="en-US" dirty="0"/>
          </a:p>
        </p:txBody>
      </p:sp>
      <p:cxnSp>
        <p:nvCxnSpPr>
          <p:cNvPr id="7" name="Connettore 1 6"/>
          <p:cNvCxnSpPr/>
          <p:nvPr/>
        </p:nvCxnSpPr>
        <p:spPr>
          <a:xfrm flipH="1">
            <a:off x="2755075" y="2695699"/>
            <a:ext cx="605642" cy="62939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a:off x="2755075" y="2695699"/>
            <a:ext cx="605642" cy="78179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flipH="1">
            <a:off x="6947065" y="4536374"/>
            <a:ext cx="1739735" cy="14487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7099466" y="4536374"/>
            <a:ext cx="1244931" cy="14487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38439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FA004B2-1541-5046-B6F2-22AF56585712}" type="slidenum">
              <a:rPr lang="en-US" smtClean="0"/>
              <a:pPr/>
              <a:t>8</a:t>
            </a:fld>
            <a:endParaRPr lang="en-US"/>
          </a:p>
        </p:txBody>
      </p:sp>
      <p:pic>
        <p:nvPicPr>
          <p:cNvPr id="717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04800" y="314901"/>
            <a:ext cx="8096250" cy="60833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a:xfrm>
            <a:off x="4572000" y="6537960"/>
            <a:ext cx="4114800" cy="320040"/>
          </a:xfrm>
        </p:spPr>
        <p:txBody>
          <a:bodyPr/>
          <a:lstStyle>
            <a:lvl1pPr>
              <a:defRPr/>
            </a:lvl1pPr>
          </a:lstStyle>
          <a:p>
            <a:r>
              <a:rPr lang="en-US" dirty="0" smtClean="0"/>
              <a:t>RESMM’15 East Lansing 10-14 May 2015</a:t>
            </a:r>
            <a:endParaRPr lang="en-US" dirty="0"/>
          </a:p>
        </p:txBody>
      </p:sp>
    </p:spTree>
    <p:extLst>
      <p:ext uri="{BB962C8B-B14F-4D97-AF65-F5344CB8AC3E}">
        <p14:creationId xmlns="" xmlns:p14="http://schemas.microsoft.com/office/powerpoint/2010/main" val="3232002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0FA004B2-1541-5046-B6F2-22AF56585712}" type="slidenum">
              <a:rPr lang="en-US" smtClean="0"/>
              <a:pPr/>
              <a:t>9</a:t>
            </a:fld>
            <a:endParaRPr lang="en-US"/>
          </a:p>
        </p:txBody>
      </p:sp>
      <p:pic>
        <p:nvPicPr>
          <p:cNvPr id="921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47675" y="238126"/>
            <a:ext cx="8239125" cy="62562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a:xfrm>
            <a:off x="4572000" y="6537960"/>
            <a:ext cx="4114800" cy="320040"/>
          </a:xfrm>
        </p:spPr>
        <p:txBody>
          <a:bodyPr/>
          <a:lstStyle>
            <a:lvl1pPr>
              <a:defRPr/>
            </a:lvl1pPr>
          </a:lstStyle>
          <a:p>
            <a:r>
              <a:rPr lang="en-US" dirty="0" smtClean="0"/>
              <a:t>RESMM’15 East Lansing 10-14 May 2015</a:t>
            </a:r>
            <a:endParaRPr lang="en-US" dirty="0"/>
          </a:p>
        </p:txBody>
      </p:sp>
    </p:spTree>
    <p:extLst>
      <p:ext uri="{BB962C8B-B14F-4D97-AF65-F5344CB8AC3E}">
        <p14:creationId xmlns="" xmlns:p14="http://schemas.microsoft.com/office/powerpoint/2010/main" val="584847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HiLumiLHC_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65F00B9AFF9D4DB8D423D62D364FE5" ma:contentTypeVersion="0" ma:contentTypeDescription="Create a new document." ma:contentTypeScope="" ma:versionID="1f5c5222447e6795847028ce554a3f6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7ED259-6AEE-4E24-A95A-9729541A612D}">
  <ds:schemaRefs>
    <ds:schemaRef ds:uri="http://schemas.microsoft.com/sharepoint/v3/contenttype/forms"/>
  </ds:schemaRefs>
</ds:datastoreItem>
</file>

<file path=customXml/itemProps2.xml><?xml version="1.0" encoding="utf-8"?>
<ds:datastoreItem xmlns:ds="http://schemas.openxmlformats.org/officeDocument/2006/customXml" ds:itemID="{C82125E1-CCB4-4909-BE88-A72A822A6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D553D58-F42B-43B9-BDA1-90638D0CBA0D}">
  <ds:schemaRefs>
    <ds:schemaRef ds:uri="http://www.w3.org/XML/1998/namespace"/>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HiLumiLHC_PresentationTemplate</Template>
  <TotalTime>4794</TotalTime>
  <Words>1465</Words>
  <Application>Microsoft Office PowerPoint</Application>
  <PresentationFormat>Presentazione su schermo (4:3)</PresentationFormat>
  <Paragraphs>295</Paragraphs>
  <Slides>28</Slides>
  <Notes>2</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28</vt:i4>
      </vt:variant>
    </vt:vector>
  </HeadingPairs>
  <TitlesOfParts>
    <vt:vector size="32" baseType="lpstr">
      <vt:lpstr>HiLumiLHC_PresentationTemplate</vt:lpstr>
      <vt:lpstr>Documento</vt:lpstr>
      <vt:lpstr>Equazione</vt:lpstr>
      <vt:lpstr>Equation</vt:lpstr>
      <vt:lpstr>Study of the Displacement Per Atom in the n-alpha Reaction on MgB2 in the Frame of the Hi-Lumi-LHC Project  Workshop on Radiation Effects in Superconducting Magnets and Materials 2015 (RESMM'15)</vt:lpstr>
      <vt:lpstr>Diapositiva 2</vt:lpstr>
      <vt:lpstr>Outline</vt:lpstr>
      <vt:lpstr>Hi-Lumi-LHC Project</vt:lpstr>
      <vt:lpstr>Diapositiva 5</vt:lpstr>
      <vt:lpstr>Diapositiva 6</vt:lpstr>
      <vt:lpstr>Diapositiva 7</vt:lpstr>
      <vt:lpstr>Diapositiva 8</vt:lpstr>
      <vt:lpstr>Diapositiva 9</vt:lpstr>
      <vt:lpstr>What’s Next (May 2014)</vt:lpstr>
      <vt:lpstr>SCL Routing into the tunnel</vt:lpstr>
      <vt:lpstr>Diapositiva 12</vt:lpstr>
      <vt:lpstr>Diapositiva 13</vt:lpstr>
      <vt:lpstr>Fluencies</vt:lpstr>
      <vt:lpstr>Simulation progress</vt:lpstr>
      <vt:lpstr>Boron Consumption</vt:lpstr>
      <vt:lpstr>Diapositiva 17</vt:lpstr>
      <vt:lpstr>Neutrons on MgB2 Simulations</vt:lpstr>
      <vt:lpstr>Energy Deposition and DPA </vt:lpstr>
      <vt:lpstr>a Fluence</vt:lpstr>
      <vt:lpstr>Single contribution (of a and Li)</vt:lpstr>
      <vt:lpstr>Considerations</vt:lpstr>
      <vt:lpstr>Single contribution (of a and Li)  Maximum and average DPA in the MgB2 target induced by the reaction products of the boron capture.</vt:lpstr>
      <vt:lpstr>DPA Evaluation (of a, Li and n)</vt:lpstr>
      <vt:lpstr>Considerations</vt:lpstr>
      <vt:lpstr>Conclusions and Perspectives</vt:lpstr>
      <vt:lpstr>Acknowledgment</vt:lpstr>
      <vt:lpstr>Diapositiva 28</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Cecile Noels</dc:creator>
  <cp:lastModifiedBy>Francesco Broggi</cp:lastModifiedBy>
  <cp:revision>428</cp:revision>
  <dcterms:created xsi:type="dcterms:W3CDTF">2011-12-13T14:40:13Z</dcterms:created>
  <dcterms:modified xsi:type="dcterms:W3CDTF">2015-05-12T17:51:13Z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0x0101003D65F00B9AFF9D4DB8D423D62D364FE5</vt:lpwstr>
  </property>
</Properties>
</file>