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</p:sldMasterIdLst>
  <p:notesMasterIdLst>
    <p:notesMasterId r:id="rId40"/>
  </p:notesMasterIdLst>
  <p:handoutMasterIdLst>
    <p:handoutMasterId r:id="rId41"/>
  </p:handoutMasterIdLst>
  <p:sldIdLst>
    <p:sldId id="270" r:id="rId5"/>
    <p:sldId id="631" r:id="rId6"/>
    <p:sldId id="632" r:id="rId7"/>
    <p:sldId id="633" r:id="rId8"/>
    <p:sldId id="634" r:id="rId9"/>
    <p:sldId id="636" r:id="rId10"/>
    <p:sldId id="666" r:id="rId11"/>
    <p:sldId id="667" r:id="rId12"/>
    <p:sldId id="638" r:id="rId13"/>
    <p:sldId id="639" r:id="rId14"/>
    <p:sldId id="676" r:id="rId15"/>
    <p:sldId id="640" r:id="rId16"/>
    <p:sldId id="641" r:id="rId17"/>
    <p:sldId id="642" r:id="rId18"/>
    <p:sldId id="643" r:id="rId19"/>
    <p:sldId id="645" r:id="rId20"/>
    <p:sldId id="646" r:id="rId21"/>
    <p:sldId id="647" r:id="rId22"/>
    <p:sldId id="648" r:id="rId23"/>
    <p:sldId id="650" r:id="rId24"/>
    <p:sldId id="651" r:id="rId25"/>
    <p:sldId id="652" r:id="rId26"/>
    <p:sldId id="653" r:id="rId27"/>
    <p:sldId id="654" r:id="rId28"/>
    <p:sldId id="655" r:id="rId29"/>
    <p:sldId id="657" r:id="rId30"/>
    <p:sldId id="659" r:id="rId31"/>
    <p:sldId id="677" r:id="rId32"/>
    <p:sldId id="682" r:id="rId33"/>
    <p:sldId id="678" r:id="rId34"/>
    <p:sldId id="679" r:id="rId35"/>
    <p:sldId id="680" r:id="rId36"/>
    <p:sldId id="681" r:id="rId37"/>
    <p:sldId id="663" r:id="rId38"/>
    <p:sldId id="664" r:id="rId39"/>
  </p:sldIdLst>
  <p:sldSz cx="9144000" cy="6858000" type="screen4x3"/>
  <p:notesSz cx="7132638" cy="9418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65" userDrawn="1">
          <p15:clr>
            <a:srgbClr val="A4A3A4"/>
          </p15:clr>
        </p15:guide>
        <p15:guide id="2" pos="224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4308"/>
    <a:srgbClr val="0F0C8F"/>
    <a:srgbClr val="CC0000"/>
    <a:srgbClr val="FFAE1A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8" autoAdjust="0"/>
    <p:restoredTop sz="94660"/>
  </p:normalViewPr>
  <p:slideViewPr>
    <p:cSldViewPr snapToObjects="1">
      <p:cViewPr varScale="1">
        <p:scale>
          <a:sx n="100" d="100"/>
          <a:sy n="100" d="100"/>
        </p:scale>
        <p:origin x="7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65"/>
        <p:guide pos="224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90810" cy="470852"/>
          </a:xfrm>
          <a:prstGeom prst="rect">
            <a:avLst/>
          </a:prstGeom>
        </p:spPr>
        <p:txBody>
          <a:bodyPr vert="horz" wrap="square" lIns="93993" tIns="46996" rIns="93993" bIns="4699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40178" y="0"/>
            <a:ext cx="3090810" cy="470852"/>
          </a:xfrm>
          <a:prstGeom prst="rect">
            <a:avLst/>
          </a:prstGeom>
        </p:spPr>
        <p:txBody>
          <a:bodyPr vert="horz" wrap="square" lIns="93993" tIns="46996" rIns="93993" bIns="46996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Arial Unicode MS" panose="020B0604020202020204" pitchFamily="34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 smtClean="0"/>
              <a:pPr>
                <a:defRPr/>
              </a:pPr>
              <a:t>5/11/2015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706438"/>
            <a:ext cx="4710112" cy="3532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993" tIns="46996" rIns="93993" bIns="4699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3264" y="4473895"/>
            <a:ext cx="5706110" cy="4237659"/>
          </a:xfrm>
          <a:prstGeom prst="rect">
            <a:avLst/>
          </a:prstGeom>
        </p:spPr>
        <p:txBody>
          <a:bodyPr vert="horz" wrap="square" lIns="93993" tIns="46996" rIns="93993" bIns="4699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46169"/>
            <a:ext cx="3090810" cy="470851"/>
          </a:xfrm>
          <a:prstGeom prst="rect">
            <a:avLst/>
          </a:prstGeom>
        </p:spPr>
        <p:txBody>
          <a:bodyPr vert="horz" wrap="square" lIns="93993" tIns="46996" rIns="93993" bIns="4699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40178" y="8946169"/>
            <a:ext cx="3090810" cy="470851"/>
          </a:xfrm>
          <a:prstGeom prst="rect">
            <a:avLst/>
          </a:prstGeom>
        </p:spPr>
        <p:txBody>
          <a:bodyPr vert="horz" wrap="square" lIns="93993" tIns="46996" rIns="93993" bIns="46996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Arial Unicode MS" panose="020B0604020202020204" pitchFamily="34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anose="020B0604020202020204" pitchFamily="34" charset="-128"/>
        <a:cs typeface="Arial Unicode MS" panose="020B0604020202020204" pitchFamily="34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087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7738" y="395288"/>
            <a:ext cx="5238750" cy="3929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3589" y="4473853"/>
            <a:ext cx="5705463" cy="4238387"/>
          </a:xfrm>
          <a:prstGeom prst="rect">
            <a:avLst/>
          </a:prstGeom>
        </p:spPr>
        <p:txBody>
          <a:bodyPr lIns="93022" tIns="46511" rIns="93022" bIns="4651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83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9770" y="4403765"/>
            <a:ext cx="5598160" cy="41712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3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2788" y="4532313"/>
            <a:ext cx="5707062" cy="370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1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27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2788" y="4532313"/>
            <a:ext cx="5707062" cy="370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14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12850" y="706438"/>
            <a:ext cx="4706938" cy="35321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3589" y="4473853"/>
            <a:ext cx="5705463" cy="4238387"/>
          </a:xfrm>
          <a:prstGeom prst="rect">
            <a:avLst/>
          </a:prstGeom>
          <a:noFill/>
        </p:spPr>
        <p:txBody>
          <a:bodyPr lIns="93022" tIns="46511" rIns="93022" bIns="46511"/>
          <a:lstStyle/>
          <a:p>
            <a:endParaRPr lang="en-US" smtClean="0">
              <a:ea typeface="ヒラギノ角ゴ Pro W3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40427" y="8946094"/>
            <a:ext cx="3090594" cy="4709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022" tIns="46511" rIns="93022" bIns="46511"/>
          <a:lstStyle/>
          <a:p>
            <a:fld id="{8946443C-166A-499E-BD02-F5F51F84EC11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89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98501" y="4438606"/>
            <a:ext cx="5588001" cy="4204230"/>
          </a:xfrm>
          <a:prstGeom prst="rect">
            <a:avLst/>
          </a:prstGeom>
          <a:noFill/>
        </p:spPr>
        <p:txBody>
          <a:bodyPr lIns="90151" tIns="45075" rIns="90151" bIns="45075"/>
          <a:lstStyle/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99433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2850" y="706438"/>
            <a:ext cx="4706938" cy="3532187"/>
          </a:xfrm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3590" y="4473853"/>
            <a:ext cx="5705463" cy="42383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022" tIns="46511" rIns="93022" bIns="46511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29786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1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7738" y="395288"/>
            <a:ext cx="5238750" cy="3929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3589" y="4473853"/>
            <a:ext cx="5705463" cy="4238387"/>
          </a:xfrm>
          <a:prstGeom prst="rect">
            <a:avLst/>
          </a:prstGeom>
        </p:spPr>
        <p:txBody>
          <a:bodyPr lIns="93022" tIns="46511" rIns="93022" bIns="46511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32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0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62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Arial Unicode MS" panose="020B0604020202020204" pitchFamily="34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 Michigan </a:t>
            </a:r>
          </a:p>
          <a:p>
            <a:pPr algn="ctr"/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  State University. </a:t>
            </a:r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97" y="202686"/>
            <a:ext cx="1764003" cy="2071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" y="6132905"/>
            <a:ext cx="9143390" cy="725095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Arial Unicode MS" panose="020B0604020202020204" pitchFamily="34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Arial Unicode MS" panose="020B0604020202020204" pitchFamily="34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ea typeface="Arial Unicode MS" panose="020B0604020202020204" pitchFamily="34" charset="-128"/>
              </a:rPr>
              <a:t>, Slide </a:t>
            </a:r>
            <a:fld id="{35AD4620-7552-4207-8973-898801ED212B}" type="slidenum">
              <a:rPr lang="en-US" smtClean="0">
                <a:ea typeface="Arial Unicode MS" panose="020B0604020202020204" pitchFamily="34" charset="-128"/>
              </a:rPr>
              <a:pPr>
                <a:defRPr/>
              </a:pPr>
              <a:t>‹#›</a:t>
            </a:fld>
            <a:endParaRPr lang="en-US" dirty="0"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6" y="6125846"/>
            <a:ext cx="9153755" cy="725917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Arial Unicode MS" panose="020B0604020202020204" pitchFamily="34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Arial Unicode MS" panose="020B0604020202020204" pitchFamily="34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ea typeface="Arial Unicode MS" panose="020B0604020202020204" pitchFamily="34" charset="-128"/>
              </a:rPr>
              <a:t>, Slide </a:t>
            </a:r>
            <a:fld id="{35AD4620-7552-4207-8973-898801ED212B}" type="slidenum">
              <a:rPr lang="en-US" smtClean="0">
                <a:ea typeface="Arial Unicode MS" panose="020B0604020202020204" pitchFamily="34" charset="-128"/>
              </a:rPr>
              <a:pPr>
                <a:defRPr/>
              </a:pPr>
              <a:t>‹#›</a:t>
            </a:fld>
            <a:endParaRPr lang="en-US" dirty="0">
              <a:ea typeface="Arial Unicode MS" panose="020B0604020202020204" pitchFamily="34" charset="-128"/>
            </a:endParaRPr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803"/>
            <a:ext cx="9144000" cy="719101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Arial Unicode MS" panose="020B0604020202020204" pitchFamily="34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Arial Unicode MS" panose="020B0604020202020204" pitchFamily="34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ea typeface="Arial Unicode MS" panose="020B0604020202020204" pitchFamily="34" charset="-128"/>
              </a:rPr>
              <a:t>, Slide </a:t>
            </a:r>
            <a:fld id="{4F88C639-55E7-4D97-AC8D-4B42A67367B5}" type="slidenum">
              <a:rPr lang="en-US" smtClean="0">
                <a:ea typeface="Arial Unicode MS" panose="020B0604020202020204" pitchFamily="34" charset="-128"/>
              </a:rPr>
              <a:pPr>
                <a:defRPr/>
              </a:pPr>
              <a:t>‹#›</a:t>
            </a:fld>
            <a:endParaRPr lang="en-US" dirty="0"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0" y="6133209"/>
            <a:ext cx="913958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Arial Unicode MS" panose="020B0604020202020204" pitchFamily="34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Arial Unicode MS" panose="020B0604020202020204" pitchFamily="34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ea typeface="Arial Unicode MS" panose="020B0604020202020204" pitchFamily="34" charset="-128"/>
              </a:rPr>
              <a:t>, Slide </a:t>
            </a:r>
            <a:fld id="{BCDB990A-6268-4898-A641-7F04AAB15EE6}" type="slidenum">
              <a:rPr lang="en-US" smtClean="0">
                <a:ea typeface="Arial Unicode MS" panose="020B0604020202020204" pitchFamily="34" charset="-128"/>
              </a:rPr>
              <a:pPr>
                <a:defRPr/>
              </a:pPr>
              <a:t>‹#›</a:t>
            </a:fld>
            <a:endParaRPr lang="en-US" dirty="0"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0" y="6133209"/>
            <a:ext cx="913958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Arial Unicode MS" panose="020B0604020202020204" pitchFamily="34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Arial Unicode MS" panose="020B0604020202020204" pitchFamily="34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ea typeface="Arial Unicode MS" panose="020B0604020202020204" pitchFamily="34" charset="-128"/>
              </a:rPr>
              <a:t>, Slide </a:t>
            </a:r>
            <a:fld id="{74887700-F8AD-4E75-9DA6-99EB4D2760D1}" type="slidenum">
              <a:rPr lang="en-US" smtClean="0">
                <a:ea typeface="Arial Unicode MS" panose="020B0604020202020204" pitchFamily="34" charset="-128"/>
              </a:rPr>
              <a:pPr>
                <a:defRPr/>
              </a:pPr>
              <a:t>‹#›</a:t>
            </a:fld>
            <a:endParaRPr lang="en-US" dirty="0"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857"/>
            <a:ext cx="9144000" cy="725144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Arial Unicode MS" panose="020B0604020202020204" pitchFamily="34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Arial Unicode MS" panose="020B0604020202020204" pitchFamily="34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ea typeface="Arial Unicode MS" panose="020B0604020202020204" pitchFamily="34" charset="-128"/>
              </a:rPr>
              <a:t>, Slide </a:t>
            </a:r>
            <a:fld id="{CF988859-7953-4624-98C4-717249B46A15}" type="slidenum">
              <a:rPr lang="en-US" smtClean="0">
                <a:ea typeface="Arial Unicode MS" panose="020B0604020202020204" pitchFamily="34" charset="-128"/>
              </a:rPr>
              <a:pPr>
                <a:defRPr/>
              </a:pPr>
              <a:t>‹#›</a:t>
            </a:fld>
            <a:endParaRPr lang="en-US" dirty="0"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Arial Unicode MS" panose="020B0604020202020204" pitchFamily="34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Arial Unicode MS" panose="020B0604020202020204" pitchFamily="34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ea typeface="Arial Unicode MS" panose="020B0604020202020204" pitchFamily="34" charset="-128"/>
              </a:rPr>
              <a:t>, Slide </a:t>
            </a:r>
            <a:fld id="{888FC917-2F4D-45AC-AA7A-EF80FFB23A84}" type="slidenum">
              <a:rPr lang="en-US" smtClean="0">
                <a:ea typeface="Arial Unicode MS" panose="020B0604020202020204" pitchFamily="34" charset="-128"/>
              </a:rPr>
              <a:pPr>
                <a:defRPr/>
              </a:pPr>
              <a:t>‹#›</a:t>
            </a:fld>
            <a:endParaRPr lang="en-US" dirty="0"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ea typeface="Arial Unicode MS" panose="020B0604020202020204" pitchFamily="34" charset="-128"/>
              </a:rPr>
              <a:t>, Slide </a:t>
            </a:r>
            <a:fld id="{D30A2C6D-39BC-4576-856C-8743CF76CCF1}" type="slidenum">
              <a:rPr lang="en-US" smtClean="0">
                <a:ea typeface="Arial Unicode MS" panose="020B0604020202020204" pitchFamily="34" charset="-128"/>
              </a:rPr>
              <a:pPr>
                <a:defRPr/>
              </a:pPr>
              <a:t>‹#›</a:t>
            </a:fld>
            <a:endParaRPr lang="en-US" dirty="0">
              <a:ea typeface="Arial Unicode MS" panose="020B060402020202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</p:sldLayoutIdLst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 Unicode MS" panose="020B0604020202020204" pitchFamily="34" charset="-128"/>
          <a:cs typeface="Arial Unicode MS" panose="020B0604020202020204" pitchFamily="34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ortal.frib.msu.edu/revvis/reviews/201503%20DOE-SC%20Office%20of%20Project%20Assessment%20Review/Document%20Library/1/Memory%20Stick/DCC/T30200-TD-000244-R004.pdf" TargetMode="Externa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</a:rPr>
              <a:t>Earle Burkhardt</a:t>
            </a:r>
            <a:br>
              <a:rPr lang="en-US" dirty="0" smtClean="0">
                <a:latin typeface="Arial" pitchFamily="34" charset="0"/>
              </a:rPr>
            </a:br>
            <a:r>
              <a:rPr lang="en-US" dirty="0" smtClean="0">
                <a:latin typeface="Arial" pitchFamily="34" charset="0"/>
              </a:rPr>
              <a:t>FRIB Magnet Systems Department Manager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71438" y="2930621"/>
            <a:ext cx="9001124" cy="91193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Status of the </a:t>
            </a:r>
            <a:r>
              <a:rPr lang="en-US" dirty="0">
                <a:latin typeface="Arial" pitchFamily="34" charset="0"/>
              </a:rPr>
              <a:t>FRIB Fragment Separator </a:t>
            </a:r>
            <a:r>
              <a:rPr lang="en-US" dirty="0" smtClean="0">
                <a:latin typeface="Arial" pitchFamily="34" charset="0"/>
              </a:rPr>
              <a:t>Superconducting Magnets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</a:p>
          <a:p>
            <a:pPr lvl="1"/>
            <a:r>
              <a:rPr lang="en-US" dirty="0" smtClean="0"/>
              <a:t>In-flight separation of rare isotopes with high acceptance and high resolution</a:t>
            </a:r>
          </a:p>
          <a:p>
            <a:pPr lvl="2"/>
            <a:r>
              <a:rPr lang="en-US" dirty="0" smtClean="0"/>
              <a:t>Leverage rare isotope production at 400 kW beam power</a:t>
            </a:r>
          </a:p>
          <a:p>
            <a:pPr lvl="2"/>
            <a:r>
              <a:rPr lang="en-US" dirty="0" smtClean="0"/>
              <a:t>Provide purest-possible rare isotopes beam to maximize science reach</a:t>
            </a:r>
          </a:p>
          <a:p>
            <a:r>
              <a:rPr lang="en-US" dirty="0" smtClean="0"/>
              <a:t>Technical specifications</a:t>
            </a:r>
          </a:p>
          <a:p>
            <a:pPr lvl="1"/>
            <a:r>
              <a:rPr lang="en-US" dirty="0" smtClean="0"/>
              <a:t>High-acceptance</a:t>
            </a:r>
            <a:br>
              <a:rPr lang="en-US" dirty="0" smtClean="0"/>
            </a:br>
            <a:r>
              <a:rPr lang="en-US" dirty="0" smtClean="0"/>
              <a:t>preseparator provides</a:t>
            </a:r>
            <a:br>
              <a:rPr lang="en-US" dirty="0" smtClean="0"/>
            </a:br>
            <a:r>
              <a:rPr lang="en-US" dirty="0" smtClean="0"/>
              <a:t>first beam purification</a:t>
            </a:r>
            <a:br>
              <a:rPr lang="en-US" dirty="0" smtClean="0"/>
            </a:br>
            <a:r>
              <a:rPr lang="en-US" dirty="0" smtClean="0"/>
              <a:t>step, provides defined </a:t>
            </a:r>
            <a:br>
              <a:rPr lang="en-US" dirty="0" smtClean="0"/>
            </a:br>
            <a:r>
              <a:rPr lang="en-US" dirty="0" smtClean="0"/>
              <a:t>location(s) for primary </a:t>
            </a:r>
            <a:br>
              <a:rPr lang="en-US" dirty="0" smtClean="0"/>
            </a:br>
            <a:r>
              <a:rPr lang="en-US" dirty="0" smtClean="0"/>
              <a:t>beam dump</a:t>
            </a:r>
          </a:p>
          <a:p>
            <a:pPr lvl="1"/>
            <a:r>
              <a:rPr lang="en-US" dirty="0" smtClean="0"/>
              <a:t>2 additional separation </a:t>
            </a:r>
            <a:br>
              <a:rPr lang="en-US" dirty="0" smtClean="0"/>
            </a:br>
            <a:r>
              <a:rPr lang="en-US" dirty="0" smtClean="0"/>
              <a:t>stages to guarantee </a:t>
            </a:r>
            <a:br>
              <a:rPr lang="en-US" dirty="0" smtClean="0"/>
            </a:br>
            <a:r>
              <a:rPr lang="en-US" dirty="0" smtClean="0"/>
              <a:t>high beam purity</a:t>
            </a:r>
          </a:p>
          <a:p>
            <a:pPr lvl="1"/>
            <a:r>
              <a:rPr lang="en-US" dirty="0" smtClean="0"/>
              <a:t>Provide future upgrade </a:t>
            </a:r>
            <a:br>
              <a:rPr lang="en-US" dirty="0" smtClean="0"/>
            </a:br>
            <a:r>
              <a:rPr lang="en-US" dirty="0" smtClean="0"/>
              <a:t>opportunities for isotope</a:t>
            </a:r>
            <a:br>
              <a:rPr lang="en-US" dirty="0" smtClean="0"/>
            </a:br>
            <a:r>
              <a:rPr lang="en-US" dirty="0" smtClean="0"/>
              <a:t>harvesting 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 Separator</a:t>
            </a:r>
            <a:endParaRPr lang="en-US" dirty="0"/>
          </a:p>
        </p:txBody>
      </p:sp>
      <p:sp>
        <p:nvSpPr>
          <p:cNvPr id="15364" name="Footer Placeholder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741127"/>
            <a:ext cx="5867400" cy="285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374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9580" t="11138" r="10551" b="8145"/>
          <a:stretch/>
        </p:blipFill>
        <p:spPr>
          <a:xfrm>
            <a:off x="966050" y="1734757"/>
            <a:ext cx="7796950" cy="415100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5756"/>
            <a:ext cx="8991600" cy="478624"/>
          </a:xfrm>
        </p:spPr>
        <p:txBody>
          <a:bodyPr/>
          <a:lstStyle/>
          <a:p>
            <a:r>
              <a:rPr lang="en-US" dirty="0" smtClean="0"/>
              <a:t>Fragment Separator Magnets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704366">
            <a:off x="5214855" y="1828799"/>
            <a:ext cx="3581400" cy="1872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20195" y="2109641"/>
            <a:ext cx="2291856" cy="3056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81200" y="4191000"/>
            <a:ext cx="16383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48300" y="4100877"/>
            <a:ext cx="3048000" cy="107721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6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New designs for cold iron quadrupoles and dipoles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Known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Low risk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68694" y="5259342"/>
            <a:ext cx="4191000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6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Highest radiation environment</a:t>
            </a:r>
            <a:endParaRPr lang="en-US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Life-of-facility concerns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H</a:t>
            </a:r>
            <a:r>
              <a:rPr lang="en-US" sz="16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igh radiation heat loads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Arial Unicode MS" panose="020B0604020202020204" pitchFamily="34" charset="-128"/>
              </a:rPr>
              <a:t>, Slide </a:t>
            </a:r>
            <a:fld id="{CF988859-7953-4624-98C4-717249B46A15}" type="slidenum">
              <a:rPr lang="en-US" smtClean="0">
                <a:ea typeface="Arial Unicode MS" panose="020B0604020202020204" pitchFamily="34" charset="-128"/>
              </a:rPr>
              <a:pPr>
                <a:defRPr/>
              </a:pPr>
              <a:t>11</a:t>
            </a:fld>
            <a:endParaRPr lang="en-US" dirty="0">
              <a:ea typeface="Arial Unicode MS" panose="020B0604020202020204" pitchFamily="34" charset="-128"/>
            </a:endParaRPr>
          </a:p>
        </p:txBody>
      </p:sp>
      <p:sp useBgFill="1">
        <p:nvSpPr>
          <p:cNvPr id="17" name="TextBox 16"/>
          <p:cNvSpPr txBox="1"/>
          <p:nvPr/>
        </p:nvSpPr>
        <p:spPr>
          <a:xfrm>
            <a:off x="594420" y="2266134"/>
            <a:ext cx="1710725" cy="646331"/>
          </a:xfrm>
          <a:prstGeom prst="rect">
            <a:avLst/>
          </a:prstGeom>
          <a:ln w="25400">
            <a:solidFill>
              <a:srgbClr val="215C7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Front end of</a:t>
            </a:r>
            <a:br>
              <a:rPr lang="en-US" b="1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b="1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pre-separator</a:t>
            </a:r>
            <a:endParaRPr lang="en-US" b="1" dirty="0">
              <a:solidFill>
                <a:srgbClr val="0070C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>
            <a:off x="1449783" y="2912465"/>
            <a:ext cx="912418" cy="1354735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TextBox 18"/>
          <p:cNvSpPr txBox="1"/>
          <p:nvPr/>
        </p:nvSpPr>
        <p:spPr>
          <a:xfrm>
            <a:off x="2538545" y="1275868"/>
            <a:ext cx="1080955" cy="646331"/>
          </a:xfrm>
          <a:prstGeom prst="rect">
            <a:avLst/>
          </a:prstGeom>
          <a:ln w="25400">
            <a:solidFill>
              <a:srgbClr val="215C7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Vertical section</a:t>
            </a:r>
            <a:endParaRPr lang="en-US" b="1" dirty="0">
              <a:solidFill>
                <a:srgbClr val="0070C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20" name="Straight Arrow Connector 19"/>
          <p:cNvCxnSpPr>
            <a:stCxn id="19" idx="2"/>
          </p:cNvCxnSpPr>
          <p:nvPr/>
        </p:nvCxnSpPr>
        <p:spPr>
          <a:xfrm>
            <a:off x="3079023" y="1922199"/>
            <a:ext cx="780844" cy="501997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3" name="TextBox 22"/>
          <p:cNvSpPr txBox="1"/>
          <p:nvPr/>
        </p:nvSpPr>
        <p:spPr>
          <a:xfrm>
            <a:off x="5900495" y="1072401"/>
            <a:ext cx="2646109" cy="646331"/>
          </a:xfrm>
          <a:prstGeom prst="rect">
            <a:avLst/>
          </a:prstGeom>
          <a:ln w="25400">
            <a:solidFill>
              <a:srgbClr val="215C7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Existing </a:t>
            </a:r>
            <a:r>
              <a:rPr lang="en-US" b="1" dirty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NSCL A1900 magnets </a:t>
            </a:r>
            <a:r>
              <a:rPr lang="en-US" b="1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reconfigured</a:t>
            </a:r>
            <a:endParaRPr lang="en-US" b="1" dirty="0">
              <a:solidFill>
                <a:srgbClr val="0070C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24" name="Straight Arrow Connector 23"/>
          <p:cNvCxnSpPr>
            <a:stCxn id="23" idx="2"/>
            <a:endCxn id="8" idx="0"/>
          </p:cNvCxnSpPr>
          <p:nvPr/>
        </p:nvCxnSpPr>
        <p:spPr>
          <a:xfrm flipH="1">
            <a:off x="7196008" y="1718732"/>
            <a:ext cx="27542" cy="129647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64"/>
          <p:cNvSpPr txBox="1"/>
          <p:nvPr/>
        </p:nvSpPr>
        <p:spPr>
          <a:xfrm>
            <a:off x="6243507" y="5738836"/>
            <a:ext cx="1905001" cy="27241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defTabSz="457159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18" algn="l" defTabSz="457159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477" algn="l" defTabSz="457159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637" algn="l" defTabSz="457159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797" algn="l" defTabSz="914318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2956" algn="l" defTabSz="914318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115" algn="l" defTabSz="914318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274" algn="l" defTabSz="914318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B2-Georgobiani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9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components in high radiation area in vacuum vessels (~200 t)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 Separator Mechanical Design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990603" y="1671591"/>
            <a:ext cx="7691677" cy="4411856"/>
            <a:chOff x="990600" y="1671589"/>
            <a:chExt cx="7691677" cy="441185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" t="22578" r="6459" b="12307"/>
            <a:stretch/>
          </p:blipFill>
          <p:spPr bwMode="auto">
            <a:xfrm>
              <a:off x="1117007" y="1671589"/>
              <a:ext cx="7404847" cy="4337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" name="Straight Arrow Connector 12"/>
            <p:cNvCxnSpPr>
              <a:stCxn id="14" idx="0"/>
            </p:cNvCxnSpPr>
            <p:nvPr/>
          </p:nvCxnSpPr>
          <p:spPr>
            <a:xfrm flipH="1" flipV="1">
              <a:off x="1995543" y="3102855"/>
              <a:ext cx="132180" cy="1244115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97443" y="4346970"/>
              <a:ext cx="660559" cy="271972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Target</a:t>
              </a:r>
            </a:p>
          </p:txBody>
        </p:sp>
        <p:cxnSp>
          <p:nvCxnSpPr>
            <p:cNvPr id="16" name="Straight Arrow Connector 15"/>
            <p:cNvCxnSpPr>
              <a:stCxn id="15" idx="2"/>
            </p:cNvCxnSpPr>
            <p:nvPr/>
          </p:nvCxnSpPr>
          <p:spPr>
            <a:xfrm flipH="1">
              <a:off x="2869074" y="2302714"/>
              <a:ext cx="561083" cy="663168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5" idx="2"/>
            </p:cNvCxnSpPr>
            <p:nvPr/>
          </p:nvCxnSpPr>
          <p:spPr>
            <a:xfrm flipH="1">
              <a:off x="3216939" y="2302714"/>
              <a:ext cx="213218" cy="724048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880927" y="4327236"/>
              <a:ext cx="900989" cy="456638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Resistive </a:t>
              </a:r>
              <a:r>
                <a:rPr lang="en-US" sz="1200" dirty="0" err="1">
                  <a:solidFill>
                    <a:schemeClr val="tx1"/>
                  </a:solidFill>
                </a:rPr>
                <a:t>octupole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Arrow Connector 18"/>
            <p:cNvCxnSpPr>
              <a:stCxn id="18" idx="0"/>
            </p:cNvCxnSpPr>
            <p:nvPr/>
          </p:nvCxnSpPr>
          <p:spPr>
            <a:xfrm flipV="1">
              <a:off x="3331422" y="3239829"/>
              <a:ext cx="241109" cy="1087407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819431" y="1742240"/>
              <a:ext cx="1248555" cy="271972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SC dipoles</a:t>
              </a:r>
            </a:p>
          </p:txBody>
        </p:sp>
        <p:cxnSp>
          <p:nvCxnSpPr>
            <p:cNvPr id="22" name="Straight Arrow Connector 21"/>
            <p:cNvCxnSpPr>
              <a:stCxn id="21" idx="2"/>
            </p:cNvCxnSpPr>
            <p:nvPr/>
          </p:nvCxnSpPr>
          <p:spPr>
            <a:xfrm>
              <a:off x="5443709" y="2014212"/>
              <a:ext cx="262391" cy="1522385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2"/>
            </p:cNvCxnSpPr>
            <p:nvPr/>
          </p:nvCxnSpPr>
          <p:spPr>
            <a:xfrm flipH="1">
              <a:off x="4345561" y="2014212"/>
              <a:ext cx="1098148" cy="966887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227084" y="5189066"/>
              <a:ext cx="1102932" cy="271972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Beam dump</a:t>
              </a:r>
            </a:p>
          </p:txBody>
        </p:sp>
        <p:cxnSp>
          <p:nvCxnSpPr>
            <p:cNvPr id="25" name="Straight Arrow Connector 24"/>
            <p:cNvCxnSpPr>
              <a:stCxn id="24" idx="0"/>
            </p:cNvCxnSpPr>
            <p:nvPr/>
          </p:nvCxnSpPr>
          <p:spPr>
            <a:xfrm flipV="1">
              <a:off x="3778550" y="3232218"/>
              <a:ext cx="1139058" cy="1956848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739542" y="1743634"/>
              <a:ext cx="1604252" cy="271972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North hot cell wall</a:t>
              </a:r>
            </a:p>
          </p:txBody>
        </p:sp>
        <p:cxnSp>
          <p:nvCxnSpPr>
            <p:cNvPr id="27" name="Straight Arrow Connector 26"/>
            <p:cNvCxnSpPr>
              <a:stCxn id="26" idx="2"/>
            </p:cNvCxnSpPr>
            <p:nvPr/>
          </p:nvCxnSpPr>
          <p:spPr>
            <a:xfrm>
              <a:off x="7541668" y="2015606"/>
              <a:ext cx="852546" cy="524808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799884" y="5594852"/>
              <a:ext cx="1076469" cy="456638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Steel shield blocks</a:t>
              </a:r>
            </a:p>
          </p:txBody>
        </p:sp>
        <p:cxnSp>
          <p:nvCxnSpPr>
            <p:cNvPr id="29" name="Straight Arrow Connector 28"/>
            <p:cNvCxnSpPr>
              <a:stCxn id="28" idx="0"/>
            </p:cNvCxnSpPr>
            <p:nvPr/>
          </p:nvCxnSpPr>
          <p:spPr>
            <a:xfrm flipH="1" flipV="1">
              <a:off x="6030774" y="4967189"/>
              <a:ext cx="307345" cy="627663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31" idx="2"/>
            </p:cNvCxnSpPr>
            <p:nvPr/>
          </p:nvCxnSpPr>
          <p:spPr>
            <a:xfrm flipH="1">
              <a:off x="1469882" y="2206764"/>
              <a:ext cx="161355" cy="797166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80057" y="1750126"/>
              <a:ext cx="1102360" cy="456638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Beamline from linac</a:t>
              </a:r>
            </a:p>
          </p:txBody>
        </p:sp>
        <p:grpSp>
          <p:nvGrpSpPr>
            <p:cNvPr id="32" name="Group 39"/>
            <p:cNvGrpSpPr/>
            <p:nvPr/>
          </p:nvGrpSpPr>
          <p:grpSpPr>
            <a:xfrm>
              <a:off x="1477391" y="5694629"/>
              <a:ext cx="1503889" cy="369332"/>
              <a:chOff x="848885" y="6016851"/>
              <a:chExt cx="1853032" cy="4622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848885" y="6017213"/>
                <a:ext cx="1853032" cy="1694"/>
              </a:xfrm>
              <a:prstGeom prst="straightConnector1">
                <a:avLst/>
              </a:prstGeom>
              <a:ln>
                <a:solidFill>
                  <a:srgbClr val="064308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1401471" y="6016851"/>
                <a:ext cx="1098165" cy="462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5m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6934287" y="5592929"/>
              <a:ext cx="921521" cy="456638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Wedge assembly</a:t>
              </a:r>
            </a:p>
          </p:txBody>
        </p:sp>
        <p:cxnSp>
          <p:nvCxnSpPr>
            <p:cNvPr id="36" name="Straight Arrow Connector 35"/>
            <p:cNvCxnSpPr>
              <a:stCxn id="35" idx="0"/>
            </p:cNvCxnSpPr>
            <p:nvPr/>
          </p:nvCxnSpPr>
          <p:spPr>
            <a:xfrm flipV="1">
              <a:off x="7395048" y="3875328"/>
              <a:ext cx="727044" cy="1717602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8" idx="0"/>
            </p:cNvCxnSpPr>
            <p:nvPr/>
          </p:nvCxnSpPr>
          <p:spPr>
            <a:xfrm flipH="1" flipV="1">
              <a:off x="2181068" y="3163733"/>
              <a:ext cx="557435" cy="1812085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424533" y="4975818"/>
              <a:ext cx="627940" cy="456638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Metal shield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72867" y="1747635"/>
              <a:ext cx="1507532" cy="271972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RT </a:t>
              </a:r>
              <a:r>
                <a:rPr lang="en-US" sz="1200" dirty="0">
                  <a:solidFill>
                    <a:schemeClr val="tx1"/>
                  </a:solidFill>
                </a:rPr>
                <a:t>quadrupole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rot="5400000">
              <a:off x="2053403" y="2497593"/>
              <a:ext cx="958802" cy="38651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634556" y="5381559"/>
              <a:ext cx="1100934" cy="641304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Room temperature Multipole</a:t>
              </a:r>
            </a:p>
          </p:txBody>
        </p:sp>
        <p:cxnSp>
          <p:nvCxnSpPr>
            <p:cNvPr id="42" name="Straight Arrow Connector 41"/>
            <p:cNvCxnSpPr>
              <a:stCxn id="41" idx="0"/>
            </p:cNvCxnSpPr>
            <p:nvPr/>
          </p:nvCxnSpPr>
          <p:spPr>
            <a:xfrm flipH="1" flipV="1">
              <a:off x="5118601" y="3665963"/>
              <a:ext cx="66422" cy="1715596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1731350" y="2309871"/>
              <a:ext cx="2096279" cy="1104973"/>
            </a:xfrm>
            <a:prstGeom prst="rect">
              <a:avLst/>
            </a:prstGeom>
            <a:noFill/>
            <a:ln w="57150"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6478" tIns="43239" rIns="86478" bIns="43239"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935003" y="2073099"/>
              <a:ext cx="2466825" cy="2414691"/>
            </a:xfrm>
            <a:prstGeom prst="rect">
              <a:avLst/>
            </a:prstGeom>
            <a:noFill/>
            <a:ln w="57150"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6478" tIns="43239" rIns="86478" bIns="43239"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389258" y="2996318"/>
              <a:ext cx="1999267" cy="1247965"/>
            </a:xfrm>
            <a:prstGeom prst="rect">
              <a:avLst/>
            </a:prstGeom>
            <a:noFill/>
            <a:ln w="57150"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6478" tIns="43239" rIns="86478" bIns="43239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Arrow Connector 45"/>
            <p:cNvCxnSpPr>
              <a:stCxn id="47" idx="0"/>
            </p:cNvCxnSpPr>
            <p:nvPr/>
          </p:nvCxnSpPr>
          <p:spPr>
            <a:xfrm flipV="1">
              <a:off x="1373889" y="3353977"/>
              <a:ext cx="366553" cy="1416704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990600" y="4770681"/>
              <a:ext cx="766577" cy="641304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Target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vacuum vessel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rot="5400000" flipH="1" flipV="1">
              <a:off x="4006398" y="4849907"/>
              <a:ext cx="1095773" cy="401975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3207419" y="5597362"/>
              <a:ext cx="1329277" cy="456638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Beam dump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vacuum vessel</a:t>
              </a:r>
            </a:p>
          </p:txBody>
        </p:sp>
        <p:cxnSp>
          <p:nvCxnSpPr>
            <p:cNvPr id="50" name="Straight Arrow Connector 49"/>
            <p:cNvCxnSpPr>
              <a:stCxn id="51" idx="0"/>
            </p:cNvCxnSpPr>
            <p:nvPr/>
          </p:nvCxnSpPr>
          <p:spPr>
            <a:xfrm flipH="1" flipV="1">
              <a:off x="8040667" y="4260569"/>
              <a:ext cx="258322" cy="1150791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7915700" y="5411362"/>
              <a:ext cx="766577" cy="672082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Wedge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vacuum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200" dirty="0">
                  <a:solidFill>
                    <a:schemeClr val="tx1"/>
                  </a:solidFill>
                </a:rPr>
                <a:t>vessel</a:t>
              </a:r>
            </a:p>
          </p:txBody>
        </p:sp>
        <p:pic>
          <p:nvPicPr>
            <p:cNvPr id="52" name="Picture 51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 l="45626" t="62952" r="50702" b="30924"/>
            <a:stretch>
              <a:fillRect/>
            </a:stretch>
          </p:blipFill>
          <p:spPr bwMode="auto">
            <a:xfrm>
              <a:off x="6471401" y="2405311"/>
              <a:ext cx="386516" cy="47686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cxnSp>
          <p:nvCxnSpPr>
            <p:cNvPr id="53" name="Straight Arrow Connector 52"/>
            <p:cNvCxnSpPr>
              <a:stCxn id="20" idx="2"/>
            </p:cNvCxnSpPr>
            <p:nvPr/>
          </p:nvCxnSpPr>
          <p:spPr>
            <a:xfrm flipH="1">
              <a:off x="6587363" y="2345071"/>
              <a:ext cx="236853" cy="1435030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20" idx="2"/>
            </p:cNvCxnSpPr>
            <p:nvPr/>
          </p:nvCxnSpPr>
          <p:spPr>
            <a:xfrm>
              <a:off x="6824216" y="2345071"/>
              <a:ext cx="157386" cy="1465470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20" idx="2"/>
            </p:cNvCxnSpPr>
            <p:nvPr/>
          </p:nvCxnSpPr>
          <p:spPr>
            <a:xfrm>
              <a:off x="6824216" y="2345071"/>
              <a:ext cx="559366" cy="1457860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20" idx="2"/>
            </p:cNvCxnSpPr>
            <p:nvPr/>
          </p:nvCxnSpPr>
          <p:spPr>
            <a:xfrm>
              <a:off x="6824216" y="2345071"/>
              <a:ext cx="961339" cy="1412199"/>
            </a:xfrm>
            <a:prstGeom prst="straightConnector1">
              <a:avLst/>
            </a:prstGeom>
            <a:ln w="25400">
              <a:solidFill>
                <a:srgbClr val="0643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100117" y="2073099"/>
              <a:ext cx="1448198" cy="271972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SC quadrupoles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04355" y="2030742"/>
              <a:ext cx="1451603" cy="271972"/>
            </a:xfrm>
            <a:prstGeom prst="rect">
              <a:avLst/>
            </a:prstGeom>
            <a:ln>
              <a:solidFill>
                <a:srgbClr val="06430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6462" tIns="43231" rIns="86462" bIns="43231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SC quadrupoles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874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Facility Design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Burkhardt, RESMM15, Talk A2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5A067AF4-A499-4562-A1ED-E0D235EDA39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16" y="1946057"/>
            <a:ext cx="8045351" cy="2848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767" y="5182466"/>
            <a:ext cx="3310149" cy="379726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1900" dirty="0"/>
              <a:t>End of beam delivery system</a:t>
            </a:r>
          </a:p>
        </p:txBody>
      </p:sp>
      <p:cxnSp>
        <p:nvCxnSpPr>
          <p:cNvPr id="16" name="Straight Arrow Connector 15"/>
          <p:cNvCxnSpPr>
            <a:stCxn id="5" idx="0"/>
          </p:cNvCxnSpPr>
          <p:nvPr/>
        </p:nvCxnSpPr>
        <p:spPr>
          <a:xfrm flipH="1" flipV="1">
            <a:off x="1752600" y="3962400"/>
            <a:ext cx="496242" cy="12200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08656" y="3506655"/>
            <a:ext cx="1226221" cy="346249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1700" dirty="0"/>
              <a:t>Fragments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382000" y="3370164"/>
            <a:ext cx="577272" cy="136492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52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99728"/>
            <a:ext cx="8991600" cy="857830"/>
          </a:xfrm>
        </p:spPr>
        <p:txBody>
          <a:bodyPr/>
          <a:lstStyle/>
          <a:p>
            <a:r>
              <a:rPr lang="en-US" dirty="0" smtClean="0"/>
              <a:t>Target Facility Design </a:t>
            </a:r>
            <a:br>
              <a:rPr lang="en-US" dirty="0" smtClean="0"/>
            </a:br>
            <a:r>
              <a:rPr lang="en-US" sz="2800" dirty="0" smtClean="0"/>
              <a:t>Interior Layout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5A067AF4-A499-4562-A1ED-E0D235EDA39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19534" r="3950" b="3224"/>
          <a:stretch/>
        </p:blipFill>
        <p:spPr bwMode="auto">
          <a:xfrm>
            <a:off x="784563" y="1214438"/>
            <a:ext cx="8023878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>
            <a:cxnSpLocks noChangeShapeType="1"/>
            <a:stCxn id="8" idx="1"/>
          </p:cNvCxnSpPr>
          <p:nvPr/>
        </p:nvCxnSpPr>
        <p:spPr bwMode="auto">
          <a:xfrm flipH="1" flipV="1">
            <a:off x="3339800" y="4143376"/>
            <a:ext cx="1514442" cy="79240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4854244" y="4643438"/>
            <a:ext cx="1726595" cy="5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0" tIns="45670" rIns="91340" bIns="4567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Waste Handling Hatch</a:t>
            </a:r>
          </a:p>
        </p:txBody>
      </p:sp>
      <p:sp>
        <p:nvSpPr>
          <p:cNvPr id="9" name="TextBox 29"/>
          <p:cNvSpPr txBox="1">
            <a:spLocks noChangeArrowheads="1"/>
          </p:cNvSpPr>
          <p:nvPr/>
        </p:nvSpPr>
        <p:spPr bwMode="auto">
          <a:xfrm>
            <a:off x="2806095" y="1000127"/>
            <a:ext cx="2636762" cy="5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0" tIns="45670" rIns="91340" bIns="4567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Target Facility Magnet Power Supplies</a:t>
            </a:r>
          </a:p>
        </p:txBody>
      </p:sp>
      <p:cxnSp>
        <p:nvCxnSpPr>
          <p:cNvPr id="10" name="Straight Arrow Connector 9"/>
          <p:cNvCxnSpPr>
            <a:cxnSpLocks noChangeShapeType="1"/>
            <a:stCxn id="9" idx="2"/>
          </p:cNvCxnSpPr>
          <p:nvPr/>
        </p:nvCxnSpPr>
        <p:spPr bwMode="auto">
          <a:xfrm flipH="1">
            <a:off x="3773714" y="1584818"/>
            <a:ext cx="350762" cy="1129809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1" name="TextBox 32"/>
          <p:cNvSpPr txBox="1">
            <a:spLocks noChangeArrowheads="1"/>
          </p:cNvSpPr>
          <p:nvPr/>
        </p:nvSpPr>
        <p:spPr bwMode="auto">
          <a:xfrm>
            <a:off x="7039428" y="4393409"/>
            <a:ext cx="2038048" cy="58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0" tIns="45670" rIns="91340" bIns="4567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</a:rPr>
              <a:t>Access control from NSCL building</a:t>
            </a:r>
          </a:p>
        </p:txBody>
      </p:sp>
      <p:sp>
        <p:nvSpPr>
          <p:cNvPr id="12" name="TextBox 35"/>
          <p:cNvSpPr txBox="1">
            <a:spLocks noChangeArrowheads="1"/>
          </p:cNvSpPr>
          <p:nvPr/>
        </p:nvSpPr>
        <p:spPr bwMode="auto">
          <a:xfrm>
            <a:off x="1333502" y="1108773"/>
            <a:ext cx="973667" cy="33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0" tIns="45670" rIns="91340" bIns="4567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Hot Cell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696357" y="1468936"/>
            <a:ext cx="2247148" cy="1720424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" name="Straight Arrow Connector 13"/>
          <p:cNvCxnSpPr>
            <a:cxnSpLocks noChangeShapeType="1"/>
            <a:stCxn id="15" idx="1"/>
          </p:cNvCxnSpPr>
          <p:nvPr/>
        </p:nvCxnSpPr>
        <p:spPr bwMode="auto">
          <a:xfrm flipH="1">
            <a:off x="7409845" y="1433975"/>
            <a:ext cx="158750" cy="1024666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5" name="TextBox 41"/>
          <p:cNvSpPr txBox="1">
            <a:spLocks noChangeArrowheads="1"/>
          </p:cNvSpPr>
          <p:nvPr/>
        </p:nvSpPr>
        <p:spPr bwMode="auto">
          <a:xfrm>
            <a:off x="7568598" y="1143003"/>
            <a:ext cx="1285119" cy="58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0" tIns="45670" rIns="91340" bIns="4567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</a:rPr>
              <a:t>Labyrinth to Beam Line</a:t>
            </a:r>
          </a:p>
        </p:txBody>
      </p:sp>
      <p:cxnSp>
        <p:nvCxnSpPr>
          <p:cNvPr id="16" name="Straight Arrow Connector 15"/>
          <p:cNvCxnSpPr>
            <a:cxnSpLocks noChangeShapeType="1"/>
            <a:stCxn id="11" idx="0"/>
          </p:cNvCxnSpPr>
          <p:nvPr/>
        </p:nvCxnSpPr>
        <p:spPr bwMode="auto">
          <a:xfrm flipH="1" flipV="1">
            <a:off x="7568595" y="2786070"/>
            <a:ext cx="489857" cy="1607339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263074" y="1711524"/>
            <a:ext cx="1696357" cy="5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0" tIns="45670" rIns="91340" bIns="4567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</a:rPr>
              <a:t>High Bay Loading Dock</a:t>
            </a:r>
          </a:p>
        </p:txBody>
      </p:sp>
      <p:cxnSp>
        <p:nvCxnSpPr>
          <p:cNvPr id="18" name="Straight Arrow Connector 17"/>
          <p:cNvCxnSpPr>
            <a:cxnSpLocks noChangeShapeType="1"/>
            <a:stCxn id="17" idx="2"/>
          </p:cNvCxnSpPr>
          <p:nvPr/>
        </p:nvCxnSpPr>
        <p:spPr bwMode="auto">
          <a:xfrm>
            <a:off x="1111253" y="2296217"/>
            <a:ext cx="1694845" cy="170428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4" name="TextBox 32"/>
          <p:cNvSpPr txBox="1">
            <a:spLocks noChangeArrowheads="1"/>
          </p:cNvSpPr>
          <p:nvPr/>
        </p:nvSpPr>
        <p:spPr bwMode="auto">
          <a:xfrm>
            <a:off x="4759313" y="5373274"/>
            <a:ext cx="2038048" cy="58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0" tIns="45670" rIns="91340" bIns="4567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</a:rPr>
              <a:t>Access control from loading dock</a:t>
            </a:r>
          </a:p>
        </p:txBody>
      </p:sp>
      <p:cxnSp>
        <p:nvCxnSpPr>
          <p:cNvPr id="27" name="Straight Arrow Connector 26"/>
          <p:cNvCxnSpPr>
            <a:cxnSpLocks noChangeShapeType="1"/>
            <a:stCxn id="24" idx="1"/>
          </p:cNvCxnSpPr>
          <p:nvPr/>
        </p:nvCxnSpPr>
        <p:spPr bwMode="auto">
          <a:xfrm flipH="1" flipV="1">
            <a:off x="3484942" y="4684382"/>
            <a:ext cx="1274371" cy="97986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068773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7"/>
          <p:cNvSpPr>
            <a:spLocks noGrp="1"/>
          </p:cNvSpPr>
          <p:nvPr>
            <p:ph idx="1"/>
          </p:nvPr>
        </p:nvSpPr>
        <p:spPr>
          <a:xfrm>
            <a:off x="76200" y="1067100"/>
            <a:ext cx="3803572" cy="5027414"/>
          </a:xfrm>
        </p:spPr>
        <p:txBody>
          <a:bodyPr/>
          <a:lstStyle/>
          <a:p>
            <a:r>
              <a:rPr lang="en-US" sz="2000" dirty="0" smtClean="0"/>
              <a:t>The system will maintain activated preseparator beam line components located in the hot cell and manage activated waste</a:t>
            </a:r>
          </a:p>
          <a:p>
            <a:r>
              <a:rPr lang="en-US" sz="2000" dirty="0" smtClean="0"/>
              <a:t>Hands on access with beam off</a:t>
            </a:r>
            <a:br>
              <a:rPr lang="en-US" sz="2000" dirty="0" smtClean="0"/>
            </a:br>
            <a:r>
              <a:rPr lang="en-US" sz="2000" dirty="0" smtClean="0"/>
              <a:t>and shielding in place</a:t>
            </a:r>
          </a:p>
          <a:p>
            <a:r>
              <a:rPr lang="en-US" sz="2000" dirty="0" smtClean="0"/>
              <a:t>Remote operations with shielding removed or beam on</a:t>
            </a:r>
          </a:p>
          <a:p>
            <a:r>
              <a:rPr lang="en-US" sz="2000" dirty="0" smtClean="0"/>
              <a:t>Magnets designed with remote handling capabilities</a:t>
            </a:r>
          </a:p>
          <a:p>
            <a:pPr lvl="1"/>
            <a:r>
              <a:rPr lang="en-US" sz="1800" dirty="0" smtClean="0"/>
              <a:t>Serviced in this hot cell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Target Facility Hot Cell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93" y="2075282"/>
            <a:ext cx="4137255" cy="3545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9089" y="1703784"/>
            <a:ext cx="1295400" cy="2720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6493" tIns="43247" rIns="86493" bIns="43247" rtlCol="0">
            <a:spAutoFit/>
          </a:bodyPr>
          <a:lstStyle/>
          <a:p>
            <a:r>
              <a:rPr lang="en-US" sz="1200" dirty="0"/>
              <a:t>20 ton crane</a:t>
            </a: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>
            <a:off x="5694489" y="1839787"/>
            <a:ext cx="266700" cy="5951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89649" y="2997777"/>
            <a:ext cx="1537774" cy="6413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/>
              <a:t>Bottom loading port </a:t>
            </a:r>
          </a:p>
          <a:p>
            <a:pPr algn="ctr"/>
            <a:r>
              <a:rPr lang="en-US" sz="1200" dirty="0"/>
              <a:t>(access to waste handling gallery)</a:t>
            </a:r>
          </a:p>
        </p:txBody>
      </p:sp>
      <p:cxnSp>
        <p:nvCxnSpPr>
          <p:cNvPr id="11" name="Straight Arrow Connector 10"/>
          <p:cNvCxnSpPr>
            <a:stCxn id="17" idx="1"/>
          </p:cNvCxnSpPr>
          <p:nvPr/>
        </p:nvCxnSpPr>
        <p:spPr>
          <a:xfrm flipH="1" flipV="1">
            <a:off x="5562601" y="4430335"/>
            <a:ext cx="2352562" cy="68837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94196" y="5526912"/>
            <a:ext cx="977804" cy="4566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/>
              <a:t>Window workstation</a:t>
            </a:r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V="1">
            <a:off x="4083098" y="4982711"/>
            <a:ext cx="411398" cy="5442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44018" y="1948356"/>
            <a:ext cx="1371600" cy="2720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/>
              <a:t>Vision system</a:t>
            </a: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 flipH="1">
            <a:off x="6941080" y="2220361"/>
            <a:ext cx="1388738" cy="11260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1" idx="0"/>
          </p:cNvCxnSpPr>
          <p:nvPr/>
        </p:nvCxnSpPr>
        <p:spPr>
          <a:xfrm flipH="1" flipV="1">
            <a:off x="5214214" y="5119050"/>
            <a:ext cx="274652" cy="58964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915163" y="4982711"/>
            <a:ext cx="1112261" cy="2720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6493" tIns="43247" rIns="86493" bIns="43247" rtlCol="0">
            <a:spAutoFit/>
          </a:bodyPr>
          <a:lstStyle/>
          <a:p>
            <a:r>
              <a:rPr lang="en-US" sz="1200" dirty="0"/>
              <a:t>In-cell tooling</a:t>
            </a:r>
          </a:p>
        </p:txBody>
      </p:sp>
      <p:cxnSp>
        <p:nvCxnSpPr>
          <p:cNvPr id="18" name="Straight Arrow Connector 17"/>
          <p:cNvCxnSpPr>
            <a:stCxn id="23" idx="1"/>
          </p:cNvCxnSpPr>
          <p:nvPr/>
        </p:nvCxnSpPr>
        <p:spPr>
          <a:xfrm flipH="1" flipV="1">
            <a:off x="5867401" y="4185969"/>
            <a:ext cx="1921586" cy="2440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688173" y="5708691"/>
            <a:ext cx="1922427" cy="2720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/>
              <a:t>Temporary waste storage</a:t>
            </a:r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 flipV="1">
            <a:off x="6045966" y="5079213"/>
            <a:ext cx="642207" cy="7654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05531" y="5708691"/>
            <a:ext cx="1366669" cy="2720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/>
              <a:t>RH equipment lift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88987" y="4293997"/>
            <a:ext cx="1238437" cy="2720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6493" tIns="43247" rIns="86493" bIns="43247" rtlCol="0">
            <a:spAutoFit/>
          </a:bodyPr>
          <a:lstStyle/>
          <a:p>
            <a:r>
              <a:rPr lang="en-US" sz="1200" dirty="0"/>
              <a:t>Hot cell lighting</a:t>
            </a:r>
          </a:p>
        </p:txBody>
      </p:sp>
      <p:cxnSp>
        <p:nvCxnSpPr>
          <p:cNvPr id="24" name="Straight Arrow Connector 23"/>
          <p:cNvCxnSpPr>
            <a:stCxn id="10" idx="1"/>
          </p:cNvCxnSpPr>
          <p:nvPr/>
        </p:nvCxnSpPr>
        <p:spPr>
          <a:xfrm flipH="1">
            <a:off x="5620231" y="3318445"/>
            <a:ext cx="1869418" cy="5494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204783" y="2999617"/>
            <a:ext cx="763675" cy="4566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6493" tIns="43247" rIns="86493" bIns="43247" rtlCol="0">
            <a:spAutoFit/>
          </a:bodyPr>
          <a:lstStyle/>
          <a:p>
            <a:r>
              <a:rPr lang="en-US" sz="1200" dirty="0"/>
              <a:t>Utility embeds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878363" y="2759382"/>
            <a:ext cx="385606" cy="2402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81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88689" y="4736784"/>
            <a:ext cx="3797084" cy="369308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en-US" dirty="0" smtClean="0"/>
              <a:t>        Meshed 3D model of FSQ9</a:t>
            </a:r>
            <a:endParaRPr lang="en-US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630" y="2133600"/>
            <a:ext cx="3699170" cy="356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Full 3D TOSCA model for detailed optimization</a:t>
            </a:r>
          </a:p>
          <a:p>
            <a:pPr lvl="1"/>
            <a:r>
              <a:rPr lang="en-US" dirty="0" smtClean="0"/>
              <a:t>Detailed flux distribution, forces, quench analysis</a:t>
            </a:r>
          </a:p>
          <a:p>
            <a:r>
              <a:rPr lang="en-US" dirty="0" smtClean="0"/>
              <a:t>Example: quadrupole FSQ9</a:t>
            </a:r>
          </a:p>
          <a:p>
            <a:pPr lvl="1"/>
            <a:r>
              <a:rPr lang="en-US" dirty="0" smtClean="0"/>
              <a:t>Field gradient exceeds requirement by 12%</a:t>
            </a:r>
          </a:p>
          <a:p>
            <a:pPr lvl="1"/>
            <a:r>
              <a:rPr lang="en-US" dirty="0" smtClean="0"/>
              <a:t>Effective length within 5% of goal</a:t>
            </a:r>
          </a:p>
          <a:p>
            <a:pPr lvl="1"/>
            <a:r>
              <a:rPr lang="en-US" dirty="0" smtClean="0"/>
              <a:t>Integrated strength exceeds requirement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 Separator Magnet Design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1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model shows pure quadrupole field at 0.1% level</a:t>
            </a:r>
          </a:p>
          <a:p>
            <a:pPr lvl="1"/>
            <a:r>
              <a:rPr lang="en-US" dirty="0" smtClean="0"/>
              <a:t>Simulated field quality exceeds requirements</a:t>
            </a:r>
          </a:p>
          <a:p>
            <a:pPr lvl="1"/>
            <a:r>
              <a:rPr lang="en-US" dirty="0" smtClean="0"/>
              <a:t>Similar, but longer magnet FSQ10 has even better field quality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99728"/>
            <a:ext cx="8991600" cy="857830"/>
          </a:xfrm>
        </p:spPr>
        <p:txBody>
          <a:bodyPr/>
          <a:lstStyle/>
          <a:p>
            <a:r>
              <a:rPr lang="en-US" dirty="0" smtClean="0"/>
              <a:t>Fragment Separator Magnet Design</a:t>
            </a:r>
            <a:br>
              <a:rPr lang="en-US" dirty="0" smtClean="0"/>
            </a:br>
            <a:r>
              <a:rPr lang="en-US" sz="2800" dirty="0" smtClean="0"/>
              <a:t>Magnet Field Quality Example: FSQ9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9"/>
          <a:stretch/>
        </p:blipFill>
        <p:spPr bwMode="auto">
          <a:xfrm>
            <a:off x="4410078" y="2929284"/>
            <a:ext cx="4733925" cy="312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104778" y="2933499"/>
          <a:ext cx="4162425" cy="303226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53799"/>
                <a:gridCol w="898808"/>
                <a:gridCol w="878709"/>
                <a:gridCol w="893224"/>
                <a:gridCol w="937885"/>
              </a:tblGrid>
              <a:tr h="611809">
                <a:tc>
                  <a:txBody>
                    <a:bodyPr/>
                    <a:lstStyle/>
                    <a:p>
                      <a:pPr algn="l" fontAlgn="b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 FSQ9 </a:t>
                      </a:r>
                      <a:r>
                        <a:rPr lang="en-US" sz="1400" u="none" strike="noStrike" dirty="0" smtClean="0">
                          <a:effectLst/>
                        </a:rPr>
                        <a:t/>
                      </a:r>
                      <a:br>
                        <a:rPr lang="en-US" sz="1400" u="none" strike="noStrike" dirty="0" smtClean="0">
                          <a:effectLst/>
                        </a:rPr>
                      </a:br>
                      <a:r>
                        <a:rPr lang="en-US" sz="1400" u="none" strike="noStrike" dirty="0" smtClean="0">
                          <a:effectLst/>
                        </a:rPr>
                        <a:t>(center, R = 12 cm)</a:t>
                      </a:r>
                      <a:endParaRPr lang="en-US" sz="1400" b="1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FSQ9 (integrated, </a:t>
                      </a:r>
                      <a:br>
                        <a:rPr lang="en-US" sz="1400" u="none" strike="noStrike" dirty="0" smtClean="0">
                          <a:effectLst/>
                        </a:rPr>
                      </a:br>
                      <a:r>
                        <a:rPr lang="en-US" sz="1400" u="none" strike="noStrike" dirty="0" smtClean="0">
                          <a:effectLst/>
                        </a:rPr>
                        <a:t>R = 12 cm)</a:t>
                      </a:r>
                      <a:endParaRPr lang="en-US" sz="1400" b="1" i="0" u="none" strike="noStrike" dirty="0">
                        <a:solidFill>
                          <a:srgbClr val="9C65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24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Order</a:t>
                      </a:r>
                      <a:endParaRPr lang="en-US" sz="1400" b="0" i="0" u="none" strike="noStrike" dirty="0">
                        <a:solidFill>
                          <a:srgbClr val="9C000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Amplitude</a:t>
                      </a:r>
                      <a:endParaRPr lang="en-US" sz="1400" b="0" i="0" u="none" strike="noStrike" dirty="0">
                        <a:solidFill>
                          <a:srgbClr val="9C000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Relative </a:t>
                      </a:r>
                      <a:r>
                        <a:rPr lang="en-US" sz="1400" u="none" strike="noStrike" dirty="0">
                          <a:effectLst/>
                        </a:rPr>
                        <a:t>Amp</a:t>
                      </a:r>
                      <a:r>
                        <a:rPr lang="en-US" sz="1400" u="none" strike="noStrike" dirty="0" smtClean="0">
                          <a:effectLst/>
                        </a:rPr>
                        <a:t>.[%]</a:t>
                      </a:r>
                      <a:endParaRPr lang="en-US" sz="1400" b="0" i="0" u="none" strike="noStrike" dirty="0">
                        <a:solidFill>
                          <a:srgbClr val="9C000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Amplitude</a:t>
                      </a:r>
                      <a:endParaRPr lang="en-US" sz="1400" b="0" i="0" u="none" strike="noStrike" dirty="0">
                        <a:solidFill>
                          <a:srgbClr val="9C000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Relative Amp</a:t>
                      </a:r>
                      <a:r>
                        <a:rPr lang="en-US" sz="1400" u="none" strike="noStrike" dirty="0" smtClean="0">
                          <a:effectLst/>
                        </a:rPr>
                        <a:t>.[%]</a:t>
                      </a:r>
                      <a:endParaRPr lang="en-US" sz="1400" b="0" i="0" u="none" strike="noStrike" dirty="0">
                        <a:solidFill>
                          <a:srgbClr val="9C000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3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</a:t>
                      </a:r>
                      <a:r>
                        <a:rPr lang="en-US" sz="1400" u="none" strike="noStrike" dirty="0" smtClean="0">
                          <a:effectLst/>
                        </a:rPr>
                        <a:t>11432.5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-712519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3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</a:t>
                      </a:r>
                      <a:r>
                        <a:rPr lang="en-US" sz="1400" u="none" strike="noStrike" dirty="0" smtClean="0">
                          <a:effectLst/>
                        </a:rPr>
                        <a:t>12.2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0.1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-345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0.05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3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</a:t>
                      </a:r>
                      <a:r>
                        <a:rPr lang="en-US" sz="1400" u="none" strike="noStrike" dirty="0" smtClean="0">
                          <a:effectLst/>
                        </a:rPr>
                        <a:t>6.9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0.06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-29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0.004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3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</a:t>
                      </a:r>
                      <a:r>
                        <a:rPr lang="en-US" sz="1400" u="none" strike="noStrike" dirty="0" smtClean="0">
                          <a:effectLst/>
                        </a:rPr>
                        <a:t>4.4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0.04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</a:t>
                      </a:r>
                      <a:r>
                        <a:rPr lang="en-US" sz="1400" u="none" strike="noStrike" dirty="0" smtClean="0">
                          <a:effectLst/>
                        </a:rPr>
                        <a:t>0.001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3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</a:t>
                      </a:r>
                      <a:r>
                        <a:rPr lang="en-US" sz="1400" u="none" strike="noStrike" dirty="0" smtClean="0">
                          <a:effectLst/>
                        </a:rPr>
                        <a:t>3.1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0.03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</a:t>
                      </a:r>
                      <a:r>
                        <a:rPr lang="en-US" sz="1400" u="none" strike="noStrike" dirty="0" smtClean="0">
                          <a:effectLst/>
                        </a:rPr>
                        <a:t>0.003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2564191"/>
            <a:ext cx="3835880" cy="369308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dirty="0"/>
              <a:t>Harmonic analysis results for </a:t>
            </a:r>
            <a:r>
              <a:rPr lang="en-US" dirty="0" smtClean="0"/>
              <a:t>FSQ9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67277" y="2438400"/>
            <a:ext cx="4193226" cy="64630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dirty="0"/>
              <a:t>Relative strength of FSQ9 higher order harmonics (center and integrated)</a:t>
            </a:r>
          </a:p>
        </p:txBody>
      </p:sp>
    </p:spTree>
    <p:extLst>
      <p:ext uri="{BB962C8B-B14F-4D97-AF65-F5344CB8AC3E}">
        <p14:creationId xmlns:p14="http://schemas.microsoft.com/office/powerpoint/2010/main" val="38936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18" y="1066800"/>
            <a:ext cx="4999564" cy="5027613"/>
          </a:xfrm>
        </p:spPr>
      </p:pic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Warm iron quad (half)</a:t>
            </a:r>
            <a:endParaRPr lang="en-US" dirty="0" smtClean="0"/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748297D-B762-47FA-B301-924122BC5F03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3" name="TextBox 2"/>
          <p:cNvSpPr txBox="1"/>
          <p:nvPr/>
        </p:nvSpPr>
        <p:spPr>
          <a:xfrm>
            <a:off x="7279260" y="2376218"/>
            <a:ext cx="1777648" cy="364321"/>
          </a:xfrm>
          <a:prstGeom prst="rect">
            <a:avLst/>
          </a:prstGeom>
          <a:noFill/>
        </p:spPr>
        <p:txBody>
          <a:bodyPr wrap="none" lIns="86478" tIns="43239" rIns="86478" bIns="43239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Connection box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69628" y="3160684"/>
            <a:ext cx="1623760" cy="2857312"/>
          </a:xfrm>
          <a:prstGeom prst="rect">
            <a:avLst/>
          </a:prstGeom>
          <a:noFill/>
        </p:spPr>
        <p:txBody>
          <a:bodyPr wrap="none" lIns="86478" tIns="43239" rIns="86478" bIns="43239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Link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Yoke key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Quad Coil</a:t>
            </a: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Support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Multipole coils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 flipV="1">
            <a:off x="6477000" y="2507735"/>
            <a:ext cx="802260" cy="506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705600" y="3459914"/>
            <a:ext cx="664029" cy="350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792230" y="3888536"/>
            <a:ext cx="1577401" cy="234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666688" y="4123071"/>
            <a:ext cx="2702943" cy="598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724401" y="3888536"/>
            <a:ext cx="2645227" cy="8329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962400" y="4721527"/>
            <a:ext cx="3407228" cy="53627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387356" y="4191000"/>
            <a:ext cx="2982272" cy="1600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50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5269313" cy="3721608"/>
          </a:xfrm>
        </p:spPr>
      </p:pic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Warm Iron Quad</a:t>
            </a:r>
            <a:endParaRPr lang="en-US" dirty="0" smtClean="0"/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748297D-B762-47FA-B301-924122BC5F03}" type="slidenum">
              <a:rPr lang="en-US" smtClean="0"/>
              <a:pPr/>
              <a:t>19</a:t>
            </a:fld>
            <a:endParaRPr lang="en-US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55" y="1560843"/>
            <a:ext cx="5214894" cy="45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Current construction status</a:t>
            </a:r>
          </a:p>
          <a:p>
            <a:pPr lvl="1"/>
            <a:r>
              <a:rPr lang="en-US" dirty="0" smtClean="0"/>
              <a:t>LINAC layout</a:t>
            </a:r>
          </a:p>
          <a:p>
            <a:r>
              <a:rPr lang="en-US" dirty="0" smtClean="0"/>
              <a:t>Fragment separator layout</a:t>
            </a:r>
          </a:p>
          <a:p>
            <a:pPr lvl="1"/>
            <a:r>
              <a:rPr lang="en-US" dirty="0" smtClean="0"/>
              <a:t>Superconducting magnets in high radiation environment</a:t>
            </a:r>
          </a:p>
          <a:p>
            <a:r>
              <a:rPr lang="en-US" dirty="0" smtClean="0"/>
              <a:t>Target facility</a:t>
            </a:r>
          </a:p>
          <a:p>
            <a:r>
              <a:rPr lang="en-US" dirty="0" smtClean="0"/>
              <a:t>Magnet design</a:t>
            </a:r>
          </a:p>
          <a:p>
            <a:r>
              <a:rPr lang="en-US" dirty="0" smtClean="0"/>
              <a:t>Change from HTS to LTS for dipoles in hot cell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49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296831" y="1589535"/>
            <a:ext cx="3892750" cy="4491599"/>
            <a:chOff x="5303744" y="1515098"/>
            <a:chExt cx="3892750" cy="4491599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4" t="6239" r="15251" b="8043"/>
            <a:stretch/>
          </p:blipFill>
          <p:spPr bwMode="auto">
            <a:xfrm>
              <a:off x="5303744" y="2251822"/>
              <a:ext cx="3384829" cy="3514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821231" y="1974824"/>
              <a:ext cx="1981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Liquid Helium Supply Port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6832775" y="2251823"/>
              <a:ext cx="391197" cy="370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5852676" y="1515098"/>
              <a:ext cx="14918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 Electrical Leads &amp;</a:t>
              </a:r>
            </a:p>
            <a:p>
              <a:r>
                <a:rPr lang="en-US" sz="1200" dirty="0"/>
                <a:t> Helium Return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6014908" y="1974824"/>
              <a:ext cx="213981" cy="3988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005563" y="2436905"/>
              <a:ext cx="11909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Support Links</a:t>
              </a:r>
            </a:p>
          </p:txBody>
        </p:sp>
        <p:cxnSp>
          <p:nvCxnSpPr>
            <p:cNvPr id="22" name="Straight Arrow Connector 21"/>
            <p:cNvCxnSpPr>
              <a:stCxn id="21" idx="2"/>
            </p:cNvCxnSpPr>
            <p:nvPr/>
          </p:nvCxnSpPr>
          <p:spPr>
            <a:xfrm flipH="1">
              <a:off x="8498541" y="2713904"/>
              <a:ext cx="102488" cy="13804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21" idx="1"/>
            </p:cNvCxnSpPr>
            <p:nvPr/>
          </p:nvCxnSpPr>
          <p:spPr>
            <a:xfrm flipH="1">
              <a:off x="7649129" y="2575405"/>
              <a:ext cx="356434" cy="16602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6850155" y="5621976"/>
              <a:ext cx="2055371" cy="3847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900" b="1" dirty="0"/>
                <a:t>MSU SC Magnet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8933" y="2529301"/>
            <a:ext cx="5030226" cy="3451304"/>
            <a:chOff x="1259895" y="2632337"/>
            <a:chExt cx="5030226" cy="345130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6" t="7464" r="15343" b="9222"/>
            <a:stretch/>
          </p:blipFill>
          <p:spPr bwMode="auto">
            <a:xfrm>
              <a:off x="1259895" y="2632337"/>
              <a:ext cx="3454448" cy="3415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615730" y="4929478"/>
              <a:ext cx="1298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Coil Backbone Support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3056965" y="3998259"/>
              <a:ext cx="1558766" cy="1100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3379694" y="4616824"/>
              <a:ext cx="1236037" cy="4817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284037" y="5621976"/>
              <a:ext cx="20060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Support Links Limited to 10 W Heat Load Total</a:t>
              </a:r>
            </a:p>
          </p:txBody>
        </p:sp>
        <p:cxnSp>
          <p:nvCxnSpPr>
            <p:cNvPr id="1025" name="Straight Arrow Connector 1024"/>
            <p:cNvCxnSpPr/>
            <p:nvPr/>
          </p:nvCxnSpPr>
          <p:spPr>
            <a:xfrm flipH="1" flipV="1">
              <a:off x="2375647" y="5852808"/>
              <a:ext cx="1908390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5655705" cy="5027414"/>
          </a:xfrm>
        </p:spPr>
        <p:txBody>
          <a:bodyPr/>
          <a:lstStyle/>
          <a:p>
            <a:r>
              <a:rPr lang="en-US" sz="2000" dirty="0" smtClean="0"/>
              <a:t>Warm iron quadrupole coils are not supported by the yoke iron like the cold iron quad design</a:t>
            </a:r>
          </a:p>
          <a:p>
            <a:pPr lvl="1"/>
            <a:r>
              <a:rPr lang="en-US" sz="1800" dirty="0" smtClean="0"/>
              <a:t>Coils need a support structure to deal with coil forces of up to 40,000 </a:t>
            </a:r>
            <a:r>
              <a:rPr lang="en-US" sz="1800" dirty="0" err="1" smtClean="0"/>
              <a:t>kgf</a:t>
            </a:r>
            <a:r>
              <a:rPr lang="en-US" sz="1800" dirty="0" smtClean="0"/>
              <a:t>/linear m</a:t>
            </a:r>
          </a:p>
          <a:p>
            <a:pPr lvl="1"/>
            <a:endParaRPr lang="en-US" sz="1800" dirty="0" smtClean="0"/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Iron FRIB Quadrupole Features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Power deposition in magnet structures drives the detailed design of magnet components, non-conventional utilities, cooling water loops, cryogenic requirements</a:t>
            </a:r>
          </a:p>
          <a:p>
            <a:r>
              <a:rPr lang="en-US" smtClean="0"/>
              <a:t>Continuous improvements of target, beam dump, and wedge vacuum vessel models that contain updated magnet components (geometry, dimensions, materials, structures)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99728"/>
            <a:ext cx="8991600" cy="857830"/>
          </a:xfrm>
        </p:spPr>
        <p:txBody>
          <a:bodyPr/>
          <a:lstStyle/>
          <a:p>
            <a:r>
              <a:rPr lang="en-US" dirty="0" smtClean="0"/>
              <a:t>Detailed Magnet Models for Simulations</a:t>
            </a:r>
            <a:br>
              <a:rPr lang="en-US" dirty="0" smtClean="0"/>
            </a:br>
            <a:r>
              <a:rPr lang="en-US" sz="2800" dirty="0" smtClean="0"/>
              <a:t>Basis for Reliable Prediction of Radiation Effects</a:t>
            </a:r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6201" y="3419940"/>
            <a:ext cx="8851212" cy="2205743"/>
            <a:chOff x="-45919" y="3953949"/>
            <a:chExt cx="8851212" cy="2240755"/>
          </a:xfrm>
        </p:grpSpPr>
        <p:grpSp>
          <p:nvGrpSpPr>
            <p:cNvPr id="60" name="Group 59"/>
            <p:cNvGrpSpPr/>
            <p:nvPr/>
          </p:nvGrpSpPr>
          <p:grpSpPr>
            <a:xfrm>
              <a:off x="6198359" y="4017913"/>
              <a:ext cx="2606934" cy="2122218"/>
              <a:chOff x="5891142" y="47228"/>
              <a:chExt cx="3142572" cy="3599495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8002" y="47228"/>
                <a:ext cx="2965712" cy="3457972"/>
              </a:xfrm>
              <a:prstGeom prst="rect">
                <a:avLst/>
              </a:prstGeom>
              <a:ln w="12700">
                <a:solidFill>
                  <a:srgbClr val="7030A0"/>
                </a:solidFill>
              </a:ln>
            </p:spPr>
          </p:pic>
          <p:cxnSp>
            <p:nvCxnSpPr>
              <p:cNvPr id="62" name="Straight Arrow Connector 61"/>
              <p:cNvCxnSpPr/>
              <p:nvPr/>
            </p:nvCxnSpPr>
            <p:spPr>
              <a:xfrm>
                <a:off x="6298550" y="1280914"/>
                <a:ext cx="126351" cy="62408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5891142" y="910592"/>
                <a:ext cx="829372" cy="477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catcher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7229193" y="271671"/>
                <a:ext cx="541450" cy="477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slits</a:t>
                </a:r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 flipH="1">
                <a:off x="7305393" y="579379"/>
                <a:ext cx="137960" cy="25640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flipH="1">
                <a:off x="7376961" y="581799"/>
                <a:ext cx="83771" cy="170420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7992781" y="1187590"/>
                <a:ext cx="126351" cy="40536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/>
              <p:cNvSpPr txBox="1"/>
              <p:nvPr/>
            </p:nvSpPr>
            <p:spPr>
              <a:xfrm>
                <a:off x="7684723" y="845597"/>
                <a:ext cx="765604" cy="477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wedge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710687" y="3169447"/>
                <a:ext cx="1012948" cy="477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collimator</a:t>
                </a: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 flipV="1">
                <a:off x="8129594" y="2743201"/>
                <a:ext cx="171450" cy="47137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-45919" y="3953949"/>
              <a:ext cx="6069151" cy="2240755"/>
              <a:chOff x="-49243" y="3912182"/>
              <a:chExt cx="6069151" cy="2240755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-49243" y="3970830"/>
                <a:ext cx="6069151" cy="2182107"/>
                <a:chOff x="-1149" y="4572000"/>
                <a:chExt cx="6069151" cy="2182107"/>
              </a:xfrm>
            </p:grpSpPr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297" y="4572000"/>
                  <a:ext cx="6012705" cy="2182107"/>
                </a:xfrm>
                <a:prstGeom prst="rect">
                  <a:avLst/>
                </a:prstGeom>
              </p:spPr>
            </p:pic>
            <p:grpSp>
              <p:nvGrpSpPr>
                <p:cNvPr id="50" name="Group 49"/>
                <p:cNvGrpSpPr/>
                <p:nvPr/>
              </p:nvGrpSpPr>
              <p:grpSpPr>
                <a:xfrm>
                  <a:off x="-1149" y="4896268"/>
                  <a:ext cx="4721476" cy="1557327"/>
                  <a:chOff x="-1149" y="4896268"/>
                  <a:chExt cx="4721476" cy="1557327"/>
                </a:xfrm>
              </p:grpSpPr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-1149" y="6172199"/>
                    <a:ext cx="1140056" cy="2813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Beam dump 2</a:t>
                    </a:r>
                  </a:p>
                </p:txBody>
              </p:sp>
              <p:cxnSp>
                <p:nvCxnSpPr>
                  <p:cNvPr id="52" name="Straight Arrow Connector 51"/>
                  <p:cNvCxnSpPr/>
                  <p:nvPr/>
                </p:nvCxnSpPr>
                <p:spPr>
                  <a:xfrm flipV="1">
                    <a:off x="400049" y="5867400"/>
                    <a:ext cx="126351" cy="304800"/>
                  </a:xfrm>
                  <a:prstGeom prst="straightConnector1">
                    <a:avLst/>
                  </a:prstGeom>
                  <a:ln w="2540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186545" y="5181600"/>
                    <a:ext cx="583814" cy="2813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shield</a:t>
                    </a:r>
                  </a:p>
                </p:txBody>
              </p:sp>
              <p:cxnSp>
                <p:nvCxnSpPr>
                  <p:cNvPr id="54" name="Straight Arrow Connector 53"/>
                  <p:cNvCxnSpPr/>
                  <p:nvPr/>
                </p:nvCxnSpPr>
                <p:spPr>
                  <a:xfrm>
                    <a:off x="678800" y="5320099"/>
                    <a:ext cx="235600" cy="138500"/>
                  </a:xfrm>
                  <a:prstGeom prst="straightConnector1">
                    <a:avLst/>
                  </a:prstGeom>
                  <a:ln w="2540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1296880" y="4896268"/>
                    <a:ext cx="788999" cy="2657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/>
                      <a:t>Q_D1137</a:t>
                    </a:r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2119001" y="4898371"/>
                    <a:ext cx="788999" cy="2657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/>
                      <a:t>Q_D1147</a:t>
                    </a: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2953173" y="4904601"/>
                    <a:ext cx="788999" cy="2657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/>
                      <a:t>Q_D1158</a:t>
                    </a: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931328" y="4898371"/>
                    <a:ext cx="788999" cy="2657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/>
                      <a:t>Q_D1170</a:t>
                    </a:r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1858930" y="6172199"/>
                    <a:ext cx="1327608" cy="2813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magnet supports</a:t>
                    </a:r>
                  </a:p>
                </p:txBody>
              </p:sp>
            </p:grpSp>
          </p:grpSp>
          <p:sp>
            <p:nvSpPr>
              <p:cNvPr id="25" name="TextBox 24"/>
              <p:cNvSpPr txBox="1"/>
              <p:nvPr/>
            </p:nvSpPr>
            <p:spPr>
              <a:xfrm>
                <a:off x="15251" y="3912182"/>
                <a:ext cx="2244012" cy="3439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Wedge vacuum vessel</a:t>
                </a:r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 flipV="1">
              <a:off x="4984331" y="4012455"/>
              <a:ext cx="1361038" cy="743445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980799" y="5337866"/>
              <a:ext cx="1353433" cy="718825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16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Power deposition in shielding drives detailed shielding design, such as concrete placement near the vacuum vessels</a:t>
            </a:r>
          </a:p>
          <a:p>
            <a:r>
              <a:rPr lang="en-US" smtClean="0"/>
              <a:t>Power deposition in magnet yokes and coils drives the detailed design of magnet components, non-conventional utilities, cooling water loops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Calculations of Radiation Power Deposition</a:t>
            </a:r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1057" y="3105207"/>
            <a:ext cx="6060266" cy="2799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552" y="3347052"/>
            <a:ext cx="1967157" cy="1754302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lstStyle/>
          <a:p>
            <a:r>
              <a:rPr lang="en-US" dirty="0" smtClean="0"/>
              <a:t>Radiation power </a:t>
            </a:r>
          </a:p>
          <a:p>
            <a:r>
              <a:rPr lang="en-US" dirty="0"/>
              <a:t>d</a:t>
            </a:r>
            <a:r>
              <a:rPr lang="en-US" dirty="0" smtClean="0"/>
              <a:t>eposition from </a:t>
            </a:r>
          </a:p>
          <a:p>
            <a:r>
              <a:rPr lang="en-US" dirty="0" smtClean="0"/>
              <a:t>Ca-48 beam at </a:t>
            </a:r>
          </a:p>
          <a:p>
            <a:r>
              <a:rPr lang="en-US" dirty="0" smtClean="0"/>
              <a:t>239.5 MeV/u </a:t>
            </a:r>
          </a:p>
          <a:p>
            <a:r>
              <a:rPr lang="en-US" dirty="0" smtClean="0"/>
              <a:t>(baseline energy)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60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Power deposition drives detailed </a:t>
            </a:r>
            <a:br>
              <a:rPr lang="en-US" smtClean="0"/>
            </a:br>
            <a:r>
              <a:rPr lang="en-US" smtClean="0"/>
              <a:t>vacuum vessel and external </a:t>
            </a:r>
            <a:br>
              <a:rPr lang="en-US" smtClean="0"/>
            </a:br>
            <a:r>
              <a:rPr lang="en-US" smtClean="0"/>
              <a:t>shielding design</a:t>
            </a:r>
          </a:p>
          <a:p>
            <a:pPr lvl="1"/>
            <a:r>
              <a:rPr lang="en-US" smtClean="0"/>
              <a:t>Power deposition maps</a:t>
            </a:r>
            <a:br>
              <a:rPr lang="en-US" smtClean="0"/>
            </a:br>
            <a:r>
              <a:rPr lang="en-US" smtClean="0"/>
              <a:t>are used as a diagnostic </a:t>
            </a:r>
            <a:br>
              <a:rPr lang="en-US" smtClean="0"/>
            </a:br>
            <a:r>
              <a:rPr lang="en-US" smtClean="0"/>
              <a:t>tool to make sure there </a:t>
            </a:r>
            <a:br>
              <a:rPr lang="en-US" smtClean="0"/>
            </a:br>
            <a:r>
              <a:rPr lang="en-US" smtClean="0"/>
              <a:t>is no excessive heating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Calculations of Radiation Power Deposition</a:t>
            </a:r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6262" y="3968812"/>
            <a:ext cx="2899784" cy="1472333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r>
              <a:rPr lang="en-US" dirty="0"/>
              <a:t>Radiation </a:t>
            </a:r>
            <a:r>
              <a:rPr lang="en-US" dirty="0" smtClean="0"/>
              <a:t>power deposition </a:t>
            </a:r>
            <a:r>
              <a:rPr lang="en-US" dirty="0"/>
              <a:t>from </a:t>
            </a:r>
            <a:r>
              <a:rPr lang="en-US" baseline="30000" dirty="0" smtClean="0"/>
              <a:t>48</a:t>
            </a:r>
            <a:r>
              <a:rPr lang="en-US" dirty="0" smtClean="0"/>
              <a:t>Ca </a:t>
            </a:r>
            <a:r>
              <a:rPr lang="en-US" dirty="0"/>
              <a:t>beam at </a:t>
            </a:r>
            <a:r>
              <a:rPr lang="en-US" dirty="0" smtClean="0"/>
              <a:t>549 MeV/u</a:t>
            </a:r>
            <a:br>
              <a:rPr lang="en-US" dirty="0" smtClean="0"/>
            </a:br>
            <a:r>
              <a:rPr lang="en-US" dirty="0" smtClean="0"/>
              <a:t>(upgrade energy)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46" y="1815791"/>
            <a:ext cx="5753806" cy="423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1" y="1067100"/>
            <a:ext cx="4771226" cy="5027414"/>
          </a:xfrm>
        </p:spPr>
        <p:txBody>
          <a:bodyPr/>
          <a:lstStyle/>
          <a:p>
            <a:r>
              <a:rPr lang="en-US" dirty="0" smtClean="0"/>
              <a:t>40 K thermal shield power</a:t>
            </a:r>
            <a:br>
              <a:rPr lang="en-US" dirty="0" smtClean="0"/>
            </a:br>
            <a:r>
              <a:rPr lang="en-US" dirty="0" smtClean="0"/>
              <a:t>deposition information also provided to the magnet designers and engineers for improvements towards detailed magnet shield cooling design and shield optimization</a:t>
            </a:r>
          </a:p>
          <a:p>
            <a:r>
              <a:rPr lang="en-US" dirty="0" smtClean="0"/>
              <a:t>Calculated heat loads become requirements for the cryogenic system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" y="153876"/>
            <a:ext cx="8991600" cy="749532"/>
          </a:xfrm>
        </p:spPr>
        <p:txBody>
          <a:bodyPr/>
          <a:lstStyle/>
          <a:p>
            <a:r>
              <a:rPr lang="en-US" sz="2800" dirty="0" smtClean="0"/>
              <a:t>Magnet Thermal Shield Power Deposition Study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Supports Cryogenics Detailed Design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701683"/>
              </p:ext>
            </p:extLst>
          </p:nvPr>
        </p:nvGraphicFramePr>
        <p:xfrm>
          <a:off x="5057032" y="1590125"/>
          <a:ext cx="3696914" cy="12744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43169"/>
                <a:gridCol w="1230041"/>
                <a:gridCol w="1323704"/>
              </a:tblGrid>
              <a:tr h="28579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Beam 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(at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400</a:t>
                      </a:r>
                      <a:r>
                        <a:rPr lang="en-US" sz="1200" baseline="0" dirty="0" smtClean="0"/>
                        <a:t> kW)</a:t>
                      </a:r>
                      <a:endParaRPr lang="en-US" sz="1200" dirty="0"/>
                    </a:p>
                  </a:txBody>
                  <a:tcPr marT="45006" marB="45006"/>
                </a:tc>
                <a:tc>
                  <a:txBody>
                    <a:bodyPr/>
                    <a:lstStyle/>
                    <a:p>
                      <a:pPr marL="0" marR="0" indent="0" algn="l" defTabSz="9136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30000" dirty="0" smtClean="0"/>
                        <a:t>48</a:t>
                      </a:r>
                      <a:r>
                        <a:rPr lang="en-US" sz="1200" dirty="0" smtClean="0"/>
                        <a:t>Ca, 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240 MeV/u</a:t>
                      </a:r>
                    </a:p>
                  </a:txBody>
                  <a:tcPr marT="45006" marB="45006"/>
                </a:tc>
                <a:tc>
                  <a:txBody>
                    <a:bodyPr/>
                    <a:lstStyle/>
                    <a:p>
                      <a:r>
                        <a:rPr lang="en-US" sz="1200" baseline="30000" dirty="0" smtClean="0"/>
                        <a:t>48</a:t>
                      </a:r>
                      <a:r>
                        <a:rPr lang="en-US" sz="1200" dirty="0" smtClean="0"/>
                        <a:t>Ca, 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549 MeV/u</a:t>
                      </a:r>
                      <a:endParaRPr lang="en-US" sz="1200" dirty="0"/>
                    </a:p>
                  </a:txBody>
                  <a:tcPr marT="45006" marB="45006"/>
                </a:tc>
              </a:tr>
              <a:tr h="21101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Magnet</a:t>
                      </a:r>
                      <a:endParaRPr lang="en-US" sz="1200" dirty="0"/>
                    </a:p>
                  </a:txBody>
                  <a:tcPr marT="45006" marB="45006"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  Deposited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power,</a:t>
                      </a:r>
                      <a:r>
                        <a:rPr lang="en-US" sz="1200" baseline="0" dirty="0" smtClean="0"/>
                        <a:t> W</a:t>
                      </a:r>
                      <a:endParaRPr lang="en-US" sz="1200" dirty="0"/>
                    </a:p>
                  </a:txBody>
                  <a:tcPr marL="0" marR="0" marT="0" marB="0" anchor="ctr" anchorCtr="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672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Q_D1024</a:t>
                      </a:r>
                      <a:endParaRPr lang="en-US" sz="1200" dirty="0"/>
                    </a:p>
                  </a:txBody>
                  <a:tcPr marT="45006" marB="45006" anchor="ctr" anchorCtr="1"/>
                </a:tc>
                <a:tc>
                  <a:txBody>
                    <a:bodyPr/>
                    <a:lstStyle/>
                    <a:p>
                      <a:pPr marL="0" algn="ctr" defTabSz="913668" rtl="0" eaLnBrk="1" fontAlgn="b" latinLnBrk="0" hangingPunct="1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12.7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376" marB="0" anchor="ctr" anchorCtr="1"/>
                </a:tc>
                <a:tc>
                  <a:txBody>
                    <a:bodyPr/>
                    <a:lstStyle/>
                    <a:p>
                      <a:pPr marL="0" algn="ctr" defTabSz="913668" rtl="0" eaLnBrk="1" fontAlgn="b" latinLnBrk="0" hangingPunct="1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376" marB="0" anchor="ctr" anchorCtr="1"/>
                </a:tc>
              </a:tr>
              <a:tr h="1986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Q_D1035</a:t>
                      </a:r>
                      <a:endParaRPr lang="en-US" sz="1200" dirty="0"/>
                    </a:p>
                  </a:txBody>
                  <a:tcPr marT="45006" marB="45006" anchor="ctr" anchorCtr="1"/>
                </a:tc>
                <a:tc>
                  <a:txBody>
                    <a:bodyPr/>
                    <a:lstStyle/>
                    <a:p>
                      <a:pPr marL="0" algn="ctr" defTabSz="913668" rtl="0" eaLnBrk="1" fontAlgn="b" latinLnBrk="0" hangingPunct="1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376" marB="0" anchor="ctr" anchorCtr="1"/>
                </a:tc>
                <a:tc>
                  <a:txBody>
                    <a:bodyPr/>
                    <a:lstStyle/>
                    <a:p>
                      <a:pPr marL="0" algn="ctr" defTabSz="913668" rtl="0" eaLnBrk="1" fontAlgn="b" latinLnBrk="0" hangingPunct="1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325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376" marB="0" anchor="ctr" anchorCtr="1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21834" y="1043570"/>
            <a:ext cx="3722121" cy="579781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1600" dirty="0"/>
              <a:t>Power deposition in the target vacuum </a:t>
            </a:r>
          </a:p>
          <a:p>
            <a:r>
              <a:rPr lang="en-US" sz="1600" dirty="0"/>
              <a:t>vessel magnet 40 K thermal shields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6" y="2971801"/>
            <a:ext cx="1919759" cy="2681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213" y="2971800"/>
            <a:ext cx="1920070" cy="26624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31358" y="5614068"/>
            <a:ext cx="4038600" cy="579781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r>
              <a:rPr lang="en-US" sz="1600" dirty="0"/>
              <a:t>Power deposition in the front (</a:t>
            </a:r>
            <a:r>
              <a:rPr lang="en-US" sz="1600" b="1" dirty="0">
                <a:solidFill>
                  <a:srgbClr val="FF0000"/>
                </a:solidFill>
              </a:rPr>
              <a:t>a</a:t>
            </a:r>
            <a:r>
              <a:rPr lang="en-US" sz="1600" dirty="0"/>
              <a:t>) and </a:t>
            </a:r>
            <a:br>
              <a:rPr lang="en-US" sz="1600" dirty="0"/>
            </a:br>
            <a:r>
              <a:rPr lang="en-US" sz="1600" dirty="0"/>
              <a:t>back (</a:t>
            </a:r>
            <a:r>
              <a:rPr lang="en-US" sz="1600" b="1" dirty="0">
                <a:solidFill>
                  <a:srgbClr val="FF0000"/>
                </a:solidFill>
              </a:rPr>
              <a:t>b</a:t>
            </a:r>
            <a:r>
              <a:rPr lang="en-US" sz="1600" dirty="0"/>
              <a:t>) parts of Q_D1035 thermal </a:t>
            </a:r>
            <a:r>
              <a:rPr lang="en-US" sz="1600" dirty="0" smtClean="0"/>
              <a:t>shield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097101" y="3462727"/>
            <a:ext cx="387875" cy="549004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2887" y="3462727"/>
            <a:ext cx="410317" cy="549004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615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4419600" cy="5027414"/>
          </a:xfrm>
        </p:spPr>
        <p:txBody>
          <a:bodyPr/>
          <a:lstStyle/>
          <a:p>
            <a:r>
              <a:rPr lang="en-US" sz="2000" dirty="0" smtClean="0"/>
              <a:t>Cooling will be provided to all </a:t>
            </a:r>
            <a:br>
              <a:rPr lang="en-US" sz="2000" dirty="0" smtClean="0"/>
            </a:br>
            <a:r>
              <a:rPr lang="en-US" sz="2000" dirty="0" smtClean="0"/>
              <a:t>magnet yokes in the hot cell</a:t>
            </a:r>
          </a:p>
          <a:p>
            <a:r>
              <a:rPr lang="en-US" sz="2000" dirty="0" smtClean="0"/>
              <a:t>Cooling may not be required for </a:t>
            </a:r>
            <a:br>
              <a:rPr lang="en-US" sz="2000" dirty="0" smtClean="0"/>
            </a:br>
            <a:r>
              <a:rPr lang="en-US" sz="2000" dirty="0" smtClean="0"/>
              <a:t>some magnet yokes</a:t>
            </a:r>
          </a:p>
          <a:p>
            <a:r>
              <a:rPr lang="en-US" sz="2000" dirty="0" smtClean="0"/>
              <a:t>Detailed heat load information is used to design water cooling loops</a:t>
            </a:r>
          </a:p>
          <a:p>
            <a:r>
              <a:rPr lang="en-US" sz="2000" dirty="0" smtClean="0"/>
              <a:t>Detailed heat load information also provided to the magnet designers and engineers for improvements towards final magnet designs</a:t>
            </a:r>
            <a:endParaRPr lang="en-US" sz="20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" y="99728"/>
            <a:ext cx="8991600" cy="857830"/>
          </a:xfrm>
        </p:spPr>
        <p:txBody>
          <a:bodyPr/>
          <a:lstStyle/>
          <a:p>
            <a:r>
              <a:rPr lang="en-US" dirty="0" smtClean="0"/>
              <a:t>Magnet Yoke Power Deposition Study </a:t>
            </a:r>
            <a:br>
              <a:rPr lang="en-US" dirty="0" smtClean="0"/>
            </a:br>
            <a:r>
              <a:rPr lang="en-US" sz="2800" dirty="0" smtClean="0"/>
              <a:t>Supports Cooling Loop Design</a:t>
            </a:r>
            <a:endParaRPr lang="en-US" dirty="0" smtClean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978958" y="2121210"/>
          <a:ext cx="3696914" cy="239834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43169"/>
                <a:gridCol w="1230041"/>
                <a:gridCol w="1323704"/>
              </a:tblGrid>
              <a:tr h="7329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(at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400</a:t>
                      </a:r>
                      <a:r>
                        <a:rPr lang="en-US" sz="1400" baseline="0" dirty="0" smtClean="0"/>
                        <a:t> kW)</a:t>
                      </a:r>
                      <a:endParaRPr lang="en-US" sz="1400" dirty="0"/>
                    </a:p>
                  </a:txBody>
                  <a:tcPr marT="45006" marB="45006"/>
                </a:tc>
                <a:tc>
                  <a:txBody>
                    <a:bodyPr/>
                    <a:lstStyle/>
                    <a:p>
                      <a:pPr marL="0" marR="0" indent="0" algn="l" defTabSz="9136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48</a:t>
                      </a:r>
                      <a:r>
                        <a:rPr lang="en-US" sz="1400" dirty="0" smtClean="0"/>
                        <a:t>Ca, 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240 MeV/u</a:t>
                      </a:r>
                    </a:p>
                    <a:p>
                      <a:endParaRPr lang="en-US" sz="1400" dirty="0"/>
                    </a:p>
                  </a:txBody>
                  <a:tcPr marT="45006" marB="45006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48</a:t>
                      </a:r>
                      <a:r>
                        <a:rPr lang="en-US" sz="1400" dirty="0" smtClean="0"/>
                        <a:t>Ca, 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549 MeV/u</a:t>
                      </a:r>
                      <a:endParaRPr lang="en-US" sz="1400" dirty="0"/>
                    </a:p>
                  </a:txBody>
                  <a:tcPr marT="45006" marB="45006"/>
                </a:tc>
              </a:tr>
              <a:tr h="3330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Magnet</a:t>
                      </a:r>
                      <a:endParaRPr lang="en-US" sz="1400" dirty="0"/>
                    </a:p>
                  </a:txBody>
                  <a:tcPr marT="45006" marB="45006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Deposited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power,</a:t>
                      </a:r>
                      <a:r>
                        <a:rPr lang="en-US" sz="1400" baseline="0" dirty="0" smtClean="0"/>
                        <a:t> W</a:t>
                      </a:r>
                      <a:endParaRPr lang="en-US" sz="14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30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Q_D1013</a:t>
                      </a:r>
                      <a:endParaRPr lang="en-US" sz="1400" dirty="0"/>
                    </a:p>
                  </a:txBody>
                  <a:tcPr marT="45006" marB="45006" anchor="ctr"/>
                </a:tc>
                <a:tc>
                  <a:txBody>
                    <a:bodyPr/>
                    <a:lstStyle/>
                    <a:p>
                      <a:pPr marL="0" algn="ctr" defTabSz="913668" rtl="0" eaLnBrk="1" fontAlgn="b" latinLnBrk="0" hangingPunct="1"/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376" marB="0" anchor="ctr"/>
                </a:tc>
                <a:tc>
                  <a:txBody>
                    <a:bodyPr/>
                    <a:lstStyle/>
                    <a:p>
                      <a:pPr marL="0" algn="ctr" defTabSz="913668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330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376" marB="0" anchor="ctr"/>
                </a:tc>
              </a:tr>
              <a:tr h="333080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Q_D1024</a:t>
                      </a:r>
                      <a:endParaRPr lang="en-US" sz="1400"/>
                    </a:p>
                  </a:txBody>
                  <a:tcPr marT="45006" marB="45006" anchor="ctr"/>
                </a:tc>
                <a:tc>
                  <a:txBody>
                    <a:bodyPr/>
                    <a:lstStyle/>
                    <a:p>
                      <a:pPr marL="0" algn="ctr" defTabSz="913668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376" marB="0" anchor="ctr"/>
                </a:tc>
                <a:tc>
                  <a:txBody>
                    <a:bodyPr/>
                    <a:lstStyle/>
                    <a:p>
                      <a:pPr marL="0" algn="ctr" defTabSz="913668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376" marB="0" anchor="ctr"/>
                </a:tc>
              </a:tr>
              <a:tr h="3330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Q_D1035</a:t>
                      </a:r>
                      <a:endParaRPr lang="en-US" sz="1400" dirty="0"/>
                    </a:p>
                  </a:txBody>
                  <a:tcPr marT="45006" marB="45006" anchor="ctr"/>
                </a:tc>
                <a:tc>
                  <a:txBody>
                    <a:bodyPr/>
                    <a:lstStyle/>
                    <a:p>
                      <a:pPr marL="0" algn="ctr" defTabSz="913668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376" marB="0" anchor="ctr"/>
                </a:tc>
                <a:tc>
                  <a:txBody>
                    <a:bodyPr/>
                    <a:lstStyle/>
                    <a:p>
                      <a:pPr marL="0" algn="ctr" defTabSz="913668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376" marB="0" anchor="ctr"/>
                </a:tc>
              </a:tr>
              <a:tr h="3330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S_D1045</a:t>
                      </a:r>
                    </a:p>
                  </a:txBody>
                  <a:tcPr marT="45006" marB="45006" anchor="ctr"/>
                </a:tc>
                <a:tc>
                  <a:txBody>
                    <a:bodyPr/>
                    <a:lstStyle/>
                    <a:p>
                      <a:pPr marL="0" algn="ctr" defTabSz="913668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550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376" marB="0" anchor="ctr"/>
                </a:tc>
                <a:tc>
                  <a:txBody>
                    <a:bodyPr/>
                    <a:lstStyle/>
                    <a:p>
                      <a:pPr marL="0" algn="ctr" defTabSz="913668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7420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376" marB="0"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29646" y="1519475"/>
            <a:ext cx="2946268" cy="579781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1600" dirty="0"/>
              <a:t>Power deposition in the target </a:t>
            </a:r>
            <a:br>
              <a:rPr lang="en-US" sz="1600" dirty="0"/>
            </a:br>
            <a:r>
              <a:rPr lang="en-US" sz="1600" dirty="0"/>
              <a:t>vacuum vessel magnet yokes</a:t>
            </a:r>
          </a:p>
        </p:txBody>
      </p:sp>
      <p:sp>
        <p:nvSpPr>
          <p:cNvPr id="3" name="Rectangle 2"/>
          <p:cNvSpPr/>
          <p:nvPr/>
        </p:nvSpPr>
        <p:spPr>
          <a:xfrm>
            <a:off x="-341096" y="5530845"/>
            <a:ext cx="8723097" cy="425893"/>
          </a:xfrm>
          <a:prstGeom prst="rect">
            <a:avLst/>
          </a:prstGeom>
        </p:spPr>
        <p:txBody>
          <a:bodyPr wrap="square" lIns="86493" tIns="43247" rIns="86493" bIns="43247">
            <a:spAutoFit/>
          </a:bodyPr>
          <a:lstStyle/>
          <a:p>
            <a:pPr lvl="2"/>
            <a:r>
              <a:rPr lang="en-US" sz="1100" dirty="0"/>
              <a:t>This analysis has been published in T40204-CA-000104 “Radiation Energy Deposition in </a:t>
            </a:r>
            <a:r>
              <a:rPr lang="en-US" sz="1100" dirty="0" err="1"/>
              <a:t>Preseparator</a:t>
            </a:r>
            <a:r>
              <a:rPr lang="en-US" sz="1100" dirty="0"/>
              <a:t> Magnets and Lifetime Estimates”; the numbers presented here are updated due to latest model changes reflecting design details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0551" y="4724205"/>
            <a:ext cx="3855170" cy="364338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dirty="0" smtClean="0"/>
              <a:t>First 3 quads and resistive </a:t>
            </a:r>
            <a:r>
              <a:rPr lang="en-US" dirty="0" err="1" smtClean="0"/>
              <a:t>multipole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-2160000">
            <a:off x="3398675" y="4000577"/>
            <a:ext cx="1515806" cy="454343"/>
          </a:xfrm>
          <a:prstGeom prst="rightArrow">
            <a:avLst/>
          </a:prstGeom>
          <a:gradFill>
            <a:gsLst>
              <a:gs pos="0">
                <a:srgbClr val="C0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493" tIns="43247" rIns="86493" bIns="4324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6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4419600" cy="5027414"/>
          </a:xfrm>
        </p:spPr>
        <p:txBody>
          <a:bodyPr/>
          <a:lstStyle/>
          <a:p>
            <a:r>
              <a:rPr lang="en-US" dirty="0" smtClean="0"/>
              <a:t>Power deposition is highest after the beam dump</a:t>
            </a:r>
          </a:p>
          <a:p>
            <a:r>
              <a:rPr lang="en-US" dirty="0" smtClean="0"/>
              <a:t>Cooling is required for most magnet yokes</a:t>
            </a:r>
          </a:p>
          <a:p>
            <a:r>
              <a:rPr lang="en-US" dirty="0" smtClean="0"/>
              <a:t>Detailed heat load information is used to design water cooling loops</a:t>
            </a:r>
          </a:p>
          <a:p>
            <a:r>
              <a:rPr lang="en-US" dirty="0" smtClean="0"/>
              <a:t>Detailed heat load information also provided to the magnet designers and engineers for improvements towards detailed magnet designs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" y="99728"/>
            <a:ext cx="8991600" cy="857830"/>
          </a:xfrm>
        </p:spPr>
        <p:txBody>
          <a:bodyPr/>
          <a:lstStyle/>
          <a:p>
            <a:r>
              <a:rPr lang="en-US" dirty="0" smtClean="0"/>
              <a:t>Magnet Yoke Power Deposition Study </a:t>
            </a:r>
            <a:r>
              <a:rPr lang="en-US" sz="2800" dirty="0" smtClean="0"/>
              <a:t>Determines Cooling Loop Design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236234" y="1128014"/>
          <a:ext cx="3830126" cy="477703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61360"/>
                <a:gridCol w="1031822"/>
                <a:gridCol w="1036944"/>
              </a:tblGrid>
              <a:tr h="37826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(at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400</a:t>
                      </a:r>
                      <a:r>
                        <a:rPr lang="en-US" sz="1400" baseline="0" dirty="0" smtClean="0"/>
                        <a:t> kW)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O-18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Ca-48</a:t>
                      </a:r>
                      <a:endParaRPr lang="en-US" sz="1400"/>
                    </a:p>
                  </a:txBody>
                  <a:tcPr/>
                </a:tc>
              </a:tr>
              <a:tr h="33836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Energy,</a:t>
                      </a:r>
                      <a:r>
                        <a:rPr lang="en-US" sz="1400" baseline="0" dirty="0" smtClean="0"/>
                        <a:t> MeV/u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637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239.5</a:t>
                      </a:r>
                      <a:endParaRPr lang="en-US" sz="1400"/>
                    </a:p>
                  </a:txBody>
                  <a:tcPr/>
                </a:tc>
              </a:tr>
              <a:tr h="33836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Magnet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Deposited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power,</a:t>
                      </a:r>
                      <a:r>
                        <a:rPr lang="en-US" sz="1400" baseline="0" dirty="0" smtClean="0"/>
                        <a:t> kW</a:t>
                      </a:r>
                      <a:endParaRPr lang="en-US" sz="1400" dirty="0"/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/>
                </a:tc>
              </a:tr>
              <a:tr h="33836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Q_D1013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0.80</a:t>
                      </a:r>
                      <a:endParaRPr lang="en-US" sz="1400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0.11</a:t>
                      </a:r>
                      <a:endParaRPr lang="en-US" sz="1400" dirty="0"/>
                    </a:p>
                  </a:txBody>
                  <a:tcPr marL="0" marR="0" marT="0" marB="0" anchor="b"/>
                </a:tc>
              </a:tr>
              <a:tr h="338367">
                <a:tc>
                  <a:txBody>
                    <a:bodyPr/>
                    <a:lstStyle/>
                    <a:p>
                      <a:r>
                        <a:rPr lang="en-US" sz="1400" smtClean="0"/>
                        <a:t>Q_D1024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0.30</a:t>
                      </a:r>
                      <a:endParaRPr lang="en-US" sz="1400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  0.04</a:t>
                      </a:r>
                      <a:endParaRPr lang="en-US" sz="1400"/>
                    </a:p>
                  </a:txBody>
                  <a:tcPr marL="0" marR="0" marT="0" marB="0" anchor="b"/>
                </a:tc>
              </a:tr>
              <a:tr h="338367">
                <a:tc>
                  <a:txBody>
                    <a:bodyPr/>
                    <a:lstStyle/>
                    <a:p>
                      <a:r>
                        <a:rPr lang="en-US" sz="1400" smtClean="0"/>
                        <a:t>Q_D1035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0.32</a:t>
                      </a:r>
                      <a:endParaRPr lang="en-US" sz="1400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  0.04</a:t>
                      </a:r>
                      <a:endParaRPr lang="en-US" sz="1400"/>
                    </a:p>
                  </a:txBody>
                  <a:tcPr marL="0" marR="0" marT="0" marB="0" anchor="b"/>
                </a:tc>
              </a:tr>
              <a:tr h="338367">
                <a:tc>
                  <a:txBody>
                    <a:bodyPr/>
                    <a:lstStyle/>
                    <a:p>
                      <a:r>
                        <a:rPr lang="en-US" sz="1400" smtClean="0"/>
                        <a:t>S_D1045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1.60</a:t>
                      </a:r>
                      <a:endParaRPr lang="en-US" sz="1400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0.11</a:t>
                      </a:r>
                      <a:endParaRPr lang="en-US" sz="1400" dirty="0"/>
                    </a:p>
                  </a:txBody>
                  <a:tcPr marL="0" marR="0" marT="0" marB="0" anchor="b"/>
                </a:tc>
              </a:tr>
              <a:tr h="338367">
                <a:tc>
                  <a:txBody>
                    <a:bodyPr/>
                    <a:lstStyle/>
                    <a:p>
                      <a:r>
                        <a:rPr lang="en-US" sz="1400" smtClean="0"/>
                        <a:t>DV_D1064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1.84</a:t>
                      </a:r>
                      <a:endParaRPr lang="en-US" sz="1400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  0.19</a:t>
                      </a:r>
                      <a:endParaRPr lang="en-US" sz="1400"/>
                    </a:p>
                  </a:txBody>
                  <a:tcPr marL="0" marR="0" marT="0" marB="0" anchor="b"/>
                </a:tc>
              </a:tr>
              <a:tr h="338367">
                <a:tc>
                  <a:txBody>
                    <a:bodyPr/>
                    <a:lstStyle/>
                    <a:p>
                      <a:r>
                        <a:rPr lang="en-US" sz="1400" smtClean="0"/>
                        <a:t>S_D1092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16.2</a:t>
                      </a:r>
                      <a:endParaRPr lang="en-US" sz="1400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3.20</a:t>
                      </a:r>
                      <a:endParaRPr lang="en-US" sz="1400" dirty="0"/>
                    </a:p>
                  </a:txBody>
                  <a:tcPr marL="0" marR="0" marT="0" marB="0" anchor="b"/>
                </a:tc>
              </a:tr>
              <a:tr h="338367">
                <a:tc>
                  <a:txBody>
                    <a:bodyPr/>
                    <a:lstStyle/>
                    <a:p>
                      <a:r>
                        <a:rPr lang="en-US" sz="1400" smtClean="0"/>
                        <a:t>DV_D1108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11.8</a:t>
                      </a:r>
                      <a:endParaRPr lang="en-US" sz="1400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2.50</a:t>
                      </a:r>
                      <a:endParaRPr lang="en-US" sz="1400" dirty="0"/>
                    </a:p>
                  </a:txBody>
                  <a:tcPr marL="0" marR="0" marT="0" marB="0" anchor="b"/>
                </a:tc>
              </a:tr>
              <a:tr h="338367">
                <a:tc>
                  <a:txBody>
                    <a:bodyPr/>
                    <a:lstStyle/>
                    <a:p>
                      <a:r>
                        <a:rPr lang="en-US" sz="1400" smtClean="0"/>
                        <a:t>Q_D1137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 smtClean="0"/>
                        <a:t>  1.54</a:t>
                      </a:r>
                      <a:endParaRPr lang="en-US" sz="1400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7E-3</a:t>
                      </a:r>
                      <a:endParaRPr lang="en-US" sz="1400" dirty="0"/>
                    </a:p>
                  </a:txBody>
                  <a:tcPr marL="0" marR="0" marT="0" marB="0" anchor="b"/>
                </a:tc>
              </a:tr>
              <a:tr h="338367">
                <a:tc>
                  <a:txBody>
                    <a:bodyPr/>
                    <a:lstStyle/>
                    <a:p>
                      <a:r>
                        <a:rPr lang="en-US" sz="1400" smtClean="0"/>
                        <a:t>Q_D1147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  0.08</a:t>
                      </a:r>
                      <a:endParaRPr lang="en-US" sz="140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2E-3</a:t>
                      </a:r>
                      <a:endParaRPr lang="en-US" sz="1400" dirty="0"/>
                    </a:p>
                  </a:txBody>
                  <a:tcPr marL="0" marR="0" marT="0" marB="0" anchor="b"/>
                </a:tc>
              </a:tr>
              <a:tr h="338367">
                <a:tc>
                  <a:txBody>
                    <a:bodyPr/>
                    <a:lstStyle/>
                    <a:p>
                      <a:r>
                        <a:rPr lang="en-US" sz="1400" smtClean="0"/>
                        <a:t>Q_D1158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  0.03</a:t>
                      </a:r>
                      <a:endParaRPr lang="en-US" sz="140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8E-4</a:t>
                      </a:r>
                      <a:endParaRPr lang="en-US" sz="1400" dirty="0"/>
                    </a:p>
                  </a:txBody>
                  <a:tcPr marL="0" marR="0" marT="0" marB="0" anchor="b"/>
                </a:tc>
              </a:tr>
              <a:tr h="338367">
                <a:tc>
                  <a:txBody>
                    <a:bodyPr/>
                    <a:lstStyle/>
                    <a:p>
                      <a:r>
                        <a:rPr lang="en-US" sz="1400" smtClean="0"/>
                        <a:t>Q_D1170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  0.02</a:t>
                      </a:r>
                      <a:endParaRPr lang="en-US" sz="140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5E-4</a:t>
                      </a:r>
                      <a:endParaRPr lang="en-US" sz="1400" dirty="0"/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88540" y="2384908"/>
            <a:ext cx="2231653" cy="384696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lIns="91416" tIns="45708" rIns="91416" bIns="45708" rtlCol="0">
            <a:spAutoFit/>
          </a:bodyPr>
          <a:lstStyle/>
          <a:p>
            <a:r>
              <a:rPr lang="en-US" sz="1900" dirty="0"/>
              <a:t>before</a:t>
            </a:r>
            <a:r>
              <a:rPr lang="en-US" dirty="0" smtClean="0"/>
              <a:t> </a:t>
            </a:r>
            <a:r>
              <a:rPr lang="en-US" sz="1900" dirty="0"/>
              <a:t>beam</a:t>
            </a:r>
            <a:r>
              <a:rPr lang="en-US" dirty="0" smtClean="0"/>
              <a:t> </a:t>
            </a:r>
            <a:r>
              <a:rPr lang="en-US" sz="1900" dirty="0"/>
              <a:t>dump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91132" y="4664455"/>
            <a:ext cx="2026468" cy="384696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lIns="91416" tIns="45708" rIns="91416" bIns="45708" rtlCol="0">
            <a:spAutoFit/>
          </a:bodyPr>
          <a:lstStyle/>
          <a:p>
            <a:r>
              <a:rPr lang="en-US" sz="1900" dirty="0"/>
              <a:t>after</a:t>
            </a:r>
            <a:r>
              <a:rPr lang="en-US" dirty="0" smtClean="0"/>
              <a:t> </a:t>
            </a:r>
            <a:r>
              <a:rPr lang="en-US" sz="1900" dirty="0"/>
              <a:t>beam</a:t>
            </a:r>
            <a:r>
              <a:rPr lang="en-US" dirty="0" smtClean="0"/>
              <a:t> </a:t>
            </a:r>
            <a:r>
              <a:rPr lang="en-US" sz="1900" dirty="0"/>
              <a:t>dump</a:t>
            </a:r>
            <a:endParaRPr lang="en-US" dirty="0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918383" y="3889152"/>
            <a:ext cx="731520" cy="731520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7993810" y="3889152"/>
            <a:ext cx="731520" cy="731520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6200" y="1036956"/>
            <a:ext cx="5029200" cy="5027414"/>
          </a:xfrm>
        </p:spPr>
        <p:txBody>
          <a:bodyPr/>
          <a:lstStyle/>
          <a:p>
            <a:r>
              <a:rPr lang="en-US" sz="1800" dirty="0" smtClean="0"/>
              <a:t>Technical design/specification of equipment to be procured complete, procurements released </a:t>
            </a:r>
          </a:p>
          <a:p>
            <a:pPr lvl="1"/>
            <a:r>
              <a:rPr lang="en-US" sz="1600" dirty="0" smtClean="0"/>
              <a:t>Master slave manipulators</a:t>
            </a:r>
          </a:p>
          <a:p>
            <a:pPr lvl="2"/>
            <a:r>
              <a:rPr lang="en-US" sz="1400" dirty="0" smtClean="0"/>
              <a:t>Wall tubes, shield plugs and manipulators delivered</a:t>
            </a:r>
          </a:p>
          <a:p>
            <a:pPr lvl="1"/>
            <a:r>
              <a:rPr lang="en-US" sz="1600" dirty="0" smtClean="0"/>
              <a:t>Shield windows</a:t>
            </a:r>
          </a:p>
          <a:p>
            <a:pPr lvl="2"/>
            <a:r>
              <a:rPr lang="en-US" sz="1400" dirty="0" smtClean="0"/>
              <a:t>Windows and liners have been delivered, shield plugs also delivered</a:t>
            </a:r>
          </a:p>
          <a:p>
            <a:pPr lvl="1"/>
            <a:r>
              <a:rPr lang="en-US" sz="1600" dirty="0" smtClean="0"/>
              <a:t>20-ton crane ordered</a:t>
            </a:r>
            <a:endParaRPr lang="en-US" sz="1400" dirty="0" smtClean="0"/>
          </a:p>
          <a:p>
            <a:r>
              <a:rPr lang="en-US" sz="1800" dirty="0" smtClean="0"/>
              <a:t>Remote tooling/handling design follows </a:t>
            </a:r>
            <a:br>
              <a:rPr lang="en-US" sz="1800" dirty="0" smtClean="0"/>
            </a:br>
            <a:r>
              <a:rPr lang="en-US" sz="1800" dirty="0" smtClean="0"/>
              <a:t>component design</a:t>
            </a:r>
          </a:p>
          <a:p>
            <a:pPr lvl="1"/>
            <a:r>
              <a:rPr lang="en-US" sz="1600" dirty="0" smtClean="0"/>
              <a:t>Tooling design for Superconducting (SC) quadrupoles and dipole magnets substantially complete and reviewed</a:t>
            </a:r>
          </a:p>
          <a:p>
            <a:r>
              <a:rPr lang="en-US" sz="1800" dirty="0" smtClean="0"/>
              <a:t>Cold-test facility operational</a:t>
            </a:r>
          </a:p>
          <a:p>
            <a:pPr lvl="1"/>
            <a:r>
              <a:rPr lang="en-US" sz="1600" dirty="0" smtClean="0"/>
              <a:t>Making use of master slave manipulators for design and procedure validation</a:t>
            </a:r>
          </a:p>
          <a:p>
            <a:pPr lvl="1"/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68"/>
            <a:ext cx="8991600" cy="911948"/>
          </a:xfrm>
        </p:spPr>
        <p:txBody>
          <a:bodyPr/>
          <a:lstStyle/>
          <a:p>
            <a:r>
              <a:rPr lang="en-US" dirty="0" smtClean="0"/>
              <a:t> Fragment Separator Remote-Handling Equipment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 smtClean="0"/>
              <a:t>, Slide </a:t>
            </a:r>
            <a:fld id="{C8D9970B-D751-4D10-A52E-093DB93EAB85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721" y="3818648"/>
            <a:ext cx="2612078" cy="20856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22" y="1853803"/>
            <a:ext cx="2612078" cy="19092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889340"/>
            <a:ext cx="1612454" cy="3147877"/>
          </a:xfrm>
          <a:prstGeom prst="rect">
            <a:avLst/>
          </a:prstGeom>
          <a:solidFill>
            <a:srgbClr val="FCFCFC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12" name="Picture 11" descr="logo_ORNL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1" y="2111535"/>
            <a:ext cx="1097885" cy="54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7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8763000" cy="5027414"/>
          </a:xfrm>
        </p:spPr>
        <p:txBody>
          <a:bodyPr/>
          <a:lstStyle/>
          <a:p>
            <a:r>
              <a:rPr lang="en-US" sz="1800" dirty="0" smtClean="0"/>
              <a:t>Main motivation for HTS was high radiation on coils</a:t>
            </a:r>
          </a:p>
          <a:p>
            <a:pPr lvl="1"/>
            <a:r>
              <a:rPr lang="en-US" sz="1600" dirty="0" smtClean="0"/>
              <a:t>Life-of-facility coils attractive feature </a:t>
            </a:r>
          </a:p>
          <a:p>
            <a:pPr lvl="1"/>
            <a:r>
              <a:rPr lang="en-US" sz="1600" dirty="0" smtClean="0"/>
              <a:t>No heat load at 4.5 K </a:t>
            </a:r>
          </a:p>
          <a:p>
            <a:r>
              <a:rPr lang="en-US" sz="1800" dirty="0" smtClean="0"/>
              <a:t>HTS quad R&amp;D at BNL very successful</a:t>
            </a:r>
          </a:p>
          <a:p>
            <a:pPr lvl="1"/>
            <a:r>
              <a:rPr lang="en-US" sz="1600" dirty="0" smtClean="0"/>
              <a:t>However, complexity of using prototype as final magnet greater than</a:t>
            </a:r>
            <a:br>
              <a:rPr lang="en-US" sz="1600" dirty="0" smtClean="0"/>
            </a:br>
            <a:r>
              <a:rPr lang="en-US" sz="1600" dirty="0" smtClean="0"/>
              <a:t>anticipated</a:t>
            </a:r>
          </a:p>
          <a:p>
            <a:r>
              <a:rPr lang="en-US" sz="1800" dirty="0" smtClean="0"/>
              <a:t>Initial estimation of cost of HTS tape for 30° dipoles was too low</a:t>
            </a:r>
          </a:p>
          <a:p>
            <a:pPr lvl="1"/>
            <a:r>
              <a:rPr lang="en-US" sz="1600" dirty="0" smtClean="0"/>
              <a:t>Expectation was for cost to decrease and performance to increase</a:t>
            </a:r>
          </a:p>
          <a:p>
            <a:pPr lvl="1"/>
            <a:r>
              <a:rPr lang="en-US" sz="1600" dirty="0" smtClean="0"/>
              <a:t>Initial design operated close to critical current (</a:t>
            </a:r>
            <a:r>
              <a:rPr lang="en-US" sz="1600" i="1" dirty="0" err="1" smtClean="0"/>
              <a:t>I</a:t>
            </a:r>
            <a:r>
              <a:rPr lang="en-US" sz="1600" i="1" baseline="-25000" dirty="0" err="1" smtClean="0"/>
              <a:t>c</a:t>
            </a:r>
            <a:r>
              <a:rPr lang="en-US" sz="1600" dirty="0" smtClean="0"/>
              <a:t>); however improvement in </a:t>
            </a:r>
            <a:r>
              <a:rPr lang="en-US" sz="1600" i="1" dirty="0" err="1"/>
              <a:t>I</a:t>
            </a:r>
            <a:r>
              <a:rPr lang="en-US" sz="1600" i="1" baseline="-25000" dirty="0" err="1"/>
              <a:t>c</a:t>
            </a:r>
            <a:r>
              <a:rPr lang="en-US" sz="1600" dirty="0" smtClean="0"/>
              <a:t> less than expected</a:t>
            </a:r>
          </a:p>
          <a:p>
            <a:pPr lvl="1"/>
            <a:r>
              <a:rPr lang="en-US" sz="1600" dirty="0" smtClean="0"/>
              <a:t>In order to maintain safe critical current margin, cost of HTS tape increased significantly</a:t>
            </a:r>
          </a:p>
          <a:p>
            <a:r>
              <a:rPr lang="en-US" sz="1800" dirty="0" smtClean="0"/>
              <a:t>Necessary quench protection still in early stage of development for dipole magnet</a:t>
            </a:r>
          </a:p>
          <a:p>
            <a:pPr lvl="1"/>
            <a:r>
              <a:rPr lang="en-US" sz="1600" dirty="0" smtClean="0"/>
              <a:t>BNL plan to use quadrupole quench protection for HTS dipoles may not be viable because of larger inductance</a:t>
            </a:r>
          </a:p>
          <a:p>
            <a:pPr lvl="1"/>
            <a:r>
              <a:rPr lang="en-US" sz="1600" dirty="0" smtClean="0"/>
              <a:t>Significant development needed to prove effectiveness of quench protection system</a:t>
            </a:r>
          </a:p>
          <a:p>
            <a:pPr lvl="2"/>
            <a:r>
              <a:rPr lang="en-US" sz="1400" dirty="0" smtClean="0"/>
              <a:t>Would need large inductance magnet in order to test this</a:t>
            </a:r>
            <a:endParaRPr lang="en-US" sz="14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6200" y="99728"/>
            <a:ext cx="8991600" cy="857830"/>
          </a:xfrm>
        </p:spPr>
        <p:txBody>
          <a:bodyPr/>
          <a:lstStyle/>
          <a:p>
            <a:r>
              <a:rPr lang="en-US" dirty="0" smtClean="0"/>
              <a:t>Change from HTS to RT and LTS Technology</a:t>
            </a:r>
            <a:br>
              <a:rPr lang="en-US" dirty="0" smtClean="0"/>
            </a:br>
            <a:r>
              <a:rPr lang="en-US" sz="2800" dirty="0" smtClean="0"/>
              <a:t>Reduce Cost and Risk, Increase Performance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8353" y="1082176"/>
            <a:ext cx="1413046" cy="196279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logo-BN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5793" y="2571035"/>
            <a:ext cx="1173097" cy="4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Initially, room-temperature design was considered</a:t>
            </a:r>
          </a:p>
          <a:p>
            <a:pPr lvl="1"/>
            <a:r>
              <a:rPr lang="en-US" dirty="0" smtClean="0"/>
              <a:t>Relatively low-field </a:t>
            </a:r>
            <a:r>
              <a:rPr lang="en-US" dirty="0" smtClean="0">
                <a:sym typeface="Wingdings" panose="05000000000000000000" pitchFamily="2" charset="2"/>
              </a:rPr>
              <a:t> RT magnet a viable option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RT option not possible for other quadrupoles</a:t>
            </a:r>
            <a:endParaRPr lang="en-US" dirty="0" smtClean="0"/>
          </a:p>
          <a:p>
            <a:pPr lvl="1"/>
            <a:r>
              <a:rPr lang="en-US" dirty="0" smtClean="0"/>
              <a:t>2D design complete and meets requirements</a:t>
            </a:r>
          </a:p>
          <a:p>
            <a:pPr lvl="2"/>
            <a:r>
              <a:rPr lang="en-US" dirty="0" smtClean="0"/>
              <a:t>Better field quality than current HTS prototype magnet</a:t>
            </a:r>
          </a:p>
          <a:p>
            <a:pPr lvl="1"/>
            <a:r>
              <a:rPr lang="en-US" dirty="0" smtClean="0"/>
              <a:t>Water cooling loop in target vessel has enough spare capacity</a:t>
            </a:r>
          </a:p>
          <a:p>
            <a:r>
              <a:rPr lang="en-US" dirty="0" smtClean="0"/>
              <a:t>Design approach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opper conductor with metal oxide insulation</a:t>
            </a:r>
          </a:p>
          <a:p>
            <a:r>
              <a:rPr lang="en-US" dirty="0" smtClean="0"/>
              <a:t>RT quad could be built outside</a:t>
            </a:r>
          </a:p>
          <a:p>
            <a:r>
              <a:rPr lang="en-US" dirty="0" smtClean="0"/>
              <a:t>In the long term, HTS is the most attractive</a:t>
            </a:r>
            <a:br>
              <a:rPr lang="en-US" dirty="0" smtClean="0"/>
            </a:br>
            <a:r>
              <a:rPr lang="en-US" dirty="0" smtClean="0"/>
              <a:t>option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40380"/>
            <a:ext cx="8991600" cy="776526"/>
          </a:xfrm>
        </p:spPr>
        <p:txBody>
          <a:bodyPr/>
          <a:lstStyle/>
          <a:p>
            <a:r>
              <a:rPr lang="en-US" dirty="0" smtClean="0"/>
              <a:t>Change from HTS to RT for FSQ1</a:t>
            </a:r>
            <a:br>
              <a:rPr lang="en-US" dirty="0" smtClean="0"/>
            </a:br>
            <a:r>
              <a:rPr lang="en-US" sz="2200" dirty="0" smtClean="0"/>
              <a:t>RT Has Low Risk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781300"/>
            <a:ext cx="3365591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Team members from the FRIB Experimental Systems Division</a:t>
            </a:r>
          </a:p>
          <a:p>
            <a:pPr lvl="1"/>
            <a:r>
              <a:rPr lang="en-US" dirty="0" smtClean="0"/>
              <a:t>Georg Bollen</a:t>
            </a:r>
          </a:p>
          <a:p>
            <a:pPr lvl="1"/>
            <a:r>
              <a:rPr lang="en-US" dirty="0" smtClean="0"/>
              <a:t>Tom Borden</a:t>
            </a:r>
          </a:p>
          <a:p>
            <a:pPr lvl="1"/>
            <a:r>
              <a:rPr lang="en-US" dirty="0" smtClean="0"/>
              <a:t>Dan Cole</a:t>
            </a:r>
          </a:p>
          <a:p>
            <a:pPr lvl="1"/>
            <a:r>
              <a:rPr lang="en-US" dirty="0" smtClean="0"/>
              <a:t>Shailendra </a:t>
            </a:r>
            <a:r>
              <a:rPr lang="en-US" dirty="0" smtClean="0"/>
              <a:t>Chouhan</a:t>
            </a:r>
          </a:p>
          <a:p>
            <a:pPr lvl="1"/>
            <a:r>
              <a:rPr lang="en-US" dirty="0" smtClean="0"/>
              <a:t>Rick Swanson</a:t>
            </a:r>
          </a:p>
          <a:p>
            <a:pPr lvl="1"/>
            <a:r>
              <a:rPr lang="en-US" dirty="0" smtClean="0"/>
              <a:t>Reg Ronningen</a:t>
            </a:r>
          </a:p>
          <a:p>
            <a:pPr lvl="1"/>
            <a:r>
              <a:rPr lang="en-US" dirty="0" smtClean="0"/>
              <a:t>Dali Georgobiani</a:t>
            </a:r>
          </a:p>
          <a:p>
            <a:pPr lvl="1"/>
            <a:r>
              <a:rPr lang="en-US" dirty="0" smtClean="0"/>
              <a:t>Earle Burkhardt</a:t>
            </a:r>
          </a:p>
        </p:txBody>
      </p:sp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Team</a:t>
            </a:r>
            <a:endParaRPr lang="en-US" dirty="0" smtClean="0"/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748297D-B762-47FA-B301-924122BC5F03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7348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5867400" cy="5027414"/>
          </a:xfrm>
        </p:spPr>
        <p:txBody>
          <a:bodyPr/>
          <a:lstStyle/>
          <a:p>
            <a:r>
              <a:rPr lang="en-US" dirty="0" smtClean="0"/>
              <a:t>LTS coils provide adequate lifetime for operation in radiation environment</a:t>
            </a:r>
          </a:p>
          <a:p>
            <a:pPr lvl="1"/>
            <a:r>
              <a:rPr lang="en-US" dirty="0" smtClean="0"/>
              <a:t>Possible if moving coils back 5 cm into yoke</a:t>
            </a:r>
          </a:p>
          <a:p>
            <a:pPr lvl="2"/>
            <a:r>
              <a:rPr lang="en-US" dirty="0" smtClean="0"/>
              <a:t>Significant reduction in radiation</a:t>
            </a:r>
          </a:p>
          <a:p>
            <a:pPr lvl="2"/>
            <a:r>
              <a:rPr lang="en-US" dirty="0" smtClean="0"/>
              <a:t>Cyanate ester epoxy provides at least decade long lifetime (assuming worst-case beam)</a:t>
            </a:r>
          </a:p>
          <a:p>
            <a:pPr lvl="2"/>
            <a:r>
              <a:rPr lang="en-US" dirty="0" smtClean="0"/>
              <a:t>Aluminized Kapton as radiation resistant MLI</a:t>
            </a:r>
          </a:p>
          <a:p>
            <a:r>
              <a:rPr lang="en-US" dirty="0" smtClean="0"/>
              <a:t>Additional LTS advantages</a:t>
            </a:r>
          </a:p>
          <a:p>
            <a:pPr lvl="1"/>
            <a:r>
              <a:rPr lang="en-US" dirty="0" smtClean="0"/>
              <a:t>Very established technology, similar to magnets already fabricated in house</a:t>
            </a:r>
          </a:p>
          <a:p>
            <a:pPr lvl="1"/>
            <a:r>
              <a:rPr lang="en-US" dirty="0" smtClean="0"/>
              <a:t>Fast charging ramp-rate makes beam tuning more efficient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53876"/>
            <a:ext cx="8991600" cy="749532"/>
          </a:xfrm>
        </p:spPr>
        <p:txBody>
          <a:bodyPr/>
          <a:lstStyle/>
          <a:p>
            <a:r>
              <a:rPr lang="en-US" sz="2800" dirty="0" smtClean="0"/>
              <a:t>Planned Change from HTS to LTS for 30° Dipole</a:t>
            </a:r>
            <a:br>
              <a:rPr lang="en-US" sz="2800" dirty="0" smtClean="0"/>
            </a:br>
            <a:r>
              <a:rPr lang="en-US" sz="2200" dirty="0" smtClean="0"/>
              <a:t>LTS is Suitable Technology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82" y="1758490"/>
            <a:ext cx="1130818" cy="31763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072" y="1742420"/>
            <a:ext cx="1384569" cy="31729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19800" y="121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Original coil location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07325" y="123020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New coil location</a:t>
            </a:r>
            <a:endParaRPr lang="en-US" sz="1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261100" y="4743450"/>
            <a:ext cx="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46900" y="4744363"/>
            <a:ext cx="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42250" y="4744363"/>
            <a:ext cx="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782050" y="4744363"/>
            <a:ext cx="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261100" y="4997450"/>
            <a:ext cx="685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842250" y="5003800"/>
            <a:ext cx="939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32291" y="5078968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d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07325" y="5078968"/>
            <a:ext cx="1009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d+10cm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43750" y="3124200"/>
            <a:ext cx="501072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Pole tips</a:t>
            </a:r>
            <a:endParaRPr lang="en-US" sz="1200" dirty="0">
              <a:solidFill>
                <a:schemeClr val="accent1"/>
              </a:solidFill>
            </a:endParaRPr>
          </a:p>
        </p:txBody>
      </p:sp>
      <p:cxnSp>
        <p:nvCxnSpPr>
          <p:cNvPr id="26" name="Straight Arrow Connector 25"/>
          <p:cNvCxnSpPr>
            <a:stCxn id="24" idx="2"/>
          </p:cNvCxnSpPr>
          <p:nvPr/>
        </p:nvCxnSpPr>
        <p:spPr>
          <a:xfrm flipH="1">
            <a:off x="6292850" y="3585865"/>
            <a:ext cx="1101436" cy="441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" idx="2"/>
          </p:cNvCxnSpPr>
          <p:nvPr/>
        </p:nvCxnSpPr>
        <p:spPr>
          <a:xfrm flipH="1">
            <a:off x="6978650" y="3585865"/>
            <a:ext cx="415636" cy="4456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4" idx="2"/>
          </p:cNvCxnSpPr>
          <p:nvPr/>
        </p:nvCxnSpPr>
        <p:spPr>
          <a:xfrm>
            <a:off x="7394286" y="3585865"/>
            <a:ext cx="562264" cy="441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4" idx="2"/>
          </p:cNvCxnSpPr>
          <p:nvPr/>
        </p:nvCxnSpPr>
        <p:spPr>
          <a:xfrm>
            <a:off x="7394286" y="3585865"/>
            <a:ext cx="1400464" cy="441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116162" y="2653099"/>
            <a:ext cx="551872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3"/>
                </a:solidFill>
              </a:rPr>
              <a:t>Coils</a:t>
            </a:r>
            <a:endParaRPr lang="en-US" sz="1200" dirty="0">
              <a:solidFill>
                <a:schemeClr val="accent3"/>
              </a:solidFill>
            </a:endParaRPr>
          </a:p>
        </p:txBody>
      </p:sp>
      <p:cxnSp>
        <p:nvCxnSpPr>
          <p:cNvPr id="77" name="Straight Arrow Connector 76"/>
          <p:cNvCxnSpPr>
            <a:stCxn id="60" idx="0"/>
          </p:cNvCxnSpPr>
          <p:nvPr/>
        </p:nvCxnSpPr>
        <p:spPr>
          <a:xfrm flipH="1" flipV="1">
            <a:off x="6261100" y="2057401"/>
            <a:ext cx="1130998" cy="595698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60" idx="0"/>
          </p:cNvCxnSpPr>
          <p:nvPr/>
        </p:nvCxnSpPr>
        <p:spPr>
          <a:xfrm flipH="1" flipV="1">
            <a:off x="7010400" y="2057401"/>
            <a:ext cx="381698" cy="595698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60" idx="0"/>
          </p:cNvCxnSpPr>
          <p:nvPr/>
        </p:nvCxnSpPr>
        <p:spPr>
          <a:xfrm flipV="1">
            <a:off x="7392098" y="2057401"/>
            <a:ext cx="415227" cy="595698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60" idx="0"/>
          </p:cNvCxnSpPr>
          <p:nvPr/>
        </p:nvCxnSpPr>
        <p:spPr>
          <a:xfrm flipV="1">
            <a:off x="7392098" y="2057401"/>
            <a:ext cx="1389952" cy="595698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44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99728"/>
            <a:ext cx="8991600" cy="857830"/>
          </a:xfrm>
        </p:spPr>
        <p:txBody>
          <a:bodyPr/>
          <a:lstStyle/>
          <a:p>
            <a:r>
              <a:rPr lang="en-US" dirty="0" smtClean="0"/>
              <a:t>Radiation Transport</a:t>
            </a:r>
            <a:br>
              <a:rPr lang="en-US" dirty="0" smtClean="0"/>
            </a:br>
            <a:r>
              <a:rPr lang="en-US" sz="2800" dirty="0" smtClean="0"/>
              <a:t>Analyzed to Determine Life-time of Magnets</a:t>
            </a:r>
            <a:endParaRPr lang="en-US" sz="28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Burkhardt, RESMM15, Talk A2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5A067AF4-A499-4562-A1ED-E0D235EDA39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55" y="1524000"/>
            <a:ext cx="3822925" cy="3503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8" y="2057400"/>
            <a:ext cx="4512560" cy="24258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2843" y="4533073"/>
            <a:ext cx="3396290" cy="346249"/>
          </a:xfrm>
          <a:prstGeom prst="rect">
            <a:avLst/>
          </a:prstGeom>
          <a:noFill/>
        </p:spPr>
        <p:txBody>
          <a:bodyPr wrap="none" lIns="86478" tIns="43239" rIns="86478" bIns="43239" rtlCol="0">
            <a:spAutoFit/>
          </a:bodyPr>
          <a:lstStyle/>
          <a:p>
            <a:r>
              <a:rPr lang="en-US" sz="1700" dirty="0"/>
              <a:t>Heat map of zone close to Target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1200" y="5100277"/>
            <a:ext cx="2166650" cy="346249"/>
          </a:xfrm>
          <a:prstGeom prst="rect">
            <a:avLst/>
          </a:prstGeom>
          <a:noFill/>
        </p:spPr>
        <p:txBody>
          <a:bodyPr wrap="none" lIns="86478" tIns="43239" rIns="86478" bIns="43239" rtlCol="0">
            <a:spAutoFit/>
          </a:bodyPr>
          <a:lstStyle/>
          <a:p>
            <a:r>
              <a:rPr lang="en-US" sz="1700" dirty="0"/>
              <a:t>Hot Cell Dose Rates</a:t>
            </a:r>
          </a:p>
        </p:txBody>
      </p:sp>
    </p:spTree>
    <p:extLst>
      <p:ext uri="{BB962C8B-B14F-4D97-AF65-F5344CB8AC3E}">
        <p14:creationId xmlns:p14="http://schemas.microsoft.com/office/powerpoint/2010/main" val="136763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53877"/>
            <a:ext cx="8991600" cy="749532"/>
          </a:xfrm>
        </p:spPr>
        <p:txBody>
          <a:bodyPr/>
          <a:lstStyle/>
          <a:p>
            <a:r>
              <a:rPr lang="en-US" sz="2800" dirty="0"/>
              <a:t>Planned Change from HTS to LTS for 30° </a:t>
            </a:r>
            <a:r>
              <a:rPr lang="en-US" sz="2800" dirty="0" smtClean="0"/>
              <a:t>Dipole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200" dirty="0" smtClean="0"/>
              <a:t>Cryogenic Performance is not an Issue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Arial Unicode MS" panose="020B0604020202020204" pitchFamily="34" charset="-128"/>
              </a:rPr>
              <a:t>, Slide </a:t>
            </a:r>
            <a:fld id="{35AD4620-7552-4207-8973-898801ED212B}" type="slidenum">
              <a:rPr lang="en-US" smtClean="0">
                <a:ea typeface="Arial Unicode MS" panose="020B0604020202020204" pitchFamily="34" charset="-128"/>
              </a:rPr>
              <a:pPr>
                <a:defRPr/>
              </a:pPr>
              <a:t>32</a:t>
            </a:fld>
            <a:endParaRPr lang="en-US" dirty="0">
              <a:ea typeface="Arial Unicode MS" panose="020B060402020202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2" y="4267200"/>
            <a:ext cx="651070" cy="1828800"/>
          </a:xfrm>
          <a:prstGeom prst="rect">
            <a:avLst/>
          </a:prstGeom>
        </p:spPr>
      </p:pic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76200" y="1067100"/>
            <a:ext cx="4343400" cy="282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800" kern="0" dirty="0" smtClean="0"/>
              <a:t>Heat loads at 4.5 K greatly reduced</a:t>
            </a:r>
          </a:p>
          <a:p>
            <a:pPr lvl="1"/>
            <a:r>
              <a:rPr lang="en-US" sz="1600" kern="0" dirty="0" smtClean="0"/>
              <a:t>Worst-case beam (</a:t>
            </a:r>
            <a:r>
              <a:rPr lang="en-US" sz="1600" kern="0" baseline="30000" dirty="0" smtClean="0"/>
              <a:t>16</a:t>
            </a:r>
            <a:r>
              <a:rPr lang="en-US" sz="1600" kern="0" dirty="0" smtClean="0"/>
              <a:t>O 294.4 MeV/u)</a:t>
            </a:r>
          </a:p>
          <a:p>
            <a:pPr lvl="2"/>
            <a:r>
              <a:rPr lang="en-US" sz="1400" kern="0" dirty="0" smtClean="0"/>
              <a:t>Original: ~250 W per dipole (500 W total)</a:t>
            </a:r>
          </a:p>
          <a:p>
            <a:pPr lvl="2"/>
            <a:r>
              <a:rPr lang="en-US" sz="1400" kern="0" dirty="0" smtClean="0"/>
              <a:t>New:        ~81 W per dipole (162 W total)</a:t>
            </a:r>
          </a:p>
          <a:p>
            <a:pPr lvl="1"/>
            <a:r>
              <a:rPr lang="en-US" sz="1600" kern="0" dirty="0" smtClean="0"/>
              <a:t>Cryogenic plant capacity can handle the additional 4.5 K heat loads</a:t>
            </a:r>
          </a:p>
          <a:p>
            <a:r>
              <a:rPr lang="en-US" sz="1800" kern="0" dirty="0" smtClean="0"/>
              <a:t>Worst case for coil lifetime</a:t>
            </a:r>
          </a:p>
          <a:p>
            <a:pPr lvl="1"/>
            <a:r>
              <a:rPr lang="en-US" sz="1600" kern="0" dirty="0" smtClean="0"/>
              <a:t>Original:  5 years</a:t>
            </a:r>
          </a:p>
          <a:p>
            <a:pPr lvl="1"/>
            <a:r>
              <a:rPr lang="en-US" sz="1600" kern="0" dirty="0" smtClean="0"/>
              <a:t>New:     12 years </a:t>
            </a:r>
          </a:p>
          <a:p>
            <a:pPr lvl="1"/>
            <a:r>
              <a:rPr lang="en-US" sz="1600" kern="0" dirty="0" smtClean="0"/>
              <a:t>Manageable, and could still replace LTS dipoles with HTS in the future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380113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Original coil location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89" y="4267200"/>
            <a:ext cx="798022" cy="1828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00200" y="380113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New coil location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603" y="1556620"/>
            <a:ext cx="4264809" cy="31190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00600" y="101749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Summary of FRIB Cryogenic Heat </a:t>
            </a:r>
            <a:r>
              <a:rPr lang="en-US" sz="1400" dirty="0" smtClean="0"/>
              <a:t>Loads</a:t>
            </a:r>
            <a:br>
              <a:rPr lang="en-US" sz="1400" dirty="0" smtClean="0"/>
            </a:br>
            <a:r>
              <a:rPr lang="en-US" sz="1400" dirty="0" smtClean="0">
                <a:hlinkClick r:id="rId5"/>
              </a:rPr>
              <a:t>T30200-TD-000244</a:t>
            </a:r>
            <a:endParaRPr lang="en-US" sz="1400" dirty="0"/>
          </a:p>
        </p:txBody>
      </p:sp>
      <p:sp>
        <p:nvSpPr>
          <p:cNvPr id="25" name="Rounded Rectangle 24"/>
          <p:cNvSpPr/>
          <p:nvPr/>
        </p:nvSpPr>
        <p:spPr>
          <a:xfrm>
            <a:off x="7678179" y="4275039"/>
            <a:ext cx="616758" cy="183115"/>
          </a:xfrm>
          <a:prstGeom prst="roundRect">
            <a:avLst/>
          </a:prstGeom>
          <a:noFill/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05052" y="4711841"/>
            <a:ext cx="1481506" cy="307777"/>
          </a:xfrm>
          <a:prstGeom prst="rect">
            <a:avLst/>
          </a:prstGeom>
          <a:noFill/>
          <a:ln w="25400" cap="flat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4"/>
                </a:solidFill>
              </a:rPr>
              <a:t>Additional 100W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9" name="Straight Arrow Connector 8"/>
          <p:cNvCxnSpPr>
            <a:stCxn id="7" idx="0"/>
            <a:endCxn id="25" idx="1"/>
          </p:cNvCxnSpPr>
          <p:nvPr/>
        </p:nvCxnSpPr>
        <p:spPr>
          <a:xfrm flipV="1">
            <a:off x="7245805" y="4366597"/>
            <a:ext cx="432374" cy="345244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1"/>
          <p:cNvSpPr txBox="1">
            <a:spLocks/>
          </p:cNvSpPr>
          <p:nvPr/>
        </p:nvSpPr>
        <p:spPr bwMode="auto">
          <a:xfrm>
            <a:off x="4267200" y="5105400"/>
            <a:ext cx="4800600" cy="107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lvl="1"/>
            <a:r>
              <a:rPr lang="en-US" sz="1400" kern="0" dirty="0" smtClean="0"/>
              <a:t>Worst-case for 30° dipoles will increase neutron heating on 4.5 K stage, but decrease heating on 38 K stage</a:t>
            </a:r>
          </a:p>
          <a:p>
            <a:pPr lvl="1"/>
            <a:r>
              <a:rPr lang="en-US" sz="1400" kern="0" dirty="0" smtClean="0"/>
              <a:t>Overall cooling is manageable</a:t>
            </a:r>
          </a:p>
          <a:p>
            <a:pPr lvl="1"/>
            <a:r>
              <a:rPr lang="en-US" sz="1400" kern="0" dirty="0" smtClean="0"/>
              <a:t>A1900 on existing refrigeration system</a:t>
            </a:r>
            <a:endParaRPr lang="en-US" sz="1400" kern="0" dirty="0"/>
          </a:p>
        </p:txBody>
      </p:sp>
      <p:sp>
        <p:nvSpPr>
          <p:cNvPr id="31" name="TextBox 30"/>
          <p:cNvSpPr txBox="1"/>
          <p:nvPr/>
        </p:nvSpPr>
        <p:spPr>
          <a:xfrm>
            <a:off x="2571750" y="4810780"/>
            <a:ext cx="1639844" cy="523220"/>
          </a:xfrm>
          <a:prstGeom prst="rect">
            <a:avLst/>
          </a:prstGeom>
          <a:noFill/>
          <a:ln w="25400" cap="flat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4"/>
                </a:solidFill>
              </a:rPr>
              <a:t>Estimates for worst-case beam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32" name="Straight Arrow Connector 31"/>
          <p:cNvCxnSpPr>
            <a:stCxn id="31" idx="0"/>
          </p:cNvCxnSpPr>
          <p:nvPr/>
        </p:nvCxnSpPr>
        <p:spPr>
          <a:xfrm flipH="1" flipV="1">
            <a:off x="2971800" y="3893515"/>
            <a:ext cx="419872" cy="91726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4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Magnetostatic design</a:t>
            </a:r>
          </a:p>
          <a:p>
            <a:pPr lvl="1"/>
            <a:r>
              <a:rPr lang="en-US" dirty="0" smtClean="0"/>
              <a:t>Field uniformity</a:t>
            </a:r>
          </a:p>
          <a:p>
            <a:pPr lvl="2"/>
            <a:r>
              <a:rPr lang="en-US" dirty="0" smtClean="0"/>
              <a:t>Pole tip profile remains essentially unchanged </a:t>
            </a:r>
            <a:r>
              <a:rPr lang="en-US" dirty="0" smtClean="0">
                <a:sym typeface="Wingdings" panose="05000000000000000000" pitchFamily="2" charset="2"/>
              </a:rPr>
              <a:t> very little impact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Operating current – LTS will meet requirements after moving coils out 5 cm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Amp-turns will need to increase slightly, but </a:t>
            </a:r>
            <a:r>
              <a:rPr lang="en-US" dirty="0" err="1" smtClean="0">
                <a:sym typeface="Wingdings" panose="05000000000000000000" pitchFamily="2" charset="2"/>
              </a:rPr>
              <a:t>NbTi</a:t>
            </a:r>
            <a:r>
              <a:rPr lang="en-US" dirty="0" smtClean="0">
                <a:sym typeface="Wingdings" panose="05000000000000000000" pitchFamily="2" charset="2"/>
              </a:rPr>
              <a:t> @ 4.5 K has much better critical current density (</a:t>
            </a:r>
            <a:r>
              <a:rPr lang="en-US" i="1" dirty="0" err="1" smtClean="0">
                <a:sym typeface="Wingdings" panose="05000000000000000000" pitchFamily="2" charset="2"/>
              </a:rPr>
              <a:t>J</a:t>
            </a:r>
            <a:r>
              <a:rPr lang="en-US" i="1" baseline="-25000" dirty="0" err="1" smtClean="0">
                <a:sym typeface="Wingdings" panose="05000000000000000000" pitchFamily="2" charset="2"/>
              </a:rPr>
              <a:t>c</a:t>
            </a:r>
            <a:r>
              <a:rPr lang="en-US" dirty="0" smtClean="0">
                <a:sym typeface="Wingdings" panose="05000000000000000000" pitchFamily="2" charset="2"/>
              </a:rPr>
              <a:t>) than HTS tape @ 38 K</a:t>
            </a:r>
          </a:p>
          <a:p>
            <a:r>
              <a:rPr lang="en-US" dirty="0" smtClean="0"/>
              <a:t>Remote handling c</a:t>
            </a:r>
            <a:r>
              <a:rPr lang="en-US" dirty="0" smtClean="0">
                <a:sym typeface="Symbol" panose="05050102010706020507" pitchFamily="18" charset="2"/>
              </a:rPr>
              <a:t>oncept </a:t>
            </a:r>
            <a:r>
              <a:rPr lang="en-US" dirty="0">
                <a:sym typeface="Symbol" panose="05050102010706020507" pitchFamily="18" charset="2"/>
              </a:rPr>
              <a:t>for removal of cryostat-pole tip package unchanged</a:t>
            </a:r>
          </a:p>
          <a:p>
            <a:pPr lvl="1"/>
            <a:r>
              <a:rPr lang="en-US" dirty="0" smtClean="0"/>
              <a:t>20 ton maximum weight limit not exceeded</a:t>
            </a:r>
          </a:p>
          <a:p>
            <a:pPr lvl="2"/>
            <a:r>
              <a:rPr lang="en-US" dirty="0" smtClean="0"/>
              <a:t>HTS design</a:t>
            </a:r>
          </a:p>
          <a:p>
            <a:pPr lvl="3"/>
            <a:r>
              <a:rPr lang="en-US" dirty="0" smtClean="0"/>
              <a:t>cryostat + pole tips </a:t>
            </a:r>
            <a:r>
              <a:rPr lang="en-US" dirty="0" smtClean="0">
                <a:sym typeface="Symbol" panose="05050102010706020507" pitchFamily="18" charset="2"/>
              </a:rPr>
              <a:t> 7.4 tons; keystone</a:t>
            </a:r>
            <a:r>
              <a:rPr lang="en-US" dirty="0" smtClean="0"/>
              <a:t> </a:t>
            </a:r>
            <a:r>
              <a:rPr lang="en-US" dirty="0" smtClean="0">
                <a:sym typeface="Symbol" panose="05050102010706020507" pitchFamily="18" charset="2"/>
              </a:rPr>
              <a:t> 9.0 tons</a:t>
            </a:r>
          </a:p>
          <a:p>
            <a:pPr lvl="2"/>
            <a:r>
              <a:rPr lang="en-US" dirty="0" smtClean="0"/>
              <a:t>LTS design estimate</a:t>
            </a:r>
          </a:p>
          <a:p>
            <a:pPr lvl="3"/>
            <a:r>
              <a:rPr lang="en-US" dirty="0" smtClean="0"/>
              <a:t>cryostat + pole tips </a:t>
            </a:r>
            <a:r>
              <a:rPr lang="en-US" dirty="0" smtClean="0">
                <a:sym typeface="Symbol" panose="05050102010706020507" pitchFamily="18" charset="2"/>
              </a:rPr>
              <a:t> 9.0 tons; keystone  10.1 tons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53877"/>
            <a:ext cx="8991600" cy="749532"/>
          </a:xfrm>
        </p:spPr>
        <p:txBody>
          <a:bodyPr/>
          <a:lstStyle/>
          <a:p>
            <a:r>
              <a:rPr lang="en-US" sz="2800" dirty="0" smtClean="0"/>
              <a:t>Change </a:t>
            </a:r>
            <a:r>
              <a:rPr lang="en-US" sz="2800" dirty="0"/>
              <a:t>from HTS to LTS for 30° </a:t>
            </a:r>
            <a:r>
              <a:rPr lang="en-US" sz="2800" dirty="0" smtClean="0"/>
              <a:t>Dipole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200" dirty="0" smtClean="0"/>
              <a:t>Other Issues Addressed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6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Winding </a:t>
            </a:r>
            <a:r>
              <a:rPr lang="en-US" dirty="0">
                <a:latin typeface="Arial" pitchFamily="34" charset="0"/>
                <a:ea typeface="ＭＳ Ｐゴシック" charset="-128"/>
              </a:rPr>
              <a:t>4 focusing solenoids in </a:t>
            </a:r>
            <a:r>
              <a:rPr lang="en-US" dirty="0" smtClean="0">
                <a:latin typeface="Arial" pitchFamily="34" charset="0"/>
                <a:ea typeface="ＭＳ Ｐゴシック" charset="-128"/>
              </a:rPr>
              <a:t>house</a:t>
            </a:r>
          </a:p>
          <a:p>
            <a:r>
              <a:rPr lang="en-US" dirty="0">
                <a:latin typeface="Arial" pitchFamily="34" charset="0"/>
                <a:ea typeface="ＭＳ Ｐゴシック" charset="-128"/>
              </a:rPr>
              <a:t>CIQTs and warm iron quads will be assembled in parallel </a:t>
            </a:r>
            <a:r>
              <a:rPr lang="en-US" dirty="0" smtClean="0">
                <a:latin typeface="Arial" pitchFamily="34" charset="0"/>
                <a:ea typeface="ＭＳ Ｐゴシック" charset="-128"/>
              </a:rPr>
              <a:t>paths</a:t>
            </a:r>
          </a:p>
          <a:p>
            <a:pPr lvl="1"/>
            <a:r>
              <a:rPr lang="en-US" dirty="0" smtClean="0">
                <a:latin typeface="Arial" pitchFamily="34" charset="0"/>
                <a:ea typeface="ＭＳ Ｐゴシック" charset="-128"/>
              </a:rPr>
              <a:t>CIQTs</a:t>
            </a:r>
          </a:p>
          <a:p>
            <a:pPr lvl="2"/>
            <a:r>
              <a:rPr lang="en-US" dirty="0">
                <a:latin typeface="Arial" pitchFamily="34" charset="0"/>
                <a:ea typeface="ＭＳ Ｐゴシック" charset="-128"/>
              </a:rPr>
              <a:t>Winding of multipole coils has begun</a:t>
            </a:r>
          </a:p>
          <a:p>
            <a:pPr lvl="2"/>
            <a:r>
              <a:rPr lang="en-US" dirty="0" smtClean="0">
                <a:latin typeface="Arial" pitchFamily="34" charset="0"/>
                <a:ea typeface="ＭＳ Ｐゴシック" charset="-128"/>
              </a:rPr>
              <a:t>CIQT4 </a:t>
            </a:r>
            <a:r>
              <a:rPr lang="en-US" dirty="0">
                <a:latin typeface="Arial" pitchFamily="34" charset="0"/>
                <a:ea typeface="ＭＳ Ｐゴシック" charset="-128"/>
              </a:rPr>
              <a:t>is first followed by CIQT1 ~6 weeks later</a:t>
            </a:r>
          </a:p>
          <a:p>
            <a:pPr lvl="1"/>
            <a:r>
              <a:rPr lang="en-US" dirty="0" smtClean="0">
                <a:latin typeface="Arial" pitchFamily="34" charset="0"/>
                <a:ea typeface="ＭＳ Ｐゴシック" charset="-128"/>
              </a:rPr>
              <a:t>Warm </a:t>
            </a:r>
            <a:r>
              <a:rPr lang="en-US" dirty="0">
                <a:latin typeface="Arial" pitchFamily="34" charset="0"/>
                <a:ea typeface="ＭＳ Ｐゴシック" charset="-128"/>
              </a:rPr>
              <a:t>iron quads</a:t>
            </a:r>
          </a:p>
          <a:p>
            <a:pPr lvl="2"/>
            <a:r>
              <a:rPr lang="en-US" dirty="0">
                <a:latin typeface="Arial" pitchFamily="34" charset="0"/>
                <a:ea typeface="ＭＳ Ｐゴシック" charset="-128"/>
              </a:rPr>
              <a:t>FSQ5a and FSQ5b will be assembled at same time</a:t>
            </a:r>
          </a:p>
          <a:p>
            <a:pPr lvl="1"/>
            <a:r>
              <a:rPr lang="en-US" dirty="0">
                <a:latin typeface="Arial" pitchFamily="34" charset="0"/>
                <a:ea typeface="ＭＳ Ｐゴシック" charset="-128"/>
              </a:rPr>
              <a:t>Dipoles are last magnets to be assembled</a:t>
            </a:r>
          </a:p>
          <a:p>
            <a:pPr lvl="2"/>
            <a:r>
              <a:rPr lang="en-US" dirty="0">
                <a:latin typeface="Arial" pitchFamily="34" charset="0"/>
                <a:ea typeface="ＭＳ Ｐゴシック" charset="-128"/>
              </a:rPr>
              <a:t>Fabrication scheduled to begin December 2016</a:t>
            </a:r>
          </a:p>
          <a:p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Schedule</a:t>
            </a:r>
            <a:endParaRPr lang="en-US" dirty="0" smtClean="0"/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748297D-B762-47FA-B301-924122BC5F03}" type="slidenum">
              <a:rPr lang="en-US" smtClean="0"/>
              <a:pPr/>
              <a:t>34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1712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Magnets in the hot cell</a:t>
            </a:r>
          </a:p>
          <a:p>
            <a:pPr lvl="1"/>
            <a:r>
              <a:rPr lang="en-US" dirty="0" smtClean="0"/>
              <a:t>Highest radiation environment</a:t>
            </a:r>
          </a:p>
          <a:p>
            <a:r>
              <a:rPr lang="en-US" dirty="0" smtClean="0"/>
              <a:t>Magnet </a:t>
            </a:r>
            <a:r>
              <a:rPr lang="en-US" dirty="0" smtClean="0"/>
              <a:t>designs mostly complete</a:t>
            </a:r>
          </a:p>
          <a:p>
            <a:r>
              <a:rPr lang="en-US" dirty="0" smtClean="0"/>
              <a:t>HTS</a:t>
            </a:r>
            <a:r>
              <a:rPr lang="en-US" dirty="0" smtClean="0">
                <a:sym typeface="Wingdings" panose="05000000000000000000" pitchFamily="2" charset="2"/>
              </a:rPr>
              <a:t>LTS change still being finalized</a:t>
            </a:r>
          </a:p>
          <a:p>
            <a:pPr lvl="1"/>
            <a:r>
              <a:rPr lang="en-US" dirty="0" smtClean="0"/>
              <a:t>Dipole design being optimized</a:t>
            </a:r>
          </a:p>
          <a:p>
            <a:pPr lvl="1"/>
            <a:r>
              <a:rPr lang="en-US" dirty="0" smtClean="0"/>
              <a:t>Transition </a:t>
            </a:r>
            <a:r>
              <a:rPr lang="en-US" dirty="0" smtClean="0"/>
              <a:t>to HTS coils in future upgrades</a:t>
            </a:r>
          </a:p>
          <a:p>
            <a:endParaRPr lang="en-US" dirty="0" smtClean="0"/>
          </a:p>
        </p:txBody>
      </p:sp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 smtClean="0"/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748297D-B762-47FA-B301-924122BC5F03}" type="slidenum">
              <a:rPr lang="en-US" smtClean="0"/>
              <a:pPr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9274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8755" y="1288337"/>
            <a:ext cx="5850945" cy="417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76200" y="1067100"/>
            <a:ext cx="3352800" cy="5027414"/>
          </a:xfrm>
        </p:spPr>
        <p:txBody>
          <a:bodyPr/>
          <a:lstStyle/>
          <a:p>
            <a:r>
              <a:rPr lang="en-US" dirty="0"/>
              <a:t>Rare isotope production via in-flight technique with primary beams up to 400 kW, 200 MeV/u uranium</a:t>
            </a:r>
          </a:p>
          <a:p>
            <a:r>
              <a:rPr lang="en-US" dirty="0"/>
              <a:t>Fast, stopped and reaccelerated beam capability</a:t>
            </a:r>
          </a:p>
          <a:p>
            <a:r>
              <a:rPr lang="en-US" dirty="0"/>
              <a:t>Upgrade options</a:t>
            </a:r>
          </a:p>
          <a:p>
            <a:pPr lvl="1"/>
            <a:r>
              <a:rPr lang="en-US" dirty="0"/>
              <a:t>Energy 400 MeV/u for uranium</a:t>
            </a:r>
          </a:p>
          <a:p>
            <a:pPr lvl="1"/>
            <a:r>
              <a:rPr lang="en-US" dirty="0" smtClean="0"/>
              <a:t>Isotope separation on-line</a:t>
            </a:r>
          </a:p>
          <a:p>
            <a:pPr lvl="2"/>
            <a:r>
              <a:rPr lang="en-US" dirty="0" smtClean="0"/>
              <a:t>Multi-user </a:t>
            </a:r>
            <a:r>
              <a:rPr lang="en-US" dirty="0"/>
              <a:t>capability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FRIB - Facility for Rare Isotope Beams</a:t>
            </a:r>
            <a:br>
              <a:rPr lang="en-US" smtClean="0"/>
            </a:br>
            <a:r>
              <a:rPr lang="en-US" smtClean="0"/>
              <a:t>at Michigan State University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5264" y="5620152"/>
            <a:ext cx="8815386" cy="466912"/>
          </a:xfrm>
          <a:prstGeom prst="rect">
            <a:avLst/>
          </a:prstGeom>
          <a:noFill/>
        </p:spPr>
        <p:txBody>
          <a:bodyPr wrap="square" lIns="96600" tIns="48301" rIns="96600" bIns="48301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+mn-lt"/>
              </a:rPr>
              <a:t>World-leading next-generation rare isotope beam facility</a:t>
            </a:r>
          </a:p>
        </p:txBody>
      </p:sp>
    </p:spTree>
    <p:extLst>
      <p:ext uri="{BB962C8B-B14F-4D97-AF65-F5344CB8AC3E}">
        <p14:creationId xmlns:p14="http://schemas.microsoft.com/office/powerpoint/2010/main" val="401529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703391" y="990600"/>
            <a:ext cx="7535862" cy="5016500"/>
            <a:chOff x="1607377" y="990600"/>
            <a:chExt cx="7536623" cy="5016500"/>
          </a:xfrm>
        </p:grpSpPr>
        <p:pic>
          <p:nvPicPr>
            <p:cNvPr id="15368" name="Picture 4098" descr="nuclear_chart"/>
            <p:cNvPicPr>
              <a:picLocks noChangeAspect="1" noChangeArrowheads="1"/>
            </p:cNvPicPr>
            <p:nvPr/>
          </p:nvPicPr>
          <p:blipFill>
            <a:blip r:embed="rId3" cstate="screen">
              <a:lum bright="22000" contrast="10000"/>
            </a:blip>
            <a:srcRect/>
            <a:stretch>
              <a:fillRect/>
            </a:stretch>
          </p:blipFill>
          <p:spPr bwMode="auto">
            <a:xfrm>
              <a:off x="1607377" y="990600"/>
              <a:ext cx="7536623" cy="501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 rot="19704429">
              <a:off x="3982338" y="3128624"/>
              <a:ext cx="1869034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6832">
                <a:defRPr/>
              </a:pPr>
              <a:r>
                <a:rPr lang="en-US" b="1" dirty="0">
                  <a:solidFill>
                    <a:prstClr val="white"/>
                  </a:solidFill>
                  <a:cs typeface="ヒラギノ角ゴ Pro W3" charset="-128"/>
                </a:rPr>
                <a:t>Available today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36902" y="4775537"/>
              <a:ext cx="330709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6832">
                <a:defRPr/>
              </a:pPr>
              <a:r>
                <a:rPr lang="en-US" sz="2000" b="1" dirty="0">
                  <a:solidFill>
                    <a:srgbClr val="00CC66"/>
                  </a:solidFill>
                </a:rPr>
                <a:t>New territory to be explored with FRIB</a:t>
              </a:r>
            </a:p>
          </p:txBody>
        </p:sp>
      </p:grpSp>
      <p:sp>
        <p:nvSpPr>
          <p:cNvPr id="15365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FRIB Beams Will Enable New Discoveries</a:t>
            </a:r>
            <a:endParaRPr lang="en-US" dirty="0" smtClean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Burkhardt, RESMM15, Talk A2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65490" y="5334000"/>
            <a:ext cx="2297110" cy="707886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defTabSz="456832"/>
            <a:r>
              <a:rPr lang="en-US" sz="2000" dirty="0">
                <a:solidFill>
                  <a:prstClr val="black"/>
                </a:solidFill>
              </a:rPr>
              <a:t>about 3000 known isotopes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2" y="1036089"/>
            <a:ext cx="4153289" cy="286356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H="1" flipV="1">
            <a:off x="5929315" y="3479362"/>
            <a:ext cx="642938" cy="1092641"/>
          </a:xfrm>
          <a:prstGeom prst="straightConnector1">
            <a:avLst/>
          </a:prstGeom>
          <a:noFill/>
          <a:ln w="57150">
            <a:solidFill>
              <a:srgbClr val="00B05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06469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Conventional Facilities Site Layout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1D2CDB64-C772-4C10-8066-C769534B205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9" y="1116512"/>
            <a:ext cx="8366840" cy="482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47353" y="1069346"/>
            <a:ext cx="4600847" cy="5056776"/>
          </a:xfrm>
        </p:spPr>
        <p:txBody>
          <a:bodyPr/>
          <a:lstStyle/>
          <a:p>
            <a:r>
              <a:rPr lang="en-US" sz="2000" dirty="0" smtClean="0"/>
              <a:t>Structural steel erection for surface building underway</a:t>
            </a:r>
          </a:p>
          <a:p>
            <a:r>
              <a:rPr lang="en-US" sz="2000" dirty="0" smtClean="0"/>
              <a:t>Backfill: 46,178 tons = 65% complete</a:t>
            </a:r>
          </a:p>
          <a:p>
            <a:r>
              <a:rPr lang="en-US" sz="2000" dirty="0" smtClean="0"/>
              <a:t>Resteel</a:t>
            </a:r>
            <a:r>
              <a:rPr lang="en-US" sz="2000" dirty="0"/>
              <a:t>: </a:t>
            </a:r>
            <a:r>
              <a:rPr lang="en-US" sz="2000" dirty="0" smtClean="0"/>
              <a:t>1,799/2,800 </a:t>
            </a:r>
            <a:r>
              <a:rPr lang="en-US" sz="2000" dirty="0"/>
              <a:t>tons = </a:t>
            </a:r>
            <a:r>
              <a:rPr lang="en-US" sz="2000" dirty="0" smtClean="0"/>
              <a:t>64%</a:t>
            </a:r>
            <a:endParaRPr lang="en-US" sz="2000" dirty="0"/>
          </a:p>
          <a:p>
            <a:r>
              <a:rPr lang="en-US" sz="2000" dirty="0"/>
              <a:t>Concrete: </a:t>
            </a:r>
            <a:r>
              <a:rPr lang="en-US" sz="2000" dirty="0" smtClean="0"/>
              <a:t>24,468/43,000 yards </a:t>
            </a:r>
            <a:r>
              <a:rPr lang="en-US" sz="2000" dirty="0"/>
              <a:t>= </a:t>
            </a:r>
            <a:r>
              <a:rPr lang="en-US" sz="2000" dirty="0" smtClean="0"/>
              <a:t>53%</a:t>
            </a:r>
          </a:p>
          <a:p>
            <a:r>
              <a:rPr lang="en-US" sz="2000" dirty="0" smtClean="0"/>
              <a:t>Caissons have been completed</a:t>
            </a:r>
          </a:p>
          <a:p>
            <a:r>
              <a:rPr lang="en-US" sz="2000" dirty="0" smtClean="0"/>
              <a:t>Ongoing installation of hangers and piping in linac tunnel</a:t>
            </a:r>
          </a:p>
          <a:p>
            <a:r>
              <a:rPr lang="en-US" sz="2000" dirty="0" smtClean="0"/>
              <a:t>Forming and placing resteel for the west wall of the hot cell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9331"/>
            <a:ext cx="8991600" cy="478624"/>
          </a:xfrm>
        </p:spPr>
        <p:txBody>
          <a:bodyPr/>
          <a:lstStyle/>
          <a:p>
            <a:r>
              <a:rPr lang="en-US" dirty="0" smtClean="0"/>
              <a:t>FRIB Construction Progress [1]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3554101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Performing work on tunnel</a:t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smtClean="0">
                <a:solidFill>
                  <a:schemeClr val="tx1"/>
                </a:solidFill>
              </a:rPr>
              <a:t>exhaust shaft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249" y="1069347"/>
            <a:ext cx="1674702" cy="25120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43582" y="3200467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Placing resteel for hot cell wall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93" y="1482920"/>
            <a:ext cx="2438579" cy="1625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51" y="4002627"/>
            <a:ext cx="2386149" cy="15907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05150" y="5617785"/>
            <a:ext cx="2386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Newly painted linac tunnel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575" y="4015766"/>
            <a:ext cx="2386584" cy="15910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50855" y="5697922"/>
            <a:ext cx="2520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View of target area from northeast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35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26818"/>
            <a:ext cx="8991600" cy="803649"/>
          </a:xfrm>
        </p:spPr>
        <p:txBody>
          <a:bodyPr/>
          <a:lstStyle/>
          <a:p>
            <a:r>
              <a:rPr lang="en-US" dirty="0"/>
              <a:t>FRIB Construction Progress </a:t>
            </a:r>
            <a:r>
              <a:rPr lang="en-US" dirty="0" smtClean="0"/>
              <a:t>[</a:t>
            </a:r>
            <a:r>
              <a:rPr lang="en-US" dirty="0"/>
              <a:t>2</a:t>
            </a:r>
            <a:r>
              <a:rPr lang="en-US" dirty="0" smtClean="0"/>
              <a:t>]</a:t>
            </a:r>
            <a:br>
              <a:rPr lang="en-US" dirty="0" smtClean="0"/>
            </a:br>
            <a:r>
              <a:rPr lang="en-US" sz="2400" dirty="0" smtClean="0"/>
              <a:t>FRIB </a:t>
            </a:r>
            <a:r>
              <a:rPr lang="en-US" sz="2400" dirty="0"/>
              <a:t>Concrete as of 29 April 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9" y="1524000"/>
            <a:ext cx="8793596" cy="4544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141" y="1992691"/>
            <a:ext cx="266379" cy="920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2400" y="1958533"/>
            <a:ext cx="2048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= Tunnel slabs poured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= Tunnel walls poured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= Tunnel lid poured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= Backfilled to grade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96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FRIB Driver Accelerator Layout</a:t>
            </a:r>
            <a:endParaRPr lang="en-US"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Burkhardt, RESMM15, Talk A2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8" name="Content Placeholder 5" descr="hallway_MLeitner_york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" r="-75"/>
          <a:stretch>
            <a:fillRect/>
          </a:stretch>
        </p:blipFill>
        <p:spPr bwMode="auto">
          <a:xfrm>
            <a:off x="160570" y="1066800"/>
            <a:ext cx="882286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996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501 ESAC Powerpoint Template.potx" id="{5957C69B-98C2-473C-A809-421E53636B44}" vid="{9798B89E-B50A-474A-A3D5-7D4F696847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EF8D17E67F144C8E2FABDFFF3AE1BE" ma:contentTypeVersion="0" ma:contentTypeDescription="Create a new document." ma:contentTypeScope="" ma:versionID="81f9ebdcf5d1b9e0692367b3af9e17e1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ab917fb8cdbba707587918c613d1e06a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BA702D-F6E6-4314-8945-369A109C75F9}">
  <ds:schemaRefs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  <ds:schemaRef ds:uri="31ac3772-10db-466f-87b2-5ca6a813de61"/>
  </ds:schemaRefs>
</ds:datastoreItem>
</file>

<file path=customXml/itemProps2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3E0300-9F4F-4D3B-B924-2B5C92B696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c3772-10db-466f-87b2-5ca6a813d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201501 ESAC Powerpoint Template</Template>
  <TotalTime>7202</TotalTime>
  <Words>2011</Words>
  <Application>Microsoft Office PowerPoint</Application>
  <PresentationFormat>On-screen Show (4:3)</PresentationFormat>
  <Paragraphs>480</Paragraphs>
  <Slides>35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 Unicode MS</vt:lpstr>
      <vt:lpstr>Helvetica</vt:lpstr>
      <vt:lpstr>Lucida Grande</vt:lpstr>
      <vt:lpstr>ＭＳ Ｐゴシック</vt:lpstr>
      <vt:lpstr>ヒラギノ角ゴ Pro W3</vt:lpstr>
      <vt:lpstr>Arial</vt:lpstr>
      <vt:lpstr>Calibri</vt:lpstr>
      <vt:lpstr>Symbol</vt:lpstr>
      <vt:lpstr>Wingdings</vt:lpstr>
      <vt:lpstr>FRIB3</vt:lpstr>
      <vt:lpstr>Status of the FRIB Fragment Separator Superconducting Magnets</vt:lpstr>
      <vt:lpstr>Outline</vt:lpstr>
      <vt:lpstr>Team</vt:lpstr>
      <vt:lpstr>FRIB - Facility for Rare Isotope Beams at Michigan State University</vt:lpstr>
      <vt:lpstr>FRIB Beams Will Enable New Discoveries</vt:lpstr>
      <vt:lpstr>Conventional Facilities Site Layout</vt:lpstr>
      <vt:lpstr>FRIB Construction Progress [1]</vt:lpstr>
      <vt:lpstr>FRIB Construction Progress [2] FRIB Concrete as of 29 April 2015</vt:lpstr>
      <vt:lpstr>FRIB Driver Accelerator Layout</vt:lpstr>
      <vt:lpstr>Fragment Separator</vt:lpstr>
      <vt:lpstr>Fragment Separator Magnets</vt:lpstr>
      <vt:lpstr>Fragment Separator Mechanical Design </vt:lpstr>
      <vt:lpstr>Target Facility Design </vt:lpstr>
      <vt:lpstr>Target Facility Design  Interior Layout</vt:lpstr>
      <vt:lpstr>Target Facility Hot Cell</vt:lpstr>
      <vt:lpstr>Fragment Separator Magnet Design</vt:lpstr>
      <vt:lpstr>Fragment Separator Magnet Design Magnet Field Quality Example: FSQ9</vt:lpstr>
      <vt:lpstr>Warm iron quad (half)</vt:lpstr>
      <vt:lpstr>Warm Iron Quad</vt:lpstr>
      <vt:lpstr>Warm Iron FRIB Quadrupole Features</vt:lpstr>
      <vt:lpstr>Detailed Magnet Models for Simulations Basis for Reliable Prediction of Radiation Effects</vt:lpstr>
      <vt:lpstr>Calculations of Radiation Power Deposition</vt:lpstr>
      <vt:lpstr>Calculations of Radiation Power Deposition</vt:lpstr>
      <vt:lpstr>Magnet Thermal Shield Power Deposition Study Supports Cryogenics Detailed Design</vt:lpstr>
      <vt:lpstr>Magnet Yoke Power Deposition Study  Supports Cooling Loop Design</vt:lpstr>
      <vt:lpstr>Magnet Yoke Power Deposition Study Determines Cooling Loop Design</vt:lpstr>
      <vt:lpstr> Fragment Separator Remote-Handling Equipment</vt:lpstr>
      <vt:lpstr>Change from HTS to RT and LTS Technology Reduce Cost and Risk, Increase Performance</vt:lpstr>
      <vt:lpstr>Change from HTS to RT for FSQ1 RT Has Low Risk</vt:lpstr>
      <vt:lpstr>Planned Change from HTS to LTS for 30° Dipole LTS is Suitable Technology</vt:lpstr>
      <vt:lpstr>Radiation Transport Analyzed to Determine Life-time of Magnets</vt:lpstr>
      <vt:lpstr>Planned Change from HTS to LTS for 30° Dipole Cryogenic Performance is not an Issue</vt:lpstr>
      <vt:lpstr>Change from HTS to LTS for 30° Dipole Other Issues Addressed</vt:lpstr>
      <vt:lpstr>Schedule</vt:lpstr>
      <vt:lpstr>Summary</vt:lpstr>
    </vt:vector>
  </TitlesOfParts>
  <Company>NSCL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 of Presentation]</dc:title>
  <dc:creator>Kebler, Janell</dc:creator>
  <cp:lastModifiedBy>Burkhardt, Earle</cp:lastModifiedBy>
  <cp:revision>197</cp:revision>
  <cp:lastPrinted>2015-01-21T20:30:21Z</cp:lastPrinted>
  <dcterms:created xsi:type="dcterms:W3CDTF">2015-01-05T21:50:00Z</dcterms:created>
  <dcterms:modified xsi:type="dcterms:W3CDTF">2015-05-11T12:36:53Z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0x010100CFEF8D17E67F144C8E2FABDFFF3AE1BE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