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Lst>
  <p:notesMasterIdLst>
    <p:notesMasterId r:id="rId83"/>
  </p:notesMasterIdLst>
  <p:handoutMasterIdLst>
    <p:handoutMasterId r:id="rId84"/>
  </p:handoutMasterIdLst>
  <p:sldIdLst>
    <p:sldId id="662" r:id="rId5"/>
    <p:sldId id="677" r:id="rId6"/>
    <p:sldId id="619" r:id="rId7"/>
    <p:sldId id="666" r:id="rId8"/>
    <p:sldId id="671" r:id="rId9"/>
    <p:sldId id="675" r:id="rId10"/>
    <p:sldId id="674" r:id="rId11"/>
    <p:sldId id="676" r:id="rId12"/>
    <p:sldId id="678" r:id="rId13"/>
    <p:sldId id="679" r:id="rId14"/>
    <p:sldId id="680" r:id="rId15"/>
    <p:sldId id="685" r:id="rId16"/>
    <p:sldId id="684" r:id="rId17"/>
    <p:sldId id="690" r:id="rId18"/>
    <p:sldId id="681" r:id="rId19"/>
    <p:sldId id="688" r:id="rId20"/>
    <p:sldId id="686" r:id="rId21"/>
    <p:sldId id="689" r:id="rId22"/>
    <p:sldId id="683" r:id="rId23"/>
    <p:sldId id="682" r:id="rId24"/>
    <p:sldId id="687" r:id="rId25"/>
    <p:sldId id="693" r:id="rId26"/>
    <p:sldId id="694" r:id="rId27"/>
    <p:sldId id="692" r:id="rId28"/>
    <p:sldId id="695" r:id="rId29"/>
    <p:sldId id="696" r:id="rId30"/>
    <p:sldId id="697" r:id="rId31"/>
    <p:sldId id="698" r:id="rId32"/>
    <p:sldId id="699" r:id="rId33"/>
    <p:sldId id="744" r:id="rId34"/>
    <p:sldId id="700" r:id="rId35"/>
    <p:sldId id="701" r:id="rId36"/>
    <p:sldId id="702" r:id="rId37"/>
    <p:sldId id="703" r:id="rId38"/>
    <p:sldId id="746" r:id="rId39"/>
    <p:sldId id="747" r:id="rId40"/>
    <p:sldId id="754" r:id="rId41"/>
    <p:sldId id="755" r:id="rId42"/>
    <p:sldId id="756" r:id="rId43"/>
    <p:sldId id="757" r:id="rId44"/>
    <p:sldId id="748" r:id="rId45"/>
    <p:sldId id="749" r:id="rId46"/>
    <p:sldId id="750" r:id="rId47"/>
    <p:sldId id="751" r:id="rId48"/>
    <p:sldId id="753" r:id="rId49"/>
    <p:sldId id="762" r:id="rId50"/>
    <p:sldId id="763" r:id="rId51"/>
    <p:sldId id="764" r:id="rId52"/>
    <p:sldId id="765" r:id="rId53"/>
    <p:sldId id="766" r:id="rId54"/>
    <p:sldId id="767" r:id="rId55"/>
    <p:sldId id="768" r:id="rId56"/>
    <p:sldId id="761" r:id="rId57"/>
    <p:sldId id="759" r:id="rId58"/>
    <p:sldId id="760" r:id="rId59"/>
    <p:sldId id="745" r:id="rId60"/>
    <p:sldId id="705" r:id="rId61"/>
    <p:sldId id="706" r:id="rId62"/>
    <p:sldId id="707" r:id="rId63"/>
    <p:sldId id="708" r:id="rId64"/>
    <p:sldId id="709" r:id="rId65"/>
    <p:sldId id="710" r:id="rId66"/>
    <p:sldId id="711" r:id="rId67"/>
    <p:sldId id="712" r:id="rId68"/>
    <p:sldId id="713" r:id="rId69"/>
    <p:sldId id="714" r:id="rId70"/>
    <p:sldId id="715" r:id="rId71"/>
    <p:sldId id="716" r:id="rId72"/>
    <p:sldId id="717" r:id="rId73"/>
    <p:sldId id="718" r:id="rId74"/>
    <p:sldId id="719" r:id="rId75"/>
    <p:sldId id="726" r:id="rId76"/>
    <p:sldId id="727" r:id="rId77"/>
    <p:sldId id="728" r:id="rId78"/>
    <p:sldId id="729" r:id="rId79"/>
    <p:sldId id="730" r:id="rId80"/>
    <p:sldId id="731" r:id="rId81"/>
    <p:sldId id="732" r:id="rId82"/>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1D"/>
    <a:srgbClr val="9A0000"/>
    <a:srgbClr val="FFCC99"/>
    <a:srgbClr val="9D3431"/>
    <a:srgbClr val="0000FF"/>
    <a:srgbClr val="FFFFCC"/>
    <a:srgbClr val="FF0000"/>
    <a:srgbClr val="FF9966"/>
    <a:srgbClr val="0080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04" autoAdjust="0"/>
    <p:restoredTop sz="89680" autoAdjust="0"/>
  </p:normalViewPr>
  <p:slideViewPr>
    <p:cSldViewPr snapToGrid="0">
      <p:cViewPr varScale="1">
        <p:scale>
          <a:sx n="79" d="100"/>
          <a:sy n="79" d="100"/>
        </p:scale>
        <p:origin x="-147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28"/>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8D319-C08E-49F9-8BB0-1AE36C457B8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77D8D882-7119-4C43-803B-63A6B7AADA10}">
      <dgm:prSet phldrT="[Text]" custT="1"/>
      <dgm:spPr>
        <a:solidFill>
          <a:schemeClr val="accent6">
            <a:lumMod val="75000"/>
          </a:schemeClr>
        </a:solidFill>
      </dgm:spPr>
      <dgm:t>
        <a:bodyPr/>
        <a:lstStyle/>
        <a:p>
          <a:r>
            <a:rPr lang="en-US" sz="1200" dirty="0" smtClean="0"/>
            <a:t>Receipt Inspection</a:t>
          </a:r>
          <a:endParaRPr lang="en-US" sz="1200" dirty="0"/>
        </a:p>
      </dgm:t>
    </dgm:pt>
    <dgm:pt modelId="{A71A72A5-949D-423A-9D40-71C1A5A1AA17}" type="parTrans" cxnId="{F2A4648E-61CB-49B4-8FC9-050CE0DC12B7}">
      <dgm:prSet/>
      <dgm:spPr/>
      <dgm:t>
        <a:bodyPr/>
        <a:lstStyle/>
        <a:p>
          <a:endParaRPr lang="en-US"/>
        </a:p>
      </dgm:t>
    </dgm:pt>
    <dgm:pt modelId="{086902BD-CDFC-4BD5-A3AF-2A2E7E98298F}" type="sibTrans" cxnId="{F2A4648E-61CB-49B4-8FC9-050CE0DC12B7}">
      <dgm:prSet/>
      <dgm:spPr/>
      <dgm:t>
        <a:bodyPr/>
        <a:lstStyle/>
        <a:p>
          <a:endParaRPr lang="en-US"/>
        </a:p>
      </dgm:t>
    </dgm:pt>
    <dgm:pt modelId="{B6821F43-B266-4A7D-9D0C-2B128F8C3E47}">
      <dgm:prSet phldrT="[Text]" custT="1"/>
      <dgm:spPr/>
      <dgm:t>
        <a:bodyPr/>
        <a:lstStyle/>
        <a:p>
          <a:r>
            <a:rPr lang="en-US" sz="1200" dirty="0" smtClean="0"/>
            <a:t>Transport to Vertical Attachment Area</a:t>
          </a:r>
          <a:endParaRPr lang="en-US" sz="1200" dirty="0"/>
        </a:p>
      </dgm:t>
    </dgm:pt>
    <dgm:pt modelId="{470E5A85-4144-45A6-8615-9C8511DC92EC}" type="parTrans" cxnId="{B872C75B-6AAF-4A7E-8627-4FA1749121EB}">
      <dgm:prSet/>
      <dgm:spPr/>
      <dgm:t>
        <a:bodyPr/>
        <a:lstStyle/>
        <a:p>
          <a:endParaRPr lang="en-US"/>
        </a:p>
      </dgm:t>
    </dgm:pt>
    <dgm:pt modelId="{B4010EEE-60B7-4859-BB20-3414BB6EB25D}" type="sibTrans" cxnId="{B872C75B-6AAF-4A7E-8627-4FA1749121EB}">
      <dgm:prSet/>
      <dgm:spPr/>
      <dgm:t>
        <a:bodyPr/>
        <a:lstStyle/>
        <a:p>
          <a:endParaRPr lang="en-US"/>
        </a:p>
      </dgm:t>
    </dgm:pt>
    <dgm:pt modelId="{CD52122B-C2F8-40DE-BBEB-2ABC372712CE}">
      <dgm:prSet phldrT="[Text]" custT="1"/>
      <dgm:spPr/>
      <dgm:t>
        <a:bodyPr/>
        <a:lstStyle/>
        <a:p>
          <a:r>
            <a:rPr lang="en-US" sz="1200" dirty="0" smtClean="0"/>
            <a:t>Attach to Test Insert</a:t>
          </a:r>
          <a:endParaRPr lang="en-US" sz="1200" dirty="0"/>
        </a:p>
      </dgm:t>
    </dgm:pt>
    <dgm:pt modelId="{57CF2FF9-453D-45F8-B92B-3C94681E44A1}" type="parTrans" cxnId="{735A1BE4-20D7-4BFD-9E7C-779C3A589DA9}">
      <dgm:prSet/>
      <dgm:spPr/>
      <dgm:t>
        <a:bodyPr/>
        <a:lstStyle/>
        <a:p>
          <a:endParaRPr lang="en-US"/>
        </a:p>
      </dgm:t>
    </dgm:pt>
    <dgm:pt modelId="{2662C2D3-66FD-4051-9E37-0496CFBEB1B7}" type="sibTrans" cxnId="{735A1BE4-20D7-4BFD-9E7C-779C3A589DA9}">
      <dgm:prSet/>
      <dgm:spPr/>
      <dgm:t>
        <a:bodyPr/>
        <a:lstStyle/>
        <a:p>
          <a:endParaRPr lang="en-US"/>
        </a:p>
      </dgm:t>
    </dgm:pt>
    <dgm:pt modelId="{1E5BE801-B57F-45B2-9DA7-13DCDECF9775}">
      <dgm:prSet phldrT="[Text]" custT="1"/>
      <dgm:spPr/>
      <dgm:t>
        <a:bodyPr/>
        <a:lstStyle/>
        <a:p>
          <a:r>
            <a:rPr lang="en-US" sz="1200" dirty="0" smtClean="0"/>
            <a:t>RF/CMM </a:t>
          </a:r>
          <a:r>
            <a:rPr lang="en-US" sz="1200" dirty="0" smtClean="0"/>
            <a:t>Inspection</a:t>
          </a:r>
          <a:endParaRPr lang="en-US" sz="1200" dirty="0"/>
        </a:p>
      </dgm:t>
    </dgm:pt>
    <dgm:pt modelId="{0CF8133C-DEF4-4E6E-A8D2-03BAFCD1AE6E}" type="parTrans" cxnId="{715233CF-B4D4-43F8-A92C-09C927607EE1}">
      <dgm:prSet/>
      <dgm:spPr/>
      <dgm:t>
        <a:bodyPr/>
        <a:lstStyle/>
        <a:p>
          <a:endParaRPr lang="en-US"/>
        </a:p>
      </dgm:t>
    </dgm:pt>
    <dgm:pt modelId="{48F16700-A12B-47E2-BA59-0C18014887EC}" type="sibTrans" cxnId="{715233CF-B4D4-43F8-A92C-09C927607EE1}">
      <dgm:prSet/>
      <dgm:spPr/>
      <dgm:t>
        <a:bodyPr/>
        <a:lstStyle/>
        <a:p>
          <a:endParaRPr lang="en-US"/>
        </a:p>
      </dgm:t>
    </dgm:pt>
    <dgm:pt modelId="{01176A35-73E3-467C-92E4-657A41D94C15}">
      <dgm:prSet phldrT="[Text]" custT="1"/>
      <dgm:spPr/>
      <dgm:t>
        <a:bodyPr/>
        <a:lstStyle/>
        <a:p>
          <a:r>
            <a:rPr lang="en-US" sz="1200" dirty="0" smtClean="0"/>
            <a:t>Cleaning</a:t>
          </a:r>
          <a:endParaRPr lang="en-US" sz="1200" dirty="0"/>
        </a:p>
      </dgm:t>
    </dgm:pt>
    <dgm:pt modelId="{910E164E-CDA5-48A9-B7C6-0DDE2CE3E8A9}" type="parTrans" cxnId="{866BE09D-4FE1-40BD-B977-9AED5ADB90B1}">
      <dgm:prSet/>
      <dgm:spPr/>
      <dgm:t>
        <a:bodyPr/>
        <a:lstStyle/>
        <a:p>
          <a:endParaRPr lang="en-US"/>
        </a:p>
      </dgm:t>
    </dgm:pt>
    <dgm:pt modelId="{28265FBF-232A-43CB-AD54-EF2DB5667221}" type="sibTrans" cxnId="{866BE09D-4FE1-40BD-B977-9AED5ADB90B1}">
      <dgm:prSet/>
      <dgm:spPr/>
      <dgm:t>
        <a:bodyPr/>
        <a:lstStyle/>
        <a:p>
          <a:endParaRPr lang="en-US"/>
        </a:p>
      </dgm:t>
    </dgm:pt>
    <dgm:pt modelId="{C58A88E0-42C1-4CCC-9230-9C7EEC34E65E}">
      <dgm:prSet phldrT="[Text]" custT="1"/>
      <dgm:spPr/>
      <dgm:t>
        <a:bodyPr/>
        <a:lstStyle/>
        <a:p>
          <a:r>
            <a:rPr lang="en-US" sz="1100" dirty="0" smtClean="0"/>
            <a:t>Wipe down</a:t>
          </a:r>
          <a:endParaRPr lang="en-US" sz="1100" dirty="0"/>
        </a:p>
      </dgm:t>
    </dgm:pt>
    <dgm:pt modelId="{1B3558AA-96FD-40E5-903E-38F57AD72216}" type="parTrans" cxnId="{975CDD84-0E4D-477F-8616-7E64C9B4D21B}">
      <dgm:prSet/>
      <dgm:spPr/>
      <dgm:t>
        <a:bodyPr/>
        <a:lstStyle/>
        <a:p>
          <a:endParaRPr lang="en-US"/>
        </a:p>
      </dgm:t>
    </dgm:pt>
    <dgm:pt modelId="{B4FE4298-C947-425B-9F72-F0E8E5E242C8}" type="sibTrans" cxnId="{975CDD84-0E4D-477F-8616-7E64C9B4D21B}">
      <dgm:prSet/>
      <dgm:spPr/>
      <dgm:t>
        <a:bodyPr/>
        <a:lstStyle/>
        <a:p>
          <a:endParaRPr lang="en-US"/>
        </a:p>
      </dgm:t>
    </dgm:pt>
    <dgm:pt modelId="{7F573D3F-D011-4B1A-AD9C-2D3FAE660BD2}">
      <dgm:prSet phldrT="[Text]" custT="1"/>
      <dgm:spPr/>
      <dgm:t>
        <a:bodyPr/>
        <a:lstStyle/>
        <a:p>
          <a:r>
            <a:rPr lang="en-US" sz="1100" dirty="0" smtClean="0"/>
            <a:t>Active pumping (?)</a:t>
          </a:r>
          <a:endParaRPr lang="en-US" sz="1100" dirty="0"/>
        </a:p>
      </dgm:t>
    </dgm:pt>
    <dgm:pt modelId="{3E098E16-1CDD-42DF-89FB-2E1724455B43}" type="parTrans" cxnId="{DBB0EAF3-DC97-41E1-97A8-2E508283C28B}">
      <dgm:prSet/>
      <dgm:spPr/>
      <dgm:t>
        <a:bodyPr/>
        <a:lstStyle/>
        <a:p>
          <a:endParaRPr lang="en-US"/>
        </a:p>
      </dgm:t>
    </dgm:pt>
    <dgm:pt modelId="{3CC33C0E-45D2-4016-8F91-EB129892E132}" type="sibTrans" cxnId="{DBB0EAF3-DC97-41E1-97A8-2E508283C28B}">
      <dgm:prSet/>
      <dgm:spPr/>
      <dgm:t>
        <a:bodyPr/>
        <a:lstStyle/>
        <a:p>
          <a:endParaRPr lang="en-US"/>
        </a:p>
      </dgm:t>
    </dgm:pt>
    <dgm:pt modelId="{F4C4EFD4-EA5F-4E59-9CC1-2D1463051943}">
      <dgm:prSet phldrT="[Text]" custT="1"/>
      <dgm:spPr/>
      <dgm:t>
        <a:bodyPr/>
        <a:lstStyle/>
        <a:p>
          <a:r>
            <a:rPr lang="en-US" sz="1200" dirty="0" smtClean="0"/>
            <a:t>Transport to Vertical Test Area</a:t>
          </a:r>
          <a:endParaRPr lang="en-US" sz="1200" dirty="0"/>
        </a:p>
      </dgm:t>
    </dgm:pt>
    <dgm:pt modelId="{49D1B0BC-9EC5-41CA-AE94-EBEAEF411D89}" type="parTrans" cxnId="{60BE01A7-97C4-400C-8870-63822BB43BD0}">
      <dgm:prSet/>
      <dgm:spPr/>
      <dgm:t>
        <a:bodyPr/>
        <a:lstStyle/>
        <a:p>
          <a:endParaRPr lang="en-US"/>
        </a:p>
      </dgm:t>
    </dgm:pt>
    <dgm:pt modelId="{2868EC22-C4F8-4939-9349-5918301F9EB7}" type="sibTrans" cxnId="{60BE01A7-97C4-400C-8870-63822BB43BD0}">
      <dgm:prSet/>
      <dgm:spPr/>
      <dgm:t>
        <a:bodyPr/>
        <a:lstStyle/>
        <a:p>
          <a:endParaRPr lang="en-US"/>
        </a:p>
      </dgm:t>
    </dgm:pt>
    <dgm:pt modelId="{CAAA558B-BD15-4816-ABA5-6BC94E30B175}">
      <dgm:prSet phldrT="[Text]" custT="1"/>
      <dgm:spPr/>
      <dgm:t>
        <a:bodyPr/>
        <a:lstStyle/>
        <a:p>
          <a:r>
            <a:rPr lang="en-US" sz="1200" dirty="0" smtClean="0"/>
            <a:t>Qualification Test</a:t>
          </a:r>
          <a:endParaRPr lang="en-US" sz="1200" dirty="0"/>
        </a:p>
      </dgm:t>
    </dgm:pt>
    <dgm:pt modelId="{8C9993BA-AF77-4538-996D-F7814F833225}" type="parTrans" cxnId="{E4EE7296-7F30-4384-BA1B-A75A43D3A5E2}">
      <dgm:prSet/>
      <dgm:spPr/>
      <dgm:t>
        <a:bodyPr/>
        <a:lstStyle/>
        <a:p>
          <a:endParaRPr lang="en-US"/>
        </a:p>
      </dgm:t>
    </dgm:pt>
    <dgm:pt modelId="{1229CBB6-B0BD-4805-A107-3B75E702A68D}" type="sibTrans" cxnId="{E4EE7296-7F30-4384-BA1B-A75A43D3A5E2}">
      <dgm:prSet/>
      <dgm:spPr/>
      <dgm:t>
        <a:bodyPr/>
        <a:lstStyle/>
        <a:p>
          <a:endParaRPr lang="en-US"/>
        </a:p>
      </dgm:t>
    </dgm:pt>
    <dgm:pt modelId="{016D7B36-E749-4CD7-AB58-CD6EDECB64B6}">
      <dgm:prSet phldrT="[Text]" custT="1"/>
      <dgm:spPr/>
      <dgm:t>
        <a:bodyPr/>
        <a:lstStyle/>
        <a:p>
          <a:r>
            <a:rPr lang="en-US" sz="1100" dirty="0" smtClean="0"/>
            <a:t>Iso-6 area</a:t>
          </a:r>
          <a:endParaRPr lang="en-US" sz="1100" dirty="0"/>
        </a:p>
      </dgm:t>
    </dgm:pt>
    <dgm:pt modelId="{712EBDD7-E022-40FC-912E-AB2F0DC5C1C3}" type="parTrans" cxnId="{C86C1BB7-2277-4013-8EB5-DCA9091572C3}">
      <dgm:prSet/>
      <dgm:spPr/>
      <dgm:t>
        <a:bodyPr/>
        <a:lstStyle/>
        <a:p>
          <a:endParaRPr lang="en-US"/>
        </a:p>
      </dgm:t>
    </dgm:pt>
    <dgm:pt modelId="{FF229A94-A4C0-4674-A872-93B03581705B}" type="sibTrans" cxnId="{C86C1BB7-2277-4013-8EB5-DCA9091572C3}">
      <dgm:prSet/>
      <dgm:spPr/>
      <dgm:t>
        <a:bodyPr/>
        <a:lstStyle/>
        <a:p>
          <a:endParaRPr lang="en-US"/>
        </a:p>
      </dgm:t>
    </dgm:pt>
    <dgm:pt modelId="{50D9F9CD-749C-4F79-9119-44AA837C03DB}" type="pres">
      <dgm:prSet presAssocID="{BEE8D319-C08E-49F9-8BB0-1AE36C457B8A}" presName="Name0" presStyleCnt="0">
        <dgm:presLayoutVars>
          <dgm:dir/>
          <dgm:resizeHandles val="exact"/>
        </dgm:presLayoutVars>
      </dgm:prSet>
      <dgm:spPr/>
      <dgm:t>
        <a:bodyPr/>
        <a:lstStyle/>
        <a:p>
          <a:endParaRPr lang="en-US"/>
        </a:p>
      </dgm:t>
    </dgm:pt>
    <dgm:pt modelId="{B93716F5-91BC-4EF2-8182-78D359AB4E2A}" type="pres">
      <dgm:prSet presAssocID="{77D8D882-7119-4C43-803B-63A6B7AADA10}" presName="node" presStyleLbl="node1" presStyleIdx="0" presStyleCnt="7" custScaleX="124914">
        <dgm:presLayoutVars>
          <dgm:bulletEnabled val="1"/>
        </dgm:presLayoutVars>
      </dgm:prSet>
      <dgm:spPr/>
      <dgm:t>
        <a:bodyPr/>
        <a:lstStyle/>
        <a:p>
          <a:endParaRPr lang="en-US"/>
        </a:p>
      </dgm:t>
    </dgm:pt>
    <dgm:pt modelId="{866801C8-E858-43AB-9366-5F9F4B12C3F2}" type="pres">
      <dgm:prSet presAssocID="{086902BD-CDFC-4BD5-A3AF-2A2E7E98298F}" presName="sibTrans" presStyleLbl="sibTrans2D1" presStyleIdx="0" presStyleCnt="6"/>
      <dgm:spPr/>
      <dgm:t>
        <a:bodyPr/>
        <a:lstStyle/>
        <a:p>
          <a:endParaRPr lang="en-US"/>
        </a:p>
      </dgm:t>
    </dgm:pt>
    <dgm:pt modelId="{09C16D88-5A24-4F49-A042-D33C146792C2}" type="pres">
      <dgm:prSet presAssocID="{086902BD-CDFC-4BD5-A3AF-2A2E7E98298F}" presName="connectorText" presStyleLbl="sibTrans2D1" presStyleIdx="0" presStyleCnt="6"/>
      <dgm:spPr/>
      <dgm:t>
        <a:bodyPr/>
        <a:lstStyle/>
        <a:p>
          <a:endParaRPr lang="en-US"/>
        </a:p>
      </dgm:t>
    </dgm:pt>
    <dgm:pt modelId="{3F8AA493-4438-443C-9E54-7DDAB11C0023}" type="pres">
      <dgm:prSet presAssocID="{1E5BE801-B57F-45B2-9DA7-13DCDECF9775}" presName="node" presStyleLbl="node1" presStyleIdx="1" presStyleCnt="7" custScaleX="119705">
        <dgm:presLayoutVars>
          <dgm:bulletEnabled val="1"/>
        </dgm:presLayoutVars>
      </dgm:prSet>
      <dgm:spPr/>
      <dgm:t>
        <a:bodyPr/>
        <a:lstStyle/>
        <a:p>
          <a:endParaRPr lang="en-US"/>
        </a:p>
      </dgm:t>
    </dgm:pt>
    <dgm:pt modelId="{1E327E9E-96D3-4775-8922-AB203770AE8D}" type="pres">
      <dgm:prSet presAssocID="{48F16700-A12B-47E2-BA59-0C18014887EC}" presName="sibTrans" presStyleLbl="sibTrans2D1" presStyleIdx="1" presStyleCnt="6"/>
      <dgm:spPr/>
      <dgm:t>
        <a:bodyPr/>
        <a:lstStyle/>
        <a:p>
          <a:endParaRPr lang="en-US"/>
        </a:p>
      </dgm:t>
    </dgm:pt>
    <dgm:pt modelId="{69DA8952-502D-4EED-8B5C-395B636E7860}" type="pres">
      <dgm:prSet presAssocID="{48F16700-A12B-47E2-BA59-0C18014887EC}" presName="connectorText" presStyleLbl="sibTrans2D1" presStyleIdx="1" presStyleCnt="6"/>
      <dgm:spPr/>
      <dgm:t>
        <a:bodyPr/>
        <a:lstStyle/>
        <a:p>
          <a:endParaRPr lang="en-US"/>
        </a:p>
      </dgm:t>
    </dgm:pt>
    <dgm:pt modelId="{27A8405E-8040-45CF-95CD-9C90FD75AC59}" type="pres">
      <dgm:prSet presAssocID="{01176A35-73E3-467C-92E4-657A41D94C15}" presName="node" presStyleLbl="node1" presStyleIdx="2" presStyleCnt="7">
        <dgm:presLayoutVars>
          <dgm:bulletEnabled val="1"/>
        </dgm:presLayoutVars>
      </dgm:prSet>
      <dgm:spPr/>
      <dgm:t>
        <a:bodyPr/>
        <a:lstStyle/>
        <a:p>
          <a:endParaRPr lang="en-US"/>
        </a:p>
      </dgm:t>
    </dgm:pt>
    <dgm:pt modelId="{D1182ECA-AA77-4EEF-987A-07755FC16EB2}" type="pres">
      <dgm:prSet presAssocID="{28265FBF-232A-43CB-AD54-EF2DB5667221}" presName="sibTrans" presStyleLbl="sibTrans2D1" presStyleIdx="2" presStyleCnt="6"/>
      <dgm:spPr/>
      <dgm:t>
        <a:bodyPr/>
        <a:lstStyle/>
        <a:p>
          <a:endParaRPr lang="en-US"/>
        </a:p>
      </dgm:t>
    </dgm:pt>
    <dgm:pt modelId="{4CD894F4-D431-491B-9800-97323C539E59}" type="pres">
      <dgm:prSet presAssocID="{28265FBF-232A-43CB-AD54-EF2DB5667221}" presName="connectorText" presStyleLbl="sibTrans2D1" presStyleIdx="2" presStyleCnt="6"/>
      <dgm:spPr/>
      <dgm:t>
        <a:bodyPr/>
        <a:lstStyle/>
        <a:p>
          <a:endParaRPr lang="en-US"/>
        </a:p>
      </dgm:t>
    </dgm:pt>
    <dgm:pt modelId="{7B0A7284-E99C-4758-B77E-7CE7C25B6544}" type="pres">
      <dgm:prSet presAssocID="{B6821F43-B266-4A7D-9D0C-2B128F8C3E47}" presName="node" presStyleLbl="node1" presStyleIdx="3" presStyleCnt="7" custScaleX="124362">
        <dgm:presLayoutVars>
          <dgm:bulletEnabled val="1"/>
        </dgm:presLayoutVars>
      </dgm:prSet>
      <dgm:spPr/>
      <dgm:t>
        <a:bodyPr/>
        <a:lstStyle/>
        <a:p>
          <a:endParaRPr lang="en-US"/>
        </a:p>
      </dgm:t>
    </dgm:pt>
    <dgm:pt modelId="{90204E7A-1832-441C-B3E0-E0507AC397F1}" type="pres">
      <dgm:prSet presAssocID="{B4010EEE-60B7-4859-BB20-3414BB6EB25D}" presName="sibTrans" presStyleLbl="sibTrans2D1" presStyleIdx="3" presStyleCnt="6"/>
      <dgm:spPr/>
      <dgm:t>
        <a:bodyPr/>
        <a:lstStyle/>
        <a:p>
          <a:endParaRPr lang="en-US"/>
        </a:p>
      </dgm:t>
    </dgm:pt>
    <dgm:pt modelId="{29732577-1B19-4A1F-BB50-BB4E8303E237}" type="pres">
      <dgm:prSet presAssocID="{B4010EEE-60B7-4859-BB20-3414BB6EB25D}" presName="connectorText" presStyleLbl="sibTrans2D1" presStyleIdx="3" presStyleCnt="6"/>
      <dgm:spPr/>
      <dgm:t>
        <a:bodyPr/>
        <a:lstStyle/>
        <a:p>
          <a:endParaRPr lang="en-US"/>
        </a:p>
      </dgm:t>
    </dgm:pt>
    <dgm:pt modelId="{9CE02CA2-BF47-4E83-8973-CF9B460C9FD2}" type="pres">
      <dgm:prSet presAssocID="{CD52122B-C2F8-40DE-BBEB-2ABC372712CE}" presName="node" presStyleLbl="node1" presStyleIdx="4" presStyleCnt="7">
        <dgm:presLayoutVars>
          <dgm:bulletEnabled val="1"/>
        </dgm:presLayoutVars>
      </dgm:prSet>
      <dgm:spPr/>
      <dgm:t>
        <a:bodyPr/>
        <a:lstStyle/>
        <a:p>
          <a:endParaRPr lang="en-US"/>
        </a:p>
      </dgm:t>
    </dgm:pt>
    <dgm:pt modelId="{26AB35BF-C1AD-4A53-A1DE-29268C02C3A7}" type="pres">
      <dgm:prSet presAssocID="{2662C2D3-66FD-4051-9E37-0496CFBEB1B7}" presName="sibTrans" presStyleLbl="sibTrans2D1" presStyleIdx="4" presStyleCnt="6"/>
      <dgm:spPr/>
      <dgm:t>
        <a:bodyPr/>
        <a:lstStyle/>
        <a:p>
          <a:endParaRPr lang="en-US"/>
        </a:p>
      </dgm:t>
    </dgm:pt>
    <dgm:pt modelId="{B0DEA523-BE46-4B9C-B8B7-BFB77D02EFCB}" type="pres">
      <dgm:prSet presAssocID="{2662C2D3-66FD-4051-9E37-0496CFBEB1B7}" presName="connectorText" presStyleLbl="sibTrans2D1" presStyleIdx="4" presStyleCnt="6"/>
      <dgm:spPr/>
      <dgm:t>
        <a:bodyPr/>
        <a:lstStyle/>
        <a:p>
          <a:endParaRPr lang="en-US"/>
        </a:p>
      </dgm:t>
    </dgm:pt>
    <dgm:pt modelId="{AFA3D11D-E442-4C09-9350-BA7A9BB18526}" type="pres">
      <dgm:prSet presAssocID="{F4C4EFD4-EA5F-4E59-9CC1-2D1463051943}" presName="node" presStyleLbl="node1" presStyleIdx="5" presStyleCnt="7" custScaleX="124173">
        <dgm:presLayoutVars>
          <dgm:bulletEnabled val="1"/>
        </dgm:presLayoutVars>
      </dgm:prSet>
      <dgm:spPr/>
      <dgm:t>
        <a:bodyPr/>
        <a:lstStyle/>
        <a:p>
          <a:endParaRPr lang="en-US"/>
        </a:p>
      </dgm:t>
    </dgm:pt>
    <dgm:pt modelId="{6E0B7D1D-5843-4253-AE90-98E73D9EC483}" type="pres">
      <dgm:prSet presAssocID="{2868EC22-C4F8-4939-9349-5918301F9EB7}" presName="sibTrans" presStyleLbl="sibTrans2D1" presStyleIdx="5" presStyleCnt="6"/>
      <dgm:spPr/>
      <dgm:t>
        <a:bodyPr/>
        <a:lstStyle/>
        <a:p>
          <a:endParaRPr lang="en-US"/>
        </a:p>
      </dgm:t>
    </dgm:pt>
    <dgm:pt modelId="{46269FD4-EF8F-4163-BB89-1BF871F0CB54}" type="pres">
      <dgm:prSet presAssocID="{2868EC22-C4F8-4939-9349-5918301F9EB7}" presName="connectorText" presStyleLbl="sibTrans2D1" presStyleIdx="5" presStyleCnt="6"/>
      <dgm:spPr/>
      <dgm:t>
        <a:bodyPr/>
        <a:lstStyle/>
        <a:p>
          <a:endParaRPr lang="en-US"/>
        </a:p>
      </dgm:t>
    </dgm:pt>
    <dgm:pt modelId="{BEE5D7D4-C3EE-4C4F-8F12-4C229A58E70E}" type="pres">
      <dgm:prSet presAssocID="{CAAA558B-BD15-4816-ABA5-6BC94E30B175}" presName="node" presStyleLbl="node1" presStyleIdx="6" presStyleCnt="7" custScaleX="147602">
        <dgm:presLayoutVars>
          <dgm:bulletEnabled val="1"/>
        </dgm:presLayoutVars>
      </dgm:prSet>
      <dgm:spPr/>
      <dgm:t>
        <a:bodyPr/>
        <a:lstStyle/>
        <a:p>
          <a:endParaRPr lang="en-US"/>
        </a:p>
      </dgm:t>
    </dgm:pt>
  </dgm:ptLst>
  <dgm:cxnLst>
    <dgm:cxn modelId="{2EF208AB-D781-4E6C-A128-3422AC6AE887}" type="presOf" srcId="{48F16700-A12B-47E2-BA59-0C18014887EC}" destId="{1E327E9E-96D3-4775-8922-AB203770AE8D}" srcOrd="0" destOrd="0" presId="urn:microsoft.com/office/officeart/2005/8/layout/process1"/>
    <dgm:cxn modelId="{A31E4A3C-CBA6-48D2-9E21-3DFDC6D78BBB}" type="presOf" srcId="{1E5BE801-B57F-45B2-9DA7-13DCDECF9775}" destId="{3F8AA493-4438-443C-9E54-7DDAB11C0023}" srcOrd="0" destOrd="0" presId="urn:microsoft.com/office/officeart/2005/8/layout/process1"/>
    <dgm:cxn modelId="{99268F89-2901-46C8-9716-B7AD8477688D}" type="presOf" srcId="{7F573D3F-D011-4B1A-AD9C-2D3FAE660BD2}" destId="{9CE02CA2-BF47-4E83-8973-CF9B460C9FD2}" srcOrd="0" destOrd="1" presId="urn:microsoft.com/office/officeart/2005/8/layout/process1"/>
    <dgm:cxn modelId="{05C8DDC4-1003-43C0-99B5-65640281FF01}" type="presOf" srcId="{28265FBF-232A-43CB-AD54-EF2DB5667221}" destId="{D1182ECA-AA77-4EEF-987A-07755FC16EB2}" srcOrd="0" destOrd="0" presId="urn:microsoft.com/office/officeart/2005/8/layout/process1"/>
    <dgm:cxn modelId="{F2A4648E-61CB-49B4-8FC9-050CE0DC12B7}" srcId="{BEE8D319-C08E-49F9-8BB0-1AE36C457B8A}" destId="{77D8D882-7119-4C43-803B-63A6B7AADA10}" srcOrd="0" destOrd="0" parTransId="{A71A72A5-949D-423A-9D40-71C1A5A1AA17}" sibTransId="{086902BD-CDFC-4BD5-A3AF-2A2E7E98298F}"/>
    <dgm:cxn modelId="{5D8E3B6D-2004-4D7E-B3A0-B41FF17D826A}" type="presOf" srcId="{2868EC22-C4F8-4939-9349-5918301F9EB7}" destId="{46269FD4-EF8F-4163-BB89-1BF871F0CB54}" srcOrd="1" destOrd="0" presId="urn:microsoft.com/office/officeart/2005/8/layout/process1"/>
    <dgm:cxn modelId="{EFD4271F-B876-43D8-B4F8-5FBE35DF7BC2}" type="presOf" srcId="{BEE8D319-C08E-49F9-8BB0-1AE36C457B8A}" destId="{50D9F9CD-749C-4F79-9119-44AA837C03DB}" srcOrd="0" destOrd="0" presId="urn:microsoft.com/office/officeart/2005/8/layout/process1"/>
    <dgm:cxn modelId="{DD4A8B1E-7979-4DC1-8686-8E8E3967C377}" type="presOf" srcId="{77D8D882-7119-4C43-803B-63A6B7AADA10}" destId="{B93716F5-91BC-4EF2-8182-78D359AB4E2A}" srcOrd="0" destOrd="0" presId="urn:microsoft.com/office/officeart/2005/8/layout/process1"/>
    <dgm:cxn modelId="{735A1BE4-20D7-4BFD-9E7C-779C3A589DA9}" srcId="{BEE8D319-C08E-49F9-8BB0-1AE36C457B8A}" destId="{CD52122B-C2F8-40DE-BBEB-2ABC372712CE}" srcOrd="4" destOrd="0" parTransId="{57CF2FF9-453D-45F8-B92B-3C94681E44A1}" sibTransId="{2662C2D3-66FD-4051-9E37-0496CFBEB1B7}"/>
    <dgm:cxn modelId="{7E171EA2-06E0-484C-8124-57D6F311CFE5}" type="presOf" srcId="{CD52122B-C2F8-40DE-BBEB-2ABC372712CE}" destId="{9CE02CA2-BF47-4E83-8973-CF9B460C9FD2}" srcOrd="0" destOrd="0" presId="urn:microsoft.com/office/officeart/2005/8/layout/process1"/>
    <dgm:cxn modelId="{646B417E-E390-4113-9EBA-7FF93F6B89BE}" type="presOf" srcId="{086902BD-CDFC-4BD5-A3AF-2A2E7E98298F}" destId="{866801C8-E858-43AB-9366-5F9F4B12C3F2}" srcOrd="0" destOrd="0" presId="urn:microsoft.com/office/officeart/2005/8/layout/process1"/>
    <dgm:cxn modelId="{2C6FBE31-F257-413D-85E0-8E14FD5A89F3}" type="presOf" srcId="{B4010EEE-60B7-4859-BB20-3414BB6EB25D}" destId="{90204E7A-1832-441C-B3E0-E0507AC397F1}" srcOrd="0" destOrd="0" presId="urn:microsoft.com/office/officeart/2005/8/layout/process1"/>
    <dgm:cxn modelId="{495D32FC-145B-42BE-85B0-531E4A02388A}" type="presOf" srcId="{28265FBF-232A-43CB-AD54-EF2DB5667221}" destId="{4CD894F4-D431-491B-9800-97323C539E59}" srcOrd="1" destOrd="0" presId="urn:microsoft.com/office/officeart/2005/8/layout/process1"/>
    <dgm:cxn modelId="{60BE01A7-97C4-400C-8870-63822BB43BD0}" srcId="{BEE8D319-C08E-49F9-8BB0-1AE36C457B8A}" destId="{F4C4EFD4-EA5F-4E59-9CC1-2D1463051943}" srcOrd="5" destOrd="0" parTransId="{49D1B0BC-9EC5-41CA-AE94-EBEAEF411D89}" sibTransId="{2868EC22-C4F8-4939-9349-5918301F9EB7}"/>
    <dgm:cxn modelId="{CE38E977-340A-47CE-A797-D7453D5E2AD5}" type="presOf" srcId="{C58A88E0-42C1-4CCC-9230-9C7EEC34E65E}" destId="{27A8405E-8040-45CF-95CD-9C90FD75AC59}" srcOrd="0" destOrd="1" presId="urn:microsoft.com/office/officeart/2005/8/layout/process1"/>
    <dgm:cxn modelId="{13165C13-7677-467F-8AA2-2185DB562D0C}" type="presOf" srcId="{016D7B36-E749-4CD7-AB58-CD6EDECB64B6}" destId="{27A8405E-8040-45CF-95CD-9C90FD75AC59}" srcOrd="0" destOrd="2" presId="urn:microsoft.com/office/officeart/2005/8/layout/process1"/>
    <dgm:cxn modelId="{E4EE7296-7F30-4384-BA1B-A75A43D3A5E2}" srcId="{BEE8D319-C08E-49F9-8BB0-1AE36C457B8A}" destId="{CAAA558B-BD15-4816-ABA5-6BC94E30B175}" srcOrd="6" destOrd="0" parTransId="{8C9993BA-AF77-4538-996D-F7814F833225}" sibTransId="{1229CBB6-B0BD-4805-A107-3B75E702A68D}"/>
    <dgm:cxn modelId="{DBB0EAF3-DC97-41E1-97A8-2E508283C28B}" srcId="{CD52122B-C2F8-40DE-BBEB-2ABC372712CE}" destId="{7F573D3F-D011-4B1A-AD9C-2D3FAE660BD2}" srcOrd="0" destOrd="0" parTransId="{3E098E16-1CDD-42DF-89FB-2E1724455B43}" sibTransId="{3CC33C0E-45D2-4016-8F91-EB129892E132}"/>
    <dgm:cxn modelId="{A0D92BFE-18C4-4690-BA04-806292255B09}" type="presOf" srcId="{086902BD-CDFC-4BD5-A3AF-2A2E7E98298F}" destId="{09C16D88-5A24-4F49-A042-D33C146792C2}" srcOrd="1" destOrd="0" presId="urn:microsoft.com/office/officeart/2005/8/layout/process1"/>
    <dgm:cxn modelId="{AFBB2BBD-12E8-42D7-B0FB-60B57D5961B6}" type="presOf" srcId="{2662C2D3-66FD-4051-9E37-0496CFBEB1B7}" destId="{B0DEA523-BE46-4B9C-B8B7-BFB77D02EFCB}" srcOrd="1" destOrd="0" presId="urn:microsoft.com/office/officeart/2005/8/layout/process1"/>
    <dgm:cxn modelId="{715233CF-B4D4-43F8-A92C-09C927607EE1}" srcId="{BEE8D319-C08E-49F9-8BB0-1AE36C457B8A}" destId="{1E5BE801-B57F-45B2-9DA7-13DCDECF9775}" srcOrd="1" destOrd="0" parTransId="{0CF8133C-DEF4-4E6E-A8D2-03BAFCD1AE6E}" sibTransId="{48F16700-A12B-47E2-BA59-0C18014887EC}"/>
    <dgm:cxn modelId="{0ADEC724-ED47-470A-92E0-88282D81D628}" type="presOf" srcId="{F4C4EFD4-EA5F-4E59-9CC1-2D1463051943}" destId="{AFA3D11D-E442-4C09-9350-BA7A9BB18526}" srcOrd="0" destOrd="0" presId="urn:microsoft.com/office/officeart/2005/8/layout/process1"/>
    <dgm:cxn modelId="{63FEE67C-D881-4FDB-8D69-D38D737FE522}" type="presOf" srcId="{B4010EEE-60B7-4859-BB20-3414BB6EB25D}" destId="{29732577-1B19-4A1F-BB50-BB4E8303E237}" srcOrd="1" destOrd="0" presId="urn:microsoft.com/office/officeart/2005/8/layout/process1"/>
    <dgm:cxn modelId="{FD894F1A-7038-475B-96F0-499DE7429CCC}" type="presOf" srcId="{CAAA558B-BD15-4816-ABA5-6BC94E30B175}" destId="{BEE5D7D4-C3EE-4C4F-8F12-4C229A58E70E}" srcOrd="0" destOrd="0" presId="urn:microsoft.com/office/officeart/2005/8/layout/process1"/>
    <dgm:cxn modelId="{598AEC5E-7DC1-48AA-AFA2-14FB4789935C}" type="presOf" srcId="{48F16700-A12B-47E2-BA59-0C18014887EC}" destId="{69DA8952-502D-4EED-8B5C-395B636E7860}" srcOrd="1" destOrd="0" presId="urn:microsoft.com/office/officeart/2005/8/layout/process1"/>
    <dgm:cxn modelId="{866BE09D-4FE1-40BD-B977-9AED5ADB90B1}" srcId="{BEE8D319-C08E-49F9-8BB0-1AE36C457B8A}" destId="{01176A35-73E3-467C-92E4-657A41D94C15}" srcOrd="2" destOrd="0" parTransId="{910E164E-CDA5-48A9-B7C6-0DDE2CE3E8A9}" sibTransId="{28265FBF-232A-43CB-AD54-EF2DB5667221}"/>
    <dgm:cxn modelId="{C86C1BB7-2277-4013-8EB5-DCA9091572C3}" srcId="{01176A35-73E3-467C-92E4-657A41D94C15}" destId="{016D7B36-E749-4CD7-AB58-CD6EDECB64B6}" srcOrd="1" destOrd="0" parTransId="{712EBDD7-E022-40FC-912E-AB2F0DC5C1C3}" sibTransId="{FF229A94-A4C0-4674-A872-93B03581705B}"/>
    <dgm:cxn modelId="{2F954401-D426-49BE-9AC8-EC4A74D0A592}" type="presOf" srcId="{2662C2D3-66FD-4051-9E37-0496CFBEB1B7}" destId="{26AB35BF-C1AD-4A53-A1DE-29268C02C3A7}" srcOrd="0" destOrd="0" presId="urn:microsoft.com/office/officeart/2005/8/layout/process1"/>
    <dgm:cxn modelId="{CA4191EC-C588-4902-BFFA-06E432689BF8}" type="presOf" srcId="{2868EC22-C4F8-4939-9349-5918301F9EB7}" destId="{6E0B7D1D-5843-4253-AE90-98E73D9EC483}" srcOrd="0" destOrd="0" presId="urn:microsoft.com/office/officeart/2005/8/layout/process1"/>
    <dgm:cxn modelId="{B872C75B-6AAF-4A7E-8627-4FA1749121EB}" srcId="{BEE8D319-C08E-49F9-8BB0-1AE36C457B8A}" destId="{B6821F43-B266-4A7D-9D0C-2B128F8C3E47}" srcOrd="3" destOrd="0" parTransId="{470E5A85-4144-45A6-8615-9C8511DC92EC}" sibTransId="{B4010EEE-60B7-4859-BB20-3414BB6EB25D}"/>
    <dgm:cxn modelId="{975CDD84-0E4D-477F-8616-7E64C9B4D21B}" srcId="{01176A35-73E3-467C-92E4-657A41D94C15}" destId="{C58A88E0-42C1-4CCC-9230-9C7EEC34E65E}" srcOrd="0" destOrd="0" parTransId="{1B3558AA-96FD-40E5-903E-38F57AD72216}" sibTransId="{B4FE4298-C947-425B-9F72-F0E8E5E242C8}"/>
    <dgm:cxn modelId="{8F550A6A-BEF7-4E9F-92C5-83B9D6F1E90A}" type="presOf" srcId="{B6821F43-B266-4A7D-9D0C-2B128F8C3E47}" destId="{7B0A7284-E99C-4758-B77E-7CE7C25B6544}" srcOrd="0" destOrd="0" presId="urn:microsoft.com/office/officeart/2005/8/layout/process1"/>
    <dgm:cxn modelId="{D4045D16-3FBC-43E7-A4A8-DB66828E179A}" type="presOf" srcId="{01176A35-73E3-467C-92E4-657A41D94C15}" destId="{27A8405E-8040-45CF-95CD-9C90FD75AC59}" srcOrd="0" destOrd="0" presId="urn:microsoft.com/office/officeart/2005/8/layout/process1"/>
    <dgm:cxn modelId="{79880D16-3BFD-4851-AAF2-E744603A2611}" type="presParOf" srcId="{50D9F9CD-749C-4F79-9119-44AA837C03DB}" destId="{B93716F5-91BC-4EF2-8182-78D359AB4E2A}" srcOrd="0" destOrd="0" presId="urn:microsoft.com/office/officeart/2005/8/layout/process1"/>
    <dgm:cxn modelId="{4F489AA2-74FB-4CE4-A8D5-BAD5A3786F2B}" type="presParOf" srcId="{50D9F9CD-749C-4F79-9119-44AA837C03DB}" destId="{866801C8-E858-43AB-9366-5F9F4B12C3F2}" srcOrd="1" destOrd="0" presId="urn:microsoft.com/office/officeart/2005/8/layout/process1"/>
    <dgm:cxn modelId="{4B87BDB9-CFEB-463D-8A21-34243731CB0F}" type="presParOf" srcId="{866801C8-E858-43AB-9366-5F9F4B12C3F2}" destId="{09C16D88-5A24-4F49-A042-D33C146792C2}" srcOrd="0" destOrd="0" presId="urn:microsoft.com/office/officeart/2005/8/layout/process1"/>
    <dgm:cxn modelId="{782667C6-6AE8-4E4F-A706-64D10AD03B72}" type="presParOf" srcId="{50D9F9CD-749C-4F79-9119-44AA837C03DB}" destId="{3F8AA493-4438-443C-9E54-7DDAB11C0023}" srcOrd="2" destOrd="0" presId="urn:microsoft.com/office/officeart/2005/8/layout/process1"/>
    <dgm:cxn modelId="{A23C040F-D079-4904-AABA-4674F6FAB763}" type="presParOf" srcId="{50D9F9CD-749C-4F79-9119-44AA837C03DB}" destId="{1E327E9E-96D3-4775-8922-AB203770AE8D}" srcOrd="3" destOrd="0" presId="urn:microsoft.com/office/officeart/2005/8/layout/process1"/>
    <dgm:cxn modelId="{9EA9F89A-8856-467E-9620-346F6D54D9EA}" type="presParOf" srcId="{1E327E9E-96D3-4775-8922-AB203770AE8D}" destId="{69DA8952-502D-4EED-8B5C-395B636E7860}" srcOrd="0" destOrd="0" presId="urn:microsoft.com/office/officeart/2005/8/layout/process1"/>
    <dgm:cxn modelId="{9DFF24AD-03F2-46E8-80E2-046ECC9871EA}" type="presParOf" srcId="{50D9F9CD-749C-4F79-9119-44AA837C03DB}" destId="{27A8405E-8040-45CF-95CD-9C90FD75AC59}" srcOrd="4" destOrd="0" presId="urn:microsoft.com/office/officeart/2005/8/layout/process1"/>
    <dgm:cxn modelId="{96A71C86-8C73-41FD-A0BF-AA76E8B0B087}" type="presParOf" srcId="{50D9F9CD-749C-4F79-9119-44AA837C03DB}" destId="{D1182ECA-AA77-4EEF-987A-07755FC16EB2}" srcOrd="5" destOrd="0" presId="urn:microsoft.com/office/officeart/2005/8/layout/process1"/>
    <dgm:cxn modelId="{E028AA3D-4DA4-47DF-BBB3-2426BC11C221}" type="presParOf" srcId="{D1182ECA-AA77-4EEF-987A-07755FC16EB2}" destId="{4CD894F4-D431-491B-9800-97323C539E59}" srcOrd="0" destOrd="0" presId="urn:microsoft.com/office/officeart/2005/8/layout/process1"/>
    <dgm:cxn modelId="{92BE8D3B-CBDA-44C4-8379-9B02EE3B29BD}" type="presParOf" srcId="{50D9F9CD-749C-4F79-9119-44AA837C03DB}" destId="{7B0A7284-E99C-4758-B77E-7CE7C25B6544}" srcOrd="6" destOrd="0" presId="urn:microsoft.com/office/officeart/2005/8/layout/process1"/>
    <dgm:cxn modelId="{DDA39695-2E8F-4F4A-B418-1C0939596066}" type="presParOf" srcId="{50D9F9CD-749C-4F79-9119-44AA837C03DB}" destId="{90204E7A-1832-441C-B3E0-E0507AC397F1}" srcOrd="7" destOrd="0" presId="urn:microsoft.com/office/officeart/2005/8/layout/process1"/>
    <dgm:cxn modelId="{9A4A1394-EB52-48E3-854A-EDEF767FE67A}" type="presParOf" srcId="{90204E7A-1832-441C-B3E0-E0507AC397F1}" destId="{29732577-1B19-4A1F-BB50-BB4E8303E237}" srcOrd="0" destOrd="0" presId="urn:microsoft.com/office/officeart/2005/8/layout/process1"/>
    <dgm:cxn modelId="{03C142A1-DF89-474B-9849-16DF1F3D2A53}" type="presParOf" srcId="{50D9F9CD-749C-4F79-9119-44AA837C03DB}" destId="{9CE02CA2-BF47-4E83-8973-CF9B460C9FD2}" srcOrd="8" destOrd="0" presId="urn:microsoft.com/office/officeart/2005/8/layout/process1"/>
    <dgm:cxn modelId="{A8FA66FD-C0D8-4BB5-A167-A0194739F772}" type="presParOf" srcId="{50D9F9CD-749C-4F79-9119-44AA837C03DB}" destId="{26AB35BF-C1AD-4A53-A1DE-29268C02C3A7}" srcOrd="9" destOrd="0" presId="urn:microsoft.com/office/officeart/2005/8/layout/process1"/>
    <dgm:cxn modelId="{354C1740-82CC-4E78-84A8-B77CF6F68B96}" type="presParOf" srcId="{26AB35BF-C1AD-4A53-A1DE-29268C02C3A7}" destId="{B0DEA523-BE46-4B9C-B8B7-BFB77D02EFCB}" srcOrd="0" destOrd="0" presId="urn:microsoft.com/office/officeart/2005/8/layout/process1"/>
    <dgm:cxn modelId="{4BA983EC-E50C-43DD-9627-DB085606F562}" type="presParOf" srcId="{50D9F9CD-749C-4F79-9119-44AA837C03DB}" destId="{AFA3D11D-E442-4C09-9350-BA7A9BB18526}" srcOrd="10" destOrd="0" presId="urn:microsoft.com/office/officeart/2005/8/layout/process1"/>
    <dgm:cxn modelId="{47583D42-2B7D-4D85-AE0C-AB5B38D702AC}" type="presParOf" srcId="{50D9F9CD-749C-4F79-9119-44AA837C03DB}" destId="{6E0B7D1D-5843-4253-AE90-98E73D9EC483}" srcOrd="11" destOrd="0" presId="urn:microsoft.com/office/officeart/2005/8/layout/process1"/>
    <dgm:cxn modelId="{2760A5D0-6F8B-4E59-B964-90BD6F039066}" type="presParOf" srcId="{6E0B7D1D-5843-4253-AE90-98E73D9EC483}" destId="{46269FD4-EF8F-4163-BB89-1BF871F0CB54}" srcOrd="0" destOrd="0" presId="urn:microsoft.com/office/officeart/2005/8/layout/process1"/>
    <dgm:cxn modelId="{6E7A00DD-58A4-476B-8350-913BE70087EB}" type="presParOf" srcId="{50D9F9CD-749C-4F79-9119-44AA837C03DB}" destId="{BEE5D7D4-C3EE-4C4F-8F12-4C229A58E70E}"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07249D-E013-4ACA-B3FC-B26C7E97D669}" type="doc">
      <dgm:prSet loTypeId="urn:microsoft.com/office/officeart/2005/8/layout/process1" loCatId="process" qsTypeId="urn:microsoft.com/office/officeart/2005/8/quickstyle/simple1" qsCatId="simple" csTypeId="urn:microsoft.com/office/officeart/2005/8/colors/accent1_2" csCatId="accent1" phldr="1"/>
      <dgm:spPr/>
    </dgm:pt>
    <dgm:pt modelId="{483EDB19-4072-48B6-8C57-099CD8061751}">
      <dgm:prSet phldrT="[Text]"/>
      <dgm:spPr/>
      <dgm:t>
        <a:bodyPr/>
        <a:lstStyle/>
        <a:p>
          <a:r>
            <a:rPr lang="en-US" dirty="0" smtClean="0"/>
            <a:t>Place in Storage Rack</a:t>
          </a:r>
          <a:endParaRPr lang="en-US" dirty="0"/>
        </a:p>
      </dgm:t>
    </dgm:pt>
    <dgm:pt modelId="{4E55B2C3-B68C-4261-901F-59FB1F3A9B03}" type="parTrans" cxnId="{CF51B46F-CFE9-4165-A6CB-A16B358C9A82}">
      <dgm:prSet/>
      <dgm:spPr/>
      <dgm:t>
        <a:bodyPr/>
        <a:lstStyle/>
        <a:p>
          <a:endParaRPr lang="en-US"/>
        </a:p>
      </dgm:t>
    </dgm:pt>
    <dgm:pt modelId="{55F63BBD-BAC2-41D0-935E-14599E90FF9A}" type="sibTrans" cxnId="{CF51B46F-CFE9-4165-A6CB-A16B358C9A82}">
      <dgm:prSet/>
      <dgm:spPr/>
      <dgm:t>
        <a:bodyPr/>
        <a:lstStyle/>
        <a:p>
          <a:endParaRPr lang="en-US"/>
        </a:p>
      </dgm:t>
    </dgm:pt>
    <dgm:pt modelId="{E03B0AE9-2F68-4492-A977-31751BEF895C}">
      <dgm:prSet phldrT="[Text]"/>
      <dgm:spPr/>
      <dgm:t>
        <a:bodyPr/>
        <a:lstStyle/>
        <a:p>
          <a:r>
            <a:rPr lang="en-US" dirty="0" smtClean="0"/>
            <a:t>Detach from Test Insert</a:t>
          </a:r>
          <a:endParaRPr lang="en-US" dirty="0"/>
        </a:p>
      </dgm:t>
    </dgm:pt>
    <dgm:pt modelId="{C480F9CE-BC87-4797-93BF-F019D90F5D93}" type="parTrans" cxnId="{70E4FED3-12AD-4785-A7D8-9DE6C8A26242}">
      <dgm:prSet/>
      <dgm:spPr/>
      <dgm:t>
        <a:bodyPr/>
        <a:lstStyle/>
        <a:p>
          <a:endParaRPr lang="en-US"/>
        </a:p>
      </dgm:t>
    </dgm:pt>
    <dgm:pt modelId="{71FAEA42-18BD-483B-9B94-F733C5E53928}" type="sibTrans" cxnId="{70E4FED3-12AD-4785-A7D8-9DE6C8A26242}">
      <dgm:prSet/>
      <dgm:spPr/>
      <dgm:t>
        <a:bodyPr/>
        <a:lstStyle/>
        <a:p>
          <a:endParaRPr lang="en-US"/>
        </a:p>
      </dgm:t>
    </dgm:pt>
    <dgm:pt modelId="{879074DE-BC29-45C1-B101-AE630EAF4B5B}">
      <dgm:prSet phldrT="[Text]"/>
      <dgm:spPr/>
      <dgm:t>
        <a:bodyPr/>
        <a:lstStyle/>
        <a:p>
          <a:r>
            <a:rPr lang="en-US" dirty="0" smtClean="0"/>
            <a:t>Transport back to VAA</a:t>
          </a:r>
          <a:endParaRPr lang="en-US" dirty="0"/>
        </a:p>
      </dgm:t>
    </dgm:pt>
    <dgm:pt modelId="{34182BA2-D627-421D-B032-B37D052540AB}" type="parTrans" cxnId="{2C1E4651-B13D-4B07-B450-C2B690C5F2DA}">
      <dgm:prSet/>
      <dgm:spPr/>
      <dgm:t>
        <a:bodyPr/>
        <a:lstStyle/>
        <a:p>
          <a:endParaRPr lang="en-US"/>
        </a:p>
      </dgm:t>
    </dgm:pt>
    <dgm:pt modelId="{4844AAD5-4578-44A4-8A33-82F078340CF0}" type="sibTrans" cxnId="{2C1E4651-B13D-4B07-B450-C2B690C5F2DA}">
      <dgm:prSet/>
      <dgm:spPr/>
      <dgm:t>
        <a:bodyPr/>
        <a:lstStyle/>
        <a:p>
          <a:endParaRPr lang="en-US"/>
        </a:p>
      </dgm:t>
    </dgm:pt>
    <dgm:pt modelId="{37868423-A1AC-4D05-B99C-07D06D564FCC}">
      <dgm:prSet phldrT="[Text]"/>
      <dgm:spPr/>
      <dgm:t>
        <a:bodyPr/>
        <a:lstStyle/>
        <a:p>
          <a:r>
            <a:rPr lang="en-US" dirty="0" smtClean="0"/>
            <a:t>Under vacuum</a:t>
          </a:r>
          <a:endParaRPr lang="en-US" dirty="0"/>
        </a:p>
      </dgm:t>
    </dgm:pt>
    <dgm:pt modelId="{3D686F44-0ACC-4036-A6EF-C2614EE7E40B}" type="parTrans" cxnId="{7A2D93C5-E096-41ED-9759-2D0C0F56181D}">
      <dgm:prSet/>
      <dgm:spPr/>
      <dgm:t>
        <a:bodyPr/>
        <a:lstStyle/>
        <a:p>
          <a:endParaRPr lang="en-US"/>
        </a:p>
      </dgm:t>
    </dgm:pt>
    <dgm:pt modelId="{84606B04-5204-4AFF-9E59-A2E3172D6160}" type="sibTrans" cxnId="{7A2D93C5-E096-41ED-9759-2D0C0F56181D}">
      <dgm:prSet/>
      <dgm:spPr/>
      <dgm:t>
        <a:bodyPr/>
        <a:lstStyle/>
        <a:p>
          <a:endParaRPr lang="en-US"/>
        </a:p>
      </dgm:t>
    </dgm:pt>
    <dgm:pt modelId="{4B0DBE5E-BA96-4BFB-88E7-A712E2EFE16B}">
      <dgm:prSet phldrT="[Text]"/>
      <dgm:spPr/>
      <dgm:t>
        <a:bodyPr/>
        <a:lstStyle/>
        <a:p>
          <a:r>
            <a:rPr lang="en-US" dirty="0" smtClean="0"/>
            <a:t>Stage for String Assembly</a:t>
          </a:r>
          <a:endParaRPr lang="en-US" dirty="0"/>
        </a:p>
      </dgm:t>
    </dgm:pt>
    <dgm:pt modelId="{5A361F0B-6CE1-40A1-810C-0E501EA205D0}" type="parTrans" cxnId="{2F5462E9-4FCB-4FF3-B90F-14462026637C}">
      <dgm:prSet/>
      <dgm:spPr/>
      <dgm:t>
        <a:bodyPr/>
        <a:lstStyle/>
        <a:p>
          <a:endParaRPr lang="en-US"/>
        </a:p>
      </dgm:t>
    </dgm:pt>
    <dgm:pt modelId="{633DECF5-6D46-4574-946B-FDFB9A9DE313}" type="sibTrans" cxnId="{2F5462E9-4FCB-4FF3-B90F-14462026637C}">
      <dgm:prSet/>
      <dgm:spPr/>
      <dgm:t>
        <a:bodyPr/>
        <a:lstStyle/>
        <a:p>
          <a:endParaRPr lang="en-US"/>
        </a:p>
      </dgm:t>
    </dgm:pt>
    <dgm:pt modelId="{0A90511D-1E16-415B-8B2E-7CD0809D3AA6}" type="pres">
      <dgm:prSet presAssocID="{8907249D-E013-4ACA-B3FC-B26C7E97D669}" presName="Name0" presStyleCnt="0">
        <dgm:presLayoutVars>
          <dgm:dir/>
          <dgm:resizeHandles val="exact"/>
        </dgm:presLayoutVars>
      </dgm:prSet>
      <dgm:spPr/>
    </dgm:pt>
    <dgm:pt modelId="{6D7362DB-98ED-4C6C-B6DD-5F11BEF166BF}" type="pres">
      <dgm:prSet presAssocID="{483EDB19-4072-48B6-8C57-099CD8061751}" presName="node" presStyleLbl="node1" presStyleIdx="0" presStyleCnt="3" custScaleX="80420">
        <dgm:presLayoutVars>
          <dgm:bulletEnabled val="1"/>
        </dgm:presLayoutVars>
      </dgm:prSet>
      <dgm:spPr/>
      <dgm:t>
        <a:bodyPr/>
        <a:lstStyle/>
        <a:p>
          <a:endParaRPr lang="en-US"/>
        </a:p>
      </dgm:t>
    </dgm:pt>
    <dgm:pt modelId="{D1B1D86E-BA4E-4D41-B860-23E4EBB73FB6}" type="pres">
      <dgm:prSet presAssocID="{55F63BBD-BAC2-41D0-935E-14599E90FF9A}" presName="sibTrans" presStyleLbl="sibTrans2D1" presStyleIdx="0" presStyleCnt="2" custAng="10800000"/>
      <dgm:spPr/>
      <dgm:t>
        <a:bodyPr/>
        <a:lstStyle/>
        <a:p>
          <a:endParaRPr lang="en-US"/>
        </a:p>
      </dgm:t>
    </dgm:pt>
    <dgm:pt modelId="{AFD77725-3393-4F17-864A-DA5ACFB0F715}" type="pres">
      <dgm:prSet presAssocID="{55F63BBD-BAC2-41D0-935E-14599E90FF9A}" presName="connectorText" presStyleLbl="sibTrans2D1" presStyleIdx="0" presStyleCnt="2"/>
      <dgm:spPr/>
      <dgm:t>
        <a:bodyPr/>
        <a:lstStyle/>
        <a:p>
          <a:endParaRPr lang="en-US"/>
        </a:p>
      </dgm:t>
    </dgm:pt>
    <dgm:pt modelId="{0AA35B1A-0332-4BAF-AC78-B0EE2D2F5984}" type="pres">
      <dgm:prSet presAssocID="{E03B0AE9-2F68-4492-A977-31751BEF895C}" presName="node" presStyleLbl="node1" presStyleIdx="1" presStyleCnt="3">
        <dgm:presLayoutVars>
          <dgm:bulletEnabled val="1"/>
        </dgm:presLayoutVars>
      </dgm:prSet>
      <dgm:spPr/>
      <dgm:t>
        <a:bodyPr/>
        <a:lstStyle/>
        <a:p>
          <a:endParaRPr lang="en-US"/>
        </a:p>
      </dgm:t>
    </dgm:pt>
    <dgm:pt modelId="{A877EB90-AE20-462C-B2C9-6F9D0F597C08}" type="pres">
      <dgm:prSet presAssocID="{71FAEA42-18BD-483B-9B94-F733C5E53928}" presName="sibTrans" presStyleLbl="sibTrans2D1" presStyleIdx="1" presStyleCnt="2" custAng="10800000"/>
      <dgm:spPr/>
      <dgm:t>
        <a:bodyPr/>
        <a:lstStyle/>
        <a:p>
          <a:endParaRPr lang="en-US"/>
        </a:p>
      </dgm:t>
    </dgm:pt>
    <dgm:pt modelId="{09BB642D-829E-4D1E-9A3F-B94B28C247CF}" type="pres">
      <dgm:prSet presAssocID="{71FAEA42-18BD-483B-9B94-F733C5E53928}" presName="connectorText" presStyleLbl="sibTrans2D1" presStyleIdx="1" presStyleCnt="2"/>
      <dgm:spPr/>
      <dgm:t>
        <a:bodyPr/>
        <a:lstStyle/>
        <a:p>
          <a:endParaRPr lang="en-US"/>
        </a:p>
      </dgm:t>
    </dgm:pt>
    <dgm:pt modelId="{EC33590A-C227-4DE7-BD63-87CA1AB84156}" type="pres">
      <dgm:prSet presAssocID="{879074DE-BC29-45C1-B101-AE630EAF4B5B}" presName="node" presStyleLbl="node1" presStyleIdx="2" presStyleCnt="3">
        <dgm:presLayoutVars>
          <dgm:bulletEnabled val="1"/>
        </dgm:presLayoutVars>
      </dgm:prSet>
      <dgm:spPr/>
      <dgm:t>
        <a:bodyPr/>
        <a:lstStyle/>
        <a:p>
          <a:endParaRPr lang="en-US"/>
        </a:p>
      </dgm:t>
    </dgm:pt>
  </dgm:ptLst>
  <dgm:cxnLst>
    <dgm:cxn modelId="{9EF2C27D-6AFA-45A9-AC78-09497D04D2DD}" type="presOf" srcId="{483EDB19-4072-48B6-8C57-099CD8061751}" destId="{6D7362DB-98ED-4C6C-B6DD-5F11BEF166BF}" srcOrd="0" destOrd="0" presId="urn:microsoft.com/office/officeart/2005/8/layout/process1"/>
    <dgm:cxn modelId="{CF51B46F-CFE9-4165-A6CB-A16B358C9A82}" srcId="{8907249D-E013-4ACA-B3FC-B26C7E97D669}" destId="{483EDB19-4072-48B6-8C57-099CD8061751}" srcOrd="0" destOrd="0" parTransId="{4E55B2C3-B68C-4261-901F-59FB1F3A9B03}" sibTransId="{55F63BBD-BAC2-41D0-935E-14599E90FF9A}"/>
    <dgm:cxn modelId="{2C1E4651-B13D-4B07-B450-C2B690C5F2DA}" srcId="{8907249D-E013-4ACA-B3FC-B26C7E97D669}" destId="{879074DE-BC29-45C1-B101-AE630EAF4B5B}" srcOrd="2" destOrd="0" parTransId="{34182BA2-D627-421D-B032-B37D052540AB}" sibTransId="{4844AAD5-4578-44A4-8A33-82F078340CF0}"/>
    <dgm:cxn modelId="{7A2D93C5-E096-41ED-9759-2D0C0F56181D}" srcId="{483EDB19-4072-48B6-8C57-099CD8061751}" destId="{37868423-A1AC-4D05-B99C-07D06D564FCC}" srcOrd="0" destOrd="0" parTransId="{3D686F44-0ACC-4036-A6EF-C2614EE7E40B}" sibTransId="{84606B04-5204-4AFF-9E59-A2E3172D6160}"/>
    <dgm:cxn modelId="{2806A5AA-B63A-4967-8074-067C7B366980}" type="presOf" srcId="{4B0DBE5E-BA96-4BFB-88E7-A712E2EFE16B}" destId="{6D7362DB-98ED-4C6C-B6DD-5F11BEF166BF}" srcOrd="0" destOrd="2" presId="urn:microsoft.com/office/officeart/2005/8/layout/process1"/>
    <dgm:cxn modelId="{70E4FED3-12AD-4785-A7D8-9DE6C8A26242}" srcId="{8907249D-E013-4ACA-B3FC-B26C7E97D669}" destId="{E03B0AE9-2F68-4492-A977-31751BEF895C}" srcOrd="1" destOrd="0" parTransId="{C480F9CE-BC87-4797-93BF-F019D90F5D93}" sibTransId="{71FAEA42-18BD-483B-9B94-F733C5E53928}"/>
    <dgm:cxn modelId="{5A8600CD-87E2-451B-94F9-792B880F09CA}" type="presOf" srcId="{71FAEA42-18BD-483B-9B94-F733C5E53928}" destId="{A877EB90-AE20-462C-B2C9-6F9D0F597C08}" srcOrd="0" destOrd="0" presId="urn:microsoft.com/office/officeart/2005/8/layout/process1"/>
    <dgm:cxn modelId="{5A2C1B14-E5F9-4523-BEF8-837AF35C1104}" type="presOf" srcId="{879074DE-BC29-45C1-B101-AE630EAF4B5B}" destId="{EC33590A-C227-4DE7-BD63-87CA1AB84156}" srcOrd="0" destOrd="0" presId="urn:microsoft.com/office/officeart/2005/8/layout/process1"/>
    <dgm:cxn modelId="{8AB5084C-26FE-4FD7-814E-BDD9582FF060}" type="presOf" srcId="{55F63BBD-BAC2-41D0-935E-14599E90FF9A}" destId="{AFD77725-3393-4F17-864A-DA5ACFB0F715}" srcOrd="1" destOrd="0" presId="urn:microsoft.com/office/officeart/2005/8/layout/process1"/>
    <dgm:cxn modelId="{139B7531-A7EE-487F-94A5-890811E752B4}" type="presOf" srcId="{8907249D-E013-4ACA-B3FC-B26C7E97D669}" destId="{0A90511D-1E16-415B-8B2E-7CD0809D3AA6}" srcOrd="0" destOrd="0" presId="urn:microsoft.com/office/officeart/2005/8/layout/process1"/>
    <dgm:cxn modelId="{BE09D704-2ED6-407A-B186-20FCC1EA22D6}" type="presOf" srcId="{37868423-A1AC-4D05-B99C-07D06D564FCC}" destId="{6D7362DB-98ED-4C6C-B6DD-5F11BEF166BF}" srcOrd="0" destOrd="1" presId="urn:microsoft.com/office/officeart/2005/8/layout/process1"/>
    <dgm:cxn modelId="{F471724D-4557-400A-AB4C-E95CDCA26BE1}" type="presOf" srcId="{E03B0AE9-2F68-4492-A977-31751BEF895C}" destId="{0AA35B1A-0332-4BAF-AC78-B0EE2D2F5984}" srcOrd="0" destOrd="0" presId="urn:microsoft.com/office/officeart/2005/8/layout/process1"/>
    <dgm:cxn modelId="{F7EE76A9-F267-466E-B464-9B700AB7264B}" type="presOf" srcId="{55F63BBD-BAC2-41D0-935E-14599E90FF9A}" destId="{D1B1D86E-BA4E-4D41-B860-23E4EBB73FB6}" srcOrd="0" destOrd="0" presId="urn:microsoft.com/office/officeart/2005/8/layout/process1"/>
    <dgm:cxn modelId="{2F5462E9-4FCB-4FF3-B90F-14462026637C}" srcId="{483EDB19-4072-48B6-8C57-099CD8061751}" destId="{4B0DBE5E-BA96-4BFB-88E7-A712E2EFE16B}" srcOrd="1" destOrd="0" parTransId="{5A361F0B-6CE1-40A1-810C-0E501EA205D0}" sibTransId="{633DECF5-6D46-4574-946B-FDFB9A9DE313}"/>
    <dgm:cxn modelId="{B6017508-6F50-4B59-9AB3-C04EEA73E494}" type="presOf" srcId="{71FAEA42-18BD-483B-9B94-F733C5E53928}" destId="{09BB642D-829E-4D1E-9A3F-B94B28C247CF}" srcOrd="1" destOrd="0" presId="urn:microsoft.com/office/officeart/2005/8/layout/process1"/>
    <dgm:cxn modelId="{9A7C070A-2895-4AD1-BE21-CCFCDD49165B}" type="presParOf" srcId="{0A90511D-1E16-415B-8B2E-7CD0809D3AA6}" destId="{6D7362DB-98ED-4C6C-B6DD-5F11BEF166BF}" srcOrd="0" destOrd="0" presId="urn:microsoft.com/office/officeart/2005/8/layout/process1"/>
    <dgm:cxn modelId="{D4393446-B305-40A8-9B19-F6935DEC9E25}" type="presParOf" srcId="{0A90511D-1E16-415B-8B2E-7CD0809D3AA6}" destId="{D1B1D86E-BA4E-4D41-B860-23E4EBB73FB6}" srcOrd="1" destOrd="0" presId="urn:microsoft.com/office/officeart/2005/8/layout/process1"/>
    <dgm:cxn modelId="{0E3D169D-2367-4CDC-A491-64E87A198AAC}" type="presParOf" srcId="{D1B1D86E-BA4E-4D41-B860-23E4EBB73FB6}" destId="{AFD77725-3393-4F17-864A-DA5ACFB0F715}" srcOrd="0" destOrd="0" presId="urn:microsoft.com/office/officeart/2005/8/layout/process1"/>
    <dgm:cxn modelId="{9A0D18EB-AB44-4B71-9019-EE1B56046A17}" type="presParOf" srcId="{0A90511D-1E16-415B-8B2E-7CD0809D3AA6}" destId="{0AA35B1A-0332-4BAF-AC78-B0EE2D2F5984}" srcOrd="2" destOrd="0" presId="urn:microsoft.com/office/officeart/2005/8/layout/process1"/>
    <dgm:cxn modelId="{006FB0A5-9944-488A-9548-E70A293AB7FC}" type="presParOf" srcId="{0A90511D-1E16-415B-8B2E-7CD0809D3AA6}" destId="{A877EB90-AE20-462C-B2C9-6F9D0F597C08}" srcOrd="3" destOrd="0" presId="urn:microsoft.com/office/officeart/2005/8/layout/process1"/>
    <dgm:cxn modelId="{89A1263B-FAE6-4833-B543-703D28354F17}" type="presParOf" srcId="{A877EB90-AE20-462C-B2C9-6F9D0F597C08}" destId="{09BB642D-829E-4D1E-9A3F-B94B28C247CF}" srcOrd="0" destOrd="0" presId="urn:microsoft.com/office/officeart/2005/8/layout/process1"/>
    <dgm:cxn modelId="{A8A782E1-B783-4720-B83D-FD30B6213BF8}" type="presParOf" srcId="{0A90511D-1E16-415B-8B2E-7CD0809D3AA6}" destId="{EC33590A-C227-4DE7-BD63-87CA1AB84156}"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942A7B-5393-4D38-AEC7-5CE857A26F6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AE43706E-4F36-407E-BD44-65509B76A24E}">
      <dgm:prSet phldrT="[Text]"/>
      <dgm:spPr/>
      <dgm:t>
        <a:bodyPr/>
        <a:lstStyle/>
        <a:p>
          <a:r>
            <a:rPr lang="en-US" dirty="0" smtClean="0"/>
            <a:t>Remove Bottom Beam Line Flange</a:t>
          </a:r>
          <a:endParaRPr lang="en-US" dirty="0"/>
        </a:p>
      </dgm:t>
    </dgm:pt>
    <dgm:pt modelId="{9A60DDD0-23D6-4083-8897-B21B05CCBBC6}" type="parTrans" cxnId="{D3C827A1-F76E-44DB-882B-70AA809BD54B}">
      <dgm:prSet/>
      <dgm:spPr/>
      <dgm:t>
        <a:bodyPr/>
        <a:lstStyle/>
        <a:p>
          <a:endParaRPr lang="en-US"/>
        </a:p>
      </dgm:t>
    </dgm:pt>
    <dgm:pt modelId="{0C530E8D-7A6F-42CF-BCFD-A27B0BCC650B}" type="sibTrans" cxnId="{D3C827A1-F76E-44DB-882B-70AA809BD54B}">
      <dgm:prSet/>
      <dgm:spPr/>
      <dgm:t>
        <a:bodyPr/>
        <a:lstStyle/>
        <a:p>
          <a:endParaRPr lang="en-US"/>
        </a:p>
      </dgm:t>
    </dgm:pt>
    <dgm:pt modelId="{BF29E8FE-4F5A-483A-A461-6A977CCB537D}">
      <dgm:prSet phldrT="[Text]"/>
      <dgm:spPr/>
      <dgm:t>
        <a:bodyPr/>
        <a:lstStyle/>
        <a:p>
          <a:r>
            <a:rPr lang="en-US" dirty="0" smtClean="0"/>
            <a:t>Detach from Test Insert</a:t>
          </a:r>
          <a:endParaRPr lang="en-US" dirty="0"/>
        </a:p>
      </dgm:t>
    </dgm:pt>
    <dgm:pt modelId="{C671C996-9440-4F5C-97E0-BCB7CB8B4BC5}" type="parTrans" cxnId="{5498B822-6969-49B0-8AA1-6704E18A6C56}">
      <dgm:prSet/>
      <dgm:spPr/>
      <dgm:t>
        <a:bodyPr/>
        <a:lstStyle/>
        <a:p>
          <a:endParaRPr lang="en-US"/>
        </a:p>
      </dgm:t>
    </dgm:pt>
    <dgm:pt modelId="{383BAC76-C4BA-4C14-8F0F-3C62298C2A81}" type="sibTrans" cxnId="{5498B822-6969-49B0-8AA1-6704E18A6C56}">
      <dgm:prSet/>
      <dgm:spPr/>
      <dgm:t>
        <a:bodyPr/>
        <a:lstStyle/>
        <a:p>
          <a:endParaRPr lang="en-US"/>
        </a:p>
      </dgm:t>
    </dgm:pt>
    <dgm:pt modelId="{D775E3FF-A6D8-4E39-8A24-38579625378C}">
      <dgm:prSet phldrT="[Text]"/>
      <dgm:spPr/>
      <dgm:t>
        <a:bodyPr/>
        <a:lstStyle/>
        <a:p>
          <a:r>
            <a:rPr lang="en-US" dirty="0" smtClean="0"/>
            <a:t>Transport Back To VAA</a:t>
          </a:r>
          <a:endParaRPr lang="en-US" dirty="0"/>
        </a:p>
      </dgm:t>
    </dgm:pt>
    <dgm:pt modelId="{BA3E9B00-078F-4595-82FB-5E9FAC52E042}" type="parTrans" cxnId="{D606DA86-2259-4859-9522-5ACC1D00CE40}">
      <dgm:prSet/>
      <dgm:spPr/>
      <dgm:t>
        <a:bodyPr/>
        <a:lstStyle/>
        <a:p>
          <a:endParaRPr lang="en-US"/>
        </a:p>
      </dgm:t>
    </dgm:pt>
    <dgm:pt modelId="{01CCD990-FA20-439B-8865-F1A6C3A16C69}" type="sibTrans" cxnId="{D606DA86-2259-4859-9522-5ACC1D00CE40}">
      <dgm:prSet/>
      <dgm:spPr/>
      <dgm:t>
        <a:bodyPr/>
        <a:lstStyle/>
        <a:p>
          <a:endParaRPr lang="en-US"/>
        </a:p>
      </dgm:t>
    </dgm:pt>
    <dgm:pt modelId="{9E59264D-4A70-4AA3-A906-C2B3906C7017}">
      <dgm:prSet phldrT="[Text]"/>
      <dgm:spPr/>
      <dgm:t>
        <a:bodyPr/>
        <a:lstStyle/>
        <a:p>
          <a:r>
            <a:rPr lang="en-US" dirty="0" smtClean="0"/>
            <a:t>High Pressure Rinse</a:t>
          </a:r>
          <a:endParaRPr lang="en-US" dirty="0"/>
        </a:p>
      </dgm:t>
    </dgm:pt>
    <dgm:pt modelId="{95829051-6EC6-470A-AF7F-41D0595F37A0}" type="parTrans" cxnId="{8C74BF55-0CCF-4B59-9785-40496A0961E9}">
      <dgm:prSet/>
      <dgm:spPr/>
      <dgm:t>
        <a:bodyPr/>
        <a:lstStyle/>
        <a:p>
          <a:endParaRPr lang="en-US"/>
        </a:p>
      </dgm:t>
    </dgm:pt>
    <dgm:pt modelId="{9EBE5626-6564-4676-B77E-2C6D335C043F}" type="sibTrans" cxnId="{8C74BF55-0CCF-4B59-9785-40496A0961E9}">
      <dgm:prSet/>
      <dgm:spPr/>
      <dgm:t>
        <a:bodyPr/>
        <a:lstStyle/>
        <a:p>
          <a:endParaRPr lang="en-US"/>
        </a:p>
      </dgm:t>
    </dgm:pt>
    <dgm:pt modelId="{C5D87676-6B3E-4094-8AFC-70DC0F60B9FC}">
      <dgm:prSet phldrT="[Text]"/>
      <dgm:spPr/>
      <dgm:t>
        <a:bodyPr/>
        <a:lstStyle/>
        <a:p>
          <a:r>
            <a:rPr lang="en-US" dirty="0" smtClean="0"/>
            <a:t>Assemble</a:t>
          </a:r>
          <a:endParaRPr lang="en-US" dirty="0"/>
        </a:p>
      </dgm:t>
    </dgm:pt>
    <dgm:pt modelId="{5CEEC39C-D06E-410D-8B46-DAFE9F25A818}" type="parTrans" cxnId="{FE08DC49-0B5C-4B7F-8335-E27BDC4AE89F}">
      <dgm:prSet/>
      <dgm:spPr/>
      <dgm:t>
        <a:bodyPr/>
        <a:lstStyle/>
        <a:p>
          <a:endParaRPr lang="en-US"/>
        </a:p>
      </dgm:t>
    </dgm:pt>
    <dgm:pt modelId="{16967EC4-8500-42CE-998B-C92F035B001B}" type="sibTrans" cxnId="{FE08DC49-0B5C-4B7F-8335-E27BDC4AE89F}">
      <dgm:prSet/>
      <dgm:spPr/>
      <dgm:t>
        <a:bodyPr/>
        <a:lstStyle/>
        <a:p>
          <a:endParaRPr lang="en-US"/>
        </a:p>
      </dgm:t>
    </dgm:pt>
    <dgm:pt modelId="{A686FAA8-F810-440F-B59D-00B9D1D8D7C0}" type="pres">
      <dgm:prSet presAssocID="{EB942A7B-5393-4D38-AEC7-5CE857A26F6C}" presName="Name0" presStyleCnt="0">
        <dgm:presLayoutVars>
          <dgm:dir/>
          <dgm:resizeHandles val="exact"/>
        </dgm:presLayoutVars>
      </dgm:prSet>
      <dgm:spPr/>
      <dgm:t>
        <a:bodyPr/>
        <a:lstStyle/>
        <a:p>
          <a:endParaRPr lang="en-US"/>
        </a:p>
      </dgm:t>
    </dgm:pt>
    <dgm:pt modelId="{CFA2301F-CA32-4D27-998C-064BA9636040}" type="pres">
      <dgm:prSet presAssocID="{C5D87676-6B3E-4094-8AFC-70DC0F60B9FC}" presName="node" presStyleLbl="node1" presStyleIdx="0" presStyleCnt="5">
        <dgm:presLayoutVars>
          <dgm:bulletEnabled val="1"/>
        </dgm:presLayoutVars>
      </dgm:prSet>
      <dgm:spPr/>
      <dgm:t>
        <a:bodyPr/>
        <a:lstStyle/>
        <a:p>
          <a:endParaRPr lang="en-US"/>
        </a:p>
      </dgm:t>
    </dgm:pt>
    <dgm:pt modelId="{501FF171-3D65-4EF9-A1FF-A05DBDBCB3B0}" type="pres">
      <dgm:prSet presAssocID="{16967EC4-8500-42CE-998B-C92F035B001B}" presName="sibTrans" presStyleLbl="sibTrans2D1" presStyleIdx="0" presStyleCnt="4" custFlipHor="1" custScaleX="144194"/>
      <dgm:spPr/>
      <dgm:t>
        <a:bodyPr/>
        <a:lstStyle/>
        <a:p>
          <a:endParaRPr lang="en-US"/>
        </a:p>
      </dgm:t>
    </dgm:pt>
    <dgm:pt modelId="{B717699C-70F7-4A01-BD22-A7DE770DFDAC}" type="pres">
      <dgm:prSet presAssocID="{16967EC4-8500-42CE-998B-C92F035B001B}" presName="connectorText" presStyleLbl="sibTrans2D1" presStyleIdx="0" presStyleCnt="4"/>
      <dgm:spPr/>
      <dgm:t>
        <a:bodyPr/>
        <a:lstStyle/>
        <a:p>
          <a:endParaRPr lang="en-US"/>
        </a:p>
      </dgm:t>
    </dgm:pt>
    <dgm:pt modelId="{F88D7148-64DA-4EB8-88BA-F10293C2EA35}" type="pres">
      <dgm:prSet presAssocID="{9E59264D-4A70-4AA3-A906-C2B3906C7017}" presName="node" presStyleLbl="node1" presStyleIdx="1" presStyleCnt="5">
        <dgm:presLayoutVars>
          <dgm:bulletEnabled val="1"/>
        </dgm:presLayoutVars>
      </dgm:prSet>
      <dgm:spPr/>
      <dgm:t>
        <a:bodyPr/>
        <a:lstStyle/>
        <a:p>
          <a:endParaRPr lang="en-US"/>
        </a:p>
      </dgm:t>
    </dgm:pt>
    <dgm:pt modelId="{5C0C7A88-70F7-4E2F-BB64-516C481DCDF0}" type="pres">
      <dgm:prSet presAssocID="{9EBE5626-6564-4676-B77E-2C6D335C043F}" presName="sibTrans" presStyleLbl="sibTrans2D1" presStyleIdx="1" presStyleCnt="4" custFlipHor="1" custScaleX="187595"/>
      <dgm:spPr/>
      <dgm:t>
        <a:bodyPr/>
        <a:lstStyle/>
        <a:p>
          <a:endParaRPr lang="en-US"/>
        </a:p>
      </dgm:t>
    </dgm:pt>
    <dgm:pt modelId="{2DF6C687-8518-4470-B4C6-3E8B6EA08C94}" type="pres">
      <dgm:prSet presAssocID="{9EBE5626-6564-4676-B77E-2C6D335C043F}" presName="connectorText" presStyleLbl="sibTrans2D1" presStyleIdx="1" presStyleCnt="4"/>
      <dgm:spPr/>
      <dgm:t>
        <a:bodyPr/>
        <a:lstStyle/>
        <a:p>
          <a:endParaRPr lang="en-US"/>
        </a:p>
      </dgm:t>
    </dgm:pt>
    <dgm:pt modelId="{75D85B08-A2C6-4233-931A-516DDD779A44}" type="pres">
      <dgm:prSet presAssocID="{AE43706E-4F36-407E-BD44-65509B76A24E}" presName="node" presStyleLbl="node1" presStyleIdx="2" presStyleCnt="5">
        <dgm:presLayoutVars>
          <dgm:bulletEnabled val="1"/>
        </dgm:presLayoutVars>
      </dgm:prSet>
      <dgm:spPr/>
      <dgm:t>
        <a:bodyPr/>
        <a:lstStyle/>
        <a:p>
          <a:endParaRPr lang="en-US"/>
        </a:p>
      </dgm:t>
    </dgm:pt>
    <dgm:pt modelId="{3F762F62-3DC8-40EF-9B65-F92FC64FB5BB}" type="pres">
      <dgm:prSet presAssocID="{0C530E8D-7A6F-42CF-BCFD-A27B0BCC650B}" presName="sibTrans" presStyleLbl="sibTrans2D1" presStyleIdx="2" presStyleCnt="4" custFlipHor="1" custScaleX="138433"/>
      <dgm:spPr/>
      <dgm:t>
        <a:bodyPr/>
        <a:lstStyle/>
        <a:p>
          <a:endParaRPr lang="en-US"/>
        </a:p>
      </dgm:t>
    </dgm:pt>
    <dgm:pt modelId="{A89AA94E-36B6-4CCE-BE51-617E47B8AAFE}" type="pres">
      <dgm:prSet presAssocID="{0C530E8D-7A6F-42CF-BCFD-A27B0BCC650B}" presName="connectorText" presStyleLbl="sibTrans2D1" presStyleIdx="2" presStyleCnt="4"/>
      <dgm:spPr/>
      <dgm:t>
        <a:bodyPr/>
        <a:lstStyle/>
        <a:p>
          <a:endParaRPr lang="en-US"/>
        </a:p>
      </dgm:t>
    </dgm:pt>
    <dgm:pt modelId="{15B23175-1358-492B-A3E6-F69B5C427F0F}" type="pres">
      <dgm:prSet presAssocID="{BF29E8FE-4F5A-483A-A461-6A977CCB537D}" presName="node" presStyleLbl="node1" presStyleIdx="3" presStyleCnt="5">
        <dgm:presLayoutVars>
          <dgm:bulletEnabled val="1"/>
        </dgm:presLayoutVars>
      </dgm:prSet>
      <dgm:spPr/>
      <dgm:t>
        <a:bodyPr/>
        <a:lstStyle/>
        <a:p>
          <a:endParaRPr lang="en-US"/>
        </a:p>
      </dgm:t>
    </dgm:pt>
    <dgm:pt modelId="{859EC119-7064-4D4C-89CA-2C90741039E9}" type="pres">
      <dgm:prSet presAssocID="{383BAC76-C4BA-4C14-8F0F-3C62298C2A81}" presName="sibTrans" presStyleLbl="sibTrans2D1" presStyleIdx="3" presStyleCnt="4" custFlipVert="1" custFlipHor="1" custScaleX="151389" custScaleY="85830"/>
      <dgm:spPr/>
      <dgm:t>
        <a:bodyPr/>
        <a:lstStyle/>
        <a:p>
          <a:endParaRPr lang="en-US"/>
        </a:p>
      </dgm:t>
    </dgm:pt>
    <dgm:pt modelId="{A19F129E-79B9-4EB8-AD70-10F06A59A866}" type="pres">
      <dgm:prSet presAssocID="{383BAC76-C4BA-4C14-8F0F-3C62298C2A81}" presName="connectorText" presStyleLbl="sibTrans2D1" presStyleIdx="3" presStyleCnt="4"/>
      <dgm:spPr/>
      <dgm:t>
        <a:bodyPr/>
        <a:lstStyle/>
        <a:p>
          <a:endParaRPr lang="en-US"/>
        </a:p>
      </dgm:t>
    </dgm:pt>
    <dgm:pt modelId="{6699520D-CC1F-4AC7-8830-2C1738ACFC69}" type="pres">
      <dgm:prSet presAssocID="{D775E3FF-A6D8-4E39-8A24-38579625378C}" presName="node" presStyleLbl="node1" presStyleIdx="4" presStyleCnt="5">
        <dgm:presLayoutVars>
          <dgm:bulletEnabled val="1"/>
        </dgm:presLayoutVars>
      </dgm:prSet>
      <dgm:spPr/>
      <dgm:t>
        <a:bodyPr/>
        <a:lstStyle/>
        <a:p>
          <a:endParaRPr lang="en-US"/>
        </a:p>
      </dgm:t>
    </dgm:pt>
  </dgm:ptLst>
  <dgm:cxnLst>
    <dgm:cxn modelId="{A6227387-2C6B-477F-B817-E49E830B9B5E}" type="presOf" srcId="{16967EC4-8500-42CE-998B-C92F035B001B}" destId="{501FF171-3D65-4EF9-A1FF-A05DBDBCB3B0}" srcOrd="0" destOrd="0" presId="urn:microsoft.com/office/officeart/2005/8/layout/process1"/>
    <dgm:cxn modelId="{4F73F26A-7E6C-49B4-8182-24DB3D5C9C33}" type="presOf" srcId="{9EBE5626-6564-4676-B77E-2C6D335C043F}" destId="{5C0C7A88-70F7-4E2F-BB64-516C481DCDF0}" srcOrd="0" destOrd="0" presId="urn:microsoft.com/office/officeart/2005/8/layout/process1"/>
    <dgm:cxn modelId="{AEB5B181-BA17-4CA5-BD5F-5B2FBD87A803}" type="presOf" srcId="{AE43706E-4F36-407E-BD44-65509B76A24E}" destId="{75D85B08-A2C6-4233-931A-516DDD779A44}" srcOrd="0" destOrd="0" presId="urn:microsoft.com/office/officeart/2005/8/layout/process1"/>
    <dgm:cxn modelId="{D3C827A1-F76E-44DB-882B-70AA809BD54B}" srcId="{EB942A7B-5393-4D38-AEC7-5CE857A26F6C}" destId="{AE43706E-4F36-407E-BD44-65509B76A24E}" srcOrd="2" destOrd="0" parTransId="{9A60DDD0-23D6-4083-8897-B21B05CCBBC6}" sibTransId="{0C530E8D-7A6F-42CF-BCFD-A27B0BCC650B}"/>
    <dgm:cxn modelId="{4726B973-90CF-4C3B-A4CA-2E7AE5540950}" type="presOf" srcId="{C5D87676-6B3E-4094-8AFC-70DC0F60B9FC}" destId="{CFA2301F-CA32-4D27-998C-064BA9636040}" srcOrd="0" destOrd="0" presId="urn:microsoft.com/office/officeart/2005/8/layout/process1"/>
    <dgm:cxn modelId="{96D57908-B74B-49D8-9901-9B338EC1188D}" type="presOf" srcId="{0C530E8D-7A6F-42CF-BCFD-A27B0BCC650B}" destId="{A89AA94E-36B6-4CCE-BE51-617E47B8AAFE}" srcOrd="1" destOrd="0" presId="urn:microsoft.com/office/officeart/2005/8/layout/process1"/>
    <dgm:cxn modelId="{64C2E951-64EE-411C-9084-5975F2C272CE}" type="presOf" srcId="{D775E3FF-A6D8-4E39-8A24-38579625378C}" destId="{6699520D-CC1F-4AC7-8830-2C1738ACFC69}" srcOrd="0" destOrd="0" presId="urn:microsoft.com/office/officeart/2005/8/layout/process1"/>
    <dgm:cxn modelId="{6E1C392C-8ECB-4356-9B78-28E9D4FA94E0}" type="presOf" srcId="{383BAC76-C4BA-4C14-8F0F-3C62298C2A81}" destId="{859EC119-7064-4D4C-89CA-2C90741039E9}" srcOrd="0" destOrd="0" presId="urn:microsoft.com/office/officeart/2005/8/layout/process1"/>
    <dgm:cxn modelId="{8EA25553-2015-41AF-AEBF-3E28345D213A}" type="presOf" srcId="{0C530E8D-7A6F-42CF-BCFD-A27B0BCC650B}" destId="{3F762F62-3DC8-40EF-9B65-F92FC64FB5BB}" srcOrd="0" destOrd="0" presId="urn:microsoft.com/office/officeart/2005/8/layout/process1"/>
    <dgm:cxn modelId="{D606DA86-2259-4859-9522-5ACC1D00CE40}" srcId="{EB942A7B-5393-4D38-AEC7-5CE857A26F6C}" destId="{D775E3FF-A6D8-4E39-8A24-38579625378C}" srcOrd="4" destOrd="0" parTransId="{BA3E9B00-078F-4595-82FB-5E9FAC52E042}" sibTransId="{01CCD990-FA20-439B-8865-F1A6C3A16C69}"/>
    <dgm:cxn modelId="{08CD323F-BDEA-49A7-93C6-3405A87FC6CD}" type="presOf" srcId="{9EBE5626-6564-4676-B77E-2C6D335C043F}" destId="{2DF6C687-8518-4470-B4C6-3E8B6EA08C94}" srcOrd="1" destOrd="0" presId="urn:microsoft.com/office/officeart/2005/8/layout/process1"/>
    <dgm:cxn modelId="{97783052-AAC0-4D43-979E-EFD37470E378}" type="presOf" srcId="{BF29E8FE-4F5A-483A-A461-6A977CCB537D}" destId="{15B23175-1358-492B-A3E6-F69B5C427F0F}" srcOrd="0" destOrd="0" presId="urn:microsoft.com/office/officeart/2005/8/layout/process1"/>
    <dgm:cxn modelId="{5498B822-6969-49B0-8AA1-6704E18A6C56}" srcId="{EB942A7B-5393-4D38-AEC7-5CE857A26F6C}" destId="{BF29E8FE-4F5A-483A-A461-6A977CCB537D}" srcOrd="3" destOrd="0" parTransId="{C671C996-9440-4F5C-97E0-BCB7CB8B4BC5}" sibTransId="{383BAC76-C4BA-4C14-8F0F-3C62298C2A81}"/>
    <dgm:cxn modelId="{74484EE3-26F9-456F-AC12-3A70042ED6C8}" type="presOf" srcId="{383BAC76-C4BA-4C14-8F0F-3C62298C2A81}" destId="{A19F129E-79B9-4EB8-AD70-10F06A59A866}" srcOrd="1" destOrd="0" presId="urn:microsoft.com/office/officeart/2005/8/layout/process1"/>
    <dgm:cxn modelId="{0C4CDE8D-7605-4B10-A90B-1FFACEDB598B}" type="presOf" srcId="{16967EC4-8500-42CE-998B-C92F035B001B}" destId="{B717699C-70F7-4A01-BD22-A7DE770DFDAC}" srcOrd="1" destOrd="0" presId="urn:microsoft.com/office/officeart/2005/8/layout/process1"/>
    <dgm:cxn modelId="{8C74BF55-0CCF-4B59-9785-40496A0961E9}" srcId="{EB942A7B-5393-4D38-AEC7-5CE857A26F6C}" destId="{9E59264D-4A70-4AA3-A906-C2B3906C7017}" srcOrd="1" destOrd="0" parTransId="{95829051-6EC6-470A-AF7F-41D0595F37A0}" sibTransId="{9EBE5626-6564-4676-B77E-2C6D335C043F}"/>
    <dgm:cxn modelId="{E083B9AA-7344-4A92-B5B3-F19D8D3A6227}" type="presOf" srcId="{EB942A7B-5393-4D38-AEC7-5CE857A26F6C}" destId="{A686FAA8-F810-440F-B59D-00B9D1D8D7C0}" srcOrd="0" destOrd="0" presId="urn:microsoft.com/office/officeart/2005/8/layout/process1"/>
    <dgm:cxn modelId="{16F90583-D7E5-40FC-A0D7-8128A1018A7A}" type="presOf" srcId="{9E59264D-4A70-4AA3-A906-C2B3906C7017}" destId="{F88D7148-64DA-4EB8-88BA-F10293C2EA35}" srcOrd="0" destOrd="0" presId="urn:microsoft.com/office/officeart/2005/8/layout/process1"/>
    <dgm:cxn modelId="{FE08DC49-0B5C-4B7F-8335-E27BDC4AE89F}" srcId="{EB942A7B-5393-4D38-AEC7-5CE857A26F6C}" destId="{C5D87676-6B3E-4094-8AFC-70DC0F60B9FC}" srcOrd="0" destOrd="0" parTransId="{5CEEC39C-D06E-410D-8B46-DAFE9F25A818}" sibTransId="{16967EC4-8500-42CE-998B-C92F035B001B}"/>
    <dgm:cxn modelId="{39BF2F94-BA2A-4A2D-B292-79FBE45CFD20}" type="presParOf" srcId="{A686FAA8-F810-440F-B59D-00B9D1D8D7C0}" destId="{CFA2301F-CA32-4D27-998C-064BA9636040}" srcOrd="0" destOrd="0" presId="urn:microsoft.com/office/officeart/2005/8/layout/process1"/>
    <dgm:cxn modelId="{C248459F-F018-40A7-BF79-94E889128357}" type="presParOf" srcId="{A686FAA8-F810-440F-B59D-00B9D1D8D7C0}" destId="{501FF171-3D65-4EF9-A1FF-A05DBDBCB3B0}" srcOrd="1" destOrd="0" presId="urn:microsoft.com/office/officeart/2005/8/layout/process1"/>
    <dgm:cxn modelId="{9D4C0271-3DEC-4125-97D4-EC6DEBFF6CE9}" type="presParOf" srcId="{501FF171-3D65-4EF9-A1FF-A05DBDBCB3B0}" destId="{B717699C-70F7-4A01-BD22-A7DE770DFDAC}" srcOrd="0" destOrd="0" presId="urn:microsoft.com/office/officeart/2005/8/layout/process1"/>
    <dgm:cxn modelId="{B4B36DDB-46DC-44CD-B2E6-87FE3516339A}" type="presParOf" srcId="{A686FAA8-F810-440F-B59D-00B9D1D8D7C0}" destId="{F88D7148-64DA-4EB8-88BA-F10293C2EA35}" srcOrd="2" destOrd="0" presId="urn:microsoft.com/office/officeart/2005/8/layout/process1"/>
    <dgm:cxn modelId="{1CB8FCDE-757A-482A-8129-46CB7769DDD0}" type="presParOf" srcId="{A686FAA8-F810-440F-B59D-00B9D1D8D7C0}" destId="{5C0C7A88-70F7-4E2F-BB64-516C481DCDF0}" srcOrd="3" destOrd="0" presId="urn:microsoft.com/office/officeart/2005/8/layout/process1"/>
    <dgm:cxn modelId="{A921C0AF-7E3B-468F-8FE7-A577D4FE7A22}" type="presParOf" srcId="{5C0C7A88-70F7-4E2F-BB64-516C481DCDF0}" destId="{2DF6C687-8518-4470-B4C6-3E8B6EA08C94}" srcOrd="0" destOrd="0" presId="urn:microsoft.com/office/officeart/2005/8/layout/process1"/>
    <dgm:cxn modelId="{EBBD2F44-B567-4143-8362-1ADD0FF2D7F1}" type="presParOf" srcId="{A686FAA8-F810-440F-B59D-00B9D1D8D7C0}" destId="{75D85B08-A2C6-4233-931A-516DDD779A44}" srcOrd="4" destOrd="0" presId="urn:microsoft.com/office/officeart/2005/8/layout/process1"/>
    <dgm:cxn modelId="{E04407DD-ED3A-4E94-A228-51BAA7AA615E}" type="presParOf" srcId="{A686FAA8-F810-440F-B59D-00B9D1D8D7C0}" destId="{3F762F62-3DC8-40EF-9B65-F92FC64FB5BB}" srcOrd="5" destOrd="0" presId="urn:microsoft.com/office/officeart/2005/8/layout/process1"/>
    <dgm:cxn modelId="{A521A392-551D-40F3-8584-157AFF577305}" type="presParOf" srcId="{3F762F62-3DC8-40EF-9B65-F92FC64FB5BB}" destId="{A89AA94E-36B6-4CCE-BE51-617E47B8AAFE}" srcOrd="0" destOrd="0" presId="urn:microsoft.com/office/officeart/2005/8/layout/process1"/>
    <dgm:cxn modelId="{AF265CDA-DDFC-4D52-8C0A-CB79D779E170}" type="presParOf" srcId="{A686FAA8-F810-440F-B59D-00B9D1D8D7C0}" destId="{15B23175-1358-492B-A3E6-F69B5C427F0F}" srcOrd="6" destOrd="0" presId="urn:microsoft.com/office/officeart/2005/8/layout/process1"/>
    <dgm:cxn modelId="{94E01D59-4FCC-4057-8C05-D834774A8585}" type="presParOf" srcId="{A686FAA8-F810-440F-B59D-00B9D1D8D7C0}" destId="{859EC119-7064-4D4C-89CA-2C90741039E9}" srcOrd="7" destOrd="0" presId="urn:microsoft.com/office/officeart/2005/8/layout/process1"/>
    <dgm:cxn modelId="{D6F4CCCA-6029-4CE2-B935-745474598F8D}" type="presParOf" srcId="{859EC119-7064-4D4C-89CA-2C90741039E9}" destId="{A19F129E-79B9-4EB8-AD70-10F06A59A866}" srcOrd="0" destOrd="0" presId="urn:microsoft.com/office/officeart/2005/8/layout/process1"/>
    <dgm:cxn modelId="{73D3094D-072B-4865-9BA5-95A0E3FEC097}" type="presParOf" srcId="{A686FAA8-F810-440F-B59D-00B9D1D8D7C0}" destId="{6699520D-CC1F-4AC7-8830-2C1738ACFC69}" srcOrd="8"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716F5-91BC-4EF2-8182-78D359AB4E2A}">
      <dsp:nvSpPr>
        <dsp:cNvPr id="0" name=""/>
        <dsp:cNvSpPr/>
      </dsp:nvSpPr>
      <dsp:spPr>
        <a:xfrm>
          <a:off x="9278" y="243644"/>
          <a:ext cx="939093" cy="1107625"/>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Receipt Inspection</a:t>
          </a:r>
          <a:endParaRPr lang="en-US" sz="1200" kern="1200" dirty="0"/>
        </a:p>
      </dsp:txBody>
      <dsp:txXfrm>
        <a:off x="36783" y="271149"/>
        <a:ext cx="884083" cy="1052615"/>
      </dsp:txXfrm>
    </dsp:sp>
    <dsp:sp modelId="{866801C8-E858-43AB-9366-5F9F4B12C3F2}">
      <dsp:nvSpPr>
        <dsp:cNvPr id="0" name=""/>
        <dsp:cNvSpPr/>
      </dsp:nvSpPr>
      <dsp:spPr>
        <a:xfrm>
          <a:off x="1023550" y="704235"/>
          <a:ext cx="159379" cy="1864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023550" y="741524"/>
        <a:ext cx="111565" cy="111866"/>
      </dsp:txXfrm>
    </dsp:sp>
    <dsp:sp modelId="{3F8AA493-4438-443C-9E54-7DDAB11C0023}">
      <dsp:nvSpPr>
        <dsp:cNvPr id="0" name=""/>
        <dsp:cNvSpPr/>
      </dsp:nvSpPr>
      <dsp:spPr>
        <a:xfrm>
          <a:off x="1249088" y="243644"/>
          <a:ext cx="899932" cy="11076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RF/CMM </a:t>
          </a:r>
          <a:r>
            <a:rPr lang="en-US" sz="1200" kern="1200" dirty="0" smtClean="0"/>
            <a:t>Inspection</a:t>
          </a:r>
          <a:endParaRPr lang="en-US" sz="1200" kern="1200" dirty="0"/>
        </a:p>
      </dsp:txBody>
      <dsp:txXfrm>
        <a:off x="1275446" y="270002"/>
        <a:ext cx="847216" cy="1054909"/>
      </dsp:txXfrm>
    </dsp:sp>
    <dsp:sp modelId="{1E327E9E-96D3-4775-8922-AB203770AE8D}">
      <dsp:nvSpPr>
        <dsp:cNvPr id="0" name=""/>
        <dsp:cNvSpPr/>
      </dsp:nvSpPr>
      <dsp:spPr>
        <a:xfrm>
          <a:off x="2224199" y="704235"/>
          <a:ext cx="159379" cy="1864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2224199" y="741524"/>
        <a:ext cx="111565" cy="111866"/>
      </dsp:txXfrm>
    </dsp:sp>
    <dsp:sp modelId="{27A8405E-8040-45CF-95CD-9C90FD75AC59}">
      <dsp:nvSpPr>
        <dsp:cNvPr id="0" name=""/>
        <dsp:cNvSpPr/>
      </dsp:nvSpPr>
      <dsp:spPr>
        <a:xfrm>
          <a:off x="2449737" y="243644"/>
          <a:ext cx="751791" cy="11076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Cleaning</a:t>
          </a:r>
          <a:endParaRPr lang="en-US" sz="1200" kern="1200" dirty="0"/>
        </a:p>
        <a:p>
          <a:pPr marL="57150" lvl="1" indent="-57150" algn="l" defTabSz="488950">
            <a:lnSpc>
              <a:spcPct val="90000"/>
            </a:lnSpc>
            <a:spcBef>
              <a:spcPct val="0"/>
            </a:spcBef>
            <a:spcAft>
              <a:spcPct val="15000"/>
            </a:spcAft>
            <a:buChar char="••"/>
          </a:pPr>
          <a:r>
            <a:rPr lang="en-US" sz="1100" kern="1200" dirty="0" smtClean="0"/>
            <a:t>Wipe down</a:t>
          </a:r>
          <a:endParaRPr lang="en-US" sz="1100" kern="1200" dirty="0"/>
        </a:p>
        <a:p>
          <a:pPr marL="57150" lvl="1" indent="-57150" algn="l" defTabSz="488950">
            <a:lnSpc>
              <a:spcPct val="90000"/>
            </a:lnSpc>
            <a:spcBef>
              <a:spcPct val="0"/>
            </a:spcBef>
            <a:spcAft>
              <a:spcPct val="15000"/>
            </a:spcAft>
            <a:buChar char="••"/>
          </a:pPr>
          <a:r>
            <a:rPr lang="en-US" sz="1100" kern="1200" dirty="0" smtClean="0"/>
            <a:t>Iso-6 area</a:t>
          </a:r>
          <a:endParaRPr lang="en-US" sz="1100" kern="1200" dirty="0"/>
        </a:p>
      </dsp:txBody>
      <dsp:txXfrm>
        <a:off x="2471756" y="265663"/>
        <a:ext cx="707753" cy="1063587"/>
      </dsp:txXfrm>
    </dsp:sp>
    <dsp:sp modelId="{D1182ECA-AA77-4EEF-987A-07755FC16EB2}">
      <dsp:nvSpPr>
        <dsp:cNvPr id="0" name=""/>
        <dsp:cNvSpPr/>
      </dsp:nvSpPr>
      <dsp:spPr>
        <a:xfrm>
          <a:off x="3276708" y="704235"/>
          <a:ext cx="159379" cy="1864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276708" y="741524"/>
        <a:ext cx="111565" cy="111866"/>
      </dsp:txXfrm>
    </dsp:sp>
    <dsp:sp modelId="{7B0A7284-E99C-4758-B77E-7CE7C25B6544}">
      <dsp:nvSpPr>
        <dsp:cNvPr id="0" name=""/>
        <dsp:cNvSpPr/>
      </dsp:nvSpPr>
      <dsp:spPr>
        <a:xfrm>
          <a:off x="3502246" y="243644"/>
          <a:ext cx="934943" cy="11076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Transport to Vertical Attachment Area</a:t>
          </a:r>
          <a:endParaRPr lang="en-US" sz="1200" kern="1200" dirty="0"/>
        </a:p>
      </dsp:txBody>
      <dsp:txXfrm>
        <a:off x="3529630" y="271028"/>
        <a:ext cx="880175" cy="1052857"/>
      </dsp:txXfrm>
    </dsp:sp>
    <dsp:sp modelId="{90204E7A-1832-441C-B3E0-E0507AC397F1}">
      <dsp:nvSpPr>
        <dsp:cNvPr id="0" name=""/>
        <dsp:cNvSpPr/>
      </dsp:nvSpPr>
      <dsp:spPr>
        <a:xfrm>
          <a:off x="4512368" y="704235"/>
          <a:ext cx="159379" cy="1864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4512368" y="741524"/>
        <a:ext cx="111565" cy="111866"/>
      </dsp:txXfrm>
    </dsp:sp>
    <dsp:sp modelId="{9CE02CA2-BF47-4E83-8973-CF9B460C9FD2}">
      <dsp:nvSpPr>
        <dsp:cNvPr id="0" name=""/>
        <dsp:cNvSpPr/>
      </dsp:nvSpPr>
      <dsp:spPr>
        <a:xfrm>
          <a:off x="4737906" y="243644"/>
          <a:ext cx="751791" cy="11076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Attach to Test Insert</a:t>
          </a:r>
          <a:endParaRPr lang="en-US" sz="1200" kern="1200" dirty="0"/>
        </a:p>
        <a:p>
          <a:pPr marL="57150" lvl="1" indent="-57150" algn="l" defTabSz="488950">
            <a:lnSpc>
              <a:spcPct val="90000"/>
            </a:lnSpc>
            <a:spcBef>
              <a:spcPct val="0"/>
            </a:spcBef>
            <a:spcAft>
              <a:spcPct val="15000"/>
            </a:spcAft>
            <a:buChar char="••"/>
          </a:pPr>
          <a:r>
            <a:rPr lang="en-US" sz="1100" kern="1200" dirty="0" smtClean="0"/>
            <a:t>Active pumping (?)</a:t>
          </a:r>
          <a:endParaRPr lang="en-US" sz="1100" kern="1200" dirty="0"/>
        </a:p>
      </dsp:txBody>
      <dsp:txXfrm>
        <a:off x="4759925" y="265663"/>
        <a:ext cx="707753" cy="1063587"/>
      </dsp:txXfrm>
    </dsp:sp>
    <dsp:sp modelId="{26AB35BF-C1AD-4A53-A1DE-29268C02C3A7}">
      <dsp:nvSpPr>
        <dsp:cNvPr id="0" name=""/>
        <dsp:cNvSpPr/>
      </dsp:nvSpPr>
      <dsp:spPr>
        <a:xfrm>
          <a:off x="5564877" y="704235"/>
          <a:ext cx="159379" cy="1864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5564877" y="741524"/>
        <a:ext cx="111565" cy="111866"/>
      </dsp:txXfrm>
    </dsp:sp>
    <dsp:sp modelId="{AFA3D11D-E442-4C09-9350-BA7A9BB18526}">
      <dsp:nvSpPr>
        <dsp:cNvPr id="0" name=""/>
        <dsp:cNvSpPr/>
      </dsp:nvSpPr>
      <dsp:spPr>
        <a:xfrm>
          <a:off x="5790414" y="243644"/>
          <a:ext cx="933522" cy="11076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Transport to Vertical Test Area</a:t>
          </a:r>
          <a:endParaRPr lang="en-US" sz="1200" kern="1200" dirty="0"/>
        </a:p>
      </dsp:txBody>
      <dsp:txXfrm>
        <a:off x="5817756" y="270986"/>
        <a:ext cx="878838" cy="1052941"/>
      </dsp:txXfrm>
    </dsp:sp>
    <dsp:sp modelId="{6E0B7D1D-5843-4253-AE90-98E73D9EC483}">
      <dsp:nvSpPr>
        <dsp:cNvPr id="0" name=""/>
        <dsp:cNvSpPr/>
      </dsp:nvSpPr>
      <dsp:spPr>
        <a:xfrm>
          <a:off x="6799116" y="704235"/>
          <a:ext cx="159379" cy="1864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799116" y="741524"/>
        <a:ext cx="111565" cy="111866"/>
      </dsp:txXfrm>
    </dsp:sp>
    <dsp:sp modelId="{BEE5D7D4-C3EE-4C4F-8F12-4C229A58E70E}">
      <dsp:nvSpPr>
        <dsp:cNvPr id="0" name=""/>
        <dsp:cNvSpPr/>
      </dsp:nvSpPr>
      <dsp:spPr>
        <a:xfrm>
          <a:off x="7024654" y="243644"/>
          <a:ext cx="1109659" cy="11076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Qualification Test</a:t>
          </a:r>
          <a:endParaRPr lang="en-US" sz="1200" kern="1200" dirty="0"/>
        </a:p>
      </dsp:txBody>
      <dsp:txXfrm>
        <a:off x="7057095" y="276085"/>
        <a:ext cx="1044777" cy="1042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362DB-98ED-4C6C-B6DD-5F11BEF166BF}">
      <dsp:nvSpPr>
        <dsp:cNvPr id="0" name=""/>
        <dsp:cNvSpPr/>
      </dsp:nvSpPr>
      <dsp:spPr>
        <a:xfrm>
          <a:off x="1212" y="6557"/>
          <a:ext cx="1359650" cy="11095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Place in Storage Rack</a:t>
          </a:r>
          <a:endParaRPr lang="en-US" sz="1400" kern="1200" dirty="0"/>
        </a:p>
        <a:p>
          <a:pPr marL="57150" lvl="1" indent="-57150" algn="l" defTabSz="488950">
            <a:lnSpc>
              <a:spcPct val="90000"/>
            </a:lnSpc>
            <a:spcBef>
              <a:spcPct val="0"/>
            </a:spcBef>
            <a:spcAft>
              <a:spcPct val="15000"/>
            </a:spcAft>
            <a:buChar char="••"/>
          </a:pPr>
          <a:r>
            <a:rPr lang="en-US" sz="1100" kern="1200" dirty="0" smtClean="0"/>
            <a:t>Under vacuum</a:t>
          </a:r>
          <a:endParaRPr lang="en-US" sz="1100" kern="1200" dirty="0"/>
        </a:p>
        <a:p>
          <a:pPr marL="57150" lvl="1" indent="-57150" algn="l" defTabSz="488950">
            <a:lnSpc>
              <a:spcPct val="90000"/>
            </a:lnSpc>
            <a:spcBef>
              <a:spcPct val="0"/>
            </a:spcBef>
            <a:spcAft>
              <a:spcPct val="15000"/>
            </a:spcAft>
            <a:buChar char="••"/>
          </a:pPr>
          <a:r>
            <a:rPr lang="en-US" sz="1100" kern="1200" dirty="0" smtClean="0"/>
            <a:t>Stage for String Assembly</a:t>
          </a:r>
          <a:endParaRPr lang="en-US" sz="1100" kern="1200" dirty="0"/>
        </a:p>
      </dsp:txBody>
      <dsp:txXfrm>
        <a:off x="33709" y="39054"/>
        <a:ext cx="1294656" cy="1044519"/>
      </dsp:txXfrm>
    </dsp:sp>
    <dsp:sp modelId="{D1B1D86E-BA4E-4D41-B860-23E4EBB73FB6}">
      <dsp:nvSpPr>
        <dsp:cNvPr id="0" name=""/>
        <dsp:cNvSpPr/>
      </dsp:nvSpPr>
      <dsp:spPr>
        <a:xfrm rot="10800000">
          <a:off x="1529931" y="351668"/>
          <a:ext cx="358425" cy="4192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637458" y="435526"/>
        <a:ext cx="250898" cy="251574"/>
      </dsp:txXfrm>
    </dsp:sp>
    <dsp:sp modelId="{0AA35B1A-0332-4BAF-AC78-B0EE2D2F5984}">
      <dsp:nvSpPr>
        <dsp:cNvPr id="0" name=""/>
        <dsp:cNvSpPr/>
      </dsp:nvSpPr>
      <dsp:spPr>
        <a:xfrm>
          <a:off x="2037137" y="6557"/>
          <a:ext cx="1690687" cy="11095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Detach from Test Insert</a:t>
          </a:r>
          <a:endParaRPr lang="en-US" sz="1400" kern="1200" dirty="0"/>
        </a:p>
      </dsp:txBody>
      <dsp:txXfrm>
        <a:off x="2069634" y="39054"/>
        <a:ext cx="1625693" cy="1044519"/>
      </dsp:txXfrm>
    </dsp:sp>
    <dsp:sp modelId="{A877EB90-AE20-462C-B2C9-6F9D0F597C08}">
      <dsp:nvSpPr>
        <dsp:cNvPr id="0" name=""/>
        <dsp:cNvSpPr/>
      </dsp:nvSpPr>
      <dsp:spPr>
        <a:xfrm rot="10800000">
          <a:off x="3896894" y="351668"/>
          <a:ext cx="358425" cy="4192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004421" y="435526"/>
        <a:ext cx="250898" cy="251574"/>
      </dsp:txXfrm>
    </dsp:sp>
    <dsp:sp modelId="{EC33590A-C227-4DE7-BD63-87CA1AB84156}">
      <dsp:nvSpPr>
        <dsp:cNvPr id="0" name=""/>
        <dsp:cNvSpPr/>
      </dsp:nvSpPr>
      <dsp:spPr>
        <a:xfrm>
          <a:off x="4404100" y="6557"/>
          <a:ext cx="1690687" cy="110951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Transport back to VAA</a:t>
          </a:r>
          <a:endParaRPr lang="en-US" sz="1400" kern="1200" dirty="0"/>
        </a:p>
      </dsp:txBody>
      <dsp:txXfrm>
        <a:off x="4436597" y="39054"/>
        <a:ext cx="1625693" cy="1044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2301F-CA32-4D27-998C-064BA9636040}">
      <dsp:nvSpPr>
        <dsp:cNvPr id="0" name=""/>
        <dsp:cNvSpPr/>
      </dsp:nvSpPr>
      <dsp:spPr>
        <a:xfrm>
          <a:off x="2976" y="158186"/>
          <a:ext cx="922734" cy="10207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Assemble</a:t>
          </a:r>
          <a:endParaRPr lang="en-US" sz="1300" kern="1200" dirty="0"/>
        </a:p>
      </dsp:txBody>
      <dsp:txXfrm>
        <a:off x="30002" y="185212"/>
        <a:ext cx="868682" cy="966722"/>
      </dsp:txXfrm>
    </dsp:sp>
    <dsp:sp modelId="{501FF171-3D65-4EF9-A1FF-A05DBDBCB3B0}">
      <dsp:nvSpPr>
        <dsp:cNvPr id="0" name=""/>
        <dsp:cNvSpPr/>
      </dsp:nvSpPr>
      <dsp:spPr>
        <a:xfrm flipH="1">
          <a:off x="974758" y="554154"/>
          <a:ext cx="282071"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043409" y="599922"/>
        <a:ext cx="213420" cy="137302"/>
      </dsp:txXfrm>
    </dsp:sp>
    <dsp:sp modelId="{F88D7148-64DA-4EB8-88BA-F10293C2EA35}">
      <dsp:nvSpPr>
        <dsp:cNvPr id="0" name=""/>
        <dsp:cNvSpPr/>
      </dsp:nvSpPr>
      <dsp:spPr>
        <a:xfrm>
          <a:off x="1294804" y="158186"/>
          <a:ext cx="922734" cy="10207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High Pressure Rinse</a:t>
          </a:r>
          <a:endParaRPr lang="en-US" sz="1300" kern="1200" dirty="0"/>
        </a:p>
      </dsp:txBody>
      <dsp:txXfrm>
        <a:off x="1321830" y="185212"/>
        <a:ext cx="868682" cy="966722"/>
      </dsp:txXfrm>
    </dsp:sp>
    <dsp:sp modelId="{5C0C7A88-70F7-4E2F-BB64-516C481DCDF0}">
      <dsp:nvSpPr>
        <dsp:cNvPr id="0" name=""/>
        <dsp:cNvSpPr/>
      </dsp:nvSpPr>
      <dsp:spPr>
        <a:xfrm flipH="1">
          <a:off x="2224135" y="554154"/>
          <a:ext cx="366972"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292786" y="599922"/>
        <a:ext cx="298321" cy="137302"/>
      </dsp:txXfrm>
    </dsp:sp>
    <dsp:sp modelId="{75D85B08-A2C6-4233-931A-516DDD779A44}">
      <dsp:nvSpPr>
        <dsp:cNvPr id="0" name=""/>
        <dsp:cNvSpPr/>
      </dsp:nvSpPr>
      <dsp:spPr>
        <a:xfrm>
          <a:off x="2586632" y="158186"/>
          <a:ext cx="922734" cy="10207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Remove Bottom Beam Line Flange</a:t>
          </a:r>
          <a:endParaRPr lang="en-US" sz="1300" kern="1200" dirty="0"/>
        </a:p>
      </dsp:txBody>
      <dsp:txXfrm>
        <a:off x="2613658" y="185212"/>
        <a:ext cx="868682" cy="966722"/>
      </dsp:txXfrm>
    </dsp:sp>
    <dsp:sp modelId="{3F762F62-3DC8-40EF-9B65-F92FC64FB5BB}">
      <dsp:nvSpPr>
        <dsp:cNvPr id="0" name=""/>
        <dsp:cNvSpPr/>
      </dsp:nvSpPr>
      <dsp:spPr>
        <a:xfrm flipH="1">
          <a:off x="3564049" y="554154"/>
          <a:ext cx="270802"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632700" y="599922"/>
        <a:ext cx="202151" cy="137302"/>
      </dsp:txXfrm>
    </dsp:sp>
    <dsp:sp modelId="{15B23175-1358-492B-A3E6-F69B5C427F0F}">
      <dsp:nvSpPr>
        <dsp:cNvPr id="0" name=""/>
        <dsp:cNvSpPr/>
      </dsp:nvSpPr>
      <dsp:spPr>
        <a:xfrm>
          <a:off x="3878460" y="158186"/>
          <a:ext cx="922734" cy="10207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Detach from Test Insert</a:t>
          </a:r>
          <a:endParaRPr lang="en-US" sz="1300" kern="1200" dirty="0"/>
        </a:p>
      </dsp:txBody>
      <dsp:txXfrm>
        <a:off x="3905486" y="185212"/>
        <a:ext cx="868682" cy="966722"/>
      </dsp:txXfrm>
    </dsp:sp>
    <dsp:sp modelId="{859EC119-7064-4D4C-89CA-2C90741039E9}">
      <dsp:nvSpPr>
        <dsp:cNvPr id="0" name=""/>
        <dsp:cNvSpPr/>
      </dsp:nvSpPr>
      <dsp:spPr>
        <a:xfrm flipH="1" flipV="1">
          <a:off x="4843205" y="570367"/>
          <a:ext cx="296146" cy="1964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4902128" y="609649"/>
        <a:ext cx="237223" cy="117847"/>
      </dsp:txXfrm>
    </dsp:sp>
    <dsp:sp modelId="{6699520D-CC1F-4AC7-8830-2C1738ACFC69}">
      <dsp:nvSpPr>
        <dsp:cNvPr id="0" name=""/>
        <dsp:cNvSpPr/>
      </dsp:nvSpPr>
      <dsp:spPr>
        <a:xfrm>
          <a:off x="5170289" y="158186"/>
          <a:ext cx="922734" cy="10207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Transport Back To VAA</a:t>
          </a:r>
          <a:endParaRPr lang="en-US" sz="1300" kern="1200" dirty="0"/>
        </a:p>
      </dsp:txBody>
      <dsp:txXfrm>
        <a:off x="5197315" y="185212"/>
        <a:ext cx="868682" cy="96672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333358E-CE59-44A9-940C-F5E33043BB0D}" type="slidenum">
              <a:rPr lang="en-US" smtClean="0">
                <a:solidFill>
                  <a:prstClr val="black"/>
                </a:solidFill>
              </a:rPr>
              <a:pPr/>
              <a:t>1</a:t>
            </a:fld>
            <a:endParaRPr lang="en-US" dirty="0" smtClean="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latin typeface="Arial" pitchFamily="34" charset="0"/>
              <a:ea typeface="ＭＳ Ｐゴシック" pitchFamily="-110" charset="-128"/>
            </a:endParaRPr>
          </a:p>
        </p:txBody>
      </p:sp>
    </p:spTree>
    <p:extLst>
      <p:ext uri="{BB962C8B-B14F-4D97-AF65-F5344CB8AC3E}">
        <p14:creationId xmlns:p14="http://schemas.microsoft.com/office/powerpoint/2010/main" val="2717550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a:t>
            </a:fld>
            <a:endParaRPr lang="en-US" dirty="0"/>
          </a:p>
        </p:txBody>
      </p:sp>
    </p:spTree>
    <p:extLst>
      <p:ext uri="{BB962C8B-B14F-4D97-AF65-F5344CB8AC3E}">
        <p14:creationId xmlns:p14="http://schemas.microsoft.com/office/powerpoint/2010/main" val="334471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pPr eaLnBrk="1" hangingPunct="1"/>
            <a:endParaRPr lang="en-US" dirty="0" smtClean="0"/>
          </a:p>
        </p:txBody>
      </p:sp>
      <p:sp>
        <p:nvSpPr>
          <p:cNvPr id="15364" name="Slide Number Placeholder 3"/>
          <p:cNvSpPr>
            <a:spLocks noGrp="1"/>
          </p:cNvSpPr>
          <p:nvPr>
            <p:ph type="sldNum" sz="quarter" idx="5"/>
          </p:nvPr>
        </p:nvSpPr>
        <p:spPr>
          <a:noFill/>
        </p:spPr>
        <p:txBody>
          <a:bodyPr/>
          <a:lstStyle/>
          <a:p>
            <a:fld id="{A3B12B0E-865C-4125-80DD-30A20A8D8E59}" type="slidenum">
              <a:rPr lang="en-US" smtClean="0"/>
              <a:pPr/>
              <a:t>8</a:t>
            </a:fld>
            <a:endParaRPr lang="en-US" dirty="0" smtClean="0"/>
          </a:p>
        </p:txBody>
      </p:sp>
      <p:sp>
        <p:nvSpPr>
          <p:cNvPr id="15365" name="Footer Placeholder 4"/>
          <p:cNvSpPr>
            <a:spLocks noGrp="1"/>
          </p:cNvSpPr>
          <p:nvPr>
            <p:ph type="ftr" sz="quarter" idx="4"/>
          </p:nvPr>
        </p:nvSpPr>
        <p:spPr>
          <a:noFill/>
        </p:spPr>
        <p:txBody>
          <a:bodyPr/>
          <a:lstStyle/>
          <a:p>
            <a:r>
              <a:rPr lang="en-US" dirty="0" smtClean="0"/>
              <a:t>Contract# DE-AC05-06OR23177</a:t>
            </a:r>
          </a:p>
        </p:txBody>
      </p:sp>
    </p:spTree>
    <p:extLst>
      <p:ext uri="{BB962C8B-B14F-4D97-AF65-F5344CB8AC3E}">
        <p14:creationId xmlns:p14="http://schemas.microsoft.com/office/powerpoint/2010/main" val="76615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2FBE7-C96E-4739-964D-136B56B2D52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74066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2FBE7-C96E-4739-964D-136B56B2D52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4066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2FBE7-C96E-4739-964D-136B56B2D52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4066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D2FBE7-C96E-4739-964D-136B56B2D52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740669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54</a:t>
            </a:fld>
            <a:endParaRPr lang="en-US" dirty="0"/>
          </a:p>
        </p:txBody>
      </p:sp>
    </p:spTree>
    <p:extLst>
      <p:ext uri="{BB962C8B-B14F-4D97-AF65-F5344CB8AC3E}">
        <p14:creationId xmlns:p14="http://schemas.microsoft.com/office/powerpoint/2010/main" val="120895977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July 1-2, 2014</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July 1-2, 2014</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July 1-2, 2014</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July 1-2, 2014</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July 1-2, 2014</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LCLS-II FAC Review, July 1-2, 2014</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46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D100A79-5EE0-45A3-B962-D144B6F663F1}" type="datetimeFigureOut">
              <a:rPr lang="en-US" smtClean="0"/>
              <a:t>7/17/2014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7B804F-ECBB-413F-8FD6-B024F80B3F69}" type="slidenum">
              <a:rPr lang="en-US" smtClean="0"/>
              <a:t>‹#›</a:t>
            </a:fld>
            <a:endParaRPr lang="en-US"/>
          </a:p>
        </p:txBody>
      </p:sp>
    </p:spTree>
    <p:extLst>
      <p:ext uri="{BB962C8B-B14F-4D97-AF65-F5344CB8AC3E}">
        <p14:creationId xmlns:p14="http://schemas.microsoft.com/office/powerpoint/2010/main" val="34926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LCLS-II FAC Review, July 1-2, 2014</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30" r:id="rId8"/>
    <p:sldLayoutId id="2147484031"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smtClean="0"/>
              <a:t>JLab</a:t>
            </a:r>
            <a:r>
              <a:rPr lang="en-US" dirty="0" smtClean="0"/>
              <a:t> </a:t>
            </a:r>
            <a:r>
              <a:rPr lang="en-US" dirty="0" smtClean="0"/>
              <a:t>Preliminary </a:t>
            </a:r>
            <a:r>
              <a:rPr lang="en-US" dirty="0" err="1" smtClean="0"/>
              <a:t>Cryomodule</a:t>
            </a:r>
            <a:r>
              <a:rPr lang="en-US" dirty="0" smtClean="0"/>
              <a:t> </a:t>
            </a:r>
            <a:r>
              <a:rPr lang="en-US" dirty="0" smtClean="0"/>
              <a:t>Production </a:t>
            </a:r>
            <a:r>
              <a:rPr lang="en-US" dirty="0" smtClean="0"/>
              <a:t>Plans </a:t>
            </a:r>
            <a:endParaRPr lang="en-US" dirty="0"/>
          </a:p>
        </p:txBody>
      </p:sp>
      <p:sp>
        <p:nvSpPr>
          <p:cNvPr id="4" name="Subtitle 3"/>
          <p:cNvSpPr>
            <a:spLocks noGrp="1"/>
          </p:cNvSpPr>
          <p:nvPr>
            <p:ph type="subTitle" idx="1"/>
          </p:nvPr>
        </p:nvSpPr>
        <p:spPr>
          <a:xfrm>
            <a:off x="557213" y="2906829"/>
            <a:ext cx="7989887" cy="2927043"/>
          </a:xfrm>
        </p:spPr>
        <p:txBody>
          <a:bodyPr/>
          <a:lstStyle/>
          <a:p>
            <a:r>
              <a:rPr lang="en-US" dirty="0" smtClean="0"/>
              <a:t>T. Reilly</a:t>
            </a:r>
          </a:p>
          <a:p>
            <a:r>
              <a:rPr lang="en-US" dirty="0" smtClean="0"/>
              <a:t>E. Daly</a:t>
            </a:r>
            <a:endParaRPr lang="en-US" dirty="0"/>
          </a:p>
          <a:p>
            <a:r>
              <a:rPr lang="en-US" dirty="0" smtClean="0"/>
              <a:t>17-JUL-2014</a:t>
            </a:r>
            <a:endParaRPr lang="en-US" dirty="0"/>
          </a:p>
        </p:txBody>
      </p:sp>
    </p:spTree>
    <p:extLst>
      <p:ext uri="{BB962C8B-B14F-4D97-AF65-F5344CB8AC3E}">
        <p14:creationId xmlns:p14="http://schemas.microsoft.com/office/powerpoint/2010/main" val="173521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CM Production Preparations</a:t>
            </a:r>
            <a:endParaRPr lang="en-US" sz="3200" dirty="0"/>
          </a:p>
        </p:txBody>
      </p:sp>
      <p:sp>
        <p:nvSpPr>
          <p:cNvPr id="3" name="Content Placeholder 2"/>
          <p:cNvSpPr>
            <a:spLocks noGrp="1"/>
          </p:cNvSpPr>
          <p:nvPr>
            <p:ph sz="quarter" idx="14"/>
          </p:nvPr>
        </p:nvSpPr>
        <p:spPr/>
        <p:txBody>
          <a:bodyPr>
            <a:normAutofit lnSpcReduction="10000"/>
          </a:bodyPr>
          <a:lstStyle/>
          <a:p>
            <a:r>
              <a:rPr lang="en-US" dirty="0" smtClean="0">
                <a:solidFill>
                  <a:srgbClr val="FF0000"/>
                </a:solidFill>
              </a:rPr>
              <a:t>Adapt existing infrastructure and facilities to accommodate LCLS-II components, sub-assemblies, final assembly and testing</a:t>
            </a:r>
          </a:p>
          <a:p>
            <a:pPr marL="0" indent="0">
              <a:buNone/>
            </a:pPr>
            <a:endParaRPr lang="en-US" dirty="0" smtClean="0"/>
          </a:p>
          <a:p>
            <a:r>
              <a:rPr lang="en-US" dirty="0" smtClean="0"/>
              <a:t>Define processes and tooling required for component handling, assembly and testing</a:t>
            </a:r>
          </a:p>
          <a:p>
            <a:endParaRPr lang="en-US" dirty="0" smtClean="0"/>
          </a:p>
          <a:p>
            <a:r>
              <a:rPr lang="en-US" dirty="0" smtClean="0"/>
              <a:t>Develop test plans – key activities are cavity qualification from vendors and </a:t>
            </a:r>
            <a:r>
              <a:rPr lang="en-US" dirty="0" err="1" smtClean="0"/>
              <a:t>cryomodule</a:t>
            </a:r>
            <a:r>
              <a:rPr lang="en-US" dirty="0" smtClean="0"/>
              <a:t> acceptance testing</a:t>
            </a:r>
          </a:p>
          <a:p>
            <a:endParaRPr lang="en-US" dirty="0"/>
          </a:p>
          <a:p>
            <a:r>
              <a:rPr lang="en-US" dirty="0" smtClean="0"/>
              <a:t>Employ SRF QA Tools used for 12 </a:t>
            </a:r>
            <a:r>
              <a:rPr lang="en-US" dirty="0" err="1" smtClean="0"/>
              <a:t>GeV</a:t>
            </a:r>
            <a:r>
              <a:rPr lang="en-US" dirty="0" smtClean="0"/>
              <a:t> 100 MV CW </a:t>
            </a:r>
            <a:r>
              <a:rPr lang="en-US" dirty="0" err="1" smtClean="0"/>
              <a:t>cryomodules</a:t>
            </a:r>
            <a:r>
              <a:rPr lang="en-US" dirty="0" smtClean="0"/>
              <a:t> (aka C100) production and SNS production</a:t>
            </a:r>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2107067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Planned Production Rate</a:t>
            </a:r>
            <a:endParaRPr lang="en-US" sz="3200" dirty="0"/>
          </a:p>
        </p:txBody>
      </p:sp>
      <p:sp>
        <p:nvSpPr>
          <p:cNvPr id="3" name="Content Placeholder 2"/>
          <p:cNvSpPr>
            <a:spLocks noGrp="1"/>
          </p:cNvSpPr>
          <p:nvPr>
            <p:ph sz="quarter" idx="14"/>
          </p:nvPr>
        </p:nvSpPr>
        <p:spPr/>
        <p:txBody>
          <a:bodyPr>
            <a:normAutofit fontScale="92500" lnSpcReduction="10000"/>
          </a:bodyPr>
          <a:lstStyle/>
          <a:p>
            <a:r>
              <a:rPr lang="en-US" dirty="0">
                <a:solidFill>
                  <a:srgbClr val="002060"/>
                </a:solidFill>
              </a:rPr>
              <a:t>Vertical </a:t>
            </a:r>
            <a:r>
              <a:rPr lang="en-US" dirty="0" smtClean="0">
                <a:solidFill>
                  <a:srgbClr val="002060"/>
                </a:solidFill>
              </a:rPr>
              <a:t>Testing of Bare/Dressed Cavities</a:t>
            </a:r>
            <a:endParaRPr lang="en-US" dirty="0">
              <a:solidFill>
                <a:srgbClr val="002060"/>
              </a:solidFill>
            </a:endParaRPr>
          </a:p>
          <a:p>
            <a:pPr lvl="1"/>
            <a:r>
              <a:rPr lang="en-US" dirty="0" smtClean="0"/>
              <a:t>Capacity - </a:t>
            </a:r>
            <a:r>
              <a:rPr lang="en-US" dirty="0"/>
              <a:t>4 cavities per </a:t>
            </a:r>
            <a:r>
              <a:rPr lang="en-US" dirty="0" smtClean="0"/>
              <a:t>week reserved for LCLS II</a:t>
            </a:r>
          </a:p>
          <a:p>
            <a:pPr lvl="1"/>
            <a:r>
              <a:rPr lang="en-US" dirty="0" smtClean="0"/>
              <a:t>Planned qualification rate – 2 cavities per week (C100)</a:t>
            </a:r>
            <a:endParaRPr lang="en-US" dirty="0"/>
          </a:p>
          <a:p>
            <a:r>
              <a:rPr lang="en-US" dirty="0">
                <a:solidFill>
                  <a:srgbClr val="002060"/>
                </a:solidFill>
              </a:rPr>
              <a:t>Cavity String</a:t>
            </a:r>
          </a:p>
          <a:p>
            <a:pPr lvl="1"/>
            <a:r>
              <a:rPr lang="en-US" dirty="0" smtClean="0"/>
              <a:t>Capacity and Planned Rate – 1 per ~ 4 weeks</a:t>
            </a:r>
          </a:p>
          <a:p>
            <a:r>
              <a:rPr lang="en-US" dirty="0">
                <a:solidFill>
                  <a:srgbClr val="002060"/>
                </a:solidFill>
              </a:rPr>
              <a:t>Cold Mass and CM Assembly Tools</a:t>
            </a:r>
          </a:p>
          <a:p>
            <a:pPr lvl="1"/>
            <a:r>
              <a:rPr lang="en-US" dirty="0" smtClean="0"/>
              <a:t>Capacity – 2 CM per month for LCLS II</a:t>
            </a:r>
          </a:p>
          <a:p>
            <a:pPr lvl="1"/>
            <a:r>
              <a:rPr lang="en-US" dirty="0" smtClean="0"/>
              <a:t>Planned </a:t>
            </a:r>
            <a:r>
              <a:rPr lang="en-US" dirty="0"/>
              <a:t>rate </a:t>
            </a:r>
            <a:r>
              <a:rPr lang="en-US" dirty="0" smtClean="0"/>
              <a:t>– 1 CM per ~</a:t>
            </a:r>
            <a:r>
              <a:rPr lang="en-US" dirty="0"/>
              <a:t> </a:t>
            </a:r>
            <a:r>
              <a:rPr lang="en-US" dirty="0" smtClean="0"/>
              <a:t>5 weeks</a:t>
            </a:r>
            <a:endParaRPr lang="en-US" dirty="0"/>
          </a:p>
          <a:p>
            <a:r>
              <a:rPr lang="en-US" dirty="0">
                <a:solidFill>
                  <a:srgbClr val="002060"/>
                </a:solidFill>
              </a:rPr>
              <a:t>Horizontal Testing Bench </a:t>
            </a:r>
            <a:r>
              <a:rPr lang="en-US" dirty="0" smtClean="0"/>
              <a:t>– supports </a:t>
            </a:r>
            <a:r>
              <a:rPr lang="en-US" dirty="0" err="1" smtClean="0"/>
              <a:t>Qo</a:t>
            </a:r>
            <a:r>
              <a:rPr lang="en-US" dirty="0" smtClean="0"/>
              <a:t> R&amp;D and Production</a:t>
            </a:r>
          </a:p>
          <a:p>
            <a:pPr lvl="1"/>
            <a:r>
              <a:rPr lang="en-US" dirty="0" smtClean="0"/>
              <a:t>Capacity – 1 test per month</a:t>
            </a:r>
          </a:p>
          <a:p>
            <a:pPr lvl="1"/>
            <a:r>
              <a:rPr lang="en-US" dirty="0" smtClean="0"/>
              <a:t>Planned rate - ~ 1 cavity per CM during production</a:t>
            </a:r>
          </a:p>
          <a:p>
            <a:r>
              <a:rPr lang="en-US" dirty="0" err="1">
                <a:solidFill>
                  <a:srgbClr val="002060"/>
                </a:solidFill>
              </a:rPr>
              <a:t>Cryomodule</a:t>
            </a:r>
            <a:r>
              <a:rPr lang="en-US" dirty="0">
                <a:solidFill>
                  <a:srgbClr val="002060"/>
                </a:solidFill>
              </a:rPr>
              <a:t> Testing Facility (CMTF)</a:t>
            </a:r>
          </a:p>
          <a:p>
            <a:pPr lvl="1"/>
            <a:r>
              <a:rPr lang="en-US" dirty="0" smtClean="0"/>
              <a:t> Capacity &amp; </a:t>
            </a:r>
            <a:r>
              <a:rPr lang="en-US" dirty="0"/>
              <a:t>p</a:t>
            </a:r>
            <a:r>
              <a:rPr lang="en-US" dirty="0" smtClean="0"/>
              <a:t>lanned </a:t>
            </a:r>
            <a:r>
              <a:rPr lang="en-US" dirty="0"/>
              <a:t>rate – 1 CM per </a:t>
            </a:r>
            <a:r>
              <a:rPr lang="en-US" dirty="0" smtClean="0"/>
              <a:t>~ 6 weeks</a:t>
            </a:r>
            <a:endParaRPr lang="en-US" dirty="0"/>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3505302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Vertical Test Area / Horizontal Test Bench</a:t>
            </a:r>
            <a:endParaRPr lang="en-US" sz="4000" dirty="0"/>
          </a:p>
        </p:txBody>
      </p:sp>
      <p:sp>
        <p:nvSpPr>
          <p:cNvPr id="3" name="Content Placeholder 2"/>
          <p:cNvSpPr>
            <a:spLocks noGrp="1"/>
          </p:cNvSpPr>
          <p:nvPr>
            <p:ph sz="quarter" idx="14"/>
          </p:nvPr>
        </p:nvSpPr>
        <p:spPr/>
        <p:txBody>
          <a:bodyPr>
            <a:normAutofit fontScale="92500" lnSpcReduction="10000"/>
          </a:bodyPr>
          <a:lstStyle/>
          <a:p>
            <a:pPr marL="0" indent="0">
              <a:buNone/>
            </a:pPr>
            <a:r>
              <a:rPr lang="en-US" dirty="0" smtClean="0"/>
              <a:t>VTA</a:t>
            </a:r>
          </a:p>
          <a:p>
            <a:pPr lvl="1"/>
            <a:r>
              <a:rPr lang="en-US" dirty="0" smtClean="0"/>
              <a:t>Up to four test stands available for production acceptance testing capable of testing one cavity at a time</a:t>
            </a:r>
          </a:p>
          <a:p>
            <a:pPr lvl="1"/>
            <a:r>
              <a:rPr lang="en-US" dirty="0" smtClean="0"/>
              <a:t>Utilize same cavity hardware (test flanges, </a:t>
            </a:r>
            <a:r>
              <a:rPr lang="en-US" dirty="0" err="1" smtClean="0"/>
              <a:t>feedthroughs</a:t>
            </a:r>
            <a:r>
              <a:rPr lang="en-US" dirty="0" smtClean="0"/>
              <a:t>, etc.) provided by project to cavity suppliers</a:t>
            </a:r>
          </a:p>
          <a:p>
            <a:pPr lvl="1"/>
            <a:r>
              <a:rPr lang="en-US" dirty="0" smtClean="0"/>
              <a:t>Small modifications required to existing supports</a:t>
            </a:r>
          </a:p>
          <a:p>
            <a:pPr lvl="1"/>
            <a:r>
              <a:rPr lang="en-US" dirty="0" smtClean="0"/>
              <a:t>Ensure low magnetic field environment (“magnetic hygiene”)</a:t>
            </a:r>
          </a:p>
          <a:p>
            <a:pPr marL="0" indent="0">
              <a:buNone/>
            </a:pPr>
            <a:r>
              <a:rPr lang="en-US" dirty="0" smtClean="0"/>
              <a:t>HTB</a:t>
            </a:r>
          </a:p>
          <a:p>
            <a:pPr lvl="1"/>
            <a:r>
              <a:rPr lang="en-US" dirty="0" smtClean="0"/>
              <a:t>Support High </a:t>
            </a:r>
            <a:r>
              <a:rPr lang="en-US" dirty="0" err="1" smtClean="0"/>
              <a:t>Qo</a:t>
            </a:r>
            <a:r>
              <a:rPr lang="en-US" dirty="0" smtClean="0"/>
              <a:t> R&amp;D</a:t>
            </a:r>
          </a:p>
          <a:p>
            <a:pPr lvl="1"/>
            <a:r>
              <a:rPr lang="en-US" dirty="0" smtClean="0"/>
              <a:t>Plan to conduct five tests during production effort to provide feedback on cavity assembly process or for production development activities</a:t>
            </a:r>
          </a:p>
          <a:p>
            <a:pPr lvl="1"/>
            <a:r>
              <a:rPr lang="en-US" dirty="0" smtClean="0"/>
              <a:t>Modifications to top hat for XFEL-style FPC and small modifications to existing supports</a:t>
            </a:r>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1393626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Facilities Improvements: Assembly Tools</a:t>
            </a:r>
            <a:endParaRPr lang="en-US" sz="2800" dirty="0"/>
          </a:p>
        </p:txBody>
      </p:sp>
      <p:sp>
        <p:nvSpPr>
          <p:cNvPr id="3" name="Content Placeholder 2"/>
          <p:cNvSpPr>
            <a:spLocks noGrp="1"/>
          </p:cNvSpPr>
          <p:nvPr>
            <p:ph sz="quarter" idx="14"/>
          </p:nvPr>
        </p:nvSpPr>
        <p:spPr/>
        <p:txBody>
          <a:bodyPr>
            <a:normAutofit fontScale="92500" lnSpcReduction="20000"/>
          </a:bodyPr>
          <a:lstStyle/>
          <a:p>
            <a:r>
              <a:rPr lang="en-US" dirty="0" smtClean="0"/>
              <a:t>Main Cavity Tools</a:t>
            </a:r>
          </a:p>
          <a:p>
            <a:pPr lvl="1"/>
            <a:r>
              <a:rPr lang="en-US" dirty="0" smtClean="0">
                <a:solidFill>
                  <a:srgbClr val="0070C0"/>
                </a:solidFill>
              </a:rPr>
              <a:t>Clean room tooling* - small fixtures for coupler installation, flange alignment, VTA testing hardware</a:t>
            </a:r>
            <a:endParaRPr lang="en-US" dirty="0">
              <a:solidFill>
                <a:srgbClr val="0070C0"/>
              </a:solidFill>
            </a:endParaRPr>
          </a:p>
          <a:p>
            <a:pPr lvl="1"/>
            <a:r>
              <a:rPr lang="en-US" dirty="0" smtClean="0">
                <a:solidFill>
                  <a:srgbClr val="0070C0"/>
                </a:solidFill>
              </a:rPr>
              <a:t>Cavity Handling Cages*</a:t>
            </a:r>
            <a:endParaRPr lang="en-US" dirty="0">
              <a:solidFill>
                <a:srgbClr val="0070C0"/>
              </a:solidFill>
            </a:endParaRPr>
          </a:p>
          <a:p>
            <a:pPr lvl="1"/>
            <a:r>
              <a:rPr lang="en-US" dirty="0" smtClean="0"/>
              <a:t>Cavity Processing Tool Improvements (e.g. HPR, Heat Treatment Furnace, Horizontal EP)</a:t>
            </a:r>
          </a:p>
          <a:p>
            <a:pPr lvl="1"/>
            <a:r>
              <a:rPr lang="en-US" dirty="0" smtClean="0"/>
              <a:t>Two sets </a:t>
            </a:r>
            <a:r>
              <a:rPr lang="en-US" dirty="0"/>
              <a:t>of </a:t>
            </a:r>
            <a:r>
              <a:rPr lang="en-US" dirty="0" smtClean="0"/>
              <a:t>carriages </a:t>
            </a:r>
            <a:r>
              <a:rPr lang="en-US" dirty="0"/>
              <a:t>for </a:t>
            </a:r>
            <a:r>
              <a:rPr lang="en-US" dirty="0" smtClean="0"/>
              <a:t>cavity string</a:t>
            </a:r>
          </a:p>
          <a:p>
            <a:pPr lvl="1"/>
            <a:r>
              <a:rPr lang="en-US" dirty="0" smtClean="0"/>
              <a:t>Cavity Handling and Storage Equipment</a:t>
            </a:r>
          </a:p>
          <a:p>
            <a:r>
              <a:rPr lang="en-US" dirty="0" smtClean="0"/>
              <a:t>Main Cold Mass and </a:t>
            </a:r>
            <a:r>
              <a:rPr lang="en-US" dirty="0" err="1" smtClean="0"/>
              <a:t>Cryomodule</a:t>
            </a:r>
            <a:r>
              <a:rPr lang="en-US" dirty="0" smtClean="0"/>
              <a:t> Assembly Tools</a:t>
            </a:r>
            <a:endParaRPr lang="en-US" dirty="0"/>
          </a:p>
          <a:p>
            <a:pPr lvl="1"/>
            <a:r>
              <a:rPr lang="en-US" dirty="0" smtClean="0">
                <a:solidFill>
                  <a:srgbClr val="0070C0"/>
                </a:solidFill>
              </a:rPr>
              <a:t>Cold </a:t>
            </a:r>
            <a:r>
              <a:rPr lang="en-US" dirty="0">
                <a:solidFill>
                  <a:srgbClr val="0070C0"/>
                </a:solidFill>
              </a:rPr>
              <a:t>Mass Spreader </a:t>
            </a:r>
            <a:r>
              <a:rPr lang="en-US" dirty="0" smtClean="0">
                <a:solidFill>
                  <a:srgbClr val="0070C0"/>
                </a:solidFill>
              </a:rPr>
              <a:t>Bar* </a:t>
            </a:r>
            <a:r>
              <a:rPr lang="en-US" dirty="0">
                <a:solidFill>
                  <a:srgbClr val="0070C0"/>
                </a:solidFill>
              </a:rPr>
              <a:t>- Supports / Positions Cold </a:t>
            </a:r>
            <a:r>
              <a:rPr lang="en-US" dirty="0" smtClean="0">
                <a:solidFill>
                  <a:srgbClr val="0070C0"/>
                </a:solidFill>
              </a:rPr>
              <a:t>Mass for cavity string attachment</a:t>
            </a:r>
            <a:endParaRPr lang="en-US" dirty="0">
              <a:solidFill>
                <a:srgbClr val="0070C0"/>
              </a:solidFill>
            </a:endParaRPr>
          </a:p>
          <a:p>
            <a:pPr lvl="1"/>
            <a:r>
              <a:rPr lang="en-US" dirty="0" smtClean="0"/>
              <a:t>Cold Mass Installation into Vacuum Tank</a:t>
            </a:r>
            <a:endParaRPr lang="en-US" dirty="0"/>
          </a:p>
          <a:p>
            <a:pPr lvl="1"/>
            <a:r>
              <a:rPr lang="en-US" dirty="0"/>
              <a:t>Vacuum Tank </a:t>
            </a:r>
            <a:r>
              <a:rPr lang="en-US" dirty="0" smtClean="0"/>
              <a:t>Supports</a:t>
            </a:r>
          </a:p>
          <a:p>
            <a:pPr lvl="1"/>
            <a:r>
              <a:rPr lang="en-US" dirty="0" smtClean="0">
                <a:solidFill>
                  <a:srgbClr val="0070C0"/>
                </a:solidFill>
              </a:rPr>
              <a:t>Spreader Bar* </a:t>
            </a:r>
            <a:r>
              <a:rPr lang="en-US" dirty="0">
                <a:solidFill>
                  <a:srgbClr val="0070C0"/>
                </a:solidFill>
              </a:rPr>
              <a:t>- Lifts </a:t>
            </a:r>
            <a:r>
              <a:rPr lang="en-US" dirty="0" err="1" smtClean="0">
                <a:solidFill>
                  <a:srgbClr val="0070C0"/>
                </a:solidFill>
              </a:rPr>
              <a:t>Cryomodule</a:t>
            </a:r>
            <a:endParaRPr lang="en-US" dirty="0">
              <a:solidFill>
                <a:srgbClr val="0070C0"/>
              </a:solidFill>
            </a:endParaRPr>
          </a:p>
          <a:p>
            <a:pPr lvl="1"/>
            <a:r>
              <a:rPr lang="en-US" dirty="0" smtClean="0">
                <a:solidFill>
                  <a:srgbClr val="0070C0"/>
                </a:solidFill>
              </a:rPr>
              <a:t>Shipping Frame &amp; End Caps*</a:t>
            </a:r>
            <a:endParaRPr lang="en-US" dirty="0">
              <a:solidFill>
                <a:srgbClr val="0070C0"/>
              </a:solidFill>
            </a:endParaRPr>
          </a:p>
        </p:txBody>
      </p:sp>
      <p:sp>
        <p:nvSpPr>
          <p:cNvPr id="4" name="TextBox 3"/>
          <p:cNvSpPr txBox="1"/>
          <p:nvPr/>
        </p:nvSpPr>
        <p:spPr>
          <a:xfrm>
            <a:off x="5199797" y="6100665"/>
            <a:ext cx="3808177" cy="369332"/>
          </a:xfrm>
          <a:prstGeom prst="rect">
            <a:avLst/>
          </a:prstGeom>
          <a:solidFill>
            <a:schemeClr val="bg1">
              <a:lumMod val="85000"/>
            </a:schemeClr>
          </a:solidFill>
        </p:spPr>
        <p:txBody>
          <a:bodyPr wrap="square" rtlCol="0">
            <a:spAutoFit/>
          </a:bodyPr>
          <a:lstStyle/>
          <a:p>
            <a:r>
              <a:rPr lang="en-US" dirty="0" smtClean="0">
                <a:solidFill>
                  <a:srgbClr val="0070C0"/>
                </a:solidFill>
              </a:rPr>
              <a:t>*Design exists, purchase copies</a:t>
            </a:r>
            <a:endParaRPr lang="en-US" dirty="0">
              <a:solidFill>
                <a:srgbClr val="0070C0"/>
              </a:solidFill>
            </a:endParaRPr>
          </a:p>
        </p:txBody>
      </p:sp>
      <p:sp>
        <p:nvSpPr>
          <p:cNvPr id="6"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3754685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p:cNvSpPr>
            <a:spLocks noGrp="1"/>
          </p:cNvSpPr>
          <p:nvPr>
            <p:ph type="title"/>
          </p:nvPr>
        </p:nvSpPr>
        <p:spPr/>
        <p:txBody>
          <a:bodyPr/>
          <a:lstStyle/>
          <a:p>
            <a:r>
              <a:rPr lang="en-US" dirty="0" smtClean="0"/>
              <a:t>Cavity Handling and Storage Tooling</a:t>
            </a:r>
            <a:endParaRPr lang="en-US"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656340" y="1243013"/>
            <a:ext cx="3859590" cy="506571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26" y="3828560"/>
            <a:ext cx="2761107" cy="25449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0516" y="1331497"/>
            <a:ext cx="2410184" cy="2497063"/>
          </a:xfrm>
          <a:prstGeom prst="rect">
            <a:avLst/>
          </a:prstGeom>
        </p:spPr>
      </p:pic>
    </p:spTree>
    <p:extLst>
      <p:ext uri="{BB962C8B-B14F-4D97-AF65-F5344CB8AC3E}">
        <p14:creationId xmlns:p14="http://schemas.microsoft.com/office/powerpoint/2010/main" val="177653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Cavity String Assembly in Clean Room</a:t>
            </a:r>
            <a:endParaRPr lang="en-US" sz="4000" dirty="0"/>
          </a:p>
        </p:txBody>
      </p:sp>
      <p:sp>
        <p:nvSpPr>
          <p:cNvPr id="3" name="Content Placeholder 2"/>
          <p:cNvSpPr>
            <a:spLocks noGrp="1"/>
          </p:cNvSpPr>
          <p:nvPr>
            <p:ph sz="quarter" idx="14"/>
          </p:nvPr>
        </p:nvSpPr>
        <p:spPr/>
        <p:txBody>
          <a:bodyPr>
            <a:normAutofit/>
          </a:bodyPr>
          <a:lstStyle/>
          <a:p>
            <a:pPr marL="342900" indent="-342900">
              <a:buFont typeface="Arial" panose="020B0604020202020204" pitchFamily="34" charset="0"/>
              <a:buChar char="•"/>
            </a:pPr>
            <a:r>
              <a:rPr lang="en-US" sz="2400" dirty="0" smtClean="0"/>
              <a:t>“Lollipop” supports for each cavity</a:t>
            </a:r>
          </a:p>
          <a:p>
            <a:pPr marL="342900" indent="-342900">
              <a:buFont typeface="Arial" panose="020B0604020202020204" pitchFamily="34" charset="0"/>
              <a:buChar char="•"/>
            </a:pPr>
            <a:r>
              <a:rPr lang="en-US" sz="2400" dirty="0" smtClean="0"/>
              <a:t>TBD for SC magnet and </a:t>
            </a:r>
            <a:r>
              <a:rPr lang="en-US" sz="2400" dirty="0" err="1" smtClean="0"/>
              <a:t>bpm</a:t>
            </a:r>
            <a:endParaRPr lang="en-US" sz="2400" dirty="0" smtClean="0"/>
          </a:p>
          <a:p>
            <a:pPr marL="342900" indent="-342900">
              <a:buFont typeface="Arial" panose="020B0604020202020204" pitchFamily="34" charset="0"/>
              <a:buChar char="•"/>
            </a:pPr>
            <a:r>
              <a:rPr lang="en-US" sz="2400" dirty="0" smtClean="0"/>
              <a:t>Use mobile rail system rather than rail-in-floor used at DESY, CEA/</a:t>
            </a:r>
            <a:r>
              <a:rPr lang="en-US" sz="2400" dirty="0" err="1" smtClean="0"/>
              <a:t>Saclay</a:t>
            </a:r>
            <a:r>
              <a:rPr lang="en-US" sz="2400" dirty="0" smtClean="0"/>
              <a:t> and FNAL</a:t>
            </a:r>
          </a:p>
          <a:p>
            <a:pPr marL="342900" indent="-342900">
              <a:buFont typeface="Arial" panose="020B0604020202020204" pitchFamily="34" charset="0"/>
              <a:buChar char="•"/>
            </a:pPr>
            <a:r>
              <a:rPr lang="en-US" sz="2400" dirty="0" smtClean="0"/>
              <a:t>Transfer to CM assembly rails for cold mass assembly</a:t>
            </a:r>
          </a:p>
          <a:p>
            <a:endParaRPr lang="en-US" sz="2400" dirty="0" smtClean="0"/>
          </a:p>
          <a:p>
            <a:endParaRPr lang="en-US" sz="24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083514"/>
            <a:ext cx="3311346" cy="22016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605639"/>
            <a:ext cx="3733800" cy="2800351"/>
          </a:xfrm>
          <a:prstGeom prst="rect">
            <a:avLst/>
          </a:prstGeom>
        </p:spPr>
      </p:pic>
      <p:sp>
        <p:nvSpPr>
          <p:cNvPr id="8"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1047661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p:cNvSpPr>
            <a:spLocks noGrp="1"/>
          </p:cNvSpPr>
          <p:nvPr>
            <p:ph type="title"/>
          </p:nvPr>
        </p:nvSpPr>
        <p:spPr/>
        <p:txBody>
          <a:bodyPr/>
          <a:lstStyle/>
          <a:p>
            <a:r>
              <a:rPr lang="en-US" dirty="0" smtClean="0"/>
              <a:t>LCLS-II Cavity String on JLab-style Rails</a:t>
            </a:r>
            <a:endParaRPr lang="en-US"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pic>
        <p:nvPicPr>
          <p:cNvPr id="6" name="Content Placeholder 5"/>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74532" y="1243013"/>
            <a:ext cx="7674285" cy="506571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659" y="3862317"/>
            <a:ext cx="3043503" cy="25248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46" y="1132764"/>
            <a:ext cx="3209913" cy="2457337"/>
          </a:xfrm>
          <a:prstGeom prst="rect">
            <a:avLst/>
          </a:prstGeom>
        </p:spPr>
      </p:pic>
    </p:spTree>
    <p:extLst>
      <p:ext uri="{BB962C8B-B14F-4D97-AF65-F5344CB8AC3E}">
        <p14:creationId xmlns:p14="http://schemas.microsoft.com/office/powerpoint/2010/main" val="2970678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Mass / VV Assembly</a:t>
            </a:r>
            <a:endParaRPr lang="en-US" dirty="0"/>
          </a:p>
        </p:txBody>
      </p:sp>
      <p:sp>
        <p:nvSpPr>
          <p:cNvPr id="3" name="Content Placeholder 2"/>
          <p:cNvSpPr>
            <a:spLocks noGrp="1"/>
          </p:cNvSpPr>
          <p:nvPr>
            <p:ph sz="quarter" idx="14"/>
          </p:nvPr>
        </p:nvSpPr>
        <p:spPr>
          <a:xfrm>
            <a:off x="457200" y="1243584"/>
            <a:ext cx="8534400" cy="2185416"/>
          </a:xfrm>
        </p:spPr>
        <p:txBody>
          <a:bodyPr>
            <a:normAutofit fontScale="77500" lnSpcReduction="20000"/>
          </a:bodyPr>
          <a:lstStyle/>
          <a:p>
            <a:pPr marL="342900" indent="-342900">
              <a:buFont typeface="Arial" panose="020B0604020202020204" pitchFamily="34" charset="0"/>
              <a:buChar char="•"/>
            </a:pPr>
            <a:r>
              <a:rPr lang="en-US" sz="2400" dirty="0" smtClean="0"/>
              <a:t>“Lollipop” supports for each cavity</a:t>
            </a:r>
          </a:p>
          <a:p>
            <a:pPr marL="342900" indent="-342900">
              <a:buFont typeface="Arial" panose="020B0604020202020204" pitchFamily="34" charset="0"/>
              <a:buChar char="•"/>
            </a:pPr>
            <a:r>
              <a:rPr lang="en-US" sz="2400" dirty="0" smtClean="0"/>
              <a:t>TBD for SC magnet and </a:t>
            </a:r>
            <a:r>
              <a:rPr lang="en-US" sz="2400" dirty="0" err="1" smtClean="0"/>
              <a:t>bpm</a:t>
            </a:r>
            <a:endParaRPr lang="en-US" sz="2400" dirty="0" smtClean="0"/>
          </a:p>
          <a:p>
            <a:pPr marL="342900" indent="-342900">
              <a:buFont typeface="Arial" panose="020B0604020202020204" pitchFamily="34" charset="0"/>
              <a:buChar char="•"/>
            </a:pPr>
            <a:r>
              <a:rPr lang="en-US" sz="2400" dirty="0" smtClean="0"/>
              <a:t>Considering use of two-rail system to transfer cavity string onto Return Pipe</a:t>
            </a:r>
          </a:p>
          <a:p>
            <a:pPr marL="342900" indent="-342900">
              <a:buFont typeface="Arial" panose="020B0604020202020204" pitchFamily="34" charset="0"/>
              <a:buChar char="•"/>
            </a:pPr>
            <a:r>
              <a:rPr lang="en-US" sz="2400" dirty="0" smtClean="0"/>
              <a:t>Considering use of two-rail system to transfer cold mass into vacuum vessel</a:t>
            </a:r>
          </a:p>
          <a:p>
            <a:pPr marL="342900" indent="-342900">
              <a:buFont typeface="Arial" panose="020B0604020202020204" pitchFamily="34" charset="0"/>
              <a:buChar char="•"/>
            </a:pPr>
            <a:r>
              <a:rPr lang="en-US" sz="2400" dirty="0" smtClean="0"/>
              <a:t>Crane access in high-bay for shipping</a:t>
            </a:r>
          </a:p>
        </p:txBody>
      </p:sp>
      <p:pic>
        <p:nvPicPr>
          <p:cNvPr id="7" name="Content Placeholder 3" descr="IMG_0725.jpg"/>
          <p:cNvPicPr>
            <a:picLocks noChangeAspect="1"/>
          </p:cNvPicPr>
          <p:nvPr/>
        </p:nvPicPr>
        <p:blipFill>
          <a:blip r:embed="rId2" cstate="print"/>
          <a:srcRect l="12872"/>
          <a:stretch>
            <a:fillRect/>
          </a:stretch>
        </p:blipFill>
        <p:spPr bwMode="auto">
          <a:xfrm>
            <a:off x="3310832" y="3679432"/>
            <a:ext cx="2632768" cy="2545088"/>
          </a:xfrm>
          <a:prstGeom prst="rect">
            <a:avLst/>
          </a:prstGeom>
          <a:noFill/>
          <a:ln w="9525">
            <a:noFill/>
            <a:miter lim="800000"/>
            <a:headEnd/>
            <a:tailEnd/>
          </a:ln>
        </p:spPr>
      </p:pic>
      <p:pic>
        <p:nvPicPr>
          <p:cNvPr id="8" name="Content Placeholder 3" descr="IMG_0725.jpg"/>
          <p:cNvPicPr>
            <a:picLocks noChangeAspect="1"/>
          </p:cNvPicPr>
          <p:nvPr/>
        </p:nvPicPr>
        <p:blipFill rotWithShape="1">
          <a:blip r:embed="rId3" cstate="print"/>
          <a:srcRect l="18905" t="10953" r="14239" b="9493"/>
          <a:stretch/>
        </p:blipFill>
        <p:spPr bwMode="auto">
          <a:xfrm>
            <a:off x="381000" y="3633720"/>
            <a:ext cx="2817628" cy="2514600"/>
          </a:xfrm>
          <a:prstGeom prst="rect">
            <a:avLst/>
          </a:prstGeom>
          <a:noFill/>
          <a:ln w="9525">
            <a:noFill/>
            <a:miter lim="800000"/>
            <a:headEnd/>
            <a:tailEnd/>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3709920"/>
            <a:ext cx="2971800" cy="2228850"/>
          </a:xfrm>
          <a:prstGeom prst="rect">
            <a:avLst/>
          </a:prstGeom>
        </p:spPr>
      </p:pic>
      <p:sp>
        <p:nvSpPr>
          <p:cNvPr id="10"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2083358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050"/>
            <a:ext cx="9144000" cy="4430012"/>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a:t>LCLS-II </a:t>
            </a:r>
            <a:r>
              <a:rPr lang="en-US" dirty="0" smtClean="0"/>
              <a:t>Cold Mass with FNAL Tooling</a:t>
            </a:r>
            <a:br>
              <a:rPr lang="en-US" dirty="0" smtClean="0"/>
            </a:br>
            <a:r>
              <a:rPr lang="en-US" dirty="0" smtClean="0"/>
              <a:t>above </a:t>
            </a:r>
            <a:r>
              <a:rPr lang="en-US" dirty="0"/>
              <a:t>JLab-style Rails</a:t>
            </a:r>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cxnSp>
        <p:nvCxnSpPr>
          <p:cNvPr id="8" name="Straight Arrow Connector 7"/>
          <p:cNvCxnSpPr/>
          <p:nvPr/>
        </p:nvCxnSpPr>
        <p:spPr>
          <a:xfrm>
            <a:off x="7747381" y="2520290"/>
            <a:ext cx="425069" cy="15659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32812" y="2150958"/>
            <a:ext cx="2060812" cy="369332"/>
          </a:xfrm>
          <a:prstGeom prst="rect">
            <a:avLst/>
          </a:prstGeom>
          <a:noFill/>
        </p:spPr>
        <p:txBody>
          <a:bodyPr wrap="square" rtlCol="0">
            <a:spAutoFit/>
          </a:bodyPr>
          <a:lstStyle/>
          <a:p>
            <a:r>
              <a:rPr lang="en-US" dirty="0" smtClean="0"/>
              <a:t>Cold Mass </a:t>
            </a:r>
            <a:r>
              <a:rPr lang="en-US" dirty="0" err="1" smtClean="0"/>
              <a:t>Assy</a:t>
            </a:r>
            <a:endParaRPr lang="en-US" dirty="0"/>
          </a:p>
        </p:txBody>
      </p:sp>
      <p:cxnSp>
        <p:nvCxnSpPr>
          <p:cNvPr id="10" name="Straight Arrow Connector 9"/>
          <p:cNvCxnSpPr/>
          <p:nvPr/>
        </p:nvCxnSpPr>
        <p:spPr>
          <a:xfrm flipH="1">
            <a:off x="4735774" y="1688619"/>
            <a:ext cx="1173707" cy="8771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67300" y="1319287"/>
            <a:ext cx="2298509" cy="369332"/>
          </a:xfrm>
          <a:prstGeom prst="rect">
            <a:avLst/>
          </a:prstGeom>
          <a:noFill/>
        </p:spPr>
        <p:txBody>
          <a:bodyPr wrap="square" rtlCol="0">
            <a:spAutoFit/>
          </a:bodyPr>
          <a:lstStyle/>
          <a:p>
            <a:r>
              <a:rPr lang="en-US" dirty="0" smtClean="0"/>
              <a:t>“Four-Post” Fixture</a:t>
            </a:r>
            <a:endParaRPr lang="en-US" dirty="0"/>
          </a:p>
        </p:txBody>
      </p:sp>
      <p:cxnSp>
        <p:nvCxnSpPr>
          <p:cNvPr id="12" name="Straight Arrow Connector 11"/>
          <p:cNvCxnSpPr/>
          <p:nvPr/>
        </p:nvCxnSpPr>
        <p:spPr>
          <a:xfrm flipV="1">
            <a:off x="2156346" y="4829175"/>
            <a:ext cx="1129779" cy="3842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72167" y="5213445"/>
            <a:ext cx="1780465" cy="646331"/>
          </a:xfrm>
          <a:prstGeom prst="rect">
            <a:avLst/>
          </a:prstGeom>
          <a:noFill/>
        </p:spPr>
        <p:txBody>
          <a:bodyPr wrap="square" rtlCol="0">
            <a:spAutoFit/>
          </a:bodyPr>
          <a:lstStyle/>
          <a:p>
            <a:r>
              <a:rPr lang="en-US" dirty="0" smtClean="0"/>
              <a:t>Existing JLab Rail System</a:t>
            </a:r>
            <a:endParaRPr lang="en-US" dirty="0"/>
          </a:p>
        </p:txBody>
      </p:sp>
    </p:spTree>
    <p:extLst>
      <p:ext uri="{BB962C8B-B14F-4D97-AF65-F5344CB8AC3E}">
        <p14:creationId xmlns:p14="http://schemas.microsoft.com/office/powerpoint/2010/main" val="954080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Facilities Improvements : Testing in CMTF</a:t>
            </a:r>
            <a:endParaRPr lang="en-US" sz="2800" dirty="0"/>
          </a:p>
        </p:txBody>
      </p:sp>
      <p:sp>
        <p:nvSpPr>
          <p:cNvPr id="3" name="Content Placeholder 2"/>
          <p:cNvSpPr>
            <a:spLocks noGrp="1"/>
          </p:cNvSpPr>
          <p:nvPr>
            <p:ph sz="quarter" idx="14"/>
          </p:nvPr>
        </p:nvSpPr>
        <p:spPr>
          <a:xfrm>
            <a:off x="457200" y="1243584"/>
            <a:ext cx="8454788" cy="5065522"/>
          </a:xfrm>
        </p:spPr>
        <p:txBody>
          <a:bodyPr>
            <a:noAutofit/>
          </a:bodyPr>
          <a:lstStyle/>
          <a:p>
            <a:r>
              <a:rPr lang="en-US" sz="1400" b="1" dirty="0" smtClean="0"/>
              <a:t>End Cans (2 sets to support CM production rate)</a:t>
            </a:r>
          </a:p>
          <a:p>
            <a:pPr lvl="1"/>
            <a:r>
              <a:rPr lang="en-US" sz="1400" b="1" dirty="0" smtClean="0"/>
              <a:t>Connects CM to CTF valve box via u-tubes</a:t>
            </a:r>
          </a:p>
          <a:p>
            <a:pPr lvl="1"/>
            <a:r>
              <a:rPr lang="en-US" sz="1400" b="1" dirty="0" smtClean="0"/>
              <a:t>Interfaces for valves, LL and diodes to monitor and control helium flow/inventory</a:t>
            </a:r>
          </a:p>
          <a:p>
            <a:pPr lvl="1"/>
            <a:r>
              <a:rPr lang="en-US" sz="1400" b="1" dirty="0" smtClean="0"/>
              <a:t>Provides reliefs for primary circuit, shield circuit and insulating vacuum space</a:t>
            </a:r>
          </a:p>
          <a:p>
            <a:r>
              <a:rPr lang="en-US" sz="1400" b="1" dirty="0"/>
              <a:t>HPRF</a:t>
            </a:r>
          </a:p>
          <a:p>
            <a:pPr lvl="1"/>
            <a:r>
              <a:rPr lang="en-US" sz="1400" b="1" dirty="0" smtClean="0"/>
              <a:t>Receive </a:t>
            </a:r>
            <a:r>
              <a:rPr lang="en-US" sz="1400" b="1" dirty="0"/>
              <a:t>1.3 GHz 10 kW </a:t>
            </a:r>
            <a:r>
              <a:rPr lang="en-US" sz="1400" b="1" dirty="0" smtClean="0"/>
              <a:t>Solid-State Amplifiers (SSAs)</a:t>
            </a:r>
          </a:p>
          <a:p>
            <a:pPr lvl="1"/>
            <a:r>
              <a:rPr lang="en-US" sz="1400" b="1" dirty="0" smtClean="0"/>
              <a:t>Procure </a:t>
            </a:r>
            <a:r>
              <a:rPr lang="en-US" sz="1400" b="1" dirty="0"/>
              <a:t>Circulators</a:t>
            </a:r>
          </a:p>
          <a:p>
            <a:pPr lvl="1"/>
            <a:r>
              <a:rPr lang="en-US" sz="1400" b="1" dirty="0"/>
              <a:t>Modify Waveguide and Interlocks</a:t>
            </a:r>
          </a:p>
          <a:p>
            <a:pPr lvl="1"/>
            <a:r>
              <a:rPr lang="en-US" sz="1400" b="1" dirty="0"/>
              <a:t>Run line power to SSA/Circulators</a:t>
            </a:r>
          </a:p>
          <a:p>
            <a:pPr lvl="1"/>
            <a:r>
              <a:rPr lang="en-US" sz="1400" b="1" dirty="0"/>
              <a:t>Provide controls in CMTF Control </a:t>
            </a:r>
            <a:r>
              <a:rPr lang="en-US" sz="1400" b="1" dirty="0" smtClean="0"/>
              <a:t>Room</a:t>
            </a:r>
            <a:endParaRPr lang="en-US" sz="1400" b="1" dirty="0"/>
          </a:p>
          <a:p>
            <a:r>
              <a:rPr lang="en-US" sz="1400" b="1" dirty="0" smtClean="0"/>
              <a:t>LLRF</a:t>
            </a:r>
          </a:p>
          <a:p>
            <a:pPr lvl="1"/>
            <a:r>
              <a:rPr lang="en-US" sz="1400" b="1" dirty="0" smtClean="0"/>
              <a:t>RF Instrumentation (arc detectors, IR sensors, etc.)</a:t>
            </a:r>
          </a:p>
          <a:p>
            <a:pPr lvl="1"/>
            <a:r>
              <a:rPr lang="en-US" sz="1400" b="1" dirty="0"/>
              <a:t>Provide </a:t>
            </a:r>
            <a:r>
              <a:rPr lang="en-US" sz="1400" b="1" dirty="0" smtClean="0"/>
              <a:t>digital controls </a:t>
            </a:r>
            <a:r>
              <a:rPr lang="en-US" sz="1400" b="1" dirty="0"/>
              <a:t>in CMTF Control </a:t>
            </a:r>
            <a:r>
              <a:rPr lang="en-US" sz="1400" b="1" dirty="0" smtClean="0"/>
              <a:t>Room</a:t>
            </a:r>
          </a:p>
          <a:p>
            <a:pPr lvl="1"/>
            <a:r>
              <a:rPr lang="en-US" sz="1400" b="1" dirty="0" smtClean="0"/>
              <a:t>Software development</a:t>
            </a:r>
          </a:p>
          <a:p>
            <a:r>
              <a:rPr lang="en-US" sz="1400" b="1" dirty="0" smtClean="0"/>
              <a:t>Cryogenic Test Facility (CTF)</a:t>
            </a:r>
          </a:p>
          <a:p>
            <a:pPr lvl="1"/>
            <a:r>
              <a:rPr lang="en-US" sz="1400" b="1" dirty="0" smtClean="0"/>
              <a:t>Improve return side piping to reduce overall pressure drop from CMTF</a:t>
            </a:r>
          </a:p>
          <a:p>
            <a:pPr lvl="1"/>
            <a:r>
              <a:rPr lang="en-US" sz="1400" b="1" dirty="0" smtClean="0"/>
              <a:t>Ensure recovery system (pumping, compression) provides base pressure of 0.031 </a:t>
            </a:r>
            <a:r>
              <a:rPr lang="en-US" sz="1400" b="1" dirty="0" err="1" smtClean="0"/>
              <a:t>atm</a:t>
            </a:r>
            <a:r>
              <a:rPr lang="en-US" sz="1400" b="1" dirty="0" smtClean="0"/>
              <a:t> (23 </a:t>
            </a:r>
            <a:r>
              <a:rPr lang="en-US" sz="1400" b="1" dirty="0" err="1" smtClean="0"/>
              <a:t>torr</a:t>
            </a:r>
            <a:r>
              <a:rPr lang="en-US" sz="1400" b="1" dirty="0" smtClean="0"/>
              <a:t>) in the CM helium bath</a:t>
            </a:r>
          </a:p>
          <a:p>
            <a:pPr lvl="1"/>
            <a:endParaRPr lang="en-US" sz="1400" dirty="0">
              <a:solidFill>
                <a:srgbClr val="FF0000"/>
              </a:solidFill>
              <a:latin typeface="Minion Pro"/>
            </a:endParaRPr>
          </a:p>
        </p:txBody>
      </p:sp>
      <p:sp>
        <p:nvSpPr>
          <p:cNvPr id="5"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4258614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553"/>
            <a:ext cx="8229600" cy="745085"/>
          </a:xfrm>
        </p:spPr>
        <p:txBody>
          <a:bodyPr>
            <a:noAutofit/>
          </a:bodyPr>
          <a:lstStyle/>
          <a:p>
            <a:r>
              <a:rPr lang="en-US" sz="4000" dirty="0" smtClean="0"/>
              <a:t>Acknowledgements</a:t>
            </a:r>
            <a:endParaRPr lang="en-US" sz="4000" dirty="0">
              <a:latin typeface="Minion Pro"/>
            </a:endParaRPr>
          </a:p>
        </p:txBody>
      </p:sp>
      <p:sp>
        <p:nvSpPr>
          <p:cNvPr id="3" name="Content Placeholder 2"/>
          <p:cNvSpPr>
            <a:spLocks noGrp="1"/>
          </p:cNvSpPr>
          <p:nvPr>
            <p:ph idx="4294967295"/>
          </p:nvPr>
        </p:nvSpPr>
        <p:spPr>
          <a:xfrm>
            <a:off x="256939" y="1187355"/>
            <a:ext cx="8751035" cy="5207020"/>
          </a:xfrm>
          <a:prstGeom prst="rect">
            <a:avLst/>
          </a:prstGeom>
        </p:spPr>
        <p:txBody>
          <a:bodyPr>
            <a:normAutofit/>
          </a:bodyPr>
          <a:lstStyle/>
          <a:p>
            <a:pPr lvl="1"/>
            <a:r>
              <a:rPr lang="en-US" sz="3600" dirty="0" smtClean="0"/>
              <a:t>Special Thanks – </a:t>
            </a:r>
          </a:p>
          <a:p>
            <a:pPr lvl="2"/>
            <a:r>
              <a:rPr lang="en-US" sz="3200" dirty="0" smtClean="0"/>
              <a:t>E. Daly, K. </a:t>
            </a:r>
            <a:r>
              <a:rPr lang="en-US" sz="3200" dirty="0" err="1" smtClean="0"/>
              <a:t>Macha</a:t>
            </a:r>
            <a:r>
              <a:rPr lang="en-US" sz="3200" dirty="0" smtClean="0"/>
              <a:t>, J. Henry, K. Harding, T. </a:t>
            </a:r>
            <a:r>
              <a:rPr lang="en-US" sz="3200" dirty="0" err="1" smtClean="0"/>
              <a:t>Arkan</a:t>
            </a:r>
            <a:endParaRPr lang="en-US" sz="3200" dirty="0" smtClean="0"/>
          </a:p>
        </p:txBody>
      </p:sp>
      <p:sp>
        <p:nvSpPr>
          <p:cNvPr id="5"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2412672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JLab CMTF : Production Rate Limiter</a:t>
            </a:r>
            <a:endParaRPr lang="en-US" sz="3200" dirty="0"/>
          </a:p>
        </p:txBody>
      </p:sp>
      <p:sp>
        <p:nvSpPr>
          <p:cNvPr id="3" name="Content Placeholder 2"/>
          <p:cNvSpPr>
            <a:spLocks noGrp="1"/>
          </p:cNvSpPr>
          <p:nvPr>
            <p:ph sz="quarter" idx="14"/>
          </p:nvPr>
        </p:nvSpPr>
        <p:spPr>
          <a:xfrm>
            <a:off x="457200" y="1243584"/>
            <a:ext cx="8108950" cy="2796153"/>
          </a:xfrm>
        </p:spPr>
        <p:txBody>
          <a:bodyPr>
            <a:normAutofit fontScale="85000" lnSpcReduction="20000"/>
          </a:bodyPr>
          <a:lstStyle/>
          <a:p>
            <a:r>
              <a:rPr lang="en-US" sz="2400" dirty="0" smtClean="0"/>
              <a:t>HPRF system suitable for individual cavity testing or 8 cavities in short duration steady state</a:t>
            </a:r>
          </a:p>
          <a:p>
            <a:r>
              <a:rPr lang="en-US" sz="2400" dirty="0" smtClean="0"/>
              <a:t>TBD system for testing SC magnet</a:t>
            </a:r>
          </a:p>
          <a:p>
            <a:r>
              <a:rPr lang="en-US" sz="2400" dirty="0" smtClean="0"/>
              <a:t>Magnetic shielding encloses testing volume reducing external fields to less than 50 </a:t>
            </a:r>
            <a:r>
              <a:rPr lang="en-US" sz="2400" dirty="0" err="1" smtClean="0"/>
              <a:t>mG</a:t>
            </a:r>
            <a:endParaRPr lang="en-US" sz="2400" dirty="0" smtClean="0"/>
          </a:p>
          <a:p>
            <a:r>
              <a:rPr lang="en-US" sz="2400" dirty="0" smtClean="0"/>
              <a:t>Cryogenic capacity for testing individual cavities in CW mode</a:t>
            </a:r>
          </a:p>
          <a:p>
            <a:r>
              <a:rPr lang="en-US" sz="2400" dirty="0" smtClean="0"/>
              <a:t>End Caps – specific for LCLS-II CM testing</a:t>
            </a:r>
          </a:p>
          <a:p>
            <a:pPr lvl="1"/>
            <a:r>
              <a:rPr lang="en-US" sz="2000" dirty="0" smtClean="0"/>
              <a:t>Interface to CM piping and existing junction box using u-tubes</a:t>
            </a:r>
          </a:p>
          <a:p>
            <a:endParaRPr lang="en-US" sz="2400" dirty="0" smtClean="0"/>
          </a:p>
          <a:p>
            <a:endParaRPr lang="en-US" sz="2400" dirty="0" smtClean="0"/>
          </a:p>
        </p:txBody>
      </p:sp>
      <p:pic>
        <p:nvPicPr>
          <p:cNvPr id="9" name="Picture 8" descr="DSC_0351.JPG"/>
          <p:cNvPicPr>
            <a:picLocks noChangeAspect="1"/>
          </p:cNvPicPr>
          <p:nvPr/>
        </p:nvPicPr>
        <p:blipFill rotWithShape="1">
          <a:blip r:embed="rId3" cstate="print">
            <a:lum bright="20000"/>
          </a:blip>
          <a:srcRect l="16275" t="12448" r="20059" b="12860"/>
          <a:stretch/>
        </p:blipFill>
        <p:spPr>
          <a:xfrm>
            <a:off x="948407" y="4261846"/>
            <a:ext cx="2667000" cy="2094503"/>
          </a:xfrm>
          <a:prstGeom prst="rect">
            <a:avLst/>
          </a:prstGeom>
        </p:spPr>
      </p:pic>
      <p:pic>
        <p:nvPicPr>
          <p:cNvPr id="6" name="Picture 2" descr="C:\Users\jhenry\Desktop\print_screen\ScreenShot601.bmp"/>
          <p:cNvPicPr>
            <a:picLocks noChangeAspect="1" noChangeArrowheads="1"/>
          </p:cNvPicPr>
          <p:nvPr/>
        </p:nvPicPr>
        <p:blipFill rotWithShape="1">
          <a:blip r:embed="rId4">
            <a:extLst>
              <a:ext uri="{28A0092B-C50C-407E-A947-70E740481C1C}">
                <a14:useLocalDpi xmlns:a14="http://schemas.microsoft.com/office/drawing/2010/main" val="0"/>
              </a:ext>
            </a:extLst>
          </a:blip>
          <a:srcRect t="4566" b="6071"/>
          <a:stretch/>
        </p:blipFill>
        <p:spPr bwMode="auto">
          <a:xfrm>
            <a:off x="4413302" y="4246732"/>
            <a:ext cx="3589120" cy="20706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36637427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henry\Desktop\print_screen\ScreenShot60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97376"/>
            <a:ext cx="8342858" cy="223333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7696200" y="1445528"/>
            <a:ext cx="457200" cy="1600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81800" y="1076196"/>
            <a:ext cx="1600200" cy="369332"/>
          </a:xfrm>
          <a:prstGeom prst="rect">
            <a:avLst/>
          </a:prstGeom>
          <a:noFill/>
        </p:spPr>
        <p:txBody>
          <a:bodyPr wrap="square" rtlCol="0">
            <a:spAutoFit/>
          </a:bodyPr>
          <a:lstStyle/>
          <a:p>
            <a:r>
              <a:rPr lang="en-US" dirty="0" smtClean="0"/>
              <a:t>JUNCTION BOX</a:t>
            </a:r>
            <a:endParaRPr lang="en-US" dirty="0"/>
          </a:p>
        </p:txBody>
      </p:sp>
      <p:cxnSp>
        <p:nvCxnSpPr>
          <p:cNvPr id="11" name="Straight Arrow Connector 10"/>
          <p:cNvCxnSpPr/>
          <p:nvPr/>
        </p:nvCxnSpPr>
        <p:spPr>
          <a:xfrm flipV="1">
            <a:off x="7467600" y="3973776"/>
            <a:ext cx="457200" cy="1219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361755" y="5172251"/>
            <a:ext cx="1981200" cy="369332"/>
          </a:xfrm>
          <a:prstGeom prst="rect">
            <a:avLst/>
          </a:prstGeom>
          <a:noFill/>
        </p:spPr>
        <p:txBody>
          <a:bodyPr wrap="square" rtlCol="0">
            <a:spAutoFit/>
          </a:bodyPr>
          <a:lstStyle/>
          <a:p>
            <a:r>
              <a:rPr lang="en-US" dirty="0" smtClean="0"/>
              <a:t>HEAT EXCHANGER</a:t>
            </a:r>
            <a:endParaRPr lang="en-US" dirty="0"/>
          </a:p>
        </p:txBody>
      </p:sp>
      <p:cxnSp>
        <p:nvCxnSpPr>
          <p:cNvPr id="15" name="Straight Arrow Connector 14"/>
          <p:cNvCxnSpPr/>
          <p:nvPr/>
        </p:nvCxnSpPr>
        <p:spPr>
          <a:xfrm>
            <a:off x="6248400" y="1978928"/>
            <a:ext cx="609600" cy="1295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40491" y="1674128"/>
            <a:ext cx="1889776" cy="369332"/>
          </a:xfrm>
          <a:prstGeom prst="rect">
            <a:avLst/>
          </a:prstGeom>
          <a:noFill/>
        </p:spPr>
        <p:txBody>
          <a:bodyPr wrap="square" rtlCol="0">
            <a:spAutoFit/>
          </a:bodyPr>
          <a:lstStyle/>
          <a:p>
            <a:r>
              <a:rPr lang="en-US" dirty="0" smtClean="0"/>
              <a:t>BAYONET BOX*</a:t>
            </a:r>
            <a:endParaRPr lang="en-US" dirty="0"/>
          </a:p>
        </p:txBody>
      </p:sp>
      <p:cxnSp>
        <p:nvCxnSpPr>
          <p:cNvPr id="20" name="Straight Arrow Connector 19"/>
          <p:cNvCxnSpPr/>
          <p:nvPr/>
        </p:nvCxnSpPr>
        <p:spPr>
          <a:xfrm flipV="1">
            <a:off x="6629400" y="3592776"/>
            <a:ext cx="609600" cy="1066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59794" y="4659576"/>
            <a:ext cx="2336406" cy="369332"/>
          </a:xfrm>
          <a:prstGeom prst="rect">
            <a:avLst/>
          </a:prstGeom>
          <a:noFill/>
        </p:spPr>
        <p:txBody>
          <a:bodyPr wrap="square" rtlCol="0">
            <a:spAutoFit/>
          </a:bodyPr>
          <a:lstStyle/>
          <a:p>
            <a:r>
              <a:rPr lang="en-US" dirty="0" smtClean="0"/>
              <a:t>BAYONET U-TUBE*</a:t>
            </a:r>
            <a:endParaRPr lang="en-US" dirty="0"/>
          </a:p>
        </p:txBody>
      </p:sp>
      <p:cxnSp>
        <p:nvCxnSpPr>
          <p:cNvPr id="24" name="Straight Arrow Connector 23"/>
          <p:cNvCxnSpPr/>
          <p:nvPr/>
        </p:nvCxnSpPr>
        <p:spPr>
          <a:xfrm>
            <a:off x="2286000" y="2131328"/>
            <a:ext cx="381000" cy="1143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460310" y="1794262"/>
            <a:ext cx="1359090" cy="369332"/>
          </a:xfrm>
          <a:prstGeom prst="rect">
            <a:avLst/>
          </a:prstGeom>
          <a:noFill/>
        </p:spPr>
        <p:txBody>
          <a:bodyPr wrap="square" rtlCol="0">
            <a:spAutoFit/>
          </a:bodyPr>
          <a:lstStyle/>
          <a:p>
            <a:r>
              <a:rPr lang="en-US" dirty="0" smtClean="0"/>
              <a:t>END CAP*</a:t>
            </a:r>
            <a:endParaRPr lang="en-US" dirty="0"/>
          </a:p>
        </p:txBody>
      </p:sp>
      <p:cxnSp>
        <p:nvCxnSpPr>
          <p:cNvPr id="28" name="Straight Arrow Connector 27"/>
          <p:cNvCxnSpPr/>
          <p:nvPr/>
        </p:nvCxnSpPr>
        <p:spPr>
          <a:xfrm flipH="1" flipV="1">
            <a:off x="1676400" y="3668976"/>
            <a:ext cx="304800" cy="1447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312403" y="5044355"/>
            <a:ext cx="1828800" cy="646331"/>
          </a:xfrm>
          <a:prstGeom prst="rect">
            <a:avLst/>
          </a:prstGeom>
          <a:noFill/>
        </p:spPr>
        <p:txBody>
          <a:bodyPr wrap="square" rtlCol="0">
            <a:spAutoFit/>
          </a:bodyPr>
          <a:lstStyle/>
          <a:p>
            <a:r>
              <a:rPr lang="en-US" dirty="0" smtClean="0"/>
              <a:t>CAVE DOOR</a:t>
            </a:r>
          </a:p>
          <a:p>
            <a:r>
              <a:rPr lang="en-US" dirty="0" smtClean="0"/>
              <a:t>(CLOSED)</a:t>
            </a:r>
            <a:endParaRPr lang="en-US" dirty="0"/>
          </a:p>
        </p:txBody>
      </p:sp>
      <p:sp>
        <p:nvSpPr>
          <p:cNvPr id="18" name="Content Placeholder 5"/>
          <p:cNvSpPr txBox="1">
            <a:spLocks/>
          </p:cNvSpPr>
          <p:nvPr/>
        </p:nvSpPr>
        <p:spPr>
          <a:xfrm>
            <a:off x="2752621" y="6131252"/>
            <a:ext cx="2607174" cy="344844"/>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t>End view of CM with bayonets connecting JB, HX and BB</a:t>
            </a:r>
            <a:endParaRPr lang="en-US" dirty="0"/>
          </a:p>
        </p:txBody>
      </p:sp>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95" t="7140" r="6002" b="7577"/>
          <a:stretch/>
        </p:blipFill>
        <p:spPr bwMode="auto">
          <a:xfrm>
            <a:off x="2740739" y="4579597"/>
            <a:ext cx="2619056" cy="1434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a:prstGeom prst="rect">
            <a:avLst/>
          </a:prstGeom>
        </p:spPr>
        <p:txBody>
          <a:bodyPr/>
          <a:lstStyle/>
          <a:p>
            <a:fld id="{6187A627-7AC1-4C17-BBCC-25B25E1CDC24}" type="slidenum">
              <a:rPr lang="en-US" smtClean="0"/>
              <a:t>21</a:t>
            </a:fld>
            <a:endParaRPr lang="en-US"/>
          </a:p>
        </p:txBody>
      </p:sp>
      <p:sp>
        <p:nvSpPr>
          <p:cNvPr id="12" name="Title 11"/>
          <p:cNvSpPr>
            <a:spLocks noGrp="1"/>
          </p:cNvSpPr>
          <p:nvPr>
            <p:ph type="title"/>
          </p:nvPr>
        </p:nvSpPr>
        <p:spPr/>
        <p:txBody>
          <a:bodyPr/>
          <a:lstStyle/>
          <a:p>
            <a:r>
              <a:rPr lang="en-US" dirty="0" smtClean="0"/>
              <a:t>CMTF </a:t>
            </a:r>
            <a:r>
              <a:rPr lang="en-US" dirty="0"/>
              <a:t>Conceptual </a:t>
            </a:r>
            <a:r>
              <a:rPr lang="en-US" dirty="0" smtClean="0"/>
              <a:t>Layout</a:t>
            </a:r>
            <a:endParaRPr lang="en-US" dirty="0"/>
          </a:p>
        </p:txBody>
      </p:sp>
      <p:sp>
        <p:nvSpPr>
          <p:cNvPr id="27"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
        <p:nvSpPr>
          <p:cNvPr id="29" name="TextBox 28"/>
          <p:cNvSpPr txBox="1"/>
          <p:nvPr/>
        </p:nvSpPr>
        <p:spPr>
          <a:xfrm>
            <a:off x="317309" y="1270385"/>
            <a:ext cx="3968087" cy="369332"/>
          </a:xfrm>
          <a:prstGeom prst="rect">
            <a:avLst/>
          </a:prstGeom>
          <a:noFill/>
        </p:spPr>
        <p:txBody>
          <a:bodyPr wrap="square" rtlCol="0">
            <a:spAutoFit/>
          </a:bodyPr>
          <a:lstStyle/>
          <a:p>
            <a:r>
              <a:rPr lang="en-US" dirty="0" smtClean="0"/>
              <a:t>* = New Hardware</a:t>
            </a:r>
            <a:endParaRPr lang="en-US" dirty="0"/>
          </a:p>
        </p:txBody>
      </p:sp>
    </p:spTree>
    <p:extLst>
      <p:ext uri="{BB962C8B-B14F-4D97-AF65-F5344CB8AC3E}">
        <p14:creationId xmlns:p14="http://schemas.microsoft.com/office/powerpoint/2010/main" val="80920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1470025"/>
          </a:xfrm>
        </p:spPr>
        <p:txBody>
          <a:bodyPr/>
          <a:lstStyle/>
          <a:p>
            <a:r>
              <a:rPr lang="en-US" dirty="0" smtClean="0"/>
              <a:t>JLAB </a:t>
            </a:r>
            <a:br>
              <a:rPr lang="en-US" dirty="0" smtClean="0"/>
            </a:br>
            <a:r>
              <a:rPr lang="en-US" dirty="0" smtClean="0"/>
              <a:t>LCLS-II Cavity Qualification and String assembly</a:t>
            </a:r>
            <a:endParaRPr lang="en-US" dirty="0"/>
          </a:p>
        </p:txBody>
      </p:sp>
      <p:sp>
        <p:nvSpPr>
          <p:cNvPr id="3" name="Subtitle 2"/>
          <p:cNvSpPr>
            <a:spLocks noGrp="1"/>
          </p:cNvSpPr>
          <p:nvPr>
            <p:ph type="subTitle" idx="1"/>
          </p:nvPr>
        </p:nvSpPr>
        <p:spPr/>
        <p:txBody>
          <a:bodyPr/>
          <a:lstStyle/>
          <a:p>
            <a:r>
              <a:rPr lang="en-US" dirty="0" smtClean="0"/>
              <a:t>Outline for production of the LCLS-II cavity testing and string assembly within the JLAB facility.</a:t>
            </a:r>
            <a:endParaRPr lang="en-US" dirty="0"/>
          </a:p>
        </p:txBody>
      </p:sp>
    </p:spTree>
    <p:extLst>
      <p:ext uri="{BB962C8B-B14F-4D97-AF65-F5344CB8AC3E}">
        <p14:creationId xmlns:p14="http://schemas.microsoft.com/office/powerpoint/2010/main" val="338938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Receipt of the dressed cavities</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Inspection</a:t>
            </a:r>
          </a:p>
          <a:p>
            <a:pPr lvl="1"/>
            <a:r>
              <a:rPr lang="en-US" dirty="0" smtClean="0"/>
              <a:t>Receive and enter into Inventory system</a:t>
            </a:r>
          </a:p>
          <a:p>
            <a:pPr lvl="1"/>
            <a:r>
              <a:rPr lang="en-US" dirty="0" smtClean="0"/>
              <a:t>Visual receipt inspection</a:t>
            </a:r>
          </a:p>
          <a:p>
            <a:pPr lvl="1"/>
            <a:r>
              <a:rPr lang="en-US" dirty="0" smtClean="0"/>
              <a:t>RF </a:t>
            </a:r>
            <a:r>
              <a:rPr lang="en-US" dirty="0" smtClean="0"/>
              <a:t>receipt inspection</a:t>
            </a:r>
          </a:p>
          <a:p>
            <a:pPr lvl="1"/>
            <a:r>
              <a:rPr lang="en-US" dirty="0" smtClean="0"/>
              <a:t>CMM/dimensional receipt inspection</a:t>
            </a:r>
            <a:endParaRPr lang="en-US" dirty="0" smtClean="0"/>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2116402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smtClean="0"/>
              <a:t>Cavity Qualification</a:t>
            </a:r>
            <a:endParaRPr lang="en-US"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2416584464"/>
              </p:ext>
            </p:extLst>
          </p:nvPr>
        </p:nvGraphicFramePr>
        <p:xfrm>
          <a:off x="448147" y="2986142"/>
          <a:ext cx="8143592" cy="1594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1678208902"/>
              </p:ext>
            </p:extLst>
          </p:nvPr>
        </p:nvGraphicFramePr>
        <p:xfrm>
          <a:off x="2545533" y="5060887"/>
          <a:ext cx="6096000" cy="11226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8" name="Group 7"/>
          <p:cNvGrpSpPr/>
          <p:nvPr/>
        </p:nvGrpSpPr>
        <p:grpSpPr>
          <a:xfrm rot="16200000">
            <a:off x="7844109" y="4548644"/>
            <a:ext cx="362134" cy="426961"/>
            <a:chOff x="4008834" y="643399"/>
            <a:chExt cx="339494" cy="397144"/>
          </a:xfrm>
        </p:grpSpPr>
        <p:sp>
          <p:nvSpPr>
            <p:cNvPr id="9" name="Right Arrow 8"/>
            <p:cNvSpPr/>
            <p:nvPr/>
          </p:nvSpPr>
          <p:spPr>
            <a:xfrm rot="10800000">
              <a:off x="4008834" y="643399"/>
              <a:ext cx="339494" cy="39714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Right Arrow 4"/>
            <p:cNvSpPr/>
            <p:nvPr/>
          </p:nvSpPr>
          <p:spPr>
            <a:xfrm rot="10800000">
              <a:off x="4110682" y="722828"/>
              <a:ext cx="237646" cy="238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aphicFrame>
        <p:nvGraphicFramePr>
          <p:cNvPr id="11" name="Diagram 10"/>
          <p:cNvGraphicFramePr/>
          <p:nvPr>
            <p:extLst>
              <p:ext uri="{D42A27DB-BD31-4B8C-83A1-F6EECF244321}">
                <p14:modId xmlns:p14="http://schemas.microsoft.com/office/powerpoint/2010/main" val="3708960525"/>
              </p:ext>
            </p:extLst>
          </p:nvPr>
        </p:nvGraphicFramePr>
        <p:xfrm>
          <a:off x="2347865" y="1387946"/>
          <a:ext cx="6096000" cy="133714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2" name="Group 11"/>
          <p:cNvGrpSpPr/>
          <p:nvPr/>
        </p:nvGrpSpPr>
        <p:grpSpPr>
          <a:xfrm rot="5400000">
            <a:off x="7872061" y="2687810"/>
            <a:ext cx="362134" cy="426961"/>
            <a:chOff x="4008834" y="643399"/>
            <a:chExt cx="339494" cy="397144"/>
          </a:xfrm>
        </p:grpSpPr>
        <p:sp>
          <p:nvSpPr>
            <p:cNvPr id="13" name="Right Arrow 12"/>
            <p:cNvSpPr/>
            <p:nvPr/>
          </p:nvSpPr>
          <p:spPr>
            <a:xfrm rot="10800000">
              <a:off x="4008834" y="643399"/>
              <a:ext cx="339494" cy="39714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Right Arrow 4"/>
            <p:cNvSpPr/>
            <p:nvPr/>
          </p:nvSpPr>
          <p:spPr>
            <a:xfrm rot="10800000">
              <a:off x="4110682" y="722828"/>
              <a:ext cx="237646" cy="238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sp>
        <p:nvSpPr>
          <p:cNvPr id="15" name="TextBox 14"/>
          <p:cNvSpPr txBox="1"/>
          <p:nvPr/>
        </p:nvSpPr>
        <p:spPr>
          <a:xfrm>
            <a:off x="8338242" y="2741695"/>
            <a:ext cx="606582" cy="369332"/>
          </a:xfrm>
          <a:prstGeom prst="rect">
            <a:avLst/>
          </a:prstGeom>
          <a:noFill/>
        </p:spPr>
        <p:txBody>
          <a:bodyPr wrap="square" rtlCol="0">
            <a:spAutoFit/>
          </a:bodyPr>
          <a:lstStyle/>
          <a:p>
            <a:r>
              <a:rPr lang="en-US" b="1" dirty="0" smtClean="0"/>
              <a:t>No</a:t>
            </a:r>
            <a:endParaRPr lang="en-US" b="1" dirty="0"/>
          </a:p>
        </p:txBody>
      </p:sp>
      <p:sp>
        <p:nvSpPr>
          <p:cNvPr id="16" name="TextBox 15"/>
          <p:cNvSpPr txBox="1"/>
          <p:nvPr/>
        </p:nvSpPr>
        <p:spPr>
          <a:xfrm>
            <a:off x="8338242" y="4550879"/>
            <a:ext cx="606582" cy="369332"/>
          </a:xfrm>
          <a:prstGeom prst="rect">
            <a:avLst/>
          </a:prstGeom>
          <a:noFill/>
        </p:spPr>
        <p:txBody>
          <a:bodyPr wrap="square" rtlCol="0">
            <a:spAutoFit/>
          </a:bodyPr>
          <a:lstStyle/>
          <a:p>
            <a:r>
              <a:rPr lang="en-US" b="1" dirty="0" smtClean="0"/>
              <a:t>Yes</a:t>
            </a:r>
            <a:endParaRPr lang="en-US" b="1" dirty="0"/>
          </a:p>
        </p:txBody>
      </p:sp>
      <p:sp>
        <p:nvSpPr>
          <p:cNvPr id="17" name="TextBox 16"/>
          <p:cNvSpPr txBox="1"/>
          <p:nvPr/>
        </p:nvSpPr>
        <p:spPr>
          <a:xfrm>
            <a:off x="5668264" y="1082819"/>
            <a:ext cx="2887261" cy="369332"/>
          </a:xfrm>
          <a:prstGeom prst="rect">
            <a:avLst/>
          </a:prstGeom>
          <a:noFill/>
        </p:spPr>
        <p:txBody>
          <a:bodyPr wrap="square" rtlCol="0">
            <a:spAutoFit/>
          </a:bodyPr>
          <a:lstStyle/>
          <a:p>
            <a:r>
              <a:rPr lang="en-US" b="1" dirty="0" smtClean="0"/>
              <a:t>Field Emission Limited</a:t>
            </a:r>
            <a:endParaRPr lang="en-US" b="1" dirty="0"/>
          </a:p>
        </p:txBody>
      </p:sp>
      <p:grpSp>
        <p:nvGrpSpPr>
          <p:cNvPr id="18" name="Group 17"/>
          <p:cNvGrpSpPr/>
          <p:nvPr/>
        </p:nvGrpSpPr>
        <p:grpSpPr>
          <a:xfrm rot="12981625">
            <a:off x="2987884" y="2767963"/>
            <a:ext cx="1435820" cy="188501"/>
            <a:chOff x="4008834" y="643399"/>
            <a:chExt cx="339494" cy="397144"/>
          </a:xfrm>
        </p:grpSpPr>
        <p:sp>
          <p:nvSpPr>
            <p:cNvPr id="19" name="Right Arrow 18"/>
            <p:cNvSpPr/>
            <p:nvPr/>
          </p:nvSpPr>
          <p:spPr>
            <a:xfrm rot="10800000">
              <a:off x="4008834" y="643399"/>
              <a:ext cx="339494" cy="39714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p:cNvSpPr/>
            <p:nvPr/>
          </p:nvSpPr>
          <p:spPr>
            <a:xfrm rot="10800000">
              <a:off x="4110682" y="722828"/>
              <a:ext cx="237646" cy="238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spTree>
    <p:extLst>
      <p:ext uri="{BB962C8B-B14F-4D97-AF65-F5344CB8AC3E}">
        <p14:creationId xmlns:p14="http://schemas.microsoft.com/office/powerpoint/2010/main" val="3940721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Cavity transport into the clean room</a:t>
            </a:r>
            <a:endParaRPr lang="en-US" dirty="0"/>
          </a:p>
        </p:txBody>
      </p:sp>
      <p:sp>
        <p:nvSpPr>
          <p:cNvPr id="3" name="Content Placeholder 2"/>
          <p:cNvSpPr>
            <a:spLocks noGrp="1"/>
          </p:cNvSpPr>
          <p:nvPr>
            <p:ph sz="half" idx="4294967295"/>
          </p:nvPr>
        </p:nvSpPr>
        <p:spPr>
          <a:xfrm>
            <a:off x="457200" y="1600200"/>
            <a:ext cx="4038600" cy="4525963"/>
          </a:xfrm>
          <a:prstGeom prst="rect">
            <a:avLst/>
          </a:prstGeom>
        </p:spPr>
        <p:txBody>
          <a:bodyPr>
            <a:normAutofit fontScale="92500" lnSpcReduction="10000"/>
          </a:bodyPr>
          <a:lstStyle/>
          <a:p>
            <a:r>
              <a:rPr lang="en-US" dirty="0" smtClean="0"/>
              <a:t>Performed in ISO-6 clean area in Production </a:t>
            </a:r>
            <a:r>
              <a:rPr lang="en-US" dirty="0" err="1" smtClean="0"/>
              <a:t>Chem</a:t>
            </a:r>
            <a:r>
              <a:rPr lang="en-US" dirty="0" smtClean="0"/>
              <a:t> Room</a:t>
            </a:r>
          </a:p>
          <a:p>
            <a:r>
              <a:rPr lang="en-US" dirty="0" smtClean="0"/>
              <a:t>Clean cart, then load cavity onto cart.</a:t>
            </a:r>
          </a:p>
          <a:p>
            <a:r>
              <a:rPr lang="en-US" dirty="0" smtClean="0"/>
              <a:t>Wipe the cavity clean for transport into the clean room.</a:t>
            </a:r>
          </a:p>
          <a:p>
            <a:pPr lvl="1"/>
            <a:r>
              <a:rPr lang="en-US" dirty="0" smtClean="0"/>
              <a:t>Lint free wipes</a:t>
            </a:r>
          </a:p>
          <a:p>
            <a:pPr lvl="1"/>
            <a:r>
              <a:rPr lang="en-US" dirty="0" smtClean="0"/>
              <a:t>IPA or UPW wipe down?</a:t>
            </a:r>
          </a:p>
          <a:p>
            <a:r>
              <a:rPr lang="en-US" dirty="0" smtClean="0"/>
              <a:t>Blow dry/clean with clean ionized N2</a:t>
            </a:r>
          </a:p>
          <a:p>
            <a:r>
              <a:rPr lang="en-US" dirty="0" smtClean="0"/>
              <a:t>Transfer cavity and cart into the pass-thru</a:t>
            </a:r>
            <a:endParaRPr lang="en-US"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4877642" y="1600200"/>
            <a:ext cx="3579716" cy="4525963"/>
          </a:xfrm>
          <a:prstGeom prst="rect">
            <a:avLst/>
          </a:prstGeom>
        </p:spPr>
      </p:pic>
      <p:sp>
        <p:nvSpPr>
          <p:cNvPr id="4" name="TextBox 3"/>
          <p:cNvSpPr txBox="1"/>
          <p:nvPr/>
        </p:nvSpPr>
        <p:spPr>
          <a:xfrm>
            <a:off x="5638800" y="4343401"/>
            <a:ext cx="2133600" cy="830997"/>
          </a:xfrm>
          <a:prstGeom prst="rect">
            <a:avLst/>
          </a:prstGeom>
          <a:solidFill>
            <a:schemeClr val="accent1"/>
          </a:solidFill>
        </p:spPr>
        <p:txBody>
          <a:bodyPr wrap="square" rtlCol="0">
            <a:spAutoFit/>
          </a:bodyPr>
          <a:lstStyle/>
          <a:p>
            <a:pPr algn="ctr"/>
            <a:r>
              <a:rPr lang="en-US" sz="2400" b="1" dirty="0" smtClean="0"/>
              <a:t>Ready-to-Test Cavity </a:t>
            </a:r>
            <a:endParaRPr lang="en-US" sz="2400" b="1" dirty="0"/>
          </a:p>
        </p:txBody>
      </p:sp>
    </p:spTree>
    <p:extLst>
      <p:ext uri="{BB962C8B-B14F-4D97-AF65-F5344CB8AC3E}">
        <p14:creationId xmlns:p14="http://schemas.microsoft.com/office/powerpoint/2010/main" val="354383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Load the dressed cavity onto the VTA test stand</a:t>
            </a:r>
            <a:endParaRPr lang="en-US" dirty="0"/>
          </a:p>
        </p:txBody>
      </p:sp>
      <p:pic>
        <p:nvPicPr>
          <p:cNvPr id="10" name="Content Placeholder 9"/>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648200" y="1600200"/>
            <a:ext cx="4038600" cy="1767693"/>
          </a:xfrm>
          <a:prstGeom prst="rect">
            <a:avLst/>
          </a:prstGeom>
        </p:spPr>
      </p:pic>
      <p:pic>
        <p:nvPicPr>
          <p:cNvPr id="8" name="Content Placeholder 7"/>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57200" y="1600200"/>
            <a:ext cx="4038600" cy="4525963"/>
          </a:xfrm>
          <a:prstGeom prst="rect">
            <a:avLst/>
          </a:prstGeom>
        </p:spPr>
      </p:pic>
      <p:pic>
        <p:nvPicPr>
          <p:cNvPr id="11"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429000"/>
            <a:ext cx="2667000" cy="2729507"/>
          </a:xfrm>
          <a:prstGeom prst="rect">
            <a:avLst/>
          </a:prstGeom>
        </p:spPr>
      </p:pic>
    </p:spTree>
    <p:extLst>
      <p:ext uri="{BB962C8B-B14F-4D97-AF65-F5344CB8AC3E}">
        <p14:creationId xmlns:p14="http://schemas.microsoft.com/office/powerpoint/2010/main" val="1717547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Load the dressed cavity onto the Test Stand</a:t>
            </a:r>
            <a:endParaRPr lang="en-US" sz="2800" dirty="0"/>
          </a:p>
        </p:txBody>
      </p:sp>
      <p:pic>
        <p:nvPicPr>
          <p:cNvPr id="7" name="Content Placeholder 6"/>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416606" y="1600200"/>
            <a:ext cx="2501788" cy="4525963"/>
          </a:xfrm>
          <a:prstGeom prst="rect">
            <a:avLst/>
          </a:prstGeom>
        </p:spPr>
      </p:pic>
      <p:sp>
        <p:nvSpPr>
          <p:cNvPr id="6" name="Content Placeholder 5"/>
          <p:cNvSpPr>
            <a:spLocks noGrp="1"/>
          </p:cNvSpPr>
          <p:nvPr>
            <p:ph sz="half" idx="4294967295"/>
          </p:nvPr>
        </p:nvSpPr>
        <p:spPr>
          <a:xfrm>
            <a:off x="457200" y="1600200"/>
            <a:ext cx="4038600" cy="4525963"/>
          </a:xfrm>
          <a:prstGeom prst="rect">
            <a:avLst/>
          </a:prstGeom>
        </p:spPr>
        <p:txBody>
          <a:bodyPr>
            <a:normAutofit fontScale="70000" lnSpcReduction="20000"/>
          </a:bodyPr>
          <a:lstStyle/>
          <a:p>
            <a:r>
              <a:rPr lang="en-US" dirty="0" smtClean="0"/>
              <a:t>Using the </a:t>
            </a:r>
            <a:r>
              <a:rPr lang="en-US" dirty="0" err="1" smtClean="0"/>
              <a:t>Backtech</a:t>
            </a:r>
            <a:r>
              <a:rPr lang="en-US" dirty="0" smtClean="0"/>
              <a:t> lift, attach the two arm lift tooling to pick-up the cavity off the wire cart.  </a:t>
            </a:r>
          </a:p>
          <a:p>
            <a:endParaRPr lang="en-US" dirty="0" smtClean="0"/>
          </a:p>
          <a:p>
            <a:r>
              <a:rPr lang="en-US" dirty="0" smtClean="0"/>
              <a:t>Turn the cavity from horizontal to vertical using the </a:t>
            </a:r>
            <a:r>
              <a:rPr lang="en-US" dirty="0" err="1" smtClean="0"/>
              <a:t>Backtech</a:t>
            </a:r>
            <a:r>
              <a:rPr lang="en-US" dirty="0" smtClean="0"/>
              <a:t> pivot assembly.  </a:t>
            </a:r>
            <a:endParaRPr lang="en-US" dirty="0"/>
          </a:p>
          <a:p>
            <a:endParaRPr lang="en-US" dirty="0" smtClean="0"/>
          </a:p>
          <a:p>
            <a:r>
              <a:rPr lang="en-US" dirty="0" smtClean="0"/>
              <a:t>Install the cavity into the test stand support fixture.</a:t>
            </a:r>
          </a:p>
          <a:p>
            <a:endParaRPr lang="en-US" dirty="0" smtClean="0"/>
          </a:p>
          <a:p>
            <a:r>
              <a:rPr lang="en-US" dirty="0" smtClean="0"/>
              <a:t>Connect pump down line, establish vacuum, open valve to cavity</a:t>
            </a:r>
          </a:p>
          <a:p>
            <a:endParaRPr lang="en-US" dirty="0"/>
          </a:p>
          <a:p>
            <a:r>
              <a:rPr lang="en-US" dirty="0" smtClean="0"/>
              <a:t>Continuous pumping while on test insert</a:t>
            </a:r>
          </a:p>
        </p:txBody>
      </p:sp>
    </p:spTree>
    <p:extLst>
      <p:ext uri="{BB962C8B-B14F-4D97-AF65-F5344CB8AC3E}">
        <p14:creationId xmlns:p14="http://schemas.microsoft.com/office/powerpoint/2010/main" val="237147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VTA Test</a:t>
            </a:r>
            <a:endParaRPr lang="en-US" sz="3600"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Preform VTA qualification testing.</a:t>
            </a:r>
          </a:p>
          <a:p>
            <a:pPr lvl="1"/>
            <a:r>
              <a:rPr lang="en-US" dirty="0" smtClean="0"/>
              <a:t>Dedicated </a:t>
            </a:r>
            <a:r>
              <a:rPr lang="en-US" dirty="0" err="1" smtClean="0"/>
              <a:t>dewars</a:t>
            </a:r>
            <a:r>
              <a:rPr lang="en-US" dirty="0" smtClean="0"/>
              <a:t> (7&amp;8) for LCLS II</a:t>
            </a:r>
          </a:p>
          <a:p>
            <a:pPr lvl="2"/>
            <a:r>
              <a:rPr lang="en-US" dirty="0" smtClean="0"/>
              <a:t>Low magnetic field, controlled with compensation coils</a:t>
            </a:r>
          </a:p>
          <a:p>
            <a:pPr lvl="2"/>
            <a:r>
              <a:rPr lang="en-US" dirty="0" smtClean="0"/>
              <a:t>4 dedicated test inserts (identical configuration)</a:t>
            </a:r>
          </a:p>
          <a:p>
            <a:pPr lvl="1"/>
            <a:r>
              <a:rPr lang="en-US" dirty="0" smtClean="0"/>
              <a:t>Test cavities – test plan under development</a:t>
            </a:r>
          </a:p>
          <a:p>
            <a:pPr lvl="1"/>
            <a:r>
              <a:rPr lang="en-US" dirty="0" smtClean="0"/>
              <a:t>If the cavity passes it will be put onto a storage rack for string assembly.  (Next slide)</a:t>
            </a:r>
          </a:p>
          <a:p>
            <a:pPr lvl="1"/>
            <a:r>
              <a:rPr lang="en-US" dirty="0" smtClean="0"/>
              <a:t>If the cavity fails</a:t>
            </a:r>
            <a:endParaRPr lang="en-US" dirty="0"/>
          </a:p>
          <a:p>
            <a:pPr lvl="2"/>
            <a:r>
              <a:rPr lang="en-US" dirty="0" smtClean="0"/>
              <a:t>If FE limited, return to clean room, drop bottom flange, HPR, assemble bottom flange, re-test</a:t>
            </a:r>
          </a:p>
          <a:p>
            <a:pPr lvl="2"/>
            <a:r>
              <a:rPr lang="en-US" dirty="0" smtClean="0"/>
              <a:t>If something other than FE, path TBD</a:t>
            </a:r>
            <a:endParaRPr lang="en-US" dirty="0"/>
          </a:p>
        </p:txBody>
      </p:sp>
    </p:spTree>
    <p:extLst>
      <p:ext uri="{BB962C8B-B14F-4D97-AF65-F5344CB8AC3E}">
        <p14:creationId xmlns:p14="http://schemas.microsoft.com/office/powerpoint/2010/main" val="222705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Qualified Cavities Staged for String Assembly</a:t>
            </a:r>
            <a:endParaRPr lang="en-US" sz="2800" dirty="0"/>
          </a:p>
        </p:txBody>
      </p:sp>
      <p:sp>
        <p:nvSpPr>
          <p:cNvPr id="3" name="Content Placeholder 2"/>
          <p:cNvSpPr>
            <a:spLocks noGrp="1"/>
          </p:cNvSpPr>
          <p:nvPr>
            <p:ph sz="half" idx="4294967295"/>
          </p:nvPr>
        </p:nvSpPr>
        <p:spPr>
          <a:xfrm>
            <a:off x="457200" y="1600200"/>
            <a:ext cx="4038600" cy="4525963"/>
          </a:xfrm>
          <a:prstGeom prst="rect">
            <a:avLst/>
          </a:prstGeom>
        </p:spPr>
        <p:txBody>
          <a:bodyPr>
            <a:normAutofit fontScale="85000" lnSpcReduction="20000"/>
          </a:bodyPr>
          <a:lstStyle/>
          <a:p>
            <a:r>
              <a:rPr lang="en-US" dirty="0">
                <a:solidFill>
                  <a:srgbClr val="0070C0"/>
                </a:solidFill>
              </a:rPr>
              <a:t>Cavities return to clean room post </a:t>
            </a:r>
            <a:r>
              <a:rPr lang="en-US" dirty="0" smtClean="0">
                <a:solidFill>
                  <a:srgbClr val="0070C0"/>
                </a:solidFill>
              </a:rPr>
              <a:t>VTA test </a:t>
            </a:r>
            <a:r>
              <a:rPr lang="en-US" dirty="0">
                <a:solidFill>
                  <a:srgbClr val="0070C0"/>
                </a:solidFill>
              </a:rPr>
              <a:t>via crane lift to VAA</a:t>
            </a:r>
          </a:p>
          <a:p>
            <a:pPr marL="342900" indent="-342900">
              <a:buFont typeface="Arial" panose="020B0604020202020204" pitchFamily="34" charset="0"/>
              <a:buChar char="•"/>
            </a:pPr>
            <a:r>
              <a:rPr lang="en-US" dirty="0" smtClean="0">
                <a:solidFill>
                  <a:srgbClr val="0070C0"/>
                </a:solidFill>
              </a:rPr>
              <a:t>Exterior of </a:t>
            </a:r>
            <a:r>
              <a:rPr lang="en-US" dirty="0">
                <a:solidFill>
                  <a:srgbClr val="0070C0"/>
                </a:solidFill>
              </a:rPr>
              <a:t>cavities are not clean</a:t>
            </a:r>
          </a:p>
          <a:p>
            <a:pPr marL="342900" indent="-342900">
              <a:buFont typeface="Arial" panose="020B0604020202020204" pitchFamily="34" charset="0"/>
              <a:buChar char="•"/>
            </a:pPr>
            <a:r>
              <a:rPr lang="en-US" dirty="0">
                <a:solidFill>
                  <a:srgbClr val="0070C0"/>
                </a:solidFill>
              </a:rPr>
              <a:t>TBD what to do</a:t>
            </a:r>
          </a:p>
          <a:p>
            <a:pPr marL="800100" lvl="1" indent="-342900"/>
            <a:r>
              <a:rPr lang="en-US" dirty="0">
                <a:solidFill>
                  <a:srgbClr val="0070C0"/>
                </a:solidFill>
              </a:rPr>
              <a:t>Wipe down in Prod </a:t>
            </a:r>
            <a:r>
              <a:rPr lang="en-US" dirty="0" err="1">
                <a:solidFill>
                  <a:srgbClr val="0070C0"/>
                </a:solidFill>
              </a:rPr>
              <a:t>Chem</a:t>
            </a:r>
            <a:r>
              <a:rPr lang="en-US" dirty="0">
                <a:solidFill>
                  <a:srgbClr val="0070C0"/>
                </a:solidFill>
              </a:rPr>
              <a:t> room, then store?</a:t>
            </a:r>
          </a:p>
          <a:p>
            <a:endParaRPr lang="en-US" dirty="0" smtClean="0"/>
          </a:p>
          <a:p>
            <a:r>
              <a:rPr lang="en-US" dirty="0" smtClean="0"/>
              <a:t>Cavities will be isolated, left under vacuum and installed on the clean room storage rack.  </a:t>
            </a:r>
          </a:p>
          <a:p>
            <a:endParaRPr lang="en-US" dirty="0"/>
          </a:p>
          <a:p>
            <a:r>
              <a:rPr lang="en-US" dirty="0" smtClean="0"/>
              <a:t>The </a:t>
            </a:r>
            <a:r>
              <a:rPr lang="en-US" dirty="0" err="1" smtClean="0"/>
              <a:t>Backtech</a:t>
            </a:r>
            <a:r>
              <a:rPr lang="en-US" dirty="0" smtClean="0"/>
              <a:t> equipped with the two arm tooling will be used for transfer.  </a:t>
            </a:r>
          </a:p>
          <a:p>
            <a:endParaRPr lang="en-US" dirty="0"/>
          </a:p>
        </p:txBody>
      </p:sp>
      <p:pic>
        <p:nvPicPr>
          <p:cNvPr id="6" name="Content Placeholder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975796" y="1600200"/>
            <a:ext cx="3383408" cy="4525963"/>
          </a:xfrm>
          <a:prstGeom prst="rect">
            <a:avLst/>
          </a:prstGeom>
        </p:spPr>
      </p:pic>
    </p:spTree>
    <p:extLst>
      <p:ext uri="{BB962C8B-B14F-4D97-AF65-F5344CB8AC3E}">
        <p14:creationId xmlns:p14="http://schemas.microsoft.com/office/powerpoint/2010/main" val="82898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5BD36294-2849-48A8-8531-5354CF3095D2}" type="slidenum">
              <a:rPr lang="en-US" smtClean="0"/>
              <a:pPr/>
              <a:t>3</a:t>
            </a:fld>
            <a:endParaRPr lang="en-US" dirty="0"/>
          </a:p>
        </p:txBody>
      </p:sp>
      <p:sp>
        <p:nvSpPr>
          <p:cNvPr id="4098" name="Title 1"/>
          <p:cNvSpPr>
            <a:spLocks noGrp="1"/>
          </p:cNvSpPr>
          <p:nvPr>
            <p:ph type="title"/>
          </p:nvPr>
        </p:nvSpPr>
        <p:spPr/>
        <p:txBody>
          <a:bodyPr/>
          <a:lstStyle/>
          <a:p>
            <a:r>
              <a:rPr lang="en-US" sz="2800" dirty="0" smtClean="0"/>
              <a:t>Outline</a:t>
            </a:r>
          </a:p>
        </p:txBody>
      </p:sp>
      <p:sp>
        <p:nvSpPr>
          <p:cNvPr id="4099" name="Content Placeholder 2"/>
          <p:cNvSpPr>
            <a:spLocks noGrp="1"/>
          </p:cNvSpPr>
          <p:nvPr>
            <p:ph sz="quarter" idx="14"/>
          </p:nvPr>
        </p:nvSpPr>
        <p:spPr/>
        <p:txBody>
          <a:bodyPr>
            <a:normAutofit/>
          </a:bodyPr>
          <a:lstStyle/>
          <a:p>
            <a:pPr lvl="1"/>
            <a:r>
              <a:rPr lang="en-US" sz="2800" dirty="0" smtClean="0"/>
              <a:t>Production Strategy </a:t>
            </a:r>
          </a:p>
          <a:p>
            <a:pPr lvl="1"/>
            <a:r>
              <a:rPr lang="en-US" sz="2800" dirty="0" smtClean="0"/>
              <a:t>CM </a:t>
            </a:r>
            <a:r>
              <a:rPr lang="en-US" sz="2800" dirty="0"/>
              <a:t>Production </a:t>
            </a:r>
            <a:r>
              <a:rPr lang="en-US" sz="2800" dirty="0" smtClean="0"/>
              <a:t>Preparations</a:t>
            </a:r>
          </a:p>
          <a:p>
            <a:pPr lvl="2"/>
            <a:r>
              <a:rPr lang="en-US" sz="2600" dirty="0" smtClean="0"/>
              <a:t>Cavity Qualification</a:t>
            </a:r>
          </a:p>
          <a:p>
            <a:pPr lvl="2"/>
            <a:r>
              <a:rPr lang="en-US" sz="2600" dirty="0" smtClean="0"/>
              <a:t>String Assembly</a:t>
            </a:r>
          </a:p>
          <a:p>
            <a:pPr lvl="2"/>
            <a:r>
              <a:rPr lang="en-US" sz="2600" dirty="0" smtClean="0"/>
              <a:t>CM Assembly</a:t>
            </a:r>
            <a:endParaRPr lang="en-US" sz="2600" dirty="0"/>
          </a:p>
          <a:p>
            <a:pPr lvl="1"/>
            <a:r>
              <a:rPr lang="en-US" sz="2800" dirty="0" smtClean="0"/>
              <a:t>Summary</a:t>
            </a:r>
            <a:endParaRPr lang="en-US" sz="2800" dirty="0"/>
          </a:p>
        </p:txBody>
      </p:sp>
      <p:sp>
        <p:nvSpPr>
          <p:cNvPr id="8"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15534574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3" name="Title 2"/>
          <p:cNvSpPr>
            <a:spLocks noGrp="1"/>
          </p:cNvSpPr>
          <p:nvPr>
            <p:ph type="title"/>
          </p:nvPr>
        </p:nvSpPr>
        <p:spPr/>
        <p:txBody>
          <a:bodyPr/>
          <a:lstStyle/>
          <a:p>
            <a:r>
              <a:rPr lang="en-US" dirty="0" smtClean="0"/>
              <a:t>General String Component Cleaning Practices</a:t>
            </a:r>
            <a:endParaRPr lang="en-US"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p:txBody>
          <a:bodyPr>
            <a:normAutofit fontScale="92500" lnSpcReduction="10000"/>
          </a:bodyPr>
          <a:lstStyle/>
          <a:p>
            <a:pPr marL="342900" indent="-342900">
              <a:buFont typeface="Arial" panose="020B0604020202020204" pitchFamily="34" charset="0"/>
              <a:buChar char="•"/>
            </a:pPr>
            <a:r>
              <a:rPr lang="en-US" dirty="0" smtClean="0"/>
              <a:t>All string associated components are cleaned and bagged in the ISO-6 section of Production </a:t>
            </a:r>
            <a:r>
              <a:rPr lang="en-US" dirty="0" err="1" smtClean="0"/>
              <a:t>Chem</a:t>
            </a:r>
            <a:r>
              <a:rPr lang="en-US" dirty="0" smtClean="0"/>
              <a:t> room</a:t>
            </a:r>
          </a:p>
          <a:p>
            <a:pPr marL="800100" lvl="1" indent="-342900"/>
            <a:r>
              <a:rPr lang="en-US" dirty="0" smtClean="0"/>
              <a:t>UHV cleaning includes ultrasonic cleaning with surfactant (Micro-90, </a:t>
            </a:r>
            <a:r>
              <a:rPr lang="en-US" dirty="0" err="1" smtClean="0"/>
              <a:t>Liquinox</a:t>
            </a:r>
            <a:r>
              <a:rPr lang="en-US" dirty="0" smtClean="0"/>
              <a:t>)</a:t>
            </a:r>
          </a:p>
          <a:p>
            <a:pPr marL="1033463" lvl="2" indent="-342900"/>
            <a:r>
              <a:rPr lang="en-US" dirty="0" smtClean="0"/>
              <a:t>Currently revisiting best practices for UHV cleaning</a:t>
            </a:r>
          </a:p>
          <a:p>
            <a:pPr marL="800100" lvl="1" indent="-342900"/>
            <a:r>
              <a:rPr lang="en-US" dirty="0" smtClean="0"/>
              <a:t>Blown dry with </a:t>
            </a:r>
            <a:r>
              <a:rPr lang="en-US" dirty="0" smtClean="0">
                <a:solidFill>
                  <a:srgbClr val="0070C0"/>
                </a:solidFill>
              </a:rPr>
              <a:t>“clean” </a:t>
            </a:r>
            <a:r>
              <a:rPr lang="en-US" dirty="0" smtClean="0"/>
              <a:t>nitrogen</a:t>
            </a:r>
          </a:p>
          <a:p>
            <a:pPr marL="800100" lvl="1" indent="-342900"/>
            <a:r>
              <a:rPr lang="en-US" dirty="0" smtClean="0"/>
              <a:t>Bagged and placed into ISO-5 pass-thru</a:t>
            </a:r>
          </a:p>
          <a:p>
            <a:pPr marL="800100" lvl="1" indent="-342900"/>
            <a:endParaRPr lang="en-US" dirty="0"/>
          </a:p>
          <a:p>
            <a:pPr marL="342900" indent="-342900">
              <a:buFont typeface="Arial" panose="020B0604020202020204" pitchFamily="34" charset="0"/>
              <a:buChar char="•"/>
            </a:pPr>
            <a:r>
              <a:rPr lang="en-US" dirty="0" smtClean="0"/>
              <a:t>String components are un-bagged as needed (just-in-time) for assembly</a:t>
            </a:r>
          </a:p>
          <a:p>
            <a:pPr marL="800100" lvl="1" indent="-342900"/>
            <a:r>
              <a:rPr lang="en-US" dirty="0" smtClean="0"/>
              <a:t>Blown clean to “low” particulate count, then staged on clean room cart</a:t>
            </a:r>
          </a:p>
          <a:p>
            <a:pPr marL="342900" indent="-342900">
              <a:buFont typeface="Arial" panose="020B0604020202020204" pitchFamily="34" charset="0"/>
              <a:buChar char="•"/>
            </a:pPr>
            <a:r>
              <a:rPr lang="en-US" dirty="0" smtClean="0"/>
              <a:t>TBD for couplers (cleaning? leak checking? bagged ready to install?)</a:t>
            </a:r>
            <a:endParaRPr lang="en-US" dirty="0"/>
          </a:p>
        </p:txBody>
      </p:sp>
    </p:spTree>
    <p:extLst>
      <p:ext uri="{BB962C8B-B14F-4D97-AF65-F5344CB8AC3E}">
        <p14:creationId xmlns:p14="http://schemas.microsoft.com/office/powerpoint/2010/main" val="3787777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21" y="129091"/>
            <a:ext cx="8239791" cy="753033"/>
          </a:xfrm>
        </p:spPr>
        <p:txBody>
          <a:bodyPr>
            <a:noAutofit/>
          </a:bodyPr>
          <a:lstStyle/>
          <a:p>
            <a:r>
              <a:rPr lang="en-US" sz="2800" dirty="0" smtClean="0"/>
              <a:t>String Assembly - Cavity Prep</a:t>
            </a:r>
            <a:endParaRPr lang="en-US" sz="2800"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lnSpcReduction="10000"/>
          </a:bodyPr>
          <a:lstStyle/>
          <a:p>
            <a:pPr marL="342900" indent="-342900">
              <a:buFont typeface="Arial" panose="020B0604020202020204" pitchFamily="34" charset="0"/>
              <a:buChar char="•"/>
            </a:pPr>
            <a:r>
              <a:rPr lang="en-US" dirty="0" smtClean="0"/>
              <a:t>Each cavity will be bled-up with </a:t>
            </a:r>
            <a:r>
              <a:rPr lang="en-US" dirty="0" smtClean="0">
                <a:solidFill>
                  <a:srgbClr val="0070C0"/>
                </a:solidFill>
              </a:rPr>
              <a:t>clean</a:t>
            </a:r>
            <a:r>
              <a:rPr lang="en-US" dirty="0" smtClean="0"/>
              <a:t> dry nitrogen in preparation for HPR</a:t>
            </a:r>
            <a:r>
              <a:rPr lang="en-US" dirty="0"/>
              <a:t> </a:t>
            </a:r>
            <a:r>
              <a:rPr lang="en-US" dirty="0" smtClean="0"/>
              <a:t>in the clean room</a:t>
            </a:r>
          </a:p>
          <a:p>
            <a:pPr marL="342900" indent="-342900">
              <a:buFont typeface="Arial" panose="020B0604020202020204" pitchFamily="34" charset="0"/>
              <a:buChar char="•"/>
            </a:pPr>
            <a:r>
              <a:rPr lang="en-US" dirty="0" smtClean="0"/>
              <a:t>Cavity beam lines will be disassembled</a:t>
            </a:r>
          </a:p>
          <a:p>
            <a:pPr marL="342900" indent="-342900">
              <a:buFont typeface="Arial" panose="020B0604020202020204" pitchFamily="34" charset="0"/>
              <a:buChar char="•"/>
            </a:pPr>
            <a:r>
              <a:rPr lang="en-US" dirty="0" smtClean="0"/>
              <a:t>The cavity will be installed into a cage for HPR</a:t>
            </a:r>
          </a:p>
          <a:p>
            <a:pPr marL="342900" indent="-342900">
              <a:buFont typeface="Arial" panose="020B0604020202020204" pitchFamily="34" charset="0"/>
              <a:buChar char="•"/>
            </a:pPr>
            <a:r>
              <a:rPr lang="en-US" dirty="0" smtClean="0"/>
              <a:t>The </a:t>
            </a:r>
            <a:r>
              <a:rPr lang="en-US" dirty="0" err="1" smtClean="0"/>
              <a:t>Backteck</a:t>
            </a:r>
            <a:r>
              <a:rPr lang="en-US" dirty="0" smtClean="0"/>
              <a:t> with two arm fixture will be used to lift the cavity into the cage supports</a:t>
            </a:r>
          </a:p>
          <a:p>
            <a:pPr marL="342900" indent="-342900">
              <a:buFont typeface="Arial" panose="020B0604020202020204" pitchFamily="34" charset="0"/>
              <a:buChar char="•"/>
            </a:pPr>
            <a:r>
              <a:rPr lang="en-US" dirty="0" smtClean="0"/>
              <a:t>Cavity will be HPR in new HPR tool</a:t>
            </a:r>
          </a:p>
          <a:p>
            <a:pPr marL="342900" indent="-342900">
              <a:buFont typeface="Arial" panose="020B0604020202020204" pitchFamily="34" charset="0"/>
              <a:buChar char="•"/>
            </a:pPr>
            <a:r>
              <a:rPr lang="en-US" dirty="0" smtClean="0"/>
              <a:t>Cavity will  be placed in an isolated ISO 4 chamber for overnight drying</a:t>
            </a:r>
          </a:p>
          <a:p>
            <a:pPr marL="342900" indent="-342900">
              <a:buFont typeface="Arial" panose="020B0604020202020204" pitchFamily="34" charset="0"/>
              <a:buChar char="•"/>
            </a:pPr>
            <a:r>
              <a:rPr lang="en-US" dirty="0" smtClean="0">
                <a:solidFill>
                  <a:srgbClr val="0070C0"/>
                </a:solidFill>
              </a:rPr>
              <a:t>Typical rate is two cavities per day</a:t>
            </a:r>
          </a:p>
          <a:p>
            <a:pPr marL="0" indent="0">
              <a:buNone/>
            </a:pPr>
            <a:endParaRPr lang="en-US" dirty="0"/>
          </a:p>
        </p:txBody>
      </p:sp>
    </p:spTree>
    <p:extLst>
      <p:ext uri="{BB962C8B-B14F-4D97-AF65-F5344CB8AC3E}">
        <p14:creationId xmlns:p14="http://schemas.microsoft.com/office/powerpoint/2010/main" val="1652507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2" y="263091"/>
            <a:ext cx="8229600" cy="680185"/>
          </a:xfrm>
        </p:spPr>
        <p:txBody>
          <a:bodyPr>
            <a:normAutofit/>
          </a:bodyPr>
          <a:lstStyle/>
          <a:p>
            <a:r>
              <a:rPr lang="en-US" sz="3200" dirty="0" smtClean="0"/>
              <a:t>Cavity installed in cage- </a:t>
            </a:r>
            <a:r>
              <a:rPr lang="en-US" sz="3100" dirty="0" smtClean="0"/>
              <a:t>Ready for HPR</a:t>
            </a:r>
            <a:endParaRPr lang="en-US" sz="3100"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57200" y="2062135"/>
            <a:ext cx="8229600" cy="3602093"/>
          </a:xfrm>
          <a:prstGeom prst="rect">
            <a:avLst/>
          </a:prstGeom>
        </p:spPr>
      </p:pic>
    </p:spTree>
    <p:extLst>
      <p:ext uri="{BB962C8B-B14F-4D97-AF65-F5344CB8AC3E}">
        <p14:creationId xmlns:p14="http://schemas.microsoft.com/office/powerpoint/2010/main" val="2387294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Transfer post HPR cavities onto the assembly rail</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19698" y="1600200"/>
            <a:ext cx="6904603" cy="4525963"/>
          </a:xfrm>
          <a:prstGeom prst="rect">
            <a:avLst/>
          </a:prstGeom>
        </p:spPr>
      </p:pic>
    </p:spTree>
    <p:extLst>
      <p:ext uri="{BB962C8B-B14F-4D97-AF65-F5344CB8AC3E}">
        <p14:creationId xmlns:p14="http://schemas.microsoft.com/office/powerpoint/2010/main" val="1789049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Cavity string assembly process closely follows Fermi practices</a:t>
            </a:r>
            <a:endParaRPr lang="en-US" dirty="0"/>
          </a:p>
        </p:txBody>
      </p:sp>
      <p:sp>
        <p:nvSpPr>
          <p:cNvPr id="3" name="Content Placeholder 2"/>
          <p:cNvSpPr>
            <a:spLocks noGrp="1"/>
          </p:cNvSpPr>
          <p:nvPr>
            <p:ph idx="4294967295"/>
          </p:nvPr>
        </p:nvSpPr>
        <p:spPr>
          <a:xfrm>
            <a:off x="495701" y="1253691"/>
            <a:ext cx="8229600" cy="4762098"/>
          </a:xfrm>
          <a:prstGeom prst="rect">
            <a:avLst/>
          </a:prstGeom>
        </p:spPr>
        <p:txBody>
          <a:bodyPr>
            <a:normAutofit fontScale="92500"/>
          </a:bodyPr>
          <a:lstStyle/>
          <a:p>
            <a:r>
              <a:rPr lang="en-US" dirty="0" smtClean="0"/>
              <a:t>Exceptions</a:t>
            </a:r>
          </a:p>
          <a:p>
            <a:pPr lvl="1"/>
            <a:r>
              <a:rPr lang="en-US" dirty="0" err="1" smtClean="0"/>
              <a:t>JLab</a:t>
            </a:r>
            <a:r>
              <a:rPr lang="en-US" dirty="0" smtClean="0"/>
              <a:t> plans to bleed up and HPR each cavity just before installing into lollipops on string assembly rail system</a:t>
            </a:r>
          </a:p>
          <a:p>
            <a:pPr lvl="1"/>
            <a:r>
              <a:rPr lang="en-US" dirty="0" smtClean="0"/>
              <a:t>Historically, cavities on rail system are not under vacuum, or under an N2 purge.  Cavities beam lines are blanked off.</a:t>
            </a:r>
          </a:p>
          <a:p>
            <a:pPr lvl="2"/>
            <a:r>
              <a:rPr lang="en-US" dirty="0" smtClean="0">
                <a:solidFill>
                  <a:srgbClr val="0070C0"/>
                </a:solidFill>
              </a:rPr>
              <a:t>Open for discussion…</a:t>
            </a:r>
          </a:p>
          <a:p>
            <a:pPr lvl="1"/>
            <a:r>
              <a:rPr lang="en-US" dirty="0" smtClean="0"/>
              <a:t>Traffic in clean room is kept to a minimum</a:t>
            </a:r>
          </a:p>
          <a:p>
            <a:pPr lvl="1"/>
            <a:r>
              <a:rPr lang="en-US" dirty="0" smtClean="0"/>
              <a:t>Only string assembly techs are permitted in SA area</a:t>
            </a:r>
          </a:p>
          <a:p>
            <a:r>
              <a:rPr lang="en-US" dirty="0" smtClean="0"/>
              <a:t>Assembly process and tooling is planned to be similar to Fermi</a:t>
            </a:r>
          </a:p>
          <a:p>
            <a:pPr lvl="1"/>
            <a:r>
              <a:rPr lang="en-US" dirty="0" smtClean="0"/>
              <a:t>Detailed discussions are forthcoming </a:t>
            </a:r>
          </a:p>
          <a:p>
            <a:pPr lvl="2"/>
            <a:r>
              <a:rPr lang="en-US" dirty="0" smtClean="0"/>
              <a:t>From processes</a:t>
            </a:r>
            <a:r>
              <a:rPr lang="en-US" dirty="0"/>
              <a:t> </a:t>
            </a:r>
            <a:r>
              <a:rPr lang="en-US" dirty="0" smtClean="0"/>
              <a:t>and techniques to frequency of clean room garment and glove change outs</a:t>
            </a:r>
          </a:p>
        </p:txBody>
      </p:sp>
    </p:spTree>
    <p:extLst>
      <p:ext uri="{BB962C8B-B14F-4D97-AF65-F5344CB8AC3E}">
        <p14:creationId xmlns:p14="http://schemas.microsoft.com/office/powerpoint/2010/main" val="1286373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35</a:t>
            </a:fld>
            <a:endParaRPr lang="en-US" dirty="0"/>
          </a:p>
        </p:txBody>
      </p:sp>
      <p:sp>
        <p:nvSpPr>
          <p:cNvPr id="6" name="Title 5"/>
          <p:cNvSpPr>
            <a:spLocks noGrp="1"/>
          </p:cNvSpPr>
          <p:nvPr>
            <p:ph type="title"/>
          </p:nvPr>
        </p:nvSpPr>
        <p:spPr/>
        <p:txBody>
          <a:bodyPr/>
          <a:lstStyle/>
          <a:p>
            <a:r>
              <a:rPr lang="en-US" sz="3600" dirty="0" err="1" smtClean="0"/>
              <a:t>Cryomodule</a:t>
            </a:r>
            <a:r>
              <a:rPr lang="en-US" sz="3600" dirty="0" smtClean="0"/>
              <a:t> Assembly</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Tree>
    <p:extLst>
      <p:ext uri="{BB962C8B-B14F-4D97-AF65-F5344CB8AC3E}">
        <p14:creationId xmlns:p14="http://schemas.microsoft.com/office/powerpoint/2010/main" val="3674073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36</a:t>
            </a:fld>
            <a:endParaRPr lang="en-US" dirty="0"/>
          </a:p>
        </p:txBody>
      </p:sp>
      <p:sp>
        <p:nvSpPr>
          <p:cNvPr id="3" name="Title 2"/>
          <p:cNvSpPr>
            <a:spLocks noGrp="1"/>
          </p:cNvSpPr>
          <p:nvPr>
            <p:ph type="title"/>
          </p:nvPr>
        </p:nvSpPr>
        <p:spPr/>
        <p:txBody>
          <a:bodyPr/>
          <a:lstStyle/>
          <a:p>
            <a:r>
              <a:rPr lang="en-US" sz="3600" dirty="0" smtClean="0"/>
              <a:t>Status and Plans</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p:txBody>
          <a:bodyPr/>
          <a:lstStyle/>
          <a:p>
            <a:pPr marL="342900" indent="-342900">
              <a:buFont typeface="Arial" panose="020B0604020202020204" pitchFamily="34" charset="0"/>
              <a:buChar char="•"/>
            </a:pPr>
            <a:r>
              <a:rPr lang="en-US" dirty="0" smtClean="0"/>
              <a:t>Focus has been on floor plans, layouts, and tooling</a:t>
            </a:r>
          </a:p>
          <a:p>
            <a:pPr marL="342900" indent="-342900">
              <a:buFont typeface="Arial" panose="020B0604020202020204" pitchFamily="34" charset="0"/>
              <a:buChar char="•"/>
            </a:pPr>
            <a:r>
              <a:rPr lang="en-US" dirty="0" smtClean="0"/>
              <a:t>Intent is to structure CMA similar to FNAL</a:t>
            </a:r>
          </a:p>
          <a:p>
            <a:pPr marL="800100" lvl="1" indent="-342900"/>
            <a:r>
              <a:rPr lang="en-US" dirty="0" smtClean="0"/>
              <a:t>CMA I, CMA II, Vacuum Vessel, Final Assembly</a:t>
            </a:r>
          </a:p>
          <a:p>
            <a:pPr marL="800100" lvl="1" indent="-342900"/>
            <a:endParaRPr lang="en-US" dirty="0" smtClean="0"/>
          </a:p>
          <a:p>
            <a:pPr marL="800100" lvl="1" indent="-342900"/>
            <a:r>
              <a:rPr lang="en-US" dirty="0" smtClean="0"/>
              <a:t>Plan is to, in general, complete similar set of task in each stage as FNAL, making changes to fit </a:t>
            </a:r>
            <a:r>
              <a:rPr lang="en-US" dirty="0" err="1" smtClean="0"/>
              <a:t>Jlab</a:t>
            </a:r>
            <a:r>
              <a:rPr lang="en-US" dirty="0" smtClean="0"/>
              <a:t> specific CMA area layout</a:t>
            </a:r>
          </a:p>
        </p:txBody>
      </p:sp>
    </p:spTree>
    <p:extLst>
      <p:ext uri="{BB962C8B-B14F-4D97-AF65-F5344CB8AC3E}">
        <p14:creationId xmlns:p14="http://schemas.microsoft.com/office/powerpoint/2010/main" val="1680500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37</a:t>
            </a:fld>
            <a:endParaRPr lang="en-US" dirty="0"/>
          </a:p>
        </p:txBody>
      </p:sp>
      <p:sp>
        <p:nvSpPr>
          <p:cNvPr id="3" name="Title 2"/>
          <p:cNvSpPr>
            <a:spLocks noGrp="1"/>
          </p:cNvSpPr>
          <p:nvPr>
            <p:ph type="title"/>
          </p:nvPr>
        </p:nvSpPr>
        <p:spPr/>
        <p:txBody>
          <a:bodyPr/>
          <a:lstStyle/>
          <a:p>
            <a:r>
              <a:rPr lang="en-US" sz="3600" dirty="0" smtClean="0"/>
              <a:t>CMA I Primary Task</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p:txBody>
          <a:bodyPr/>
          <a:lstStyle/>
          <a:p>
            <a:pPr lvl="1">
              <a:lnSpc>
                <a:spcPct val="90000"/>
              </a:lnSpc>
              <a:defRPr/>
            </a:pPr>
            <a:r>
              <a:rPr lang="en-US" sz="2800" dirty="0"/>
              <a:t>2-phase helium pipes &amp; bellows welding</a:t>
            </a:r>
          </a:p>
          <a:p>
            <a:pPr lvl="1">
              <a:lnSpc>
                <a:spcPct val="90000"/>
              </a:lnSpc>
              <a:defRPr/>
            </a:pPr>
            <a:r>
              <a:rPr lang="en-US" sz="2800" dirty="0"/>
              <a:t>Cavity magnetic shields installation</a:t>
            </a:r>
          </a:p>
          <a:p>
            <a:pPr lvl="1">
              <a:lnSpc>
                <a:spcPct val="90000"/>
              </a:lnSpc>
              <a:defRPr/>
            </a:pPr>
            <a:r>
              <a:rPr lang="en-US" sz="2800" dirty="0"/>
              <a:t>Tuner system installation</a:t>
            </a:r>
          </a:p>
          <a:p>
            <a:pPr lvl="1">
              <a:lnSpc>
                <a:spcPct val="90000"/>
              </a:lnSpc>
              <a:defRPr/>
            </a:pPr>
            <a:r>
              <a:rPr lang="en-US" sz="2800" dirty="0"/>
              <a:t>Cavity insulation installation</a:t>
            </a:r>
          </a:p>
          <a:p>
            <a:pPr lvl="1">
              <a:lnSpc>
                <a:spcPct val="90000"/>
              </a:lnSpc>
              <a:defRPr/>
            </a:pPr>
            <a:r>
              <a:rPr lang="en-US" sz="2800" dirty="0"/>
              <a:t>Temperature sensors instrumentation and RF cables installation </a:t>
            </a:r>
          </a:p>
          <a:p>
            <a:pPr lvl="1">
              <a:lnSpc>
                <a:spcPct val="90000"/>
              </a:lnSpc>
              <a:defRPr/>
            </a:pPr>
            <a:r>
              <a:rPr lang="en-US" sz="2800" dirty="0"/>
              <a:t>Cavity helium vessel  lugs needle bearings and housings installation</a:t>
            </a:r>
          </a:p>
          <a:p>
            <a:pPr lvl="1">
              <a:lnSpc>
                <a:spcPct val="90000"/>
              </a:lnSpc>
              <a:defRPr/>
            </a:pPr>
            <a:r>
              <a:rPr lang="en-US" sz="2800" dirty="0"/>
              <a:t>Various leak checks / pressure tests of the helium circuit</a:t>
            </a:r>
          </a:p>
          <a:p>
            <a:pPr lvl="1">
              <a:lnSpc>
                <a:spcPct val="90000"/>
              </a:lnSpc>
              <a:defRPr/>
            </a:pPr>
            <a:r>
              <a:rPr lang="en-US" sz="2800" dirty="0"/>
              <a:t>Various electrical and RF checks</a:t>
            </a:r>
          </a:p>
          <a:p>
            <a:endParaRPr lang="en-US" dirty="0"/>
          </a:p>
        </p:txBody>
      </p:sp>
      <p:sp>
        <p:nvSpPr>
          <p:cNvPr id="6" name="TextBox 5"/>
          <p:cNvSpPr txBox="1"/>
          <p:nvPr/>
        </p:nvSpPr>
        <p:spPr>
          <a:xfrm>
            <a:off x="5996538" y="5778729"/>
            <a:ext cx="2589196" cy="369332"/>
          </a:xfrm>
          <a:prstGeom prst="rect">
            <a:avLst/>
          </a:prstGeom>
          <a:noFill/>
        </p:spPr>
        <p:txBody>
          <a:bodyPr wrap="square" rtlCol="0">
            <a:spAutoFit/>
          </a:bodyPr>
          <a:lstStyle/>
          <a:p>
            <a:r>
              <a:rPr lang="en-US" dirty="0" smtClean="0"/>
              <a:t>Courtesy of Tug </a:t>
            </a:r>
            <a:r>
              <a:rPr lang="en-US" dirty="0" err="1" smtClean="0"/>
              <a:t>Arkan</a:t>
            </a:r>
            <a:endParaRPr lang="en-US" dirty="0"/>
          </a:p>
        </p:txBody>
      </p:sp>
    </p:spTree>
    <p:extLst>
      <p:ext uri="{BB962C8B-B14F-4D97-AF65-F5344CB8AC3E}">
        <p14:creationId xmlns:p14="http://schemas.microsoft.com/office/powerpoint/2010/main" val="425871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38</a:t>
            </a:fld>
            <a:endParaRPr lang="en-US" dirty="0"/>
          </a:p>
        </p:txBody>
      </p:sp>
      <p:sp>
        <p:nvSpPr>
          <p:cNvPr id="3" name="Title 2"/>
          <p:cNvSpPr>
            <a:spLocks noGrp="1"/>
          </p:cNvSpPr>
          <p:nvPr>
            <p:ph type="title"/>
          </p:nvPr>
        </p:nvSpPr>
        <p:spPr/>
        <p:txBody>
          <a:bodyPr/>
          <a:lstStyle/>
          <a:p>
            <a:r>
              <a:rPr lang="en-US" sz="3600" dirty="0" smtClean="0"/>
              <a:t>CMA II Primary Task</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p:txBody>
          <a:bodyPr>
            <a:normAutofit fontScale="85000" lnSpcReduction="10000"/>
          </a:bodyPr>
          <a:lstStyle/>
          <a:p>
            <a:pPr lvl="1"/>
            <a:r>
              <a:rPr lang="en-US" altLang="en-US" sz="2800" dirty="0"/>
              <a:t>Put the cold mass on the 4 support spreader bar fixture</a:t>
            </a:r>
          </a:p>
          <a:p>
            <a:pPr lvl="1"/>
            <a:r>
              <a:rPr lang="en-US" altLang="en-US" sz="2800" dirty="0"/>
              <a:t>Align cavity string to GRHP to 0.1 mm (laser tracker)</a:t>
            </a:r>
          </a:p>
          <a:p>
            <a:pPr lvl="1"/>
            <a:r>
              <a:rPr lang="en-US" altLang="en-US" sz="2800" dirty="0"/>
              <a:t>Complete the interconnect magnetic shielding assembly</a:t>
            </a:r>
          </a:p>
          <a:p>
            <a:pPr lvl="1"/>
            <a:r>
              <a:rPr lang="en-US" altLang="en-US" sz="2800" dirty="0"/>
              <a:t>Complete the coupler heat shields intercepts assembly</a:t>
            </a:r>
          </a:p>
          <a:p>
            <a:pPr lvl="1"/>
            <a:r>
              <a:rPr lang="en-US" altLang="en-US" sz="2800" dirty="0"/>
              <a:t>Complete cooling straps assembly to the cavities HOM</a:t>
            </a:r>
          </a:p>
          <a:p>
            <a:pPr lvl="1"/>
            <a:r>
              <a:rPr lang="en-US" altLang="en-US" sz="2800" dirty="0"/>
              <a:t>Complete the harnessing of the instrumentation wires &amp; RF cables</a:t>
            </a:r>
          </a:p>
          <a:p>
            <a:pPr lvl="1"/>
            <a:r>
              <a:rPr lang="en-US" altLang="en-US" sz="2800" dirty="0"/>
              <a:t>Various electrical checks</a:t>
            </a:r>
          </a:p>
          <a:p>
            <a:pPr lvl="1"/>
            <a:r>
              <a:rPr lang="en-US" altLang="en-US" sz="2800" dirty="0"/>
              <a:t>Weld the magnet current leads to the magnet instrumentation box</a:t>
            </a:r>
          </a:p>
          <a:p>
            <a:pPr lvl="1"/>
            <a:r>
              <a:rPr lang="en-US" altLang="en-US" sz="2800" dirty="0"/>
              <a:t>Various leak checks of the helium circuit</a:t>
            </a:r>
          </a:p>
          <a:p>
            <a:endParaRPr lang="en-US" dirty="0"/>
          </a:p>
        </p:txBody>
      </p:sp>
      <p:sp>
        <p:nvSpPr>
          <p:cNvPr id="6" name="TextBox 5"/>
          <p:cNvSpPr txBox="1"/>
          <p:nvPr/>
        </p:nvSpPr>
        <p:spPr>
          <a:xfrm>
            <a:off x="5996538" y="5778729"/>
            <a:ext cx="2589196" cy="369332"/>
          </a:xfrm>
          <a:prstGeom prst="rect">
            <a:avLst/>
          </a:prstGeom>
          <a:noFill/>
        </p:spPr>
        <p:txBody>
          <a:bodyPr wrap="square" rtlCol="0">
            <a:spAutoFit/>
          </a:bodyPr>
          <a:lstStyle/>
          <a:p>
            <a:r>
              <a:rPr lang="en-US" dirty="0" smtClean="0"/>
              <a:t>Courtesy of Tug </a:t>
            </a:r>
            <a:r>
              <a:rPr lang="en-US" dirty="0" err="1" smtClean="0"/>
              <a:t>Arkan</a:t>
            </a:r>
            <a:endParaRPr lang="en-US" dirty="0"/>
          </a:p>
        </p:txBody>
      </p:sp>
    </p:spTree>
    <p:extLst>
      <p:ext uri="{BB962C8B-B14F-4D97-AF65-F5344CB8AC3E}">
        <p14:creationId xmlns:p14="http://schemas.microsoft.com/office/powerpoint/2010/main" val="1085132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39</a:t>
            </a:fld>
            <a:endParaRPr lang="en-US" dirty="0"/>
          </a:p>
        </p:txBody>
      </p:sp>
      <p:sp>
        <p:nvSpPr>
          <p:cNvPr id="3" name="Title 2"/>
          <p:cNvSpPr>
            <a:spLocks noGrp="1"/>
          </p:cNvSpPr>
          <p:nvPr>
            <p:ph type="title"/>
          </p:nvPr>
        </p:nvSpPr>
        <p:spPr/>
        <p:txBody>
          <a:bodyPr/>
          <a:lstStyle/>
          <a:p>
            <a:r>
              <a:rPr lang="en-US" sz="3600" dirty="0" smtClean="0"/>
              <a:t>Vacuum Vessel Primary </a:t>
            </a:r>
            <a:r>
              <a:rPr lang="en-US" sz="3600" dirty="0"/>
              <a:t>T</a:t>
            </a:r>
            <a:r>
              <a:rPr lang="en-US" sz="3600" dirty="0" smtClean="0"/>
              <a:t>ask</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p:txBody>
          <a:bodyPr/>
          <a:lstStyle/>
          <a:p>
            <a:pPr lvl="1">
              <a:lnSpc>
                <a:spcPct val="90000"/>
              </a:lnSpc>
            </a:pPr>
            <a:r>
              <a:rPr lang="en-US" altLang="en-US" sz="2800" dirty="0"/>
              <a:t>Install and weld lower 5K aluminum shields</a:t>
            </a:r>
          </a:p>
          <a:p>
            <a:pPr lvl="1">
              <a:lnSpc>
                <a:spcPct val="90000"/>
              </a:lnSpc>
            </a:pPr>
            <a:r>
              <a:rPr lang="en-US" altLang="en-US" sz="2800" dirty="0"/>
              <a:t>Wrap 10 layers of MLI</a:t>
            </a:r>
          </a:p>
          <a:p>
            <a:pPr lvl="1">
              <a:lnSpc>
                <a:spcPct val="90000"/>
              </a:lnSpc>
            </a:pPr>
            <a:r>
              <a:rPr lang="en-US" altLang="en-US" sz="2800" dirty="0"/>
              <a:t>Install and weld 80K shields</a:t>
            </a:r>
          </a:p>
          <a:p>
            <a:pPr lvl="1">
              <a:lnSpc>
                <a:spcPct val="90000"/>
              </a:lnSpc>
            </a:pPr>
            <a:r>
              <a:rPr lang="en-US" altLang="en-US" sz="2800" dirty="0"/>
              <a:t>Lay and wrap 30 layers of MLI</a:t>
            </a:r>
          </a:p>
          <a:p>
            <a:pPr lvl="1">
              <a:lnSpc>
                <a:spcPct val="90000"/>
              </a:lnSpc>
            </a:pPr>
            <a:r>
              <a:rPr lang="en-US" altLang="en-US" sz="2800" dirty="0"/>
              <a:t>Trim insulations around main couplers, magnet and cold mass support posts</a:t>
            </a:r>
          </a:p>
          <a:p>
            <a:pPr lvl="1">
              <a:lnSpc>
                <a:spcPct val="90000"/>
              </a:lnSpc>
            </a:pPr>
            <a:r>
              <a:rPr lang="en-US" altLang="en-US" sz="2800" dirty="0"/>
              <a:t>Slide vacuum vessel onto the cold mass</a:t>
            </a:r>
          </a:p>
          <a:p>
            <a:pPr lvl="1">
              <a:lnSpc>
                <a:spcPct val="90000"/>
              </a:lnSpc>
            </a:pPr>
            <a:r>
              <a:rPr lang="en-US" altLang="en-US" sz="2800" dirty="0"/>
              <a:t>Align cold mass to the vacuum vessel (laser tracker)</a:t>
            </a:r>
            <a:endParaRPr lang="en-US" altLang="en-US" dirty="0"/>
          </a:p>
          <a:p>
            <a:endParaRPr lang="en-US" dirty="0"/>
          </a:p>
        </p:txBody>
      </p:sp>
      <p:sp>
        <p:nvSpPr>
          <p:cNvPr id="6" name="TextBox 5"/>
          <p:cNvSpPr txBox="1"/>
          <p:nvPr/>
        </p:nvSpPr>
        <p:spPr>
          <a:xfrm>
            <a:off x="5996538" y="5778729"/>
            <a:ext cx="2589196" cy="369332"/>
          </a:xfrm>
          <a:prstGeom prst="rect">
            <a:avLst/>
          </a:prstGeom>
          <a:noFill/>
        </p:spPr>
        <p:txBody>
          <a:bodyPr wrap="square" rtlCol="0">
            <a:spAutoFit/>
          </a:bodyPr>
          <a:lstStyle/>
          <a:p>
            <a:r>
              <a:rPr lang="en-US" dirty="0" smtClean="0"/>
              <a:t>Courtesy of Tug </a:t>
            </a:r>
            <a:r>
              <a:rPr lang="en-US" dirty="0" err="1" smtClean="0"/>
              <a:t>Arkan</a:t>
            </a:r>
            <a:endParaRPr lang="en-US" dirty="0"/>
          </a:p>
        </p:txBody>
      </p:sp>
    </p:spTree>
    <p:extLst>
      <p:ext uri="{BB962C8B-B14F-4D97-AF65-F5344CB8AC3E}">
        <p14:creationId xmlns:p14="http://schemas.microsoft.com/office/powerpoint/2010/main" val="1439439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sp>
        <p:nvSpPr>
          <p:cNvPr id="3" name="Title 2"/>
          <p:cNvSpPr>
            <a:spLocks noGrp="1"/>
          </p:cNvSpPr>
          <p:nvPr>
            <p:ph type="title"/>
          </p:nvPr>
        </p:nvSpPr>
        <p:spPr/>
        <p:txBody>
          <a:bodyPr/>
          <a:lstStyle/>
          <a:p>
            <a:r>
              <a:rPr lang="en-US" sz="2800" dirty="0" err="1" smtClean="0"/>
              <a:t>Cryomodule</a:t>
            </a:r>
            <a:r>
              <a:rPr lang="en-US" sz="2800" dirty="0" smtClean="0"/>
              <a:t> Collaboration</a:t>
            </a:r>
            <a:endParaRPr lang="en-US" sz="28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p:txBody>
          <a:bodyPr>
            <a:normAutofit fontScale="92500"/>
          </a:bodyPr>
          <a:lstStyle/>
          <a:p>
            <a:r>
              <a:rPr lang="en-US" dirty="0" err="1"/>
              <a:t>Fermilab</a:t>
            </a:r>
            <a:r>
              <a:rPr lang="en-US" dirty="0"/>
              <a:t> is leading the </a:t>
            </a:r>
            <a:r>
              <a:rPr lang="en-US" dirty="0" err="1"/>
              <a:t>cryomodule</a:t>
            </a:r>
            <a:r>
              <a:rPr lang="en-US" dirty="0"/>
              <a:t> design effort </a:t>
            </a:r>
          </a:p>
          <a:p>
            <a:pPr lvl="1"/>
            <a:r>
              <a:rPr lang="en-US" dirty="0"/>
              <a:t>Extensive experience with TESLA-style CM design and assembly </a:t>
            </a:r>
          </a:p>
          <a:p>
            <a:pPr lvl="1"/>
            <a:r>
              <a:rPr lang="en-US" dirty="0" smtClean="0"/>
              <a:t>Basis: </a:t>
            </a:r>
            <a:r>
              <a:rPr lang="en-US" dirty="0"/>
              <a:t>3-D model &amp; drawings of similar </a:t>
            </a:r>
            <a:r>
              <a:rPr lang="en-US" dirty="0" smtClean="0"/>
              <a:t>ILC CMs (e.g. Type III+)</a:t>
            </a:r>
            <a:endParaRPr lang="en-US" dirty="0"/>
          </a:p>
          <a:p>
            <a:r>
              <a:rPr lang="en-US" dirty="0"/>
              <a:t>Jefferson Lab and Cornell are partners in design review, costing, and production  </a:t>
            </a:r>
          </a:p>
          <a:p>
            <a:pPr lvl="1"/>
            <a:r>
              <a:rPr lang="en-US" dirty="0"/>
              <a:t>Cornell and JLab both have valuable CW CM design experience</a:t>
            </a:r>
          </a:p>
          <a:p>
            <a:pPr lvl="1"/>
            <a:r>
              <a:rPr lang="en-US" dirty="0"/>
              <a:t>Jefferson Lab sharing half the 1.3 GHz production</a:t>
            </a:r>
          </a:p>
          <a:p>
            <a:pPr lvl="2"/>
            <a:r>
              <a:rPr lang="en-US" dirty="0"/>
              <a:t>Recent 12 </a:t>
            </a:r>
            <a:r>
              <a:rPr lang="en-US" dirty="0" err="1"/>
              <a:t>GeV</a:t>
            </a:r>
            <a:r>
              <a:rPr lang="en-US" dirty="0"/>
              <a:t> Upgrade production experience </a:t>
            </a:r>
          </a:p>
          <a:p>
            <a:r>
              <a:rPr lang="en-US" dirty="0"/>
              <a:t>Argonne Lab is also participating in cryostat design </a:t>
            </a:r>
          </a:p>
          <a:p>
            <a:pPr lvl="1"/>
            <a:r>
              <a:rPr lang="en-US" dirty="0"/>
              <a:t>Beginning with system flow analyses and pipe size verification </a:t>
            </a:r>
          </a:p>
          <a:p>
            <a:pPr lvl="1"/>
            <a:r>
              <a:rPr lang="en-US" dirty="0"/>
              <a:t>Experienced SRF and cryogenic personnel at ANL may be available for other collaborative tasks </a:t>
            </a:r>
          </a:p>
          <a:p>
            <a:pPr>
              <a:buFont typeface="Wingdings" pitchFamily="2" charset="2"/>
              <a:buChar char="§"/>
            </a:pPr>
            <a:endParaRPr lang="en-US" dirty="0"/>
          </a:p>
        </p:txBody>
      </p:sp>
      <p:sp>
        <p:nvSpPr>
          <p:cNvPr id="6" name="TextBox 5"/>
          <p:cNvSpPr txBox="1"/>
          <p:nvPr/>
        </p:nvSpPr>
        <p:spPr>
          <a:xfrm>
            <a:off x="3721442" y="6018550"/>
            <a:ext cx="5138778" cy="338554"/>
          </a:xfrm>
          <a:prstGeom prst="rect">
            <a:avLst/>
          </a:prstGeom>
          <a:noFill/>
        </p:spPr>
        <p:txBody>
          <a:bodyPr wrap="square" rtlCol="0">
            <a:spAutoFit/>
          </a:bodyPr>
          <a:lstStyle/>
          <a:p>
            <a:r>
              <a:rPr lang="en-US" sz="1600" dirty="0" smtClean="0"/>
              <a:t>Courtesy of T. Peterson, SRF Weekly </a:t>
            </a:r>
            <a:r>
              <a:rPr lang="en-US" sz="1600" dirty="0" err="1" smtClean="0"/>
              <a:t>Mtg</a:t>
            </a:r>
            <a:r>
              <a:rPr lang="en-US" sz="1600" dirty="0" smtClean="0"/>
              <a:t>, DEC 2013</a:t>
            </a:r>
            <a:endParaRPr lang="en-US" sz="16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40</a:t>
            </a:fld>
            <a:endParaRPr lang="en-US" dirty="0"/>
          </a:p>
        </p:txBody>
      </p:sp>
      <p:sp>
        <p:nvSpPr>
          <p:cNvPr id="3" name="Title 2"/>
          <p:cNvSpPr>
            <a:spLocks noGrp="1"/>
          </p:cNvSpPr>
          <p:nvPr>
            <p:ph type="title"/>
          </p:nvPr>
        </p:nvSpPr>
        <p:spPr/>
        <p:txBody>
          <a:bodyPr/>
          <a:lstStyle/>
          <a:p>
            <a:r>
              <a:rPr lang="en-US" sz="3600" dirty="0" smtClean="0"/>
              <a:t>Final Assembly</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p:txBody>
          <a:bodyPr/>
          <a:lstStyle/>
          <a:p>
            <a:pPr lvl="1">
              <a:defRPr/>
            </a:pPr>
            <a:r>
              <a:rPr lang="en-US" dirty="0"/>
              <a:t>Install warm part of the main power couplers + RF Waveguides</a:t>
            </a:r>
          </a:p>
          <a:p>
            <a:pPr lvl="1">
              <a:defRPr/>
            </a:pPr>
            <a:r>
              <a:rPr lang="en-US" dirty="0"/>
              <a:t>Route &amp; terminate  instrumentations wires and RF cables to the </a:t>
            </a:r>
            <a:r>
              <a:rPr lang="en-US" dirty="0" err="1"/>
              <a:t>feedthrough</a:t>
            </a:r>
            <a:r>
              <a:rPr lang="en-US" dirty="0"/>
              <a:t> flanges on the vacuum vessel</a:t>
            </a:r>
          </a:p>
          <a:p>
            <a:pPr lvl="1">
              <a:defRPr/>
            </a:pPr>
            <a:r>
              <a:rPr lang="en-US" dirty="0"/>
              <a:t>Install warm end coupler vacuum/pumping lines</a:t>
            </a:r>
          </a:p>
          <a:p>
            <a:pPr lvl="1">
              <a:defRPr/>
            </a:pPr>
            <a:r>
              <a:rPr lang="en-US" dirty="0"/>
              <a:t>Pump down and leak check warm end coupler vacuum </a:t>
            </a:r>
          </a:p>
          <a:p>
            <a:pPr lvl="1">
              <a:defRPr/>
            </a:pPr>
            <a:r>
              <a:rPr lang="en-US" dirty="0"/>
              <a:t>Pump down and leak check </a:t>
            </a:r>
            <a:r>
              <a:rPr lang="en-US" dirty="0" err="1"/>
              <a:t>beamline</a:t>
            </a:r>
            <a:r>
              <a:rPr lang="en-US" dirty="0"/>
              <a:t> vacuum</a:t>
            </a:r>
          </a:p>
          <a:p>
            <a:pPr lvl="1">
              <a:defRPr/>
            </a:pPr>
            <a:r>
              <a:rPr lang="en-US" dirty="0"/>
              <a:t>Pump down and leak check insulating </a:t>
            </a:r>
            <a:r>
              <a:rPr lang="en-US" dirty="0" smtClean="0"/>
              <a:t>vacuum</a:t>
            </a:r>
          </a:p>
          <a:p>
            <a:pPr lvl="1">
              <a:defRPr/>
            </a:pPr>
            <a:r>
              <a:rPr lang="en-US" dirty="0" smtClean="0">
                <a:solidFill>
                  <a:srgbClr val="0070C0"/>
                </a:solidFill>
              </a:rPr>
              <a:t>Install End Cans and Prep for CM Test</a:t>
            </a:r>
            <a:endParaRPr lang="en-US" dirty="0">
              <a:solidFill>
                <a:srgbClr val="0070C0"/>
              </a:solidFill>
            </a:endParaRPr>
          </a:p>
          <a:p>
            <a:endParaRPr lang="en-US" dirty="0"/>
          </a:p>
        </p:txBody>
      </p:sp>
      <p:sp>
        <p:nvSpPr>
          <p:cNvPr id="6" name="TextBox 5"/>
          <p:cNvSpPr txBox="1"/>
          <p:nvPr/>
        </p:nvSpPr>
        <p:spPr>
          <a:xfrm>
            <a:off x="5996538" y="5778729"/>
            <a:ext cx="2589196" cy="369332"/>
          </a:xfrm>
          <a:prstGeom prst="rect">
            <a:avLst/>
          </a:prstGeom>
          <a:noFill/>
        </p:spPr>
        <p:txBody>
          <a:bodyPr wrap="square" rtlCol="0">
            <a:spAutoFit/>
          </a:bodyPr>
          <a:lstStyle/>
          <a:p>
            <a:r>
              <a:rPr lang="en-US" dirty="0" smtClean="0"/>
              <a:t>Courtesy of Tug </a:t>
            </a:r>
            <a:r>
              <a:rPr lang="en-US" dirty="0" err="1" smtClean="0"/>
              <a:t>Arkan</a:t>
            </a:r>
            <a:endParaRPr lang="en-US" dirty="0"/>
          </a:p>
        </p:txBody>
      </p:sp>
    </p:spTree>
    <p:extLst>
      <p:ext uri="{BB962C8B-B14F-4D97-AF65-F5344CB8AC3E}">
        <p14:creationId xmlns:p14="http://schemas.microsoft.com/office/powerpoint/2010/main" val="2541429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931" y="1364967"/>
            <a:ext cx="8405933" cy="4679698"/>
          </a:xfrm>
          <a:prstGeom prst="rect">
            <a:avLst/>
          </a:prstGeom>
        </p:spPr>
      </p:pic>
      <p:sp>
        <p:nvSpPr>
          <p:cNvPr id="2" name="Title 1"/>
          <p:cNvSpPr>
            <a:spLocks noGrp="1"/>
          </p:cNvSpPr>
          <p:nvPr>
            <p:ph type="title"/>
          </p:nvPr>
        </p:nvSpPr>
        <p:spPr/>
        <p:txBody>
          <a:bodyPr/>
          <a:lstStyle/>
          <a:p>
            <a:r>
              <a:rPr lang="en-US" sz="3600" dirty="0" smtClean="0"/>
              <a:t>CM Assembly Area Work Flow</a:t>
            </a:r>
            <a:endParaRPr lang="en-US" sz="3600" dirty="0"/>
          </a:p>
        </p:txBody>
      </p:sp>
      <p:sp>
        <p:nvSpPr>
          <p:cNvPr id="3" name="TextBox 2"/>
          <p:cNvSpPr txBox="1"/>
          <p:nvPr/>
        </p:nvSpPr>
        <p:spPr>
          <a:xfrm>
            <a:off x="5245768" y="3704816"/>
            <a:ext cx="1001027" cy="369332"/>
          </a:xfrm>
          <a:prstGeom prst="rect">
            <a:avLst/>
          </a:prstGeom>
          <a:solidFill>
            <a:schemeClr val="accent6">
              <a:lumMod val="75000"/>
            </a:schemeClr>
          </a:solidFill>
        </p:spPr>
        <p:txBody>
          <a:bodyPr wrap="square" rtlCol="0">
            <a:spAutoFit/>
          </a:bodyPr>
          <a:lstStyle/>
          <a:p>
            <a:pPr algn="ctr"/>
            <a:r>
              <a:rPr lang="en-US" b="1" dirty="0" smtClean="0"/>
              <a:t>CMA I</a:t>
            </a:r>
            <a:endParaRPr lang="en-US" b="1" dirty="0"/>
          </a:p>
        </p:txBody>
      </p:sp>
      <p:sp>
        <p:nvSpPr>
          <p:cNvPr id="5" name="TextBox 4"/>
          <p:cNvSpPr txBox="1"/>
          <p:nvPr/>
        </p:nvSpPr>
        <p:spPr>
          <a:xfrm>
            <a:off x="3583870" y="3704816"/>
            <a:ext cx="1001027" cy="369332"/>
          </a:xfrm>
          <a:prstGeom prst="rect">
            <a:avLst/>
          </a:prstGeom>
          <a:solidFill>
            <a:schemeClr val="accent6">
              <a:lumMod val="75000"/>
            </a:schemeClr>
          </a:solidFill>
        </p:spPr>
        <p:txBody>
          <a:bodyPr wrap="square" rtlCol="0">
            <a:spAutoFit/>
          </a:bodyPr>
          <a:lstStyle/>
          <a:p>
            <a:pPr algn="ctr"/>
            <a:r>
              <a:rPr lang="en-US" b="1" dirty="0" smtClean="0"/>
              <a:t>CMA II</a:t>
            </a:r>
            <a:endParaRPr lang="en-US" b="1" dirty="0"/>
          </a:p>
        </p:txBody>
      </p:sp>
      <p:sp>
        <p:nvSpPr>
          <p:cNvPr id="6" name="TextBox 5"/>
          <p:cNvSpPr txBox="1"/>
          <p:nvPr/>
        </p:nvSpPr>
        <p:spPr>
          <a:xfrm>
            <a:off x="3932046" y="5753392"/>
            <a:ext cx="1881613" cy="369332"/>
          </a:xfrm>
          <a:prstGeom prst="rect">
            <a:avLst/>
          </a:prstGeom>
          <a:solidFill>
            <a:schemeClr val="accent6">
              <a:lumMod val="75000"/>
            </a:schemeClr>
          </a:solidFill>
        </p:spPr>
        <p:txBody>
          <a:bodyPr wrap="square" rtlCol="0">
            <a:spAutoFit/>
          </a:bodyPr>
          <a:lstStyle/>
          <a:p>
            <a:pPr algn="ctr"/>
            <a:r>
              <a:rPr lang="en-US" b="1" dirty="0" smtClean="0"/>
              <a:t>Vacuum Vessel</a:t>
            </a:r>
            <a:endParaRPr lang="en-US" b="1" dirty="0"/>
          </a:p>
        </p:txBody>
      </p:sp>
      <p:sp>
        <p:nvSpPr>
          <p:cNvPr id="7" name="TextBox 6"/>
          <p:cNvSpPr txBox="1"/>
          <p:nvPr/>
        </p:nvSpPr>
        <p:spPr>
          <a:xfrm>
            <a:off x="1514500" y="4680703"/>
            <a:ext cx="1363453" cy="646331"/>
          </a:xfrm>
          <a:prstGeom prst="rect">
            <a:avLst/>
          </a:prstGeom>
          <a:solidFill>
            <a:schemeClr val="accent6">
              <a:lumMod val="75000"/>
            </a:schemeClr>
          </a:solidFill>
        </p:spPr>
        <p:txBody>
          <a:bodyPr wrap="square" rtlCol="0">
            <a:spAutoFit/>
          </a:bodyPr>
          <a:lstStyle/>
          <a:p>
            <a:pPr algn="ctr"/>
            <a:r>
              <a:rPr lang="en-US" b="1" dirty="0" smtClean="0"/>
              <a:t>Final Assembly</a:t>
            </a:r>
            <a:endParaRPr lang="en-US" b="1" dirty="0"/>
          </a:p>
        </p:txBody>
      </p:sp>
      <p:sp>
        <p:nvSpPr>
          <p:cNvPr id="8" name="TextBox 7"/>
          <p:cNvSpPr txBox="1"/>
          <p:nvPr/>
        </p:nvSpPr>
        <p:spPr>
          <a:xfrm>
            <a:off x="1195199" y="2750311"/>
            <a:ext cx="1001027" cy="369332"/>
          </a:xfrm>
          <a:prstGeom prst="rect">
            <a:avLst/>
          </a:prstGeom>
          <a:solidFill>
            <a:schemeClr val="accent6">
              <a:lumMod val="75000"/>
            </a:schemeClr>
          </a:solidFill>
        </p:spPr>
        <p:txBody>
          <a:bodyPr wrap="square" rtlCol="0">
            <a:spAutoFit/>
          </a:bodyPr>
          <a:lstStyle/>
          <a:p>
            <a:pPr algn="ctr"/>
            <a:r>
              <a:rPr lang="en-US" b="1" dirty="0" smtClean="0"/>
              <a:t>CMTF</a:t>
            </a:r>
            <a:endParaRPr lang="en-US" b="1" dirty="0"/>
          </a:p>
        </p:txBody>
      </p:sp>
      <p:sp>
        <p:nvSpPr>
          <p:cNvPr id="9" name="TextBox 8"/>
          <p:cNvSpPr txBox="1"/>
          <p:nvPr/>
        </p:nvSpPr>
        <p:spPr>
          <a:xfrm rot="5400000">
            <a:off x="6165333" y="2217519"/>
            <a:ext cx="1483065" cy="646331"/>
          </a:xfrm>
          <a:prstGeom prst="rect">
            <a:avLst/>
          </a:prstGeom>
          <a:solidFill>
            <a:schemeClr val="accent6">
              <a:lumMod val="75000"/>
            </a:schemeClr>
          </a:solidFill>
        </p:spPr>
        <p:txBody>
          <a:bodyPr wrap="square" rtlCol="0">
            <a:spAutoFit/>
          </a:bodyPr>
          <a:lstStyle/>
          <a:p>
            <a:pPr algn="ctr"/>
            <a:r>
              <a:rPr lang="en-US" b="1" dirty="0" smtClean="0"/>
              <a:t>String Assembly</a:t>
            </a:r>
            <a:endParaRPr lang="en-US" b="1" dirty="0"/>
          </a:p>
        </p:txBody>
      </p:sp>
    </p:spTree>
    <p:extLst>
      <p:ext uri="{BB962C8B-B14F-4D97-AF65-F5344CB8AC3E}">
        <p14:creationId xmlns:p14="http://schemas.microsoft.com/office/powerpoint/2010/main" val="4013018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19" y="1250304"/>
            <a:ext cx="8386715" cy="4967618"/>
          </a:xfrm>
          <a:prstGeom prst="rect">
            <a:avLst/>
          </a:prstGeom>
        </p:spPr>
      </p:pic>
      <p:sp>
        <p:nvSpPr>
          <p:cNvPr id="2" name="Title 1"/>
          <p:cNvSpPr>
            <a:spLocks noGrp="1"/>
          </p:cNvSpPr>
          <p:nvPr>
            <p:ph type="title"/>
          </p:nvPr>
        </p:nvSpPr>
        <p:spPr/>
        <p:txBody>
          <a:bodyPr/>
          <a:lstStyle/>
          <a:p>
            <a:r>
              <a:rPr lang="en-US" sz="3600" dirty="0" smtClean="0"/>
              <a:t>Aerial </a:t>
            </a:r>
            <a:r>
              <a:rPr lang="en-US" sz="3600" dirty="0" err="1" smtClean="0"/>
              <a:t>Iso</a:t>
            </a:r>
            <a:r>
              <a:rPr lang="en-US" sz="3600" dirty="0" smtClean="0"/>
              <a:t> View of CM Assembly Area</a:t>
            </a:r>
            <a:endParaRPr lang="en-US" sz="3600" dirty="0"/>
          </a:p>
        </p:txBody>
      </p:sp>
    </p:spTree>
    <p:extLst>
      <p:ext uri="{BB962C8B-B14F-4D97-AF65-F5344CB8AC3E}">
        <p14:creationId xmlns:p14="http://schemas.microsoft.com/office/powerpoint/2010/main" val="887424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59" y="1235802"/>
            <a:ext cx="8624236" cy="5190130"/>
          </a:xfrm>
          <a:prstGeom prst="rect">
            <a:avLst/>
          </a:prstGeom>
        </p:spPr>
      </p:pic>
      <p:sp>
        <p:nvSpPr>
          <p:cNvPr id="3" name="Title 2"/>
          <p:cNvSpPr>
            <a:spLocks noGrp="1"/>
          </p:cNvSpPr>
          <p:nvPr>
            <p:ph type="title"/>
          </p:nvPr>
        </p:nvSpPr>
        <p:spPr/>
        <p:txBody>
          <a:bodyPr/>
          <a:lstStyle/>
          <a:p>
            <a:r>
              <a:rPr lang="en-US" sz="3600" dirty="0">
                <a:solidFill>
                  <a:srgbClr val="A4001D"/>
                </a:solidFill>
              </a:rPr>
              <a:t>Aerial </a:t>
            </a:r>
            <a:r>
              <a:rPr lang="en-US" sz="3600" dirty="0" err="1">
                <a:solidFill>
                  <a:srgbClr val="A4001D"/>
                </a:solidFill>
              </a:rPr>
              <a:t>Iso</a:t>
            </a:r>
            <a:r>
              <a:rPr lang="en-US" sz="3600" dirty="0">
                <a:solidFill>
                  <a:srgbClr val="A4001D"/>
                </a:solidFill>
              </a:rPr>
              <a:t> View of CM Assembly Area</a:t>
            </a:r>
            <a:endParaRPr lang="en-US" dirty="0"/>
          </a:p>
        </p:txBody>
      </p:sp>
    </p:spTree>
    <p:extLst>
      <p:ext uri="{BB962C8B-B14F-4D97-AF65-F5344CB8AC3E}">
        <p14:creationId xmlns:p14="http://schemas.microsoft.com/office/powerpoint/2010/main" val="2496459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07" y="2607124"/>
            <a:ext cx="8577392" cy="2715647"/>
          </a:xfrm>
          <a:prstGeom prst="rect">
            <a:avLst/>
          </a:prstGeom>
        </p:spPr>
      </p:pic>
      <p:sp>
        <p:nvSpPr>
          <p:cNvPr id="2" name="Title 1"/>
          <p:cNvSpPr>
            <a:spLocks noGrp="1"/>
          </p:cNvSpPr>
          <p:nvPr>
            <p:ph type="title"/>
          </p:nvPr>
        </p:nvSpPr>
        <p:spPr/>
        <p:txBody>
          <a:bodyPr/>
          <a:lstStyle/>
          <a:p>
            <a:r>
              <a:rPr lang="en-US" dirty="0" smtClean="0"/>
              <a:t>Elevation View of CM Assembly Area Looking North</a:t>
            </a:r>
            <a:endParaRPr lang="en-US" dirty="0"/>
          </a:p>
        </p:txBody>
      </p:sp>
    </p:spTree>
    <p:extLst>
      <p:ext uri="{BB962C8B-B14F-4D97-AF65-F5344CB8AC3E}">
        <p14:creationId xmlns:p14="http://schemas.microsoft.com/office/powerpoint/2010/main" val="2930188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85" y="4046621"/>
            <a:ext cx="8450981" cy="22538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85" y="1119644"/>
            <a:ext cx="8454581" cy="2257506"/>
          </a:xfrm>
          <a:prstGeom prst="rect">
            <a:avLst/>
          </a:prstGeom>
        </p:spPr>
      </p:pic>
      <p:sp>
        <p:nvSpPr>
          <p:cNvPr id="5" name="Title 4"/>
          <p:cNvSpPr>
            <a:spLocks noGrp="1"/>
          </p:cNvSpPr>
          <p:nvPr>
            <p:ph type="title"/>
          </p:nvPr>
        </p:nvSpPr>
        <p:spPr/>
        <p:txBody>
          <a:bodyPr/>
          <a:lstStyle/>
          <a:p>
            <a:r>
              <a:rPr lang="en-US" sz="2800" dirty="0" smtClean="0"/>
              <a:t>Side Elevations of CM Assembly Area</a:t>
            </a:r>
            <a:endParaRPr lang="en-US" sz="2800" dirty="0"/>
          </a:p>
        </p:txBody>
      </p:sp>
      <p:sp>
        <p:nvSpPr>
          <p:cNvPr id="6" name="TextBox 5"/>
          <p:cNvSpPr txBox="1"/>
          <p:nvPr/>
        </p:nvSpPr>
        <p:spPr>
          <a:xfrm>
            <a:off x="5669280" y="3192484"/>
            <a:ext cx="1001027" cy="369332"/>
          </a:xfrm>
          <a:prstGeom prst="rect">
            <a:avLst/>
          </a:prstGeom>
          <a:solidFill>
            <a:schemeClr val="accent6">
              <a:lumMod val="75000"/>
            </a:schemeClr>
          </a:solidFill>
        </p:spPr>
        <p:txBody>
          <a:bodyPr wrap="square" rtlCol="0">
            <a:spAutoFit/>
          </a:bodyPr>
          <a:lstStyle/>
          <a:p>
            <a:pPr algn="ctr"/>
            <a:r>
              <a:rPr lang="en-US" b="1" dirty="0" smtClean="0"/>
              <a:t>CMA I</a:t>
            </a:r>
            <a:endParaRPr lang="en-US" b="1" dirty="0"/>
          </a:p>
        </p:txBody>
      </p:sp>
      <p:sp>
        <p:nvSpPr>
          <p:cNvPr id="7" name="TextBox 6"/>
          <p:cNvSpPr txBox="1"/>
          <p:nvPr/>
        </p:nvSpPr>
        <p:spPr>
          <a:xfrm>
            <a:off x="2491339" y="3192484"/>
            <a:ext cx="1001027" cy="369332"/>
          </a:xfrm>
          <a:prstGeom prst="rect">
            <a:avLst/>
          </a:prstGeom>
          <a:solidFill>
            <a:schemeClr val="accent6">
              <a:lumMod val="75000"/>
            </a:schemeClr>
          </a:solidFill>
        </p:spPr>
        <p:txBody>
          <a:bodyPr wrap="square" rtlCol="0">
            <a:spAutoFit/>
          </a:bodyPr>
          <a:lstStyle/>
          <a:p>
            <a:pPr algn="ctr"/>
            <a:r>
              <a:rPr lang="en-US" b="1" dirty="0" smtClean="0"/>
              <a:t>CMA II</a:t>
            </a:r>
            <a:endParaRPr lang="en-US" b="1" dirty="0"/>
          </a:p>
        </p:txBody>
      </p:sp>
      <p:sp>
        <p:nvSpPr>
          <p:cNvPr id="8" name="TextBox 7"/>
          <p:cNvSpPr txBox="1"/>
          <p:nvPr/>
        </p:nvSpPr>
        <p:spPr>
          <a:xfrm>
            <a:off x="2922871" y="6115853"/>
            <a:ext cx="3246922" cy="369332"/>
          </a:xfrm>
          <a:prstGeom prst="rect">
            <a:avLst/>
          </a:prstGeom>
          <a:solidFill>
            <a:schemeClr val="accent6">
              <a:lumMod val="75000"/>
            </a:schemeClr>
          </a:solidFill>
        </p:spPr>
        <p:txBody>
          <a:bodyPr wrap="square" rtlCol="0">
            <a:spAutoFit/>
          </a:bodyPr>
          <a:lstStyle/>
          <a:p>
            <a:pPr algn="ctr"/>
            <a:r>
              <a:rPr lang="en-US" b="1" dirty="0" smtClean="0"/>
              <a:t>Vacuum Vessel</a:t>
            </a:r>
            <a:endParaRPr lang="en-US" b="1" dirty="0"/>
          </a:p>
        </p:txBody>
      </p:sp>
    </p:spTree>
    <p:extLst>
      <p:ext uri="{BB962C8B-B14F-4D97-AF65-F5344CB8AC3E}">
        <p14:creationId xmlns:p14="http://schemas.microsoft.com/office/powerpoint/2010/main" val="40898551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46</a:t>
            </a:fld>
            <a:endParaRPr lang="en-US" dirty="0"/>
          </a:p>
        </p:txBody>
      </p:sp>
      <p:sp>
        <p:nvSpPr>
          <p:cNvPr id="3" name="Title 2"/>
          <p:cNvSpPr>
            <a:spLocks noGrp="1"/>
          </p:cNvSpPr>
          <p:nvPr>
            <p:ph type="title"/>
          </p:nvPr>
        </p:nvSpPr>
        <p:spPr/>
        <p:txBody>
          <a:bodyPr/>
          <a:lstStyle/>
          <a:p>
            <a:r>
              <a:rPr lang="en-US" sz="3600" dirty="0" err="1" smtClean="0"/>
              <a:t>Cryomodule</a:t>
            </a:r>
            <a:r>
              <a:rPr lang="en-US" sz="3600" dirty="0" smtClean="0"/>
              <a:t> Test</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Tree>
    <p:extLst>
      <p:ext uri="{BB962C8B-B14F-4D97-AF65-F5344CB8AC3E}">
        <p14:creationId xmlns:p14="http://schemas.microsoft.com/office/powerpoint/2010/main" val="2225601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JLab CMTF : Production Rate Limiter</a:t>
            </a:r>
            <a:endParaRPr lang="en-US" sz="3200" dirty="0"/>
          </a:p>
        </p:txBody>
      </p:sp>
      <p:sp>
        <p:nvSpPr>
          <p:cNvPr id="3" name="Content Placeholder 2"/>
          <p:cNvSpPr>
            <a:spLocks noGrp="1"/>
          </p:cNvSpPr>
          <p:nvPr>
            <p:ph sz="quarter" idx="14"/>
          </p:nvPr>
        </p:nvSpPr>
        <p:spPr>
          <a:xfrm>
            <a:off x="457200" y="1243584"/>
            <a:ext cx="8108950" cy="2796153"/>
          </a:xfrm>
        </p:spPr>
        <p:txBody>
          <a:bodyPr>
            <a:normAutofit fontScale="77500" lnSpcReduction="20000"/>
          </a:bodyPr>
          <a:lstStyle/>
          <a:p>
            <a:r>
              <a:rPr lang="en-US" sz="2400" dirty="0" smtClean="0"/>
              <a:t>Test cycle planned to be ~ 5 weeks </a:t>
            </a:r>
          </a:p>
          <a:p>
            <a:r>
              <a:rPr lang="en-US" sz="2400" dirty="0" smtClean="0"/>
              <a:t>HPRF </a:t>
            </a:r>
            <a:r>
              <a:rPr lang="en-US" sz="2400" dirty="0" smtClean="0"/>
              <a:t>system suitable for individual cavity testing or 8 cavities in short duration steady state</a:t>
            </a:r>
          </a:p>
          <a:p>
            <a:r>
              <a:rPr lang="en-US" sz="2400" dirty="0" smtClean="0"/>
              <a:t>TBD system for testing SC magnet</a:t>
            </a:r>
          </a:p>
          <a:p>
            <a:r>
              <a:rPr lang="en-US" sz="2400" dirty="0" smtClean="0"/>
              <a:t>Magnetic shielding encloses testing volume reducing external fields to less than 50 </a:t>
            </a:r>
            <a:r>
              <a:rPr lang="en-US" sz="2400" dirty="0" err="1" smtClean="0"/>
              <a:t>mG</a:t>
            </a:r>
            <a:endParaRPr lang="en-US" sz="2400" dirty="0" smtClean="0"/>
          </a:p>
          <a:p>
            <a:r>
              <a:rPr lang="en-US" sz="2400" dirty="0" smtClean="0"/>
              <a:t>Cryogenic capacity for testing individual cavities in CW mode</a:t>
            </a:r>
          </a:p>
          <a:p>
            <a:r>
              <a:rPr lang="en-US" sz="2400" dirty="0" smtClean="0"/>
              <a:t>End Caps – specific for LCLS-II CM testing</a:t>
            </a:r>
          </a:p>
          <a:p>
            <a:pPr lvl="1"/>
            <a:r>
              <a:rPr lang="en-US" sz="2000" dirty="0" smtClean="0"/>
              <a:t>Interface to CM piping and existing junction box using u-tubes</a:t>
            </a:r>
          </a:p>
          <a:p>
            <a:endParaRPr lang="en-US" sz="2400" dirty="0" smtClean="0"/>
          </a:p>
          <a:p>
            <a:endParaRPr lang="en-US" sz="2400" dirty="0" smtClean="0"/>
          </a:p>
        </p:txBody>
      </p:sp>
      <p:pic>
        <p:nvPicPr>
          <p:cNvPr id="9" name="Picture 8" descr="DSC_0351.JPG"/>
          <p:cNvPicPr>
            <a:picLocks noChangeAspect="1"/>
          </p:cNvPicPr>
          <p:nvPr/>
        </p:nvPicPr>
        <p:blipFill rotWithShape="1">
          <a:blip r:embed="rId3" cstate="print">
            <a:lum bright="20000"/>
          </a:blip>
          <a:srcRect l="16275" t="12448" r="20059" b="12860"/>
          <a:stretch/>
        </p:blipFill>
        <p:spPr>
          <a:xfrm>
            <a:off x="948407" y="4261846"/>
            <a:ext cx="2667000" cy="2094503"/>
          </a:xfrm>
          <a:prstGeom prst="rect">
            <a:avLst/>
          </a:prstGeom>
        </p:spPr>
      </p:pic>
      <p:pic>
        <p:nvPicPr>
          <p:cNvPr id="6" name="Picture 2" descr="C:\Users\jhenry\Desktop\print_screen\ScreenShot601.bmp"/>
          <p:cNvPicPr>
            <a:picLocks noChangeAspect="1" noChangeArrowheads="1"/>
          </p:cNvPicPr>
          <p:nvPr/>
        </p:nvPicPr>
        <p:blipFill rotWithShape="1">
          <a:blip r:embed="rId4">
            <a:extLst>
              <a:ext uri="{28A0092B-C50C-407E-A947-70E740481C1C}">
                <a14:useLocalDpi xmlns:a14="http://schemas.microsoft.com/office/drawing/2010/main" val="0"/>
              </a:ext>
            </a:extLst>
          </a:blip>
          <a:srcRect t="4566" b="6071"/>
          <a:stretch/>
        </p:blipFill>
        <p:spPr bwMode="auto">
          <a:xfrm>
            <a:off x="4413302" y="4246732"/>
            <a:ext cx="3589120" cy="20706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33210082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henry\Desktop\print_screen\ScreenShot665.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8800001" cy="37871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600" dirty="0" smtClean="0"/>
              <a:t>CMTF Conceptual Layout</a:t>
            </a:r>
            <a:endParaRPr lang="en-US" sz="3600" dirty="0"/>
          </a:p>
        </p:txBody>
      </p:sp>
    </p:spTree>
    <p:extLst>
      <p:ext uri="{BB962C8B-B14F-4D97-AF65-F5344CB8AC3E}">
        <p14:creationId xmlns:p14="http://schemas.microsoft.com/office/powerpoint/2010/main" val="368360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henry\Desktop\print_screen\ScreenShot666.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829200"/>
            <a:ext cx="7185715" cy="551428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5105400" y="457200"/>
            <a:ext cx="457200" cy="838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62600" y="0"/>
            <a:ext cx="1752600" cy="646331"/>
          </a:xfrm>
          <a:prstGeom prst="rect">
            <a:avLst/>
          </a:prstGeom>
          <a:noFill/>
        </p:spPr>
        <p:txBody>
          <a:bodyPr wrap="square" rtlCol="0">
            <a:spAutoFit/>
          </a:bodyPr>
          <a:lstStyle/>
          <a:p>
            <a:r>
              <a:rPr lang="en-US" dirty="0" smtClean="0"/>
              <a:t>PRIMARY FROM HX TO CM</a:t>
            </a:r>
            <a:endParaRPr lang="en-US" dirty="0"/>
          </a:p>
        </p:txBody>
      </p:sp>
      <p:cxnSp>
        <p:nvCxnSpPr>
          <p:cNvPr id="9" name="Straight Arrow Connector 8"/>
          <p:cNvCxnSpPr/>
          <p:nvPr/>
        </p:nvCxnSpPr>
        <p:spPr>
          <a:xfrm>
            <a:off x="4038600" y="457200"/>
            <a:ext cx="381000" cy="1295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43200" y="76200"/>
            <a:ext cx="1676400" cy="646331"/>
          </a:xfrm>
          <a:prstGeom prst="rect">
            <a:avLst/>
          </a:prstGeom>
          <a:noFill/>
        </p:spPr>
        <p:txBody>
          <a:bodyPr wrap="square" rtlCol="0">
            <a:spAutoFit/>
          </a:bodyPr>
          <a:lstStyle/>
          <a:p>
            <a:r>
              <a:rPr lang="en-US" dirty="0" smtClean="0"/>
              <a:t>PRIMARY FROM CM TO HX</a:t>
            </a:r>
            <a:endParaRPr lang="en-US" dirty="0"/>
          </a:p>
        </p:txBody>
      </p:sp>
      <p:cxnSp>
        <p:nvCxnSpPr>
          <p:cNvPr id="12" name="Straight Arrow Connector 11"/>
          <p:cNvCxnSpPr/>
          <p:nvPr/>
        </p:nvCxnSpPr>
        <p:spPr>
          <a:xfrm>
            <a:off x="1981200" y="457200"/>
            <a:ext cx="8382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53000" y="109668"/>
            <a:ext cx="1676400" cy="646331"/>
          </a:xfrm>
          <a:prstGeom prst="rect">
            <a:avLst/>
          </a:prstGeom>
          <a:noFill/>
        </p:spPr>
        <p:txBody>
          <a:bodyPr wrap="square" rtlCol="0">
            <a:spAutoFit/>
          </a:bodyPr>
          <a:lstStyle/>
          <a:p>
            <a:r>
              <a:rPr lang="en-US" dirty="0" smtClean="0"/>
              <a:t>PRIMARY RETURN</a:t>
            </a:r>
            <a:endParaRPr lang="en-US" dirty="0"/>
          </a:p>
        </p:txBody>
      </p:sp>
      <p:cxnSp>
        <p:nvCxnSpPr>
          <p:cNvPr id="15" name="Straight Arrow Connector 14"/>
          <p:cNvCxnSpPr/>
          <p:nvPr/>
        </p:nvCxnSpPr>
        <p:spPr>
          <a:xfrm flipH="1" flipV="1">
            <a:off x="4419600" y="2133600"/>
            <a:ext cx="240057" cy="1600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31500" y="3700343"/>
            <a:ext cx="1226024" cy="646331"/>
          </a:xfrm>
          <a:prstGeom prst="rect">
            <a:avLst/>
          </a:prstGeom>
          <a:noFill/>
        </p:spPr>
        <p:txBody>
          <a:bodyPr wrap="square" rtlCol="0">
            <a:spAutoFit/>
          </a:bodyPr>
          <a:lstStyle/>
          <a:p>
            <a:r>
              <a:rPr lang="en-US" dirty="0" smtClean="0"/>
              <a:t>PRIMARY TO CM</a:t>
            </a:r>
            <a:endParaRPr lang="en-US" dirty="0"/>
          </a:p>
        </p:txBody>
      </p:sp>
      <p:cxnSp>
        <p:nvCxnSpPr>
          <p:cNvPr id="18" name="Straight Arrow Connector 17"/>
          <p:cNvCxnSpPr/>
          <p:nvPr/>
        </p:nvCxnSpPr>
        <p:spPr>
          <a:xfrm flipV="1">
            <a:off x="762000" y="3276600"/>
            <a:ext cx="2133600" cy="685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199" y="3877200"/>
            <a:ext cx="1348339" cy="646331"/>
          </a:xfrm>
          <a:prstGeom prst="rect">
            <a:avLst/>
          </a:prstGeom>
          <a:noFill/>
        </p:spPr>
        <p:txBody>
          <a:bodyPr wrap="square" rtlCol="0">
            <a:spAutoFit/>
          </a:bodyPr>
          <a:lstStyle/>
          <a:p>
            <a:r>
              <a:rPr lang="en-US" dirty="0" smtClean="0"/>
              <a:t>SHIELD SUPPLY</a:t>
            </a:r>
            <a:endParaRPr lang="en-US" dirty="0"/>
          </a:p>
        </p:txBody>
      </p:sp>
      <p:cxnSp>
        <p:nvCxnSpPr>
          <p:cNvPr id="21" name="Straight Arrow Connector 20"/>
          <p:cNvCxnSpPr/>
          <p:nvPr/>
        </p:nvCxnSpPr>
        <p:spPr>
          <a:xfrm flipH="1" flipV="1">
            <a:off x="4038600" y="4346674"/>
            <a:ext cx="1297800" cy="75872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0" y="4800600"/>
            <a:ext cx="1524000" cy="646331"/>
          </a:xfrm>
          <a:prstGeom prst="rect">
            <a:avLst/>
          </a:prstGeom>
          <a:noFill/>
        </p:spPr>
        <p:txBody>
          <a:bodyPr wrap="square" rtlCol="0">
            <a:spAutoFit/>
          </a:bodyPr>
          <a:lstStyle/>
          <a:p>
            <a:r>
              <a:rPr lang="en-US" dirty="0" smtClean="0"/>
              <a:t>SHIELD RETURN</a:t>
            </a:r>
            <a:endParaRPr lang="en-US" dirty="0"/>
          </a:p>
        </p:txBody>
      </p:sp>
    </p:spTree>
    <p:extLst>
      <p:ext uri="{BB962C8B-B14F-4D97-AF65-F5344CB8AC3E}">
        <p14:creationId xmlns:p14="http://schemas.microsoft.com/office/powerpoint/2010/main" val="1949125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a:t>Strategy – One Design, Two Production Lines</a:t>
            </a:r>
          </a:p>
        </p:txBody>
      </p:sp>
      <p:sp>
        <p:nvSpPr>
          <p:cNvPr id="4" name="Footer Placeholder 3"/>
          <p:cNvSpPr>
            <a:spLocks noGrp="1"/>
          </p:cNvSpPr>
          <p:nvPr>
            <p:ph type="ftr" sz="quarter" idx="13"/>
          </p:nvPr>
        </p:nvSpPr>
        <p:spPr/>
        <p:txBody>
          <a:bodyPr/>
          <a:lstStyle/>
          <a:p>
            <a:r>
              <a:rPr lang="en-US" dirty="0" smtClean="0"/>
              <a:t>LCLS-II FAC Review, July 1-2, 2014</a:t>
            </a:r>
            <a:endParaRPr lang="en-US" dirty="0"/>
          </a:p>
        </p:txBody>
      </p:sp>
      <p:sp>
        <p:nvSpPr>
          <p:cNvPr id="5" name="Content Placeholder 4"/>
          <p:cNvSpPr>
            <a:spLocks noGrp="1"/>
          </p:cNvSpPr>
          <p:nvPr>
            <p:ph sz="quarter" idx="14"/>
          </p:nvPr>
        </p:nvSpPr>
        <p:spPr>
          <a:xfrm>
            <a:off x="109182" y="1243584"/>
            <a:ext cx="8911988" cy="5375580"/>
          </a:xfrm>
        </p:spPr>
        <p:txBody>
          <a:bodyPr>
            <a:normAutofit fontScale="77500" lnSpcReduction="20000"/>
          </a:bodyPr>
          <a:lstStyle/>
          <a:p>
            <a:pPr lvl="1"/>
            <a:r>
              <a:rPr lang="en-US" dirty="0"/>
              <a:t>Designs for Prototype and Production CMs (aim to satisfy PR and CM FRS)</a:t>
            </a:r>
          </a:p>
          <a:p>
            <a:pPr lvl="1"/>
            <a:r>
              <a:rPr lang="en-US" b="1" u="sng" dirty="0"/>
              <a:t>Identical Prototypes</a:t>
            </a:r>
            <a:r>
              <a:rPr lang="en-US" dirty="0"/>
              <a:t> - utilize as much existing hardware as possible to reduce schedule risk and reduce overall cost while achieving the same performance as the production CMs</a:t>
            </a:r>
          </a:p>
          <a:p>
            <a:pPr lvl="1"/>
            <a:r>
              <a:rPr lang="en-US" b="1" u="sng" dirty="0"/>
              <a:t>Identical Production Designs</a:t>
            </a:r>
            <a:r>
              <a:rPr lang="en-US" dirty="0"/>
              <a:t> - utilize as much of the DESY/XFEL design as practically possible to reduce schedule risk and reduce overall cost</a:t>
            </a:r>
          </a:p>
          <a:p>
            <a:pPr lvl="2"/>
            <a:r>
              <a:rPr lang="en-US" dirty="0">
                <a:solidFill>
                  <a:srgbClr val="FF0000"/>
                </a:solidFill>
              </a:rPr>
              <a:t>FNAL produces 16 CMs; JLab produces 17 CMs</a:t>
            </a:r>
          </a:p>
          <a:p>
            <a:pPr lvl="1"/>
            <a:r>
              <a:rPr lang="en-US" b="1" u="sng" dirty="0"/>
              <a:t>Identical Parts Received</a:t>
            </a:r>
            <a:r>
              <a:rPr lang="en-US" dirty="0"/>
              <a:t> at Partner Labs</a:t>
            </a:r>
          </a:p>
          <a:p>
            <a:pPr lvl="2"/>
            <a:r>
              <a:rPr lang="en-US" dirty="0"/>
              <a:t>Well-developed drawing packages, clear requirements and specifications</a:t>
            </a:r>
          </a:p>
          <a:p>
            <a:pPr lvl="2"/>
            <a:r>
              <a:rPr lang="en-US" dirty="0"/>
              <a:t>Concurrent reviews within LCLS-II project</a:t>
            </a:r>
          </a:p>
          <a:p>
            <a:pPr lvl="2"/>
            <a:r>
              <a:rPr lang="en-US" dirty="0"/>
              <a:t>Procurement activities – lead technical contacts at </a:t>
            </a:r>
            <a:r>
              <a:rPr lang="en-US" dirty="0" err="1"/>
              <a:t>Jlab</a:t>
            </a:r>
            <a:r>
              <a:rPr lang="en-US" dirty="0"/>
              <a:t>/FNAL/SLAC work together during all phases</a:t>
            </a:r>
          </a:p>
          <a:p>
            <a:pPr lvl="1"/>
            <a:r>
              <a:rPr lang="en-US" b="1" u="sng" dirty="0"/>
              <a:t>Identical Tooling Interfaces</a:t>
            </a:r>
          </a:p>
          <a:p>
            <a:pPr lvl="2"/>
            <a:r>
              <a:rPr lang="en-US" dirty="0"/>
              <a:t>Interfaces between CM hardware and tooling are identical</a:t>
            </a:r>
          </a:p>
          <a:p>
            <a:pPr lvl="3"/>
            <a:r>
              <a:rPr lang="en-US" dirty="0"/>
              <a:t>Avoid adding custom features to CM</a:t>
            </a:r>
          </a:p>
          <a:p>
            <a:pPr lvl="2"/>
            <a:r>
              <a:rPr lang="en-US" dirty="0"/>
              <a:t>Adapt non-CM hardware interfaces to Lab-specific tooling</a:t>
            </a:r>
          </a:p>
          <a:p>
            <a:pPr lvl="1"/>
            <a:r>
              <a:rPr lang="en-US" b="1" u="sng" dirty="0"/>
              <a:t>Equivalent Processes yielding Equivalent Performance</a:t>
            </a:r>
          </a:p>
          <a:p>
            <a:pPr lvl="2"/>
            <a:r>
              <a:rPr lang="en-US" dirty="0"/>
              <a:t>Recognize that some tools are different at each lab (e.g. HPR, vertical testing systems, vacuum leak checking equipment, etc.)</a:t>
            </a:r>
          </a:p>
          <a:p>
            <a:pPr lvl="2"/>
            <a:r>
              <a:rPr lang="en-US" dirty="0"/>
              <a:t>Monitor key process variables in consistent fashion (e.g. samples to verify etch rates)</a:t>
            </a:r>
          </a:p>
          <a:p>
            <a:pPr lvl="1"/>
            <a:endParaRPr lang="en-US" dirty="0"/>
          </a:p>
        </p:txBody>
      </p:sp>
    </p:spTree>
    <p:extLst>
      <p:ext uri="{BB962C8B-B14F-4D97-AF65-F5344CB8AC3E}">
        <p14:creationId xmlns:p14="http://schemas.microsoft.com/office/powerpoint/2010/main" val="767363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henry\Desktop\print_screen\ScreenShot668.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09036"/>
            <a:ext cx="5517549" cy="51196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600" dirty="0" smtClean="0"/>
              <a:t>End Can Configuration</a:t>
            </a:r>
            <a:endParaRPr lang="en-US" sz="3600" dirty="0"/>
          </a:p>
        </p:txBody>
      </p:sp>
    </p:spTree>
    <p:extLst>
      <p:ext uri="{BB962C8B-B14F-4D97-AF65-F5344CB8AC3E}">
        <p14:creationId xmlns:p14="http://schemas.microsoft.com/office/powerpoint/2010/main" val="160288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henry\Desktop\print_screen\ScreenShot667.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948" y="1329725"/>
            <a:ext cx="4632089" cy="503160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1610226" y="2370138"/>
            <a:ext cx="1029101" cy="112463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76977" y="1723807"/>
            <a:ext cx="1447800" cy="646331"/>
          </a:xfrm>
          <a:prstGeom prst="rect">
            <a:avLst/>
          </a:prstGeom>
          <a:noFill/>
        </p:spPr>
        <p:txBody>
          <a:bodyPr wrap="square" rtlCol="0">
            <a:spAutoFit/>
          </a:bodyPr>
          <a:lstStyle/>
          <a:p>
            <a:r>
              <a:rPr lang="en-US" dirty="0" smtClean="0"/>
              <a:t>SHIELD JUMPER</a:t>
            </a:r>
            <a:endParaRPr lang="en-US" dirty="0"/>
          </a:p>
        </p:txBody>
      </p:sp>
      <p:cxnSp>
        <p:nvCxnSpPr>
          <p:cNvPr id="7" name="Straight Arrow Connector 6"/>
          <p:cNvCxnSpPr/>
          <p:nvPr/>
        </p:nvCxnSpPr>
        <p:spPr>
          <a:xfrm flipH="1" flipV="1">
            <a:off x="4109987" y="4880008"/>
            <a:ext cx="1224014" cy="9873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10200" y="5715000"/>
            <a:ext cx="1600200" cy="646331"/>
          </a:xfrm>
          <a:prstGeom prst="rect">
            <a:avLst/>
          </a:prstGeom>
          <a:noFill/>
        </p:spPr>
        <p:txBody>
          <a:bodyPr wrap="square" rtlCol="0">
            <a:spAutoFit/>
          </a:bodyPr>
          <a:lstStyle/>
          <a:p>
            <a:r>
              <a:rPr lang="en-US" dirty="0" smtClean="0"/>
              <a:t>5K FWD JUMPER</a:t>
            </a:r>
            <a:endParaRPr lang="en-US" dirty="0"/>
          </a:p>
        </p:txBody>
      </p:sp>
      <p:sp>
        <p:nvSpPr>
          <p:cNvPr id="2" name="Title 1"/>
          <p:cNvSpPr>
            <a:spLocks noGrp="1"/>
          </p:cNvSpPr>
          <p:nvPr>
            <p:ph type="title"/>
          </p:nvPr>
        </p:nvSpPr>
        <p:spPr/>
        <p:txBody>
          <a:bodyPr/>
          <a:lstStyle/>
          <a:p>
            <a:r>
              <a:rPr lang="en-US" sz="3600" dirty="0"/>
              <a:t>End Can Configuration</a:t>
            </a:r>
            <a:endParaRPr lang="en-US" sz="3600" dirty="0"/>
          </a:p>
        </p:txBody>
      </p:sp>
    </p:spTree>
    <p:extLst>
      <p:ext uri="{BB962C8B-B14F-4D97-AF65-F5344CB8AC3E}">
        <p14:creationId xmlns:p14="http://schemas.microsoft.com/office/powerpoint/2010/main" val="1138672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52</a:t>
            </a:fld>
            <a:endParaRPr lang="en-US" dirty="0"/>
          </a:p>
        </p:txBody>
      </p:sp>
      <p:sp>
        <p:nvSpPr>
          <p:cNvPr id="3" name="Title 2"/>
          <p:cNvSpPr>
            <a:spLocks noGrp="1"/>
          </p:cNvSpPr>
          <p:nvPr>
            <p:ph type="title"/>
          </p:nvPr>
        </p:nvSpPr>
        <p:spPr/>
        <p:txBody>
          <a:bodyPr/>
          <a:lstStyle/>
          <a:p>
            <a:r>
              <a:rPr lang="en-US" sz="3600" dirty="0" smtClean="0"/>
              <a:t>Wrapping Up</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Tree>
    <p:extLst>
      <p:ext uri="{BB962C8B-B14F-4D97-AF65-F5344CB8AC3E}">
        <p14:creationId xmlns:p14="http://schemas.microsoft.com/office/powerpoint/2010/main" val="4182612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53</a:t>
            </a:fld>
            <a:endParaRPr lang="en-US" dirty="0"/>
          </a:p>
        </p:txBody>
      </p:sp>
      <p:sp>
        <p:nvSpPr>
          <p:cNvPr id="3" name="Title 2"/>
          <p:cNvSpPr>
            <a:spLocks noGrp="1"/>
          </p:cNvSpPr>
          <p:nvPr>
            <p:ph type="title"/>
          </p:nvPr>
        </p:nvSpPr>
        <p:spPr/>
        <p:txBody>
          <a:bodyPr/>
          <a:lstStyle/>
          <a:p>
            <a:r>
              <a:rPr lang="en-US" sz="2800" dirty="0" smtClean="0"/>
              <a:t> Six Month Look Ahead</a:t>
            </a:r>
            <a:endParaRPr lang="en-US" sz="28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5" name="Content Placeholder 4"/>
          <p:cNvSpPr>
            <a:spLocks noGrp="1"/>
          </p:cNvSpPr>
          <p:nvPr>
            <p:ph sz="quarter" idx="14"/>
          </p:nvPr>
        </p:nvSpPr>
        <p:spPr>
          <a:xfrm>
            <a:off x="342900" y="1243584"/>
            <a:ext cx="8496300" cy="5065522"/>
          </a:xfrm>
        </p:spPr>
        <p:txBody>
          <a:bodyPr>
            <a:normAutofit fontScale="92500" lnSpcReduction="20000"/>
          </a:bodyPr>
          <a:lstStyle/>
          <a:p>
            <a:pPr marL="342900" indent="-342900">
              <a:buFont typeface="Arial" panose="020B0604020202020204" pitchFamily="34" charset="0"/>
              <a:buChar char="•"/>
            </a:pPr>
            <a:r>
              <a:rPr lang="en-US" dirty="0" smtClean="0"/>
              <a:t>R&amp;D </a:t>
            </a:r>
            <a:r>
              <a:rPr lang="en-US" dirty="0" smtClean="0"/>
              <a:t>- Support ramp-up of cavity testing for high </a:t>
            </a:r>
            <a:r>
              <a:rPr lang="en-US" dirty="0" err="1" smtClean="0"/>
              <a:t>Qo</a:t>
            </a:r>
            <a:r>
              <a:rPr lang="en-US" dirty="0" smtClean="0"/>
              <a:t> and the prototype </a:t>
            </a:r>
            <a:r>
              <a:rPr lang="en-US" dirty="0" err="1" smtClean="0"/>
              <a:t>cryomodule</a:t>
            </a:r>
            <a:r>
              <a:rPr lang="en-US" dirty="0" smtClean="0"/>
              <a:t> activities</a:t>
            </a:r>
          </a:p>
          <a:p>
            <a:pPr marL="342900" indent="-342900">
              <a:buFont typeface="Arial" panose="020B0604020202020204" pitchFamily="34" charset="0"/>
              <a:buChar char="•"/>
            </a:pPr>
            <a:r>
              <a:rPr lang="en-US" dirty="0" smtClean="0"/>
              <a:t>Infrastructure Design</a:t>
            </a:r>
          </a:p>
          <a:p>
            <a:pPr lvl="1"/>
            <a:r>
              <a:rPr lang="en-US" dirty="0" smtClean="0"/>
              <a:t>Complete designs for JLab-specific assembly tooling and fixtures</a:t>
            </a:r>
          </a:p>
          <a:p>
            <a:pPr lvl="1"/>
            <a:r>
              <a:rPr lang="en-US" dirty="0" smtClean="0"/>
              <a:t>Complete designs for End Cans</a:t>
            </a:r>
          </a:p>
          <a:p>
            <a:pPr lvl="1"/>
            <a:r>
              <a:rPr lang="en-US" dirty="0" smtClean="0"/>
              <a:t>Complete designs for upgrading CMTF controls, instrumentation and RF hardware</a:t>
            </a:r>
          </a:p>
          <a:p>
            <a:pPr marL="342900" indent="-342900">
              <a:buFont typeface="Arial" panose="020B0604020202020204" pitchFamily="34" charset="0"/>
              <a:buChar char="•"/>
            </a:pPr>
            <a:r>
              <a:rPr lang="en-US" dirty="0" smtClean="0"/>
              <a:t>Procurement</a:t>
            </a:r>
          </a:p>
          <a:p>
            <a:pPr lvl="1"/>
            <a:r>
              <a:rPr lang="en-US" dirty="0" smtClean="0"/>
              <a:t>Start procurements for cavity and </a:t>
            </a:r>
            <a:r>
              <a:rPr lang="en-US" dirty="0" err="1" smtClean="0"/>
              <a:t>cryomodule</a:t>
            </a:r>
            <a:r>
              <a:rPr lang="en-US" dirty="0" smtClean="0"/>
              <a:t> assembly tooling and fixtures</a:t>
            </a:r>
          </a:p>
          <a:p>
            <a:pPr lvl="1"/>
            <a:r>
              <a:rPr lang="en-US" dirty="0" smtClean="0"/>
              <a:t>Start end </a:t>
            </a:r>
            <a:r>
              <a:rPr lang="en-US" dirty="0"/>
              <a:t>c</a:t>
            </a:r>
            <a:r>
              <a:rPr lang="en-US" dirty="0" smtClean="0"/>
              <a:t>an procurement</a:t>
            </a:r>
          </a:p>
          <a:p>
            <a:pPr lvl="1"/>
            <a:r>
              <a:rPr lang="en-US" dirty="0" smtClean="0"/>
              <a:t>Start procurement of CMTF LLRF and HPRF </a:t>
            </a:r>
            <a:r>
              <a:rPr lang="en-US" dirty="0" smtClean="0"/>
              <a:t>components</a:t>
            </a:r>
          </a:p>
          <a:p>
            <a:pPr marL="342900" indent="-342900">
              <a:buFont typeface="Arial" panose="020B0604020202020204" pitchFamily="34" charset="0"/>
              <a:buChar char="•"/>
            </a:pPr>
            <a:r>
              <a:rPr lang="en-US" dirty="0" smtClean="0"/>
              <a:t>Procedures </a:t>
            </a:r>
            <a:endParaRPr lang="en-US" dirty="0"/>
          </a:p>
          <a:p>
            <a:pPr lvl="1"/>
            <a:r>
              <a:rPr lang="en-US" dirty="0" smtClean="0"/>
              <a:t>Define draft procedures for cavity qualification, string assembly, </a:t>
            </a:r>
            <a:r>
              <a:rPr lang="en-US" dirty="0" err="1" smtClean="0"/>
              <a:t>cryomodule</a:t>
            </a:r>
            <a:r>
              <a:rPr lang="en-US" dirty="0" smtClean="0"/>
              <a:t> assembly and CM test to support Prototype </a:t>
            </a:r>
            <a:endParaRPr lang="en-US" dirty="0"/>
          </a:p>
          <a:p>
            <a:endParaRPr lang="en-US" dirty="0" smtClean="0"/>
          </a:p>
        </p:txBody>
      </p:sp>
    </p:spTree>
    <p:extLst>
      <p:ext uri="{BB962C8B-B14F-4D97-AF65-F5344CB8AC3E}">
        <p14:creationId xmlns:p14="http://schemas.microsoft.com/office/powerpoint/2010/main" val="25929495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5BD36294-2849-48A8-8531-5354CF3095D2}" type="slidenum">
              <a:rPr lang="en-US" smtClean="0"/>
              <a:pPr/>
              <a:t>54</a:t>
            </a:fld>
            <a:endParaRPr lang="en-US" dirty="0"/>
          </a:p>
        </p:txBody>
      </p:sp>
      <p:sp>
        <p:nvSpPr>
          <p:cNvPr id="4098" name="Title 1"/>
          <p:cNvSpPr>
            <a:spLocks noGrp="1"/>
          </p:cNvSpPr>
          <p:nvPr>
            <p:ph type="title"/>
          </p:nvPr>
        </p:nvSpPr>
        <p:spPr/>
        <p:txBody>
          <a:bodyPr/>
          <a:lstStyle/>
          <a:p>
            <a:r>
              <a:rPr lang="en-US" sz="2800" dirty="0" smtClean="0"/>
              <a:t>Summary</a:t>
            </a:r>
          </a:p>
        </p:txBody>
      </p:sp>
      <p:sp>
        <p:nvSpPr>
          <p:cNvPr id="4099" name="Content Placeholder 2"/>
          <p:cNvSpPr>
            <a:spLocks noGrp="1"/>
          </p:cNvSpPr>
          <p:nvPr>
            <p:ph sz="quarter" idx="14"/>
          </p:nvPr>
        </p:nvSpPr>
        <p:spPr/>
        <p:txBody>
          <a:bodyPr>
            <a:normAutofit fontScale="77500" lnSpcReduction="20000"/>
          </a:bodyPr>
          <a:lstStyle/>
          <a:p>
            <a:pPr marL="342900" lvl="0" indent="-342900" defTabSz="457200">
              <a:lnSpc>
                <a:spcPct val="100000"/>
              </a:lnSpc>
              <a:spcBef>
                <a:spcPct val="20000"/>
              </a:spcBef>
              <a:spcAft>
                <a:spcPts val="0"/>
              </a:spcAft>
              <a:buClrTx/>
              <a:buFont typeface="Arial"/>
              <a:buChar char="•"/>
            </a:pPr>
            <a:r>
              <a:rPr lang="en-US" sz="2800" dirty="0">
                <a:solidFill>
                  <a:prstClr val="black"/>
                </a:solidFill>
                <a:latin typeface="Minion Pro"/>
              </a:rPr>
              <a:t>Goal for production of CMs at </a:t>
            </a:r>
            <a:r>
              <a:rPr lang="en-US" sz="2800" dirty="0" err="1">
                <a:solidFill>
                  <a:prstClr val="black"/>
                </a:solidFill>
                <a:latin typeface="Minion Pro"/>
              </a:rPr>
              <a:t>Jlab</a:t>
            </a:r>
            <a:r>
              <a:rPr lang="en-US" sz="2800" dirty="0">
                <a:solidFill>
                  <a:prstClr val="black"/>
                </a:solidFill>
                <a:latin typeface="Minion Pro"/>
              </a:rPr>
              <a:t>/FNAL is “identical design, identical parts, equivalent processes to yield equivalent performance”</a:t>
            </a:r>
          </a:p>
          <a:p>
            <a:pPr marL="800100" lvl="1" indent="-342900" defTabSz="457200">
              <a:lnSpc>
                <a:spcPct val="100000"/>
              </a:lnSpc>
              <a:spcBef>
                <a:spcPct val="20000"/>
              </a:spcBef>
              <a:buClrTx/>
              <a:buSzTx/>
            </a:pPr>
            <a:r>
              <a:rPr lang="en-US" sz="2400" dirty="0">
                <a:solidFill>
                  <a:prstClr val="black"/>
                </a:solidFill>
                <a:latin typeface="Minion Pro"/>
              </a:rPr>
              <a:t>Infrastructure development supports this </a:t>
            </a:r>
            <a:r>
              <a:rPr lang="en-US" sz="2400" dirty="0" smtClean="0">
                <a:solidFill>
                  <a:prstClr val="black"/>
                </a:solidFill>
                <a:latin typeface="Minion Pro"/>
              </a:rPr>
              <a:t>goal</a:t>
            </a:r>
          </a:p>
          <a:p>
            <a:pPr marL="800100" lvl="1" indent="-342900" defTabSz="457200">
              <a:lnSpc>
                <a:spcPct val="100000"/>
              </a:lnSpc>
              <a:spcBef>
                <a:spcPct val="20000"/>
              </a:spcBef>
              <a:buClrTx/>
              <a:buSzTx/>
            </a:pPr>
            <a:r>
              <a:rPr lang="en-US" sz="2400" dirty="0" smtClean="0">
                <a:solidFill>
                  <a:prstClr val="black"/>
                </a:solidFill>
                <a:latin typeface="Minion Pro"/>
              </a:rPr>
              <a:t>Continued need to engage in detailed discussions for assembly processes</a:t>
            </a:r>
          </a:p>
          <a:p>
            <a:pPr marL="800100" lvl="1" indent="-342900" defTabSz="457200">
              <a:lnSpc>
                <a:spcPct val="100000"/>
              </a:lnSpc>
              <a:spcBef>
                <a:spcPct val="20000"/>
              </a:spcBef>
              <a:buClrTx/>
              <a:buSzTx/>
            </a:pPr>
            <a:r>
              <a:rPr lang="en-US" sz="2400" dirty="0" smtClean="0">
                <a:solidFill>
                  <a:prstClr val="black"/>
                </a:solidFill>
                <a:latin typeface="Minion Pro"/>
              </a:rPr>
              <a:t>Some key items –  Continuous pumping during VTA test, HPR prior to string assembly, bleed and N2 purge during string assembly, general cleaning practices</a:t>
            </a:r>
            <a:endParaRPr lang="en-US" sz="2800" dirty="0">
              <a:solidFill>
                <a:prstClr val="black"/>
              </a:solidFill>
              <a:latin typeface="Minion Pro"/>
            </a:endParaRPr>
          </a:p>
          <a:p>
            <a:pPr marL="342900" lvl="0" indent="-342900" defTabSz="457200">
              <a:lnSpc>
                <a:spcPct val="100000"/>
              </a:lnSpc>
              <a:spcBef>
                <a:spcPct val="20000"/>
              </a:spcBef>
              <a:spcAft>
                <a:spcPts val="0"/>
              </a:spcAft>
              <a:buClrTx/>
              <a:buFont typeface="Arial"/>
              <a:buChar char="•"/>
            </a:pPr>
            <a:endParaRPr lang="en-US" sz="2800" dirty="0">
              <a:solidFill>
                <a:prstClr val="black"/>
              </a:solidFill>
              <a:latin typeface="Minion Pro"/>
            </a:endParaRPr>
          </a:p>
          <a:p>
            <a:pPr marL="342900" lvl="0" indent="-342900" defTabSz="457200">
              <a:lnSpc>
                <a:spcPct val="100000"/>
              </a:lnSpc>
              <a:spcBef>
                <a:spcPct val="20000"/>
              </a:spcBef>
              <a:spcAft>
                <a:spcPts val="0"/>
              </a:spcAft>
              <a:buClrTx/>
              <a:buFont typeface="Arial"/>
              <a:buChar char="•"/>
            </a:pPr>
            <a:r>
              <a:rPr lang="en-US" sz="2800" dirty="0">
                <a:solidFill>
                  <a:prstClr val="black"/>
                </a:solidFill>
                <a:latin typeface="Minion Pro"/>
              </a:rPr>
              <a:t>Overall Plan for </a:t>
            </a:r>
            <a:r>
              <a:rPr lang="en-US" sz="2800" dirty="0" err="1">
                <a:solidFill>
                  <a:prstClr val="black"/>
                </a:solidFill>
                <a:latin typeface="Minion Pro"/>
              </a:rPr>
              <a:t>Cryomodule</a:t>
            </a:r>
            <a:r>
              <a:rPr lang="en-US" sz="2800" dirty="0">
                <a:solidFill>
                  <a:prstClr val="black"/>
                </a:solidFill>
                <a:latin typeface="Minion Pro"/>
              </a:rPr>
              <a:t> Design &amp; Production</a:t>
            </a:r>
          </a:p>
          <a:p>
            <a:pPr marL="800100" lvl="1" indent="-342900" defTabSz="457200">
              <a:lnSpc>
                <a:spcPct val="100000"/>
              </a:lnSpc>
              <a:spcBef>
                <a:spcPct val="20000"/>
              </a:spcBef>
              <a:buClrTx/>
              <a:buSzTx/>
            </a:pPr>
            <a:r>
              <a:rPr lang="en-US" sz="2400" dirty="0">
                <a:solidFill>
                  <a:prstClr val="black"/>
                </a:solidFill>
                <a:latin typeface="Minion Pro"/>
              </a:rPr>
              <a:t>R&amp;D / Design Modifications Complete			</a:t>
            </a:r>
            <a:r>
              <a:rPr lang="en-US" sz="2400" dirty="0" smtClean="0">
                <a:solidFill>
                  <a:prstClr val="black"/>
                </a:solidFill>
                <a:latin typeface="Minion Pro"/>
              </a:rPr>
              <a:t>	FY14</a:t>
            </a:r>
            <a:endParaRPr lang="en-US" sz="2400" dirty="0">
              <a:solidFill>
                <a:prstClr val="black"/>
              </a:solidFill>
              <a:latin typeface="Minion Pro"/>
            </a:endParaRPr>
          </a:p>
          <a:p>
            <a:pPr marL="800100" lvl="1" indent="-342900" defTabSz="457200">
              <a:lnSpc>
                <a:spcPct val="100000"/>
              </a:lnSpc>
              <a:spcBef>
                <a:spcPct val="20000"/>
              </a:spcBef>
              <a:buClrTx/>
              <a:buSzTx/>
            </a:pPr>
            <a:r>
              <a:rPr lang="en-US" sz="2400" dirty="0">
                <a:solidFill>
                  <a:prstClr val="black"/>
                </a:solidFill>
                <a:latin typeface="Minion Pro"/>
              </a:rPr>
              <a:t>Infrastructure / Tooling							</a:t>
            </a:r>
            <a:r>
              <a:rPr lang="en-US" sz="2400" dirty="0" smtClean="0">
                <a:solidFill>
                  <a:prstClr val="black"/>
                </a:solidFill>
                <a:latin typeface="Minion Pro"/>
              </a:rPr>
              <a:t>	FY14/15</a:t>
            </a:r>
            <a:endParaRPr lang="en-US" sz="2400" dirty="0">
              <a:solidFill>
                <a:prstClr val="black"/>
              </a:solidFill>
              <a:latin typeface="Minion Pro"/>
            </a:endParaRPr>
          </a:p>
          <a:p>
            <a:pPr marL="800100" lvl="1" indent="-342900" defTabSz="457200">
              <a:lnSpc>
                <a:spcPct val="100000"/>
              </a:lnSpc>
              <a:spcBef>
                <a:spcPct val="20000"/>
              </a:spcBef>
              <a:buClrTx/>
              <a:buSzTx/>
            </a:pPr>
            <a:r>
              <a:rPr lang="en-US" sz="2400" dirty="0">
                <a:solidFill>
                  <a:prstClr val="black"/>
                </a:solidFill>
                <a:latin typeface="Minion Pro"/>
              </a:rPr>
              <a:t>Prototype CMs (2 units)				 			</a:t>
            </a:r>
            <a:r>
              <a:rPr lang="en-US" sz="2400" dirty="0" smtClean="0">
                <a:solidFill>
                  <a:prstClr val="black"/>
                </a:solidFill>
                <a:latin typeface="Minion Pro"/>
              </a:rPr>
              <a:t>FY15</a:t>
            </a:r>
            <a:endParaRPr lang="en-US" sz="2400" dirty="0">
              <a:solidFill>
                <a:prstClr val="black"/>
              </a:solidFill>
              <a:latin typeface="Minion Pro"/>
            </a:endParaRPr>
          </a:p>
          <a:p>
            <a:pPr marL="800100" lvl="1" indent="-342900" defTabSz="457200">
              <a:lnSpc>
                <a:spcPct val="100000"/>
              </a:lnSpc>
              <a:spcBef>
                <a:spcPct val="20000"/>
              </a:spcBef>
              <a:buClrTx/>
              <a:buSzTx/>
            </a:pPr>
            <a:r>
              <a:rPr lang="en-US" sz="2400" dirty="0">
                <a:solidFill>
                  <a:prstClr val="black"/>
                </a:solidFill>
                <a:latin typeface="Minion Pro"/>
              </a:rPr>
              <a:t>Start of Production 1.3 GHz CMs (33 units)	</a:t>
            </a:r>
            <a:r>
              <a:rPr lang="en-US" sz="2400" dirty="0" smtClean="0">
                <a:solidFill>
                  <a:prstClr val="black"/>
                </a:solidFill>
                <a:latin typeface="Minion Pro"/>
              </a:rPr>
              <a:t>	FY16</a:t>
            </a:r>
            <a:endParaRPr lang="en-US" sz="2400" dirty="0">
              <a:solidFill>
                <a:prstClr val="black"/>
              </a:solidFill>
              <a:latin typeface="Minion Pro"/>
            </a:endParaRPr>
          </a:p>
          <a:p>
            <a:pPr marL="1257300" lvl="2" indent="-342900" defTabSz="457200">
              <a:lnSpc>
                <a:spcPct val="100000"/>
              </a:lnSpc>
              <a:spcBef>
                <a:spcPct val="20000"/>
              </a:spcBef>
              <a:buClrTx/>
              <a:buSzTx/>
              <a:buFont typeface="Arial" panose="020B0604020202020204" pitchFamily="34" charset="0"/>
              <a:buChar char="•"/>
            </a:pPr>
            <a:r>
              <a:rPr lang="en-US" dirty="0">
                <a:solidFill>
                  <a:prstClr val="black"/>
                </a:solidFill>
                <a:latin typeface="Minion Pro"/>
              </a:rPr>
              <a:t>Rates of 1 CM per 6 – 8 weeks in current plans</a:t>
            </a:r>
          </a:p>
          <a:p>
            <a:pPr marL="800100" lvl="1" indent="-342900" defTabSz="457200">
              <a:lnSpc>
                <a:spcPct val="100000"/>
              </a:lnSpc>
              <a:spcBef>
                <a:spcPct val="20000"/>
              </a:spcBef>
              <a:buClrTx/>
              <a:buSzTx/>
            </a:pPr>
            <a:r>
              <a:rPr lang="en-US" sz="2400" dirty="0">
                <a:solidFill>
                  <a:prstClr val="black"/>
                </a:solidFill>
                <a:latin typeface="Minion Pro"/>
              </a:rPr>
              <a:t>Start of Installation at SLAC						</a:t>
            </a:r>
            <a:r>
              <a:rPr lang="en-US" sz="2400" dirty="0" smtClean="0">
                <a:solidFill>
                  <a:prstClr val="black"/>
                </a:solidFill>
                <a:latin typeface="Minion Pro"/>
              </a:rPr>
              <a:t>FY17</a:t>
            </a:r>
          </a:p>
          <a:p>
            <a:pPr marL="800100" lvl="1" indent="-342900" defTabSz="457200">
              <a:lnSpc>
                <a:spcPct val="100000"/>
              </a:lnSpc>
              <a:spcBef>
                <a:spcPct val="20000"/>
              </a:spcBef>
              <a:buClrTx/>
              <a:buSzTx/>
            </a:pPr>
            <a:r>
              <a:rPr lang="en-US" sz="2400" dirty="0" smtClean="0">
                <a:solidFill>
                  <a:prstClr val="black"/>
                </a:solidFill>
                <a:latin typeface="Minion Pro"/>
              </a:rPr>
              <a:t>Completion of CM construction @</a:t>
            </a:r>
            <a:r>
              <a:rPr lang="en-US" sz="2400" dirty="0" err="1" smtClean="0">
                <a:solidFill>
                  <a:prstClr val="black"/>
                </a:solidFill>
                <a:latin typeface="Minion Pro"/>
              </a:rPr>
              <a:t>Jlab</a:t>
            </a:r>
            <a:r>
              <a:rPr lang="en-US" sz="2400" dirty="0" smtClean="0">
                <a:solidFill>
                  <a:prstClr val="black"/>
                </a:solidFill>
                <a:latin typeface="Minion Pro"/>
              </a:rPr>
              <a:t>			FY18</a:t>
            </a:r>
            <a:endParaRPr lang="en-US" sz="2000" dirty="0">
              <a:solidFill>
                <a:prstClr val="black"/>
              </a:solidFill>
              <a:latin typeface="Minion Pro"/>
            </a:endParaRPr>
          </a:p>
          <a:p>
            <a:pPr lvl="1"/>
            <a:endParaRPr lang="en-US" sz="2800" dirty="0" smtClean="0"/>
          </a:p>
        </p:txBody>
      </p:sp>
      <p:sp>
        <p:nvSpPr>
          <p:cNvPr id="8" name="Footer Placeholder 3"/>
          <p:cNvSpPr>
            <a:spLocks noGrp="1"/>
          </p:cNvSpPr>
          <p:nvPr>
            <p:ph type="ftr" sz="quarter" idx="13"/>
          </p:nvPr>
        </p:nvSpPr>
        <p:spPr>
          <a:xfrm>
            <a:off x="445472" y="6400800"/>
            <a:ext cx="4126528" cy="314326"/>
          </a:xfrm>
        </p:spPr>
        <p:txBody>
          <a:bodyPr/>
          <a:lstStyle/>
          <a:p>
            <a:r>
              <a:rPr lang="en-US" smtClean="0"/>
              <a:t>LCLS-II FAC Review, July 1-2, 2014</a:t>
            </a:r>
            <a:endParaRPr lang="en-US" dirty="0"/>
          </a:p>
        </p:txBody>
      </p:sp>
    </p:spTree>
    <p:extLst>
      <p:ext uri="{BB962C8B-B14F-4D97-AF65-F5344CB8AC3E}">
        <p14:creationId xmlns:p14="http://schemas.microsoft.com/office/powerpoint/2010/main" val="12354598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55</a:t>
            </a:fld>
            <a:endParaRPr lang="en-US"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
        <p:nvSpPr>
          <p:cNvPr id="8" name="Content Placeholder 7"/>
          <p:cNvSpPr>
            <a:spLocks noGrp="1"/>
          </p:cNvSpPr>
          <p:nvPr>
            <p:ph sz="quarter" idx="14"/>
          </p:nvPr>
        </p:nvSpPr>
        <p:spPr>
          <a:xfrm>
            <a:off x="457200" y="1957961"/>
            <a:ext cx="8108950" cy="2542604"/>
          </a:xfrm>
        </p:spPr>
        <p:txBody>
          <a:bodyPr/>
          <a:lstStyle/>
          <a:p>
            <a:pPr algn="ctr"/>
            <a:endParaRPr lang="en-US" dirty="0" smtClean="0"/>
          </a:p>
          <a:p>
            <a:pPr algn="ctr"/>
            <a:endParaRPr lang="en-US" dirty="0"/>
          </a:p>
          <a:p>
            <a:pPr algn="ctr"/>
            <a:r>
              <a:rPr lang="en-US" sz="2600" dirty="0">
                <a:solidFill>
                  <a:prstClr val="black"/>
                </a:solidFill>
                <a:latin typeface="Minion Pro"/>
              </a:rPr>
              <a:t>Thanks for your attention!</a:t>
            </a:r>
          </a:p>
          <a:p>
            <a:pPr algn="ctr"/>
            <a:endParaRPr lang="en-US" sz="2600" dirty="0">
              <a:solidFill>
                <a:prstClr val="black"/>
              </a:solidFill>
              <a:latin typeface="Minion Pro"/>
            </a:endParaRPr>
          </a:p>
          <a:p>
            <a:pPr algn="ctr"/>
            <a:r>
              <a:rPr lang="en-US" sz="2600" dirty="0">
                <a:solidFill>
                  <a:prstClr val="black"/>
                </a:solidFill>
                <a:latin typeface="Minion Pro"/>
              </a:rPr>
              <a:t>Questions?</a:t>
            </a:r>
          </a:p>
        </p:txBody>
      </p:sp>
    </p:spTree>
    <p:extLst>
      <p:ext uri="{BB962C8B-B14F-4D97-AF65-F5344CB8AC3E}">
        <p14:creationId xmlns:p14="http://schemas.microsoft.com/office/powerpoint/2010/main" val="363067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56</a:t>
            </a:fld>
            <a:endParaRPr lang="en-US" dirty="0"/>
          </a:p>
        </p:txBody>
      </p:sp>
      <p:sp>
        <p:nvSpPr>
          <p:cNvPr id="6" name="Title 5"/>
          <p:cNvSpPr>
            <a:spLocks noGrp="1"/>
          </p:cNvSpPr>
          <p:nvPr>
            <p:ph type="title"/>
          </p:nvPr>
        </p:nvSpPr>
        <p:spPr/>
        <p:txBody>
          <a:bodyPr/>
          <a:lstStyle/>
          <a:p>
            <a:r>
              <a:rPr lang="en-US" sz="3600" dirty="0" smtClean="0"/>
              <a:t>Backup Material</a:t>
            </a:r>
            <a:endParaRPr lang="en-US" sz="3600" dirty="0"/>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spTree>
    <p:extLst>
      <p:ext uri="{BB962C8B-B14F-4D97-AF65-F5344CB8AC3E}">
        <p14:creationId xmlns:p14="http://schemas.microsoft.com/office/powerpoint/2010/main" val="616416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lstStyle/>
          <a:p>
            <a:r>
              <a:rPr lang="en-US" dirty="0" smtClean="0"/>
              <a:t>LCLS-ll Tooling process flow</a:t>
            </a:r>
            <a:endParaRPr lang="en-US" dirty="0"/>
          </a:p>
        </p:txBody>
      </p:sp>
      <p:sp>
        <p:nvSpPr>
          <p:cNvPr id="3" name="Subtitle 2"/>
          <p:cNvSpPr>
            <a:spLocks noGrp="1"/>
          </p:cNvSpPr>
          <p:nvPr>
            <p:ph type="subTitle" idx="1"/>
          </p:nvPr>
        </p:nvSpPr>
        <p:spPr>
          <a:xfrm>
            <a:off x="1447800" y="2895600"/>
            <a:ext cx="6400800" cy="1752600"/>
          </a:xfrm>
        </p:spPr>
        <p:txBody>
          <a:bodyPr>
            <a:normAutofit/>
          </a:bodyPr>
          <a:lstStyle/>
          <a:p>
            <a:r>
              <a:rPr lang="en-US" dirty="0" smtClean="0"/>
              <a:t>This presentation is a Draft outline of tooling required for assembling the LCLS-ll cavity strings.</a:t>
            </a:r>
            <a:endParaRPr lang="en-US" dirty="0"/>
          </a:p>
        </p:txBody>
      </p:sp>
    </p:spTree>
    <p:extLst>
      <p:ext uri="{BB962C8B-B14F-4D97-AF65-F5344CB8AC3E}">
        <p14:creationId xmlns:p14="http://schemas.microsoft.com/office/powerpoint/2010/main" val="3454881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VTA qualification</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Degrease/ clean  the cavity</a:t>
            </a:r>
          </a:p>
          <a:p>
            <a:pPr lvl="1"/>
            <a:r>
              <a:rPr lang="en-US" sz="2000" dirty="0" smtClean="0"/>
              <a:t>Cavity will be placed on a cleaned cart in the </a:t>
            </a:r>
            <a:r>
              <a:rPr lang="en-US" sz="2000" dirty="0" err="1" smtClean="0"/>
              <a:t>chem</a:t>
            </a:r>
            <a:r>
              <a:rPr lang="en-US" sz="2000" dirty="0" smtClean="0"/>
              <a:t>-room.  After hand and ionized nitrogen cleaning the cavity with cart can be transferred into the clean room. (If this is the way we choose to clean?)</a:t>
            </a:r>
          </a:p>
          <a:p>
            <a:pPr lvl="1"/>
            <a:r>
              <a:rPr lang="en-US" sz="2000" dirty="0" smtClean="0"/>
              <a:t>The cavity can be on a </a:t>
            </a:r>
            <a:r>
              <a:rPr lang="en-US" sz="2000" b="1" dirty="0" smtClean="0"/>
              <a:t>cart designed to grab and lift the cavity </a:t>
            </a:r>
            <a:r>
              <a:rPr lang="en-US" sz="2000" dirty="0" smtClean="0"/>
              <a:t>using a back-tech cart equipped with a two arm lift tool.</a:t>
            </a:r>
          </a:p>
          <a:p>
            <a:pPr marL="0" indent="0">
              <a:buNone/>
            </a:pPr>
            <a:r>
              <a:rPr lang="en-US" sz="2800" dirty="0" smtClean="0"/>
              <a:t>Note: The cavity is assumed to be already under vacuum.</a:t>
            </a:r>
            <a:endParaRPr lang="en-US" sz="2800" dirty="0"/>
          </a:p>
        </p:txBody>
      </p:sp>
    </p:spTree>
    <p:extLst>
      <p:ext uri="{BB962C8B-B14F-4D97-AF65-F5344CB8AC3E}">
        <p14:creationId xmlns:p14="http://schemas.microsoft.com/office/powerpoint/2010/main" val="1577616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arm lift tooling</a:t>
            </a:r>
            <a:endParaRPr lang="en-US" dirty="0"/>
          </a:p>
        </p:txBody>
      </p:sp>
      <p:sp>
        <p:nvSpPr>
          <p:cNvPr id="3" name="Content Placeholder 2"/>
          <p:cNvSpPr>
            <a:spLocks noGrp="1"/>
          </p:cNvSpPr>
          <p:nvPr>
            <p:ph sz="half" idx="4294967295"/>
          </p:nvPr>
        </p:nvSpPr>
        <p:spPr>
          <a:xfrm>
            <a:off x="685800" y="1596045"/>
            <a:ext cx="3581400" cy="4525963"/>
          </a:xfrm>
          <a:prstGeom prst="rect">
            <a:avLst/>
          </a:prstGeom>
        </p:spPr>
        <p:txBody>
          <a:bodyPr/>
          <a:lstStyle/>
          <a:p>
            <a:r>
              <a:rPr lang="en-US" dirty="0" smtClean="0"/>
              <a:t>Lift arm</a:t>
            </a:r>
          </a:p>
          <a:p>
            <a:endParaRPr lang="en-US" dirty="0"/>
          </a:p>
          <a:p>
            <a:pPr marL="0" indent="0">
              <a:buNone/>
            </a:pPr>
            <a:endParaRPr lang="en-US" dirty="0"/>
          </a:p>
        </p:txBody>
      </p:sp>
      <p:sp>
        <p:nvSpPr>
          <p:cNvPr id="4" name="Content Placeholder 3"/>
          <p:cNvSpPr>
            <a:spLocks noGrp="1"/>
          </p:cNvSpPr>
          <p:nvPr>
            <p:ph sz="half" idx="4294967295"/>
          </p:nvPr>
        </p:nvSpPr>
        <p:spPr>
          <a:xfrm>
            <a:off x="4648200" y="1600200"/>
            <a:ext cx="4038600" cy="4525963"/>
          </a:xfrm>
          <a:prstGeom prst="rect">
            <a:avLst/>
          </a:prstGeom>
        </p:spPr>
        <p:txBody>
          <a:bodyPr/>
          <a:lstStyle/>
          <a:p>
            <a:r>
              <a:rPr lang="en-US" dirty="0" smtClean="0"/>
              <a:t>Lift arm assembly</a:t>
            </a:r>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362200"/>
            <a:ext cx="3098800" cy="25654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68225" y="3223697"/>
            <a:ext cx="3917311" cy="1823762"/>
          </a:xfrm>
          <a:prstGeom prst="rect">
            <a:avLst/>
          </a:prstGeom>
        </p:spPr>
      </p:pic>
    </p:spTree>
    <p:extLst>
      <p:ext uri="{BB962C8B-B14F-4D97-AF65-F5344CB8AC3E}">
        <p14:creationId xmlns:p14="http://schemas.microsoft.com/office/powerpoint/2010/main" val="56708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a:xfrm>
            <a:off x="451821" y="129091"/>
            <a:ext cx="8624165" cy="753033"/>
          </a:xfrm>
        </p:spPr>
        <p:txBody>
          <a:bodyPr/>
          <a:lstStyle/>
          <a:p>
            <a:r>
              <a:rPr lang="en-US" sz="3200" dirty="0"/>
              <a:t>Opportunity to Learn from CEA Colleagues</a:t>
            </a:r>
          </a:p>
        </p:txBody>
      </p:sp>
      <p:sp>
        <p:nvSpPr>
          <p:cNvPr id="4" name="Footer Placeholder 3"/>
          <p:cNvSpPr>
            <a:spLocks noGrp="1"/>
          </p:cNvSpPr>
          <p:nvPr>
            <p:ph type="ftr" sz="quarter" idx="13"/>
          </p:nvPr>
        </p:nvSpPr>
        <p:spPr/>
        <p:txBody>
          <a:bodyPr/>
          <a:lstStyle/>
          <a:p>
            <a:r>
              <a:rPr lang="en-US" smtClean="0"/>
              <a:t>LCLS-II FAC Review, July 1-2, 2014</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569" y="1177302"/>
            <a:ext cx="6940717" cy="519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626644" y="5269411"/>
            <a:ext cx="3449343" cy="307777"/>
          </a:xfrm>
          <a:prstGeom prst="rect">
            <a:avLst/>
          </a:prstGeom>
        </p:spPr>
        <p:txBody>
          <a:bodyPr wrap="square">
            <a:spAutoFit/>
          </a:bodyPr>
          <a:lstStyle/>
          <a:p>
            <a:r>
              <a:rPr lang="en-US" sz="1400" dirty="0" smtClean="0"/>
              <a:t>Production of CMs is currently ramping up!</a:t>
            </a:r>
          </a:p>
        </p:txBody>
      </p:sp>
    </p:spTree>
    <p:extLst>
      <p:ext uri="{BB962C8B-B14F-4D97-AF65-F5344CB8AC3E}">
        <p14:creationId xmlns:p14="http://schemas.microsoft.com/office/powerpoint/2010/main" val="1724646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Tooling for hanging cavity into test stand</a:t>
            </a:r>
            <a:endParaRPr lang="en-US"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050512" y="1600200"/>
            <a:ext cx="2851976" cy="4525963"/>
          </a:xfrm>
          <a:prstGeom prst="rect">
            <a:avLst/>
          </a:prstGeom>
        </p:spPr>
      </p:pic>
      <p:sp>
        <p:nvSpPr>
          <p:cNvPr id="6" name="Content Placeholder 5"/>
          <p:cNvSpPr>
            <a:spLocks noGrp="1"/>
          </p:cNvSpPr>
          <p:nvPr>
            <p:ph sz="half" idx="4294967295"/>
          </p:nvPr>
        </p:nvSpPr>
        <p:spPr>
          <a:xfrm>
            <a:off x="4648200" y="1600200"/>
            <a:ext cx="4038600" cy="4525963"/>
          </a:xfrm>
          <a:prstGeom prst="rect">
            <a:avLst/>
          </a:prstGeom>
        </p:spPr>
        <p:txBody>
          <a:bodyPr/>
          <a:lstStyle/>
          <a:p>
            <a:r>
              <a:rPr lang="en-US" dirty="0" smtClean="0"/>
              <a:t>VTA flanges are not pictured.  As previously noted the cavity is already under vacuum.</a:t>
            </a:r>
          </a:p>
          <a:p>
            <a:r>
              <a:rPr lang="en-US" dirty="0" smtClean="0"/>
              <a:t>Test stand pump line may be connected to actively pump the cavity during VTA test cycle?</a:t>
            </a:r>
            <a:endParaRPr lang="en-US" dirty="0"/>
          </a:p>
        </p:txBody>
      </p:sp>
    </p:spTree>
    <p:extLst>
      <p:ext uri="{BB962C8B-B14F-4D97-AF65-F5344CB8AC3E}">
        <p14:creationId xmlns:p14="http://schemas.microsoft.com/office/powerpoint/2010/main" val="1314820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Transfer cavity to clean room.  </a:t>
            </a:r>
            <a:endParaRPr lang="en-US" dirty="0"/>
          </a:p>
        </p:txBody>
      </p:sp>
      <p:sp>
        <p:nvSpPr>
          <p:cNvPr id="3" name="Content Placeholder 2"/>
          <p:cNvSpPr>
            <a:spLocks noGrp="1"/>
          </p:cNvSpPr>
          <p:nvPr>
            <p:ph idx="4294967295"/>
          </p:nvPr>
        </p:nvSpPr>
        <p:spPr>
          <a:xfrm>
            <a:off x="609600" y="1371600"/>
            <a:ext cx="7772400" cy="2209800"/>
          </a:xfrm>
          <a:prstGeom prst="rect">
            <a:avLst/>
          </a:prstGeom>
        </p:spPr>
        <p:txBody>
          <a:bodyPr>
            <a:normAutofit fontScale="77500" lnSpcReduction="20000"/>
          </a:bodyPr>
          <a:lstStyle/>
          <a:p>
            <a:r>
              <a:rPr lang="en-US" sz="2800" dirty="0" smtClean="0"/>
              <a:t>Using two arm tooling remove from stand and transfer to string rail.  </a:t>
            </a:r>
          </a:p>
          <a:p>
            <a:r>
              <a:rPr lang="en-US" sz="2800" dirty="0" smtClean="0"/>
              <a:t>Install cavity onto rail and install roll tooling. </a:t>
            </a:r>
          </a:p>
          <a:p>
            <a:pPr marL="0" indent="0">
              <a:buNone/>
            </a:pPr>
            <a:r>
              <a:rPr lang="en-US" sz="2600" b="1" dirty="0" smtClean="0"/>
              <a:t>Note: </a:t>
            </a:r>
            <a:r>
              <a:rPr lang="en-US" sz="2600" dirty="0" smtClean="0"/>
              <a:t>When to bleed-up the cavity? Can be done on test stand or on the rail.  Tooling will be required for this activity after an agreed method is determined.</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505200"/>
            <a:ext cx="4572000" cy="2744868"/>
          </a:xfrm>
          <a:prstGeom prst="rect">
            <a:avLst/>
          </a:prstGeom>
        </p:spPr>
      </p:pic>
    </p:spTree>
    <p:extLst>
      <p:ext uri="{BB962C8B-B14F-4D97-AF65-F5344CB8AC3E}">
        <p14:creationId xmlns:p14="http://schemas.microsoft.com/office/powerpoint/2010/main" val="1589382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28600"/>
            <a:ext cx="7831016" cy="6318820"/>
          </a:xfrm>
          <a:prstGeom prst="rect">
            <a:avLst/>
          </a:prstGeom>
        </p:spPr>
      </p:pic>
    </p:spTree>
    <p:extLst>
      <p:ext uri="{BB962C8B-B14F-4D97-AF65-F5344CB8AC3E}">
        <p14:creationId xmlns:p14="http://schemas.microsoft.com/office/powerpoint/2010/main" val="1071862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b="1" dirty="0" smtClean="0"/>
              <a:t>Bridge level </a:t>
            </a:r>
            <a:r>
              <a:rPr lang="en-US" dirty="0" smtClean="0"/>
              <a:t>is used to set roll</a:t>
            </a:r>
            <a:endParaRPr lang="en-US" dirty="0"/>
          </a:p>
        </p:txBody>
      </p:sp>
      <p:pic>
        <p:nvPicPr>
          <p:cNvPr id="102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262062" y="2438400"/>
            <a:ext cx="3106725" cy="233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775212" y="2438400"/>
            <a:ext cx="3106725" cy="233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665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Align the cavity</a:t>
            </a:r>
            <a:endParaRPr lang="en-US" dirty="0"/>
          </a:p>
        </p:txBody>
      </p:sp>
      <p:sp>
        <p:nvSpPr>
          <p:cNvPr id="4" name="Content Placeholder 3"/>
          <p:cNvSpPr>
            <a:spLocks noGrp="1"/>
          </p:cNvSpPr>
          <p:nvPr>
            <p:ph sz="half" idx="4294967295"/>
          </p:nvPr>
        </p:nvSpPr>
        <p:spPr>
          <a:xfrm>
            <a:off x="4648200" y="1600200"/>
            <a:ext cx="4038600" cy="4525963"/>
          </a:xfrm>
          <a:prstGeom prst="rect">
            <a:avLst/>
          </a:prstGeom>
        </p:spPr>
        <p:txBody>
          <a:bodyPr/>
          <a:lstStyle/>
          <a:p>
            <a:r>
              <a:rPr lang="en-US" dirty="0" smtClean="0"/>
              <a:t>A </a:t>
            </a:r>
            <a:r>
              <a:rPr lang="en-US" b="1" dirty="0" smtClean="0"/>
              <a:t>special wedge </a:t>
            </a:r>
            <a:r>
              <a:rPr lang="en-US" dirty="0" smtClean="0"/>
              <a:t>is used if the cavity flange has flats.</a:t>
            </a:r>
          </a:p>
          <a:p>
            <a:r>
              <a:rPr lang="en-US" dirty="0" smtClean="0"/>
              <a:t>Dial indicators are used to set x-y.  </a:t>
            </a:r>
          </a:p>
          <a:p>
            <a:r>
              <a:rPr lang="en-US" dirty="0" smtClean="0"/>
              <a:t>All cavities are aligned similar to </a:t>
            </a:r>
            <a:r>
              <a:rPr lang="en-US" dirty="0" err="1" smtClean="0"/>
              <a:t>Jlab</a:t>
            </a:r>
            <a:r>
              <a:rPr lang="en-US" dirty="0" smtClean="0"/>
              <a:t>  techniques.</a:t>
            </a:r>
            <a:endParaRPr lang="en-US" dirty="0"/>
          </a:p>
        </p:txBody>
      </p:sp>
      <p:pic>
        <p:nvPicPr>
          <p:cNvPr id="2050"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1828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s://vector-offsite.fnal.gov/VectorFiles/VectorExtras/1369/3/45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3886200"/>
            <a:ext cx="24288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761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 valve preparation</a:t>
            </a:r>
            <a:endParaRPr lang="en-US" dirty="0"/>
          </a:p>
        </p:txBody>
      </p:sp>
      <p:sp>
        <p:nvSpPr>
          <p:cNvPr id="3" name="Content Placeholder 2"/>
          <p:cNvSpPr>
            <a:spLocks noGrp="1"/>
          </p:cNvSpPr>
          <p:nvPr>
            <p:ph sz="half" idx="4294967295"/>
          </p:nvPr>
        </p:nvSpPr>
        <p:spPr>
          <a:xfrm>
            <a:off x="457200" y="1600200"/>
            <a:ext cx="4038600" cy="4525963"/>
          </a:xfrm>
          <a:prstGeom prst="rect">
            <a:avLst/>
          </a:prstGeom>
        </p:spPr>
        <p:txBody>
          <a:bodyPr/>
          <a:lstStyle/>
          <a:p>
            <a:r>
              <a:rPr lang="en-US" dirty="0" smtClean="0"/>
              <a:t>The gate valve is installed to rail tooling.</a:t>
            </a:r>
          </a:p>
          <a:p>
            <a:r>
              <a:rPr lang="en-US" dirty="0" smtClean="0"/>
              <a:t>Fermi assembles 2.75” valve assembly to valve on rail.  (We typically would do this at the bench, then mount sub-assembly to string.)</a:t>
            </a:r>
            <a:endParaRPr lang="en-US" dirty="0"/>
          </a:p>
        </p:txBody>
      </p:sp>
      <p:pic>
        <p:nvPicPr>
          <p:cNvPr id="3075"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953000" y="2286000"/>
            <a:ext cx="3410334" cy="256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952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Gate valve alignment</a:t>
            </a:r>
            <a:endParaRPr lang="en-US" dirty="0"/>
          </a:p>
        </p:txBody>
      </p:sp>
      <p:sp>
        <p:nvSpPr>
          <p:cNvPr id="3" name="Content Placeholder 2"/>
          <p:cNvSpPr>
            <a:spLocks noGrp="1"/>
          </p:cNvSpPr>
          <p:nvPr>
            <p:ph sz="half" idx="4294967295"/>
          </p:nvPr>
        </p:nvSpPr>
        <p:spPr>
          <a:xfrm>
            <a:off x="457200" y="1371600"/>
            <a:ext cx="4038600" cy="4525963"/>
          </a:xfrm>
          <a:prstGeom prst="rect">
            <a:avLst/>
          </a:prstGeom>
        </p:spPr>
        <p:txBody>
          <a:bodyPr>
            <a:normAutofit/>
          </a:bodyPr>
          <a:lstStyle/>
          <a:p>
            <a:r>
              <a:rPr lang="en-US" dirty="0" smtClean="0"/>
              <a:t>Align gate valve to the cavity</a:t>
            </a:r>
          </a:p>
          <a:p>
            <a:r>
              <a:rPr lang="en-US" dirty="0" smtClean="0"/>
              <a:t>Different tooling is shown in presentation for alignment. </a:t>
            </a:r>
          </a:p>
          <a:p>
            <a:pPr marL="0" indent="0">
              <a:buNone/>
            </a:pPr>
            <a:r>
              <a:rPr lang="en-US" dirty="0" smtClean="0"/>
              <a:t>Note: We’ve always hand installed valves.  Valve alignment tooling will add length to assembly rail. Seems like a cleaner method over </a:t>
            </a:r>
            <a:r>
              <a:rPr lang="en-US" dirty="0" err="1" smtClean="0"/>
              <a:t>Jlab</a:t>
            </a:r>
            <a:r>
              <a:rPr lang="en-US" dirty="0" smtClean="0"/>
              <a:t> method.</a:t>
            </a:r>
            <a:endParaRPr lang="en-US" dirty="0"/>
          </a:p>
        </p:txBody>
      </p:sp>
      <p:pic>
        <p:nvPicPr>
          <p:cNvPr id="4098"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724400" y="1447801"/>
            <a:ext cx="313729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4038600"/>
            <a:ext cx="3124201" cy="2341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673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Assemble gate valve to cavity</a:t>
            </a:r>
            <a:endParaRPr lang="en-US" dirty="0"/>
          </a:p>
        </p:txBody>
      </p:sp>
      <p:sp>
        <p:nvSpPr>
          <p:cNvPr id="3" name="Content Placeholder 2"/>
          <p:cNvSpPr>
            <a:spLocks noGrp="1"/>
          </p:cNvSpPr>
          <p:nvPr>
            <p:ph sz="half" idx="4294967295"/>
          </p:nvPr>
        </p:nvSpPr>
        <p:spPr>
          <a:xfrm>
            <a:off x="457200" y="1600200"/>
            <a:ext cx="4038600" cy="4525963"/>
          </a:xfrm>
          <a:prstGeom prst="rect">
            <a:avLst/>
          </a:prstGeom>
        </p:spPr>
        <p:txBody>
          <a:bodyPr/>
          <a:lstStyle/>
          <a:p>
            <a:r>
              <a:rPr lang="en-US" dirty="0" smtClean="0"/>
              <a:t>Gate valve is allowed to slide on rail to bring valve to cavity. </a:t>
            </a:r>
          </a:p>
          <a:p>
            <a:r>
              <a:rPr lang="en-US" dirty="0"/>
              <a:t>30 NM </a:t>
            </a:r>
            <a:r>
              <a:rPr lang="en-US" dirty="0" smtClean="0"/>
              <a:t>torque is used.</a:t>
            </a:r>
            <a:endParaRPr lang="en-US" dirty="0"/>
          </a:p>
        </p:txBody>
      </p:sp>
      <p:pic>
        <p:nvPicPr>
          <p:cNvPr id="5122"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876800" y="2133600"/>
            <a:ext cx="333970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060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Interconnecting bellows</a:t>
            </a:r>
            <a:endParaRPr lang="en-US" dirty="0"/>
          </a:p>
        </p:txBody>
      </p:sp>
      <p:sp>
        <p:nvSpPr>
          <p:cNvPr id="4" name="Content Placeholder 3"/>
          <p:cNvSpPr>
            <a:spLocks noGrp="1"/>
          </p:cNvSpPr>
          <p:nvPr>
            <p:ph sz="half" idx="4294967295"/>
          </p:nvPr>
        </p:nvSpPr>
        <p:spPr>
          <a:xfrm>
            <a:off x="4648200" y="1219200"/>
            <a:ext cx="4038600" cy="4906963"/>
          </a:xfrm>
          <a:prstGeom prst="rect">
            <a:avLst/>
          </a:prstGeom>
        </p:spPr>
        <p:txBody>
          <a:bodyPr/>
          <a:lstStyle/>
          <a:p>
            <a:r>
              <a:rPr lang="en-US" dirty="0" smtClean="0"/>
              <a:t>The bellows is installed into the tooling on the bench. </a:t>
            </a:r>
          </a:p>
          <a:p>
            <a:r>
              <a:rPr lang="en-US" dirty="0" smtClean="0"/>
              <a:t>The sub-assembly is installed on the rail. next to the cavity.</a:t>
            </a:r>
          </a:p>
          <a:p>
            <a:endParaRPr lang="en-US" dirty="0"/>
          </a:p>
        </p:txBody>
      </p:sp>
      <p:pic>
        <p:nvPicPr>
          <p:cNvPr id="614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262062" y="2286000"/>
            <a:ext cx="3309131" cy="249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114800"/>
            <a:ext cx="24288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652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066800"/>
          </a:xfrm>
        </p:spPr>
        <p:txBody>
          <a:bodyPr>
            <a:normAutofit/>
          </a:bodyPr>
          <a:lstStyle/>
          <a:p>
            <a:r>
              <a:rPr lang="en-US" dirty="0" smtClean="0"/>
              <a:t>Alignment and assembly of the bellows</a:t>
            </a:r>
            <a:endParaRPr lang="en-US" dirty="0"/>
          </a:p>
        </p:txBody>
      </p:sp>
      <p:sp>
        <p:nvSpPr>
          <p:cNvPr id="4" name="Content Placeholder 3"/>
          <p:cNvSpPr>
            <a:spLocks noGrp="1"/>
          </p:cNvSpPr>
          <p:nvPr>
            <p:ph sz="half" idx="4294967295"/>
          </p:nvPr>
        </p:nvSpPr>
        <p:spPr>
          <a:xfrm>
            <a:off x="4605337" y="1752600"/>
            <a:ext cx="4038600" cy="4525963"/>
          </a:xfrm>
          <a:prstGeom prst="rect">
            <a:avLst/>
          </a:prstGeom>
        </p:spPr>
        <p:txBody>
          <a:bodyPr/>
          <a:lstStyle/>
          <a:p>
            <a:r>
              <a:rPr lang="en-US" sz="2400" b="1" dirty="0" smtClean="0"/>
              <a:t>Alignment rods </a:t>
            </a:r>
            <a:r>
              <a:rPr lang="en-US" sz="2400" dirty="0" smtClean="0"/>
              <a:t>are used for alignment of the bellows.</a:t>
            </a:r>
          </a:p>
          <a:p>
            <a:r>
              <a:rPr lang="en-US" sz="2400" b="1" dirty="0" smtClean="0"/>
              <a:t>Flat gauge bar </a:t>
            </a:r>
            <a:r>
              <a:rPr lang="en-US" sz="2400" dirty="0" smtClean="0"/>
              <a:t>is used for parallelism. </a:t>
            </a:r>
          </a:p>
          <a:p>
            <a:r>
              <a:rPr lang="en-US" sz="2400" dirty="0" smtClean="0"/>
              <a:t>Slide bellows to cavity for connection. </a:t>
            </a:r>
          </a:p>
          <a:p>
            <a:endParaRPr lang="en-US" dirty="0"/>
          </a:p>
        </p:txBody>
      </p:sp>
      <p:pic>
        <p:nvPicPr>
          <p:cNvPr id="7170"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3779308" cy="283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191000"/>
            <a:ext cx="24288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253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566150" y="6318251"/>
            <a:ext cx="318932" cy="539750"/>
          </a:xfrm>
          <a:prstGeom prst="rect">
            <a:avLst/>
          </a:prstGeom>
        </p:spPr>
        <p:txBody>
          <a:bodyPr/>
          <a:lstStyle/>
          <a:p>
            <a:fld id="{5BD36294-2849-48A8-8531-5354CF3095D2}" type="slidenum">
              <a:rPr lang="en-US" smtClean="0">
                <a:solidFill>
                  <a:srgbClr val="000000"/>
                </a:solidFill>
              </a:rPr>
              <a:pPr/>
              <a:t>7</a:t>
            </a:fld>
            <a:endParaRPr lang="en-US" dirty="0">
              <a:solidFill>
                <a:srgbClr val="000000"/>
              </a:solidFill>
            </a:endParaRPr>
          </a:p>
        </p:txBody>
      </p:sp>
      <p:sp>
        <p:nvSpPr>
          <p:cNvPr id="3" name="Title 2"/>
          <p:cNvSpPr>
            <a:spLocks noGrp="1"/>
          </p:cNvSpPr>
          <p:nvPr>
            <p:ph type="title"/>
          </p:nvPr>
        </p:nvSpPr>
        <p:spPr>
          <a:xfrm>
            <a:off x="185795" y="155973"/>
            <a:ext cx="8671601" cy="762000"/>
          </a:xfrm>
        </p:spPr>
        <p:txBody>
          <a:bodyPr/>
          <a:lstStyle/>
          <a:p>
            <a:r>
              <a:rPr lang="en-US" sz="3200" dirty="0" smtClean="0"/>
              <a:t>Leverage FNAL’s ILC-style </a:t>
            </a:r>
            <a:br>
              <a:rPr lang="en-US" sz="3200" dirty="0" smtClean="0"/>
            </a:br>
            <a:r>
              <a:rPr lang="en-US" sz="3200" dirty="0" smtClean="0"/>
              <a:t>CM Production Development</a:t>
            </a:r>
            <a:endParaRPr lang="en-US" sz="3200" dirty="0"/>
          </a:p>
        </p:txBody>
      </p:sp>
      <p:pic>
        <p:nvPicPr>
          <p:cNvPr id="8" name="Picture 4" descr="DSC00262"/>
          <p:cNvPicPr>
            <a:picLocks noChangeAspect="1" noChangeArrowheads="1"/>
          </p:cNvPicPr>
          <p:nvPr/>
        </p:nvPicPr>
        <p:blipFill rotWithShape="1">
          <a:blip r:embed="rId2">
            <a:extLst>
              <a:ext uri="{28A0092B-C50C-407E-A947-70E740481C1C}">
                <a14:useLocalDpi xmlns:a14="http://schemas.microsoft.com/office/drawing/2010/main" val="0"/>
              </a:ext>
            </a:extLst>
          </a:blip>
          <a:srcRect t="38806" b="14668"/>
          <a:stretch/>
        </p:blipFill>
        <p:spPr bwMode="auto">
          <a:xfrm>
            <a:off x="4078695" y="4294137"/>
            <a:ext cx="4596356" cy="160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Q:\TD_SCRF\Cryomodule2\Assembly Pictures\Cold Mass Assembly\DSC04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40" y="1153970"/>
            <a:ext cx="2884967" cy="216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descr="Q:\TD_SCRF\Cryomodule2\Assembly Pictures\Cold Mass Assembly\DSC043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40" y="3685985"/>
            <a:ext cx="3251793" cy="243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DSC00489"/>
          <p:cNvPicPr>
            <a:picLocks noChangeAspect="1" noChangeArrowheads="1"/>
          </p:cNvPicPr>
          <p:nvPr/>
        </p:nvPicPr>
        <p:blipFill rotWithShape="1">
          <a:blip r:embed="rId5">
            <a:extLst>
              <a:ext uri="{28A0092B-C50C-407E-A947-70E740481C1C}">
                <a14:useLocalDpi xmlns:a14="http://schemas.microsoft.com/office/drawing/2010/main" val="0"/>
              </a:ext>
            </a:extLst>
          </a:blip>
          <a:srcRect t="9923" b="14418"/>
          <a:stretch/>
        </p:blipFill>
        <p:spPr bwMode="auto">
          <a:xfrm>
            <a:off x="4055656" y="1153969"/>
            <a:ext cx="4637035" cy="263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72399" y="3343120"/>
            <a:ext cx="2869908" cy="307777"/>
          </a:xfrm>
          <a:prstGeom prst="rect">
            <a:avLst/>
          </a:prstGeom>
          <a:noFill/>
        </p:spPr>
        <p:txBody>
          <a:bodyPr wrap="square" rtlCol="0">
            <a:spAutoFit/>
          </a:bodyPr>
          <a:lstStyle/>
          <a:p>
            <a:r>
              <a:rPr lang="en-US" sz="1400" dirty="0" smtClean="0"/>
              <a:t>Cavity </a:t>
            </a:r>
            <a:r>
              <a:rPr lang="en-US" sz="1400" dirty="0"/>
              <a:t>S</a:t>
            </a:r>
            <a:r>
              <a:rPr lang="en-US" sz="1400" dirty="0" smtClean="0"/>
              <a:t>tring Assembly</a:t>
            </a:r>
            <a:endParaRPr lang="en-US" sz="1400" dirty="0"/>
          </a:p>
        </p:txBody>
      </p:sp>
      <p:sp>
        <p:nvSpPr>
          <p:cNvPr id="13" name="TextBox 12"/>
          <p:cNvSpPr txBox="1"/>
          <p:nvPr/>
        </p:nvSpPr>
        <p:spPr>
          <a:xfrm>
            <a:off x="472399" y="6132386"/>
            <a:ext cx="3236734" cy="307777"/>
          </a:xfrm>
          <a:prstGeom prst="rect">
            <a:avLst/>
          </a:prstGeom>
          <a:noFill/>
        </p:spPr>
        <p:txBody>
          <a:bodyPr wrap="square" rtlCol="0">
            <a:spAutoFit/>
          </a:bodyPr>
          <a:lstStyle/>
          <a:p>
            <a:r>
              <a:rPr lang="en-US" sz="1400" dirty="0" smtClean="0"/>
              <a:t>Cold Mass Assembly</a:t>
            </a:r>
            <a:endParaRPr lang="en-US" sz="1400" dirty="0"/>
          </a:p>
        </p:txBody>
      </p:sp>
      <p:sp>
        <p:nvSpPr>
          <p:cNvPr id="14" name="TextBox 13"/>
          <p:cNvSpPr txBox="1"/>
          <p:nvPr/>
        </p:nvSpPr>
        <p:spPr>
          <a:xfrm>
            <a:off x="4055655" y="3789215"/>
            <a:ext cx="4619395" cy="307777"/>
          </a:xfrm>
          <a:prstGeom prst="rect">
            <a:avLst/>
          </a:prstGeom>
          <a:noFill/>
        </p:spPr>
        <p:txBody>
          <a:bodyPr wrap="square" rtlCol="0">
            <a:spAutoFit/>
          </a:bodyPr>
          <a:lstStyle/>
          <a:p>
            <a:r>
              <a:rPr lang="en-US" sz="1400" dirty="0" smtClean="0"/>
              <a:t>Insertion of Cold Mass into Cryostat  Assembly</a:t>
            </a:r>
            <a:endParaRPr lang="en-US" sz="1400" dirty="0"/>
          </a:p>
        </p:txBody>
      </p:sp>
      <p:sp>
        <p:nvSpPr>
          <p:cNvPr id="15" name="TextBox 14"/>
          <p:cNvSpPr txBox="1"/>
          <p:nvPr/>
        </p:nvSpPr>
        <p:spPr>
          <a:xfrm>
            <a:off x="4078695" y="5898013"/>
            <a:ext cx="4619395" cy="307777"/>
          </a:xfrm>
          <a:prstGeom prst="rect">
            <a:avLst/>
          </a:prstGeom>
          <a:noFill/>
        </p:spPr>
        <p:txBody>
          <a:bodyPr wrap="square" rtlCol="0">
            <a:spAutoFit/>
          </a:bodyPr>
          <a:lstStyle/>
          <a:p>
            <a:r>
              <a:rPr lang="en-US" sz="1400" dirty="0" err="1" smtClean="0"/>
              <a:t>Cryomodule</a:t>
            </a:r>
            <a:r>
              <a:rPr lang="en-US" sz="1400" dirty="0" smtClean="0"/>
              <a:t> Ready for Transport On-site</a:t>
            </a:r>
            <a:endParaRPr lang="en-US" sz="1400" dirty="0"/>
          </a:p>
        </p:txBody>
      </p:sp>
      <p:sp>
        <p:nvSpPr>
          <p:cNvPr id="16" name="TextBox 15"/>
          <p:cNvSpPr txBox="1"/>
          <p:nvPr/>
        </p:nvSpPr>
        <p:spPr>
          <a:xfrm>
            <a:off x="3612258" y="6155030"/>
            <a:ext cx="5138778" cy="338554"/>
          </a:xfrm>
          <a:prstGeom prst="rect">
            <a:avLst/>
          </a:prstGeom>
          <a:noFill/>
        </p:spPr>
        <p:txBody>
          <a:bodyPr wrap="square" rtlCol="0">
            <a:spAutoFit/>
          </a:bodyPr>
          <a:lstStyle/>
          <a:p>
            <a:pPr algn="r"/>
            <a:r>
              <a:rPr lang="en-US" sz="1600" dirty="0" smtClean="0"/>
              <a:t>Courtesy of T. </a:t>
            </a:r>
            <a:r>
              <a:rPr lang="en-US" sz="1600" dirty="0" err="1" smtClean="0"/>
              <a:t>Arkan</a:t>
            </a:r>
            <a:r>
              <a:rPr lang="en-US" sz="1600" dirty="0" smtClean="0"/>
              <a:t>, FNAL</a:t>
            </a:r>
            <a:endParaRPr lang="en-US" sz="1600" dirty="0"/>
          </a:p>
        </p:txBody>
      </p:sp>
      <p:sp>
        <p:nvSpPr>
          <p:cNvPr id="17"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3858789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Bellows assembly Continued</a:t>
            </a:r>
            <a:endParaRPr lang="en-US" dirty="0"/>
          </a:p>
        </p:txBody>
      </p:sp>
      <p:sp>
        <p:nvSpPr>
          <p:cNvPr id="3" name="Content Placeholder 2"/>
          <p:cNvSpPr>
            <a:spLocks noGrp="1"/>
          </p:cNvSpPr>
          <p:nvPr>
            <p:ph sz="half" idx="4294967295"/>
          </p:nvPr>
        </p:nvSpPr>
        <p:spPr>
          <a:xfrm>
            <a:off x="457200" y="1600200"/>
            <a:ext cx="4038600" cy="4525963"/>
          </a:xfrm>
          <a:prstGeom prst="rect">
            <a:avLst/>
          </a:prstGeom>
        </p:spPr>
        <p:txBody>
          <a:bodyPr/>
          <a:lstStyle/>
          <a:p>
            <a:r>
              <a:rPr lang="en-US" dirty="0" smtClean="0"/>
              <a:t>Install </a:t>
            </a:r>
            <a:r>
              <a:rPr lang="en-US" b="1" dirty="0" smtClean="0"/>
              <a:t>bellows adjustment rods</a:t>
            </a:r>
            <a:r>
              <a:rPr lang="en-US" dirty="0" smtClean="0"/>
              <a:t>.</a:t>
            </a:r>
          </a:p>
          <a:p>
            <a:endParaRPr lang="en-US" dirty="0"/>
          </a:p>
        </p:txBody>
      </p:sp>
      <p:sp>
        <p:nvSpPr>
          <p:cNvPr id="4" name="Content Placeholder 3"/>
          <p:cNvSpPr>
            <a:spLocks noGrp="1"/>
          </p:cNvSpPr>
          <p:nvPr>
            <p:ph sz="half" idx="4294967295"/>
          </p:nvPr>
        </p:nvSpPr>
        <p:spPr>
          <a:xfrm>
            <a:off x="4648200" y="1600200"/>
            <a:ext cx="4038600" cy="4525963"/>
          </a:xfrm>
          <a:prstGeom prst="rect">
            <a:avLst/>
          </a:prstGeom>
        </p:spPr>
        <p:txBody>
          <a:bodyPr/>
          <a:lstStyle/>
          <a:p>
            <a:r>
              <a:rPr lang="en-US" dirty="0" smtClean="0"/>
              <a:t>Slowly bring the second cavity to the bellows and make connection.</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819400"/>
            <a:ext cx="313729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137731"/>
            <a:ext cx="2613311" cy="1967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5530334"/>
            <a:ext cx="6418899" cy="646331"/>
          </a:xfrm>
          <a:prstGeom prst="rect">
            <a:avLst/>
          </a:prstGeom>
          <a:noFill/>
        </p:spPr>
        <p:txBody>
          <a:bodyPr wrap="square" rtlCol="0">
            <a:spAutoFit/>
          </a:bodyPr>
          <a:lstStyle/>
          <a:p>
            <a:r>
              <a:rPr lang="en-US" dirty="0" smtClean="0"/>
              <a:t>Note:  I didn’t understand how the bellows length is set?  Does the tooling automatically set this?</a:t>
            </a:r>
            <a:endParaRPr lang="en-US" dirty="0"/>
          </a:p>
        </p:txBody>
      </p:sp>
    </p:spTree>
    <p:extLst>
      <p:ext uri="{BB962C8B-B14F-4D97-AF65-F5344CB8AC3E}">
        <p14:creationId xmlns:p14="http://schemas.microsoft.com/office/powerpoint/2010/main" val="1545727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 Lollipops</a:t>
            </a:r>
            <a:endParaRPr lang="en-US" dirty="0"/>
          </a:p>
        </p:txBody>
      </p:sp>
      <p:sp>
        <p:nvSpPr>
          <p:cNvPr id="3" name="Content Placeholder 2"/>
          <p:cNvSpPr>
            <a:spLocks noGrp="1"/>
          </p:cNvSpPr>
          <p:nvPr>
            <p:ph sz="half" idx="4294967295"/>
          </p:nvPr>
        </p:nvSpPr>
        <p:spPr>
          <a:xfrm>
            <a:off x="1143000" y="1600200"/>
            <a:ext cx="6705600" cy="4525963"/>
          </a:xfrm>
          <a:prstGeom prst="rect">
            <a:avLst/>
          </a:prstGeom>
        </p:spPr>
        <p:txBody>
          <a:bodyPr/>
          <a:lstStyle/>
          <a:p>
            <a:r>
              <a:rPr lang="en-US" dirty="0" smtClean="0"/>
              <a:t>Install </a:t>
            </a:r>
            <a:r>
              <a:rPr lang="en-US" b="1" dirty="0" smtClean="0"/>
              <a:t>lock between lollipop </a:t>
            </a:r>
            <a:r>
              <a:rPr lang="en-US" dirty="0" smtClean="0"/>
              <a:t>assemblies.</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362200"/>
            <a:ext cx="4800600" cy="361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666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Bellows installation between cavity and magnet assembly</a:t>
            </a:r>
            <a:endParaRPr lang="en-US" dirty="0"/>
          </a:p>
        </p:txBody>
      </p:sp>
      <p:sp>
        <p:nvSpPr>
          <p:cNvPr id="3" name="Content Placeholder 2"/>
          <p:cNvSpPr>
            <a:spLocks noGrp="1"/>
          </p:cNvSpPr>
          <p:nvPr>
            <p:ph sz="half" idx="4294967295"/>
          </p:nvPr>
        </p:nvSpPr>
        <p:spPr>
          <a:xfrm>
            <a:off x="457200" y="1600200"/>
            <a:ext cx="4038600" cy="4525963"/>
          </a:xfrm>
          <a:prstGeom prst="rect">
            <a:avLst/>
          </a:prstGeom>
        </p:spPr>
        <p:txBody>
          <a:bodyPr/>
          <a:lstStyle/>
          <a:p>
            <a:r>
              <a:rPr lang="en-US" dirty="0" smtClean="0"/>
              <a:t>Install short bellows into tooling</a:t>
            </a:r>
          </a:p>
          <a:p>
            <a:pPr marL="0" indent="0">
              <a:buNone/>
            </a:pPr>
            <a:r>
              <a:rPr lang="en-US" sz="2000" dirty="0" smtClean="0"/>
              <a:t>Do we have two sets of bellows tooling?  One for long and one for short?</a:t>
            </a:r>
            <a:endParaRPr lang="en-US" sz="2000" dirty="0"/>
          </a:p>
        </p:txBody>
      </p:sp>
      <p:sp>
        <p:nvSpPr>
          <p:cNvPr id="4" name="Content Placeholder 3"/>
          <p:cNvSpPr>
            <a:spLocks noGrp="1"/>
          </p:cNvSpPr>
          <p:nvPr>
            <p:ph sz="half" idx="4294967295"/>
          </p:nvPr>
        </p:nvSpPr>
        <p:spPr>
          <a:xfrm>
            <a:off x="4648200" y="1600200"/>
            <a:ext cx="4038600" cy="4525963"/>
          </a:xfrm>
          <a:prstGeom prst="rect">
            <a:avLst/>
          </a:prstGeom>
        </p:spPr>
        <p:txBody>
          <a:bodyPr/>
          <a:lstStyle/>
          <a:p>
            <a:r>
              <a:rPr lang="en-US" sz="2000" dirty="0" smtClean="0"/>
              <a:t>Align bellows using </a:t>
            </a:r>
            <a:r>
              <a:rPr lang="en-US" sz="2000" b="1" dirty="0" smtClean="0"/>
              <a:t>alignment rods</a:t>
            </a:r>
            <a:r>
              <a:rPr lang="en-US" sz="2000" dirty="0" smtClean="0"/>
              <a:t>.</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81400"/>
            <a:ext cx="32766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514600"/>
            <a:ext cx="33528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579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Complete bellows assembly between magnet and cavity</a:t>
            </a:r>
            <a:endParaRPr lang="en-US" dirty="0"/>
          </a:p>
        </p:txBody>
      </p:sp>
      <p:sp>
        <p:nvSpPr>
          <p:cNvPr id="3" name="Content Placeholder 2"/>
          <p:cNvSpPr>
            <a:spLocks noGrp="1"/>
          </p:cNvSpPr>
          <p:nvPr>
            <p:ph sz="half" idx="4294967295"/>
          </p:nvPr>
        </p:nvSpPr>
        <p:spPr>
          <a:xfrm>
            <a:off x="457200" y="1600200"/>
            <a:ext cx="4038600" cy="4525963"/>
          </a:xfrm>
          <a:prstGeom prst="rect">
            <a:avLst/>
          </a:prstGeom>
        </p:spPr>
        <p:txBody>
          <a:bodyPr/>
          <a:lstStyle/>
          <a:p>
            <a:r>
              <a:rPr lang="en-US" dirty="0" smtClean="0"/>
              <a:t>Assemble bellows to magnet</a:t>
            </a:r>
          </a:p>
          <a:p>
            <a:r>
              <a:rPr lang="en-US" dirty="0" smtClean="0"/>
              <a:t>Slide bellows to magnet and bolt together.</a:t>
            </a:r>
          </a:p>
          <a:p>
            <a:endParaRPr lang="en-US" dirty="0"/>
          </a:p>
        </p:txBody>
      </p:sp>
      <p:sp>
        <p:nvSpPr>
          <p:cNvPr id="4" name="Content Placeholder 3"/>
          <p:cNvSpPr>
            <a:spLocks noGrp="1"/>
          </p:cNvSpPr>
          <p:nvPr>
            <p:ph sz="half" idx="4294967295"/>
          </p:nvPr>
        </p:nvSpPr>
        <p:spPr>
          <a:xfrm>
            <a:off x="4648200" y="1600200"/>
            <a:ext cx="4038600" cy="4525963"/>
          </a:xfrm>
          <a:prstGeom prst="rect">
            <a:avLst/>
          </a:prstGeom>
        </p:spPr>
        <p:txBody>
          <a:bodyPr/>
          <a:lstStyle/>
          <a:p>
            <a:r>
              <a:rPr lang="en-US" dirty="0" smtClean="0"/>
              <a:t>Bolt bellows to cavity</a:t>
            </a:r>
          </a:p>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7600"/>
            <a:ext cx="297180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438400"/>
            <a:ext cx="34544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1385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 the three bellows stiffeners</a:t>
            </a:r>
            <a:endParaRPr lang="en-US" dirty="0"/>
          </a:p>
        </p:txBody>
      </p:sp>
      <p:pic>
        <p:nvPicPr>
          <p:cNvPr id="1843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724400" y="2743200"/>
            <a:ext cx="37592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19200" y="4915749"/>
            <a:ext cx="2331472" cy="369332"/>
          </a:xfrm>
          <a:prstGeom prst="rect">
            <a:avLst/>
          </a:prstGeom>
          <a:noFill/>
        </p:spPr>
        <p:txBody>
          <a:bodyPr wrap="none" rtlCol="0">
            <a:spAutoFit/>
          </a:bodyPr>
          <a:lstStyle/>
          <a:p>
            <a:r>
              <a:rPr lang="en-US" dirty="0" smtClean="0"/>
              <a:t>How do we set length?</a:t>
            </a:r>
            <a:endParaRPr lang="en-US" dirty="0"/>
          </a:p>
        </p:txBody>
      </p:sp>
    </p:spTree>
    <p:extLst>
      <p:ext uri="{BB962C8B-B14F-4D97-AF65-F5344CB8AC3E}">
        <p14:creationId xmlns:p14="http://schemas.microsoft.com/office/powerpoint/2010/main" val="2283977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Install the lollipop tie rod.</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107" y="1523996"/>
            <a:ext cx="5812564" cy="4359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047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57400"/>
            <a:ext cx="8229600" cy="1143000"/>
          </a:xfrm>
        </p:spPr>
        <p:txBody>
          <a:bodyPr/>
          <a:lstStyle/>
          <a:p>
            <a:r>
              <a:rPr lang="en-US" dirty="0" smtClean="0"/>
              <a:t>Pump-down and final leak test</a:t>
            </a:r>
            <a:endParaRPr lang="en-US" dirty="0"/>
          </a:p>
        </p:txBody>
      </p:sp>
      <p:sp>
        <p:nvSpPr>
          <p:cNvPr id="3" name="Content Placeholder 2"/>
          <p:cNvSpPr>
            <a:spLocks noGrp="1"/>
          </p:cNvSpPr>
          <p:nvPr>
            <p:ph sz="half" idx="4294967295"/>
          </p:nvPr>
        </p:nvSpPr>
        <p:spPr>
          <a:xfrm>
            <a:off x="762000" y="3276600"/>
            <a:ext cx="7696200" cy="2773363"/>
          </a:xfrm>
          <a:prstGeom prst="rect">
            <a:avLst/>
          </a:prstGeom>
        </p:spPr>
        <p:txBody>
          <a:bodyPr/>
          <a:lstStyle/>
          <a:p>
            <a:r>
              <a:rPr lang="en-US" dirty="0" smtClean="0"/>
              <a:t>Pump-down the cavity string.  (I think all tooling for the pump-down is shown in this presentation.)</a:t>
            </a:r>
          </a:p>
          <a:p>
            <a:endParaRPr lang="en-US" dirty="0"/>
          </a:p>
        </p:txBody>
      </p:sp>
      <p:sp>
        <p:nvSpPr>
          <p:cNvPr id="5" name="TextBox 4"/>
          <p:cNvSpPr txBox="1"/>
          <p:nvPr/>
        </p:nvSpPr>
        <p:spPr>
          <a:xfrm>
            <a:off x="2209800" y="914400"/>
            <a:ext cx="4160178"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Install couplers?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Install tuner or temporary support?</a:t>
            </a:r>
            <a:endParaRPr lang="en-US" sz="2000" dirty="0"/>
          </a:p>
        </p:txBody>
      </p:sp>
    </p:spTree>
    <p:extLst>
      <p:ext uri="{BB962C8B-B14F-4D97-AF65-F5344CB8AC3E}">
        <p14:creationId xmlns:p14="http://schemas.microsoft.com/office/powerpoint/2010/main" val="21142591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Misc. </a:t>
            </a:r>
            <a:endParaRPr lang="en-US" dirty="0"/>
          </a:p>
        </p:txBody>
      </p:sp>
      <p:sp>
        <p:nvSpPr>
          <p:cNvPr id="3" name="Content Placeholder 2"/>
          <p:cNvSpPr>
            <a:spLocks noGrp="1"/>
          </p:cNvSpPr>
          <p:nvPr>
            <p:ph idx="4294967295"/>
          </p:nvPr>
        </p:nvSpPr>
        <p:spPr>
          <a:xfrm>
            <a:off x="457200" y="1219200"/>
            <a:ext cx="8229600" cy="4906963"/>
          </a:xfrm>
          <a:prstGeom prst="rect">
            <a:avLst/>
          </a:prstGeom>
        </p:spPr>
        <p:txBody>
          <a:bodyPr>
            <a:normAutofit/>
          </a:bodyPr>
          <a:lstStyle/>
          <a:p>
            <a:r>
              <a:rPr lang="en-US" dirty="0" smtClean="0"/>
              <a:t>Clean room rail system.</a:t>
            </a:r>
          </a:p>
          <a:p>
            <a:pPr lvl="1"/>
            <a:r>
              <a:rPr lang="en-US" dirty="0" smtClean="0"/>
              <a:t>Existing rail will need to be extended or a new rail will need to be built.</a:t>
            </a:r>
          </a:p>
          <a:p>
            <a:r>
              <a:rPr lang="en-US" dirty="0" smtClean="0"/>
              <a:t>Logistics for rail location inside the clean room for string assembly.</a:t>
            </a:r>
          </a:p>
          <a:p>
            <a:r>
              <a:rPr lang="en-US" dirty="0" smtClean="0"/>
              <a:t>Transfer of the cavity string to the cryostat assembly area.  With 40’ of string can we make the turn before hitting the first cryostat rail system if transferring out of the double doors?</a:t>
            </a:r>
          </a:p>
          <a:p>
            <a:r>
              <a:rPr lang="en-US" dirty="0" smtClean="0"/>
              <a:t>Tuner supports?</a:t>
            </a:r>
          </a:p>
          <a:p>
            <a:endParaRPr lang="en-US" dirty="0"/>
          </a:p>
        </p:txBody>
      </p:sp>
    </p:spTree>
    <p:extLst>
      <p:ext uri="{BB962C8B-B14F-4D97-AF65-F5344CB8AC3E}">
        <p14:creationId xmlns:p14="http://schemas.microsoft.com/office/powerpoint/2010/main" val="19352107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Noted differences between Fermi methods and </a:t>
            </a:r>
            <a:r>
              <a:rPr lang="en-US" dirty="0" err="1" smtClean="0"/>
              <a:t>JLab</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r>
              <a:rPr lang="en-US" dirty="0" smtClean="0"/>
              <a:t>If I understand correctly each cavity sub-assembly is leak tested.  That’s 8 leak tests plus the magnet sub-assembly.  Each cavity would be bleed-up and pumped as a string.  No mention of coupler installation yet which could mean bleed-up again.</a:t>
            </a:r>
          </a:p>
          <a:p>
            <a:r>
              <a:rPr lang="en-US" dirty="0" smtClean="0"/>
              <a:t>Tuner supports are not typically needed for similar size cavities at </a:t>
            </a:r>
            <a:r>
              <a:rPr lang="en-US" dirty="0" err="1" smtClean="0"/>
              <a:t>Jlab</a:t>
            </a:r>
            <a:r>
              <a:rPr lang="en-US" dirty="0" smtClean="0"/>
              <a:t>.</a:t>
            </a:r>
            <a:endParaRPr lang="en-US" dirty="0"/>
          </a:p>
        </p:txBody>
      </p:sp>
    </p:spTree>
    <p:extLst>
      <p:ext uri="{BB962C8B-B14F-4D97-AF65-F5344CB8AC3E}">
        <p14:creationId xmlns:p14="http://schemas.microsoft.com/office/powerpoint/2010/main" val="29050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387972" y="5096572"/>
            <a:ext cx="2693461" cy="74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Rectangle 2"/>
          <p:cNvSpPr>
            <a:spLocks noGrp="1" noChangeArrowheads="1"/>
          </p:cNvSpPr>
          <p:nvPr>
            <p:ph type="title"/>
          </p:nvPr>
        </p:nvSpPr>
        <p:spPr>
          <a:xfrm>
            <a:off x="750627" y="-15814"/>
            <a:ext cx="8271833" cy="838200"/>
          </a:xfrm>
        </p:spPr>
        <p:txBody>
          <a:bodyPr>
            <a:normAutofit/>
          </a:bodyPr>
          <a:lstStyle/>
          <a:p>
            <a:r>
              <a:rPr lang="en-US" sz="3200" dirty="0" smtClean="0"/>
              <a:t>LCLS-II</a:t>
            </a:r>
            <a:r>
              <a:rPr lang="en-US" sz="2800" dirty="0" smtClean="0"/>
              <a:t> Cavity/</a:t>
            </a:r>
            <a:r>
              <a:rPr lang="en-US" sz="2800" dirty="0" err="1" smtClean="0"/>
              <a:t>Cryomodule</a:t>
            </a:r>
            <a:r>
              <a:rPr lang="en-US" sz="2800" dirty="0" smtClean="0"/>
              <a:t> </a:t>
            </a:r>
            <a:r>
              <a:rPr lang="en-US" sz="2800" dirty="0"/>
              <a:t>Process </a:t>
            </a:r>
            <a:r>
              <a:rPr lang="en-US" sz="2800" dirty="0" smtClean="0"/>
              <a:t>at </a:t>
            </a:r>
            <a:r>
              <a:rPr lang="en-US" sz="2800" dirty="0" err="1" smtClean="0"/>
              <a:t>JLab</a:t>
            </a:r>
            <a:endParaRPr lang="en-US" sz="2800" b="0" i="1" dirty="0" smtClean="0">
              <a:solidFill>
                <a:srgbClr val="FF0000"/>
              </a:solidFill>
            </a:endParaRPr>
          </a:p>
        </p:txBody>
      </p:sp>
      <p:sp>
        <p:nvSpPr>
          <p:cNvPr id="89" name="TextBox 88"/>
          <p:cNvSpPr txBox="1"/>
          <p:nvPr/>
        </p:nvSpPr>
        <p:spPr bwMode="auto">
          <a:xfrm>
            <a:off x="6383507" y="3887706"/>
            <a:ext cx="2697926" cy="800219"/>
          </a:xfrm>
          <a:prstGeom prst="rect">
            <a:avLst/>
          </a:prstGeom>
          <a:solidFill>
            <a:schemeClr val="tx1"/>
          </a:solidFill>
          <a:ln>
            <a:solidFill>
              <a:schemeClr val="tx1"/>
            </a:solidFill>
          </a:ln>
        </p:spPr>
        <p:txBody>
          <a:bodyPr wrap="square">
            <a:spAutoFit/>
          </a:bodyPr>
          <a:lstStyle/>
          <a:p>
            <a:pPr marL="342900" indent="-342900">
              <a:buFontTx/>
              <a:buNone/>
              <a:defRPr/>
            </a:pPr>
            <a:r>
              <a:rPr lang="en-US" sz="1400" dirty="0" smtClean="0">
                <a:solidFill>
                  <a:schemeClr val="bg1">
                    <a:lumMod val="95000"/>
                  </a:schemeClr>
                </a:solidFill>
              </a:rPr>
              <a:t>Commissioning at SLAC </a:t>
            </a:r>
            <a:endParaRPr lang="en-US" sz="1400" dirty="0">
              <a:solidFill>
                <a:schemeClr val="bg1">
                  <a:lumMod val="95000"/>
                </a:schemeClr>
              </a:solidFill>
            </a:endParaRPr>
          </a:p>
          <a:p>
            <a:pPr marL="91440">
              <a:buFontTx/>
              <a:buNone/>
              <a:defRPr/>
            </a:pPr>
            <a:r>
              <a:rPr lang="en-US" sz="800" dirty="0" smtClean="0">
                <a:solidFill>
                  <a:schemeClr val="bg1">
                    <a:lumMod val="95000"/>
                  </a:schemeClr>
                </a:solidFill>
              </a:rPr>
              <a:t>Install Cryomodules in Accelerator, cool </a:t>
            </a:r>
            <a:r>
              <a:rPr lang="en-US" sz="800" dirty="0">
                <a:solidFill>
                  <a:schemeClr val="bg1">
                    <a:lumMod val="95000"/>
                  </a:schemeClr>
                </a:solidFill>
              </a:rPr>
              <a:t>to </a:t>
            </a:r>
            <a:r>
              <a:rPr lang="en-US" sz="800" dirty="0" smtClean="0">
                <a:solidFill>
                  <a:schemeClr val="bg1">
                    <a:lumMod val="95000"/>
                  </a:schemeClr>
                </a:solidFill>
              </a:rPr>
              <a:t>2 K</a:t>
            </a:r>
          </a:p>
          <a:p>
            <a:pPr marL="262890" indent="-171450">
              <a:buFont typeface="Wingdings" panose="05000000000000000000" pitchFamily="2" charset="2"/>
              <a:buChar char="ü"/>
              <a:defRPr/>
            </a:pPr>
            <a:r>
              <a:rPr lang="en-US" sz="800" dirty="0" smtClean="0">
                <a:solidFill>
                  <a:schemeClr val="bg1">
                    <a:lumMod val="95000"/>
                  </a:schemeClr>
                </a:solidFill>
              </a:rPr>
              <a:t>Weld  &amp; certify leak tight , pressure test </a:t>
            </a:r>
          </a:p>
          <a:p>
            <a:pPr marL="262890" indent="-171450">
              <a:buFont typeface="Wingdings" panose="05000000000000000000" pitchFamily="2" charset="2"/>
              <a:buChar char="ü"/>
              <a:defRPr/>
            </a:pPr>
            <a:r>
              <a:rPr lang="en-US" sz="800" dirty="0" smtClean="0">
                <a:solidFill>
                  <a:schemeClr val="bg1">
                    <a:lumMod val="95000"/>
                  </a:schemeClr>
                </a:solidFill>
              </a:rPr>
              <a:t>check Controls,</a:t>
            </a:r>
          </a:p>
          <a:p>
            <a:pPr marL="262890" indent="-171450">
              <a:buFont typeface="Wingdings" panose="05000000000000000000" pitchFamily="2" charset="2"/>
              <a:buChar char="ü"/>
              <a:defRPr/>
            </a:pPr>
            <a:r>
              <a:rPr lang="en-US" sz="800" dirty="0" smtClean="0">
                <a:solidFill>
                  <a:schemeClr val="bg1">
                    <a:lumMod val="95000"/>
                  </a:schemeClr>
                </a:solidFill>
              </a:rPr>
              <a:t>Gradient </a:t>
            </a:r>
            <a:r>
              <a:rPr lang="en-US" sz="800" dirty="0">
                <a:solidFill>
                  <a:schemeClr val="bg1">
                    <a:lumMod val="95000"/>
                  </a:schemeClr>
                </a:solidFill>
              </a:rPr>
              <a:t>&amp; Dynamic Heat Load - Q</a:t>
            </a:r>
            <a:r>
              <a:rPr lang="en-US" sz="800" baseline="-25000" dirty="0">
                <a:solidFill>
                  <a:schemeClr val="bg1">
                    <a:lumMod val="95000"/>
                  </a:schemeClr>
                </a:solidFill>
              </a:rPr>
              <a:t>o</a:t>
            </a:r>
          </a:p>
        </p:txBody>
      </p:sp>
      <p:pic>
        <p:nvPicPr>
          <p:cNvPr id="13347" name="Picture 38" descr="answers,cartoons,door keys,households,keys,people,persons,resolutions,Screen Beans®,skeleton keys,solutions"/>
          <p:cNvPicPr>
            <a:picLocks noChangeAspect="1" noChangeArrowheads="1"/>
          </p:cNvPicPr>
          <p:nvPr/>
        </p:nvPicPr>
        <p:blipFill>
          <a:blip r:embed="rId4" cstate="print"/>
          <a:srcRect/>
          <a:stretch>
            <a:fillRect/>
          </a:stretch>
        </p:blipFill>
        <p:spPr bwMode="auto">
          <a:xfrm>
            <a:off x="8601824" y="4721402"/>
            <a:ext cx="314325" cy="295860"/>
          </a:xfrm>
          <a:prstGeom prst="rect">
            <a:avLst/>
          </a:prstGeom>
          <a:noFill/>
          <a:ln w="9525">
            <a:noFill/>
            <a:miter lim="800000"/>
            <a:headEnd/>
            <a:tailEnd/>
          </a:ln>
        </p:spPr>
      </p:pic>
      <p:sp>
        <p:nvSpPr>
          <p:cNvPr id="5" name="TextBox 4"/>
          <p:cNvSpPr txBox="1"/>
          <p:nvPr/>
        </p:nvSpPr>
        <p:spPr>
          <a:xfrm>
            <a:off x="89935" y="1107861"/>
            <a:ext cx="1953177" cy="646331"/>
          </a:xfrm>
          <a:prstGeom prst="rect">
            <a:avLst/>
          </a:prstGeom>
          <a:noFill/>
        </p:spPr>
        <p:txBody>
          <a:bodyPr wrap="square" rtlCol="0">
            <a:spAutoFit/>
          </a:bodyPr>
          <a:lstStyle/>
          <a:p>
            <a:r>
              <a:rPr lang="en-US" b="1" i="1" dirty="0" smtClean="0">
                <a:solidFill>
                  <a:srgbClr val="C00000"/>
                </a:solidFill>
              </a:rPr>
              <a:t>Supplier </a:t>
            </a:r>
          </a:p>
          <a:p>
            <a:r>
              <a:rPr lang="en-US" b="1" i="1" dirty="0">
                <a:solidFill>
                  <a:srgbClr val="C00000"/>
                </a:solidFill>
              </a:rPr>
              <a:t> </a:t>
            </a:r>
            <a:r>
              <a:rPr lang="en-US" b="1" i="1" dirty="0" smtClean="0">
                <a:solidFill>
                  <a:srgbClr val="C00000"/>
                </a:solidFill>
              </a:rPr>
              <a:t>     Partners </a:t>
            </a:r>
            <a:endParaRPr lang="en-US" b="1" i="1" dirty="0">
              <a:solidFill>
                <a:srgbClr val="C00000"/>
              </a:solidFill>
            </a:endParaRPr>
          </a:p>
        </p:txBody>
      </p:sp>
      <p:sp>
        <p:nvSpPr>
          <p:cNvPr id="8" name="Bent Arrow 7"/>
          <p:cNvSpPr/>
          <p:nvPr/>
        </p:nvSpPr>
        <p:spPr bwMode="auto">
          <a:xfrm>
            <a:off x="1753357" y="1153049"/>
            <a:ext cx="997529" cy="515320"/>
          </a:xfrm>
          <a:prstGeom prst="bentArrow">
            <a:avLst>
              <a:gd name="adj1" fmla="val 25000"/>
              <a:gd name="adj2" fmla="val 30266"/>
              <a:gd name="adj3" fmla="val 25000"/>
              <a:gd name="adj4" fmla="val 43750"/>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0" name="Bent Arrow 9"/>
          <p:cNvSpPr/>
          <p:nvPr/>
        </p:nvSpPr>
        <p:spPr bwMode="auto">
          <a:xfrm rot="16200000" flipV="1">
            <a:off x="6591457" y="5786432"/>
            <a:ext cx="701708" cy="1106878"/>
          </a:xfrm>
          <a:prstGeom prst="bentArrow">
            <a:avLst>
              <a:gd name="adj1" fmla="val 25000"/>
              <a:gd name="adj2" fmla="val 25585"/>
              <a:gd name="adj3" fmla="val 25000"/>
              <a:gd name="adj4" fmla="val 43750"/>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7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64" y="5790056"/>
            <a:ext cx="1176336" cy="72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6935" y="5762757"/>
            <a:ext cx="1247777" cy="79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Box 77"/>
          <p:cNvSpPr txBox="1"/>
          <p:nvPr/>
        </p:nvSpPr>
        <p:spPr>
          <a:xfrm>
            <a:off x="6322401" y="5695004"/>
            <a:ext cx="1208985" cy="184666"/>
          </a:xfrm>
          <a:prstGeom prst="rect">
            <a:avLst/>
          </a:prstGeom>
          <a:noFill/>
        </p:spPr>
        <p:txBody>
          <a:bodyPr wrap="none" rtlCol="0">
            <a:spAutoFit/>
          </a:bodyPr>
          <a:lstStyle/>
          <a:p>
            <a:r>
              <a:rPr lang="en-US" sz="600" dirty="0" smtClean="0"/>
              <a:t>LCLS-II 1.3 GHz Cryomodule </a:t>
            </a:r>
            <a:endParaRPr lang="en-US" sz="600" dirty="0"/>
          </a:p>
        </p:txBody>
      </p:sp>
      <p:sp>
        <p:nvSpPr>
          <p:cNvPr id="79" name="TextBox 78"/>
          <p:cNvSpPr txBox="1"/>
          <p:nvPr/>
        </p:nvSpPr>
        <p:spPr>
          <a:xfrm>
            <a:off x="1763679" y="5817346"/>
            <a:ext cx="1085319" cy="369332"/>
          </a:xfrm>
          <a:prstGeom prst="rect">
            <a:avLst/>
          </a:prstGeom>
          <a:noFill/>
        </p:spPr>
        <p:txBody>
          <a:bodyPr wrap="square" rtlCol="0">
            <a:spAutoFit/>
          </a:bodyPr>
          <a:lstStyle/>
          <a:p>
            <a:r>
              <a:rPr lang="en-US" sz="600" dirty="0" smtClean="0"/>
              <a:t>LCLS-II 1.3 GHz </a:t>
            </a:r>
          </a:p>
          <a:p>
            <a:r>
              <a:rPr lang="en-US" sz="600" dirty="0" smtClean="0"/>
              <a:t>Dressed Cavity, Doped and Ready for VTA Testing</a:t>
            </a:r>
            <a:endParaRPr lang="en-US" sz="600" dirty="0"/>
          </a:p>
        </p:txBody>
      </p:sp>
      <p:graphicFrame>
        <p:nvGraphicFramePr>
          <p:cNvPr id="12" name="Table 11"/>
          <p:cNvGraphicFramePr>
            <a:graphicFrameLocks noGrp="1"/>
          </p:cNvGraphicFramePr>
          <p:nvPr>
            <p:extLst>
              <p:ext uri="{D42A27DB-BD31-4B8C-83A1-F6EECF244321}">
                <p14:modId xmlns:p14="http://schemas.microsoft.com/office/powerpoint/2010/main" val="2985239205"/>
              </p:ext>
            </p:extLst>
          </p:nvPr>
        </p:nvGraphicFramePr>
        <p:xfrm>
          <a:off x="186468" y="1741544"/>
          <a:ext cx="2498761" cy="3962216"/>
        </p:xfrm>
        <a:graphic>
          <a:graphicData uri="http://schemas.openxmlformats.org/drawingml/2006/table">
            <a:tbl>
              <a:tblPr/>
              <a:tblGrid>
                <a:gridCol w="1580098"/>
                <a:gridCol w="306221"/>
                <a:gridCol w="306221"/>
                <a:gridCol w="306221"/>
              </a:tblGrid>
              <a:tr h="143447">
                <a:tc>
                  <a:txBody>
                    <a:bodyPr/>
                    <a:lstStyle/>
                    <a:p>
                      <a:pPr algn="l" fontAlgn="b"/>
                      <a:r>
                        <a:rPr lang="en-US" sz="1000" b="1" i="0" u="none" strike="noStrike" dirty="0">
                          <a:solidFill>
                            <a:srgbClr val="000000"/>
                          </a:solidFill>
                          <a:effectLst/>
                          <a:latin typeface="Calibri"/>
                        </a:rPr>
                        <a:t>Component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FBFBF"/>
                    </a:solidFill>
                  </a:tcPr>
                </a:tc>
                <a:tc>
                  <a:txBody>
                    <a:bodyPr/>
                    <a:lstStyle/>
                    <a:p>
                      <a:pPr algn="ctr" fontAlgn="b"/>
                      <a:r>
                        <a:rPr lang="en-US" sz="600" b="1" i="0" u="none" strike="noStrike" dirty="0">
                          <a:solidFill>
                            <a:srgbClr val="000000"/>
                          </a:solidFill>
                          <a:effectLst/>
                          <a:latin typeface="Calibri"/>
                        </a:rPr>
                        <a:t>FNAL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FBFBF"/>
                    </a:solidFill>
                  </a:tcPr>
                </a:tc>
                <a:tc>
                  <a:txBody>
                    <a:bodyPr/>
                    <a:lstStyle/>
                    <a:p>
                      <a:pPr algn="ctr" fontAlgn="b"/>
                      <a:r>
                        <a:rPr lang="en-US" sz="600" b="1" i="0" u="none" strike="noStrike" dirty="0">
                          <a:solidFill>
                            <a:srgbClr val="000000"/>
                          </a:solidFill>
                          <a:effectLst/>
                          <a:latin typeface="Calibri"/>
                        </a:rPr>
                        <a:t>JLAB</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FBFBF"/>
                    </a:solidFill>
                  </a:tcPr>
                </a:tc>
                <a:tc>
                  <a:txBody>
                    <a:bodyPr/>
                    <a:lstStyle/>
                    <a:p>
                      <a:pPr algn="ctr" fontAlgn="b"/>
                      <a:r>
                        <a:rPr lang="en-US" sz="600" b="1" i="0" u="none" strike="noStrike" dirty="0">
                          <a:solidFill>
                            <a:srgbClr val="000000"/>
                          </a:solidFill>
                          <a:effectLst/>
                          <a:latin typeface="Calibri"/>
                        </a:rPr>
                        <a:t>SLAC</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FBFBF"/>
                    </a:solidFill>
                  </a:tcPr>
                </a:tc>
              </a:tr>
              <a:tr h="156475">
                <a:tc>
                  <a:txBody>
                    <a:bodyPr/>
                    <a:lstStyle/>
                    <a:p>
                      <a:pPr algn="l" fontAlgn="b"/>
                      <a:r>
                        <a:rPr lang="en-US" sz="1000" b="0" i="0" u="none" strike="noStrike" dirty="0">
                          <a:solidFill>
                            <a:srgbClr val="000000"/>
                          </a:solidFill>
                          <a:effectLst/>
                          <a:latin typeface="Calibri"/>
                        </a:rPr>
                        <a:t>Niobium</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dirty="0">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dirty="0">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dirty="0">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dirty="0">
                          <a:solidFill>
                            <a:srgbClr val="000000"/>
                          </a:solidFill>
                          <a:effectLst/>
                          <a:latin typeface="Calibri"/>
                        </a:rPr>
                        <a:t>Cavities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dirty="0">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dirty="0">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dirty="0">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dirty="0">
                          <a:solidFill>
                            <a:srgbClr val="000000"/>
                          </a:solidFill>
                          <a:effectLst/>
                          <a:latin typeface="Calibri"/>
                        </a:rPr>
                        <a:t>HOM/FP </a:t>
                      </a:r>
                      <a:r>
                        <a:rPr lang="en-US" sz="1000" b="0" i="0" u="none" strike="noStrike" dirty="0" smtClean="0">
                          <a:solidFill>
                            <a:srgbClr val="000000"/>
                          </a:solidFill>
                          <a:effectLst/>
                          <a:latin typeface="Calibri"/>
                        </a:rPr>
                        <a:t>Feed through</a:t>
                      </a:r>
                      <a:endParaRPr lang="en-US" sz="1000" b="0" i="0" u="none" strike="noStrike" dirty="0">
                        <a:solidFill>
                          <a:srgbClr val="000000"/>
                        </a:solidFill>
                        <a:effectLst/>
                        <a:latin typeface="Calibri"/>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Cavity Flanges - VTA Testing</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Cavity Flanges - HTB Testing</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Helium Vessels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FPC-</a:t>
                      </a:r>
                      <a:r>
                        <a:rPr lang="en-US" sz="800" b="0" i="0" u="none" strike="noStrike">
                          <a:solidFill>
                            <a:srgbClr val="000000"/>
                          </a:solidFill>
                          <a:effectLst/>
                          <a:latin typeface="Calibri"/>
                        </a:rPr>
                        <a:t> Fundamental Power Couplers</a:t>
                      </a:r>
                      <a:endParaRPr lang="en-US" sz="1000" b="0" i="0" u="none" strike="noStrike">
                        <a:solidFill>
                          <a:srgbClr val="000000"/>
                        </a:solidFill>
                        <a:effectLst/>
                        <a:latin typeface="Calibri"/>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Cavity String Bellows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Cavity String Hardware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dirty="0">
                          <a:solidFill>
                            <a:srgbClr val="000000"/>
                          </a:solidFill>
                          <a:effectLst/>
                          <a:latin typeface="Calibri"/>
                        </a:rPr>
                        <a:t> </a:t>
                      </a:r>
                      <a:r>
                        <a:rPr lang="en-US" sz="600" b="0" i="0" u="none" strike="noStrike" dirty="0" smtClean="0">
                          <a:solidFill>
                            <a:srgbClr val="000000"/>
                          </a:solidFill>
                          <a:effectLst/>
                          <a:latin typeface="Calibri"/>
                        </a:rPr>
                        <a:t>X</a:t>
                      </a:r>
                      <a:endParaRPr lang="en-US" sz="600" b="0" i="0" u="none" strike="noStrike" dirty="0">
                        <a:solidFill>
                          <a:srgbClr val="000000"/>
                        </a:solidFill>
                        <a:effectLst/>
                        <a:latin typeface="Calibri"/>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endParaRPr lang="en-US" sz="600" b="0" i="0" u="none" strike="noStrike" dirty="0">
                        <a:solidFill>
                          <a:srgbClr val="000000"/>
                        </a:solidFill>
                        <a:effectLst/>
                        <a:latin typeface="Calibri"/>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Magnet</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203068">
                <a:tc>
                  <a:txBody>
                    <a:bodyPr/>
                    <a:lstStyle/>
                    <a:p>
                      <a:pPr algn="l" fontAlgn="b"/>
                      <a:r>
                        <a:rPr lang="en-US" sz="1000" b="0" i="0" u="none" strike="noStrike" dirty="0">
                          <a:solidFill>
                            <a:srgbClr val="000000"/>
                          </a:solidFill>
                          <a:effectLst/>
                          <a:latin typeface="Calibri"/>
                        </a:rPr>
                        <a:t>BPM- </a:t>
                      </a:r>
                      <a:r>
                        <a:rPr lang="en-US" sz="800" b="0" i="0" u="none" strike="noStrike" dirty="0">
                          <a:solidFill>
                            <a:srgbClr val="000000"/>
                          </a:solidFill>
                          <a:effectLst/>
                          <a:latin typeface="Calibri"/>
                        </a:rPr>
                        <a:t>Beam Position Monitors, </a:t>
                      </a:r>
                      <a:endParaRPr lang="en-US" sz="1000" b="0" i="0" u="none" strike="noStrike" dirty="0">
                        <a:solidFill>
                          <a:srgbClr val="000000"/>
                        </a:solidFill>
                        <a:effectLst/>
                        <a:latin typeface="Calibri"/>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HOM Absorber</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Gate Valve</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2-Phase Pipe Bellows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End Lever Tuner</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Magnetic Shielding</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477248">
                <a:tc>
                  <a:txBody>
                    <a:bodyPr/>
                    <a:lstStyle/>
                    <a:p>
                      <a:pPr algn="l" fontAlgn="b"/>
                      <a:r>
                        <a:rPr lang="en-US" sz="1000" b="0" i="0" u="none" strike="noStrike" dirty="0">
                          <a:solidFill>
                            <a:srgbClr val="000000"/>
                          </a:solidFill>
                          <a:effectLst/>
                          <a:latin typeface="Calibri"/>
                        </a:rPr>
                        <a:t>GRHP Sub-assembly</a:t>
                      </a:r>
                      <a:br>
                        <a:rPr lang="en-US" sz="1000" b="0" i="0" u="none" strike="noStrike" dirty="0">
                          <a:solidFill>
                            <a:srgbClr val="000000"/>
                          </a:solidFill>
                          <a:effectLst/>
                          <a:latin typeface="Calibri"/>
                        </a:rPr>
                      </a:br>
                      <a:r>
                        <a:rPr lang="en-US" sz="700" b="0" i="0" u="none" strike="noStrike" dirty="0">
                          <a:solidFill>
                            <a:srgbClr val="000000"/>
                          </a:solidFill>
                          <a:effectLst/>
                          <a:latin typeface="Calibri"/>
                        </a:rPr>
                        <a:t>Gas Return Header Pipe, </a:t>
                      </a:r>
                      <a:endParaRPr lang="en-US" sz="700" b="0" i="0" u="none" strike="noStrike" dirty="0" smtClean="0">
                        <a:solidFill>
                          <a:srgbClr val="000000"/>
                        </a:solidFill>
                        <a:effectLst/>
                        <a:latin typeface="Calibri"/>
                      </a:endParaRPr>
                    </a:p>
                    <a:p>
                      <a:pPr algn="l" fontAlgn="b"/>
                      <a:r>
                        <a:rPr lang="en-US" sz="700" b="0" i="0" u="none" strike="noStrike" dirty="0" smtClean="0">
                          <a:solidFill>
                            <a:srgbClr val="000000"/>
                          </a:solidFill>
                          <a:effectLst/>
                          <a:latin typeface="Calibri"/>
                        </a:rPr>
                        <a:t>Cryostat</a:t>
                      </a:r>
                      <a:r>
                        <a:rPr lang="en-US" sz="700" b="0" i="0" u="none" strike="noStrike" dirty="0">
                          <a:solidFill>
                            <a:srgbClr val="000000"/>
                          </a:solidFill>
                          <a:effectLst/>
                          <a:latin typeface="Calibri"/>
                        </a:rPr>
                        <a:t>, </a:t>
                      </a:r>
                      <a:r>
                        <a:rPr lang="en-US" sz="700" b="0" i="0" u="none" strike="noStrike" dirty="0" smtClean="0">
                          <a:solidFill>
                            <a:srgbClr val="000000"/>
                          </a:solidFill>
                          <a:effectLst/>
                          <a:latin typeface="Calibri"/>
                        </a:rPr>
                        <a:t>Intercept,</a:t>
                      </a:r>
                      <a:r>
                        <a:rPr lang="en-US" sz="700" b="0" i="0" u="none" strike="noStrike" baseline="0" dirty="0" smtClean="0">
                          <a:solidFill>
                            <a:srgbClr val="000000"/>
                          </a:solidFill>
                          <a:effectLst/>
                          <a:latin typeface="Calibri"/>
                        </a:rPr>
                        <a:t> </a:t>
                      </a:r>
                      <a:r>
                        <a:rPr lang="en-US" sz="700" b="0" i="0" u="none" strike="noStrike" dirty="0" smtClean="0">
                          <a:solidFill>
                            <a:srgbClr val="000000"/>
                          </a:solidFill>
                          <a:effectLst/>
                          <a:latin typeface="Calibri"/>
                        </a:rPr>
                        <a:t>Thermal </a:t>
                      </a:r>
                      <a:r>
                        <a:rPr lang="en-US" sz="700" b="0" i="0" u="none" strike="noStrike" dirty="0">
                          <a:solidFill>
                            <a:srgbClr val="000000"/>
                          </a:solidFill>
                          <a:effectLst/>
                          <a:latin typeface="Calibri"/>
                        </a:rPr>
                        <a:t>Shield</a:t>
                      </a:r>
                      <a:r>
                        <a:rPr lang="en-US" sz="700" b="0" i="0" u="none" strike="noStrike" dirty="0" smtClean="0">
                          <a:solidFill>
                            <a:srgbClr val="000000"/>
                          </a:solidFill>
                          <a:effectLst/>
                          <a:latin typeface="Calibri"/>
                        </a:rPr>
                        <a:t>, </a:t>
                      </a:r>
                    </a:p>
                    <a:p>
                      <a:pPr algn="l" fontAlgn="b"/>
                      <a:r>
                        <a:rPr lang="en-US" sz="700" b="0" i="0" u="none" strike="noStrike" dirty="0" smtClean="0">
                          <a:solidFill>
                            <a:srgbClr val="000000"/>
                          </a:solidFill>
                          <a:effectLst/>
                          <a:latin typeface="Calibri"/>
                        </a:rPr>
                        <a:t>Multi-layer </a:t>
                      </a:r>
                      <a:r>
                        <a:rPr lang="en-US" sz="700" b="0" i="0" u="none" strike="noStrike" dirty="0">
                          <a:solidFill>
                            <a:srgbClr val="000000"/>
                          </a:solidFill>
                          <a:effectLst/>
                          <a:latin typeface="Calibri"/>
                        </a:rPr>
                        <a:t>Insulation etc. </a:t>
                      </a:r>
                      <a:endParaRPr lang="en-US" sz="1000" b="0" i="0" u="none" strike="noStrike" dirty="0">
                        <a:solidFill>
                          <a:srgbClr val="000000"/>
                        </a:solidFill>
                        <a:effectLst/>
                        <a:latin typeface="Calibri"/>
                      </a:endParaRP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Vacuum Vessel</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Instrumentation</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Interconnect Parts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1000" b="0" i="0" u="none" strike="noStrike">
                          <a:solidFill>
                            <a:srgbClr val="000000"/>
                          </a:solidFill>
                          <a:effectLst/>
                          <a:latin typeface="Calibri"/>
                        </a:rPr>
                        <a:t>Shipping Frames / End Caps</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X</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a:rPr>
                        <a:t> </a:t>
                      </a:r>
                    </a:p>
                  </a:txBody>
                  <a:tcPr marL="0" marR="0" marT="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r>
              <a:tr h="156475">
                <a:tc>
                  <a:txBody>
                    <a:bodyPr/>
                    <a:lstStyle/>
                    <a:p>
                      <a:pPr algn="l" fontAlgn="b"/>
                      <a:r>
                        <a:rPr lang="en-US" sz="600" b="0" i="0" u="none" strike="noStrike">
                          <a:solidFill>
                            <a:srgbClr val="000000"/>
                          </a:solidFill>
                          <a:effectLst/>
                          <a:latin typeface="Calibri"/>
                        </a:rPr>
                        <a:t>      X = Lead Laboratory (as of 20Mar2014)</a:t>
                      </a: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Calibri"/>
                      </a:endParaRPr>
                    </a:p>
                  </a:txBody>
                  <a:tcPr marL="0" marR="0" marT="0" marB="0" anchor="b">
                    <a:lnL>
                      <a:noFill/>
                    </a:lnL>
                    <a:lnR>
                      <a:noFill/>
                    </a:lnR>
                    <a:lnT w="6350" cap="flat" cmpd="sng" algn="ctr">
                      <a:solidFill>
                        <a:srgbClr val="000000"/>
                      </a:solidFill>
                      <a:prstDash val="dot"/>
                      <a:round/>
                      <a:headEnd type="none" w="med" len="med"/>
                      <a:tailEnd type="none" w="med" len="med"/>
                    </a:lnT>
                    <a:lnB>
                      <a:noFill/>
                    </a:lnB>
                  </a:tcPr>
                </a:tc>
              </a:tr>
            </a:tbl>
          </a:graphicData>
        </a:graphic>
      </p:graphicFrame>
      <p:sp>
        <p:nvSpPr>
          <p:cNvPr id="54" name="Up Arrow 66"/>
          <p:cNvSpPr>
            <a:spLocks noChangeArrowheads="1"/>
          </p:cNvSpPr>
          <p:nvPr/>
        </p:nvSpPr>
        <p:spPr bwMode="auto">
          <a:xfrm rot="10800000" flipV="1">
            <a:off x="6885579" y="4764264"/>
            <a:ext cx="722735" cy="215171"/>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507" y="1107861"/>
            <a:ext cx="1908723" cy="427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6388871" y="1509387"/>
            <a:ext cx="1633695" cy="2092900"/>
            <a:chOff x="6388871" y="1058461"/>
            <a:chExt cx="1633695" cy="2223522"/>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8871" y="1058461"/>
              <a:ext cx="1633695" cy="222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388872" y="3066539"/>
              <a:ext cx="1573310" cy="184666"/>
            </a:xfrm>
            <a:prstGeom prst="rect">
              <a:avLst/>
            </a:prstGeom>
          </p:spPr>
          <p:txBody>
            <a:bodyPr wrap="square">
              <a:spAutoFit/>
            </a:bodyPr>
            <a:lstStyle/>
            <a:p>
              <a:r>
                <a:rPr lang="en-US" sz="600" dirty="0" smtClean="0"/>
                <a:t>Courtesy Chi-Chang </a:t>
              </a:r>
              <a:r>
                <a:rPr lang="en-US" sz="600" dirty="0"/>
                <a:t>Kao, SLAC </a:t>
              </a:r>
            </a:p>
          </p:txBody>
        </p:sp>
      </p:grpSp>
      <p:grpSp>
        <p:nvGrpSpPr>
          <p:cNvPr id="35" name="Group 34"/>
          <p:cNvGrpSpPr/>
          <p:nvPr/>
        </p:nvGrpSpPr>
        <p:grpSpPr>
          <a:xfrm>
            <a:off x="2912912" y="1107861"/>
            <a:ext cx="3321169" cy="5708276"/>
            <a:chOff x="2881223" y="656935"/>
            <a:chExt cx="3321169" cy="6064540"/>
          </a:xfrm>
        </p:grpSpPr>
        <p:sp>
          <p:nvSpPr>
            <p:cNvPr id="37" name="Flowchart: Process 36"/>
            <p:cNvSpPr/>
            <p:nvPr/>
          </p:nvSpPr>
          <p:spPr bwMode="auto">
            <a:xfrm>
              <a:off x="2881223" y="656935"/>
              <a:ext cx="3321169" cy="6064540"/>
            </a:xfrm>
            <a:prstGeom prst="flowChartProcess">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8" name="TextBox 37"/>
            <p:cNvSpPr txBox="1"/>
            <p:nvPr/>
          </p:nvSpPr>
          <p:spPr>
            <a:xfrm>
              <a:off x="3349692" y="656935"/>
              <a:ext cx="2396941" cy="369332"/>
            </a:xfrm>
            <a:prstGeom prst="rect">
              <a:avLst/>
            </a:prstGeom>
            <a:noFill/>
          </p:spPr>
          <p:txBody>
            <a:bodyPr wrap="none" rtlCol="0">
              <a:spAutoFit/>
            </a:bodyPr>
            <a:lstStyle/>
            <a:p>
              <a:r>
                <a:rPr lang="en-US" b="1" i="1" dirty="0" smtClean="0">
                  <a:solidFill>
                    <a:srgbClr val="C00000"/>
                  </a:solidFill>
                </a:rPr>
                <a:t>JLAB SRF Facility </a:t>
              </a:r>
              <a:endParaRPr lang="en-US" b="1" i="1" dirty="0">
                <a:solidFill>
                  <a:srgbClr val="C00000"/>
                </a:solidFill>
              </a:endParaRPr>
            </a:p>
          </p:txBody>
        </p:sp>
        <p:sp>
          <p:nvSpPr>
            <p:cNvPr id="42" name="TextBox 41"/>
            <p:cNvSpPr txBox="1"/>
            <p:nvPr/>
          </p:nvSpPr>
          <p:spPr bwMode="auto">
            <a:xfrm>
              <a:off x="2959847" y="2465081"/>
              <a:ext cx="3161208" cy="457779"/>
            </a:xfrm>
            <a:prstGeom prst="rect">
              <a:avLst/>
            </a:prstGeom>
            <a:solidFill>
              <a:srgbClr val="7030A0"/>
            </a:solidFill>
            <a:ln>
              <a:solidFill>
                <a:schemeClr val="tx1"/>
              </a:solidFill>
            </a:ln>
          </p:spPr>
          <p:txBody>
            <a:bodyPr wrap="square">
              <a:spAutoFit/>
            </a:bodyPr>
            <a:lstStyle/>
            <a:p>
              <a:pPr>
                <a:buFontTx/>
                <a:buNone/>
                <a:defRPr/>
              </a:pPr>
              <a:r>
                <a:rPr lang="en-US" sz="1400" dirty="0" smtClean="0">
                  <a:solidFill>
                    <a:schemeClr val="bg1">
                      <a:lumMod val="95000"/>
                    </a:schemeClr>
                  </a:solidFill>
                </a:rPr>
                <a:t>Cavity String Assembly &amp; Leak Test</a:t>
              </a:r>
              <a:endParaRPr lang="en-US" sz="1400" dirty="0">
                <a:solidFill>
                  <a:schemeClr val="bg1">
                    <a:lumMod val="95000"/>
                  </a:schemeClr>
                </a:solidFill>
              </a:endParaRPr>
            </a:p>
            <a:p>
              <a:pPr marL="171450" indent="-171450">
                <a:buFont typeface="Wingdings" panose="05000000000000000000" pitchFamily="2" charset="2"/>
                <a:buChar char="ü"/>
                <a:defRPr/>
              </a:pPr>
              <a:r>
                <a:rPr lang="en-US" sz="800" dirty="0">
                  <a:solidFill>
                    <a:schemeClr val="bg1">
                      <a:lumMod val="95000"/>
                    </a:schemeClr>
                  </a:solidFill>
                </a:rPr>
                <a:t>Assemble </a:t>
              </a:r>
              <a:r>
                <a:rPr lang="en-US" sz="800" dirty="0" smtClean="0">
                  <a:solidFill>
                    <a:schemeClr val="bg1">
                      <a:lumMod val="95000"/>
                    </a:schemeClr>
                  </a:solidFill>
                </a:rPr>
                <a:t> Cavity </a:t>
              </a:r>
              <a:r>
                <a:rPr lang="en-US" sz="800" smtClean="0">
                  <a:solidFill>
                    <a:schemeClr val="bg1">
                      <a:lumMod val="95000"/>
                    </a:schemeClr>
                  </a:solidFill>
                </a:rPr>
                <a:t>String  - Class 10 </a:t>
              </a:r>
              <a:r>
                <a:rPr lang="en-US" sz="800" dirty="0">
                  <a:solidFill>
                    <a:schemeClr val="bg1">
                      <a:lumMod val="95000"/>
                    </a:schemeClr>
                  </a:solidFill>
                </a:rPr>
                <a:t>Clean  </a:t>
              </a:r>
              <a:r>
                <a:rPr lang="en-US" sz="800" dirty="0" smtClean="0">
                  <a:solidFill>
                    <a:schemeClr val="bg1">
                      <a:lumMod val="95000"/>
                    </a:schemeClr>
                  </a:solidFill>
                </a:rPr>
                <a:t>Room</a:t>
              </a:r>
              <a:endParaRPr lang="en-US" sz="800" dirty="0">
                <a:solidFill>
                  <a:schemeClr val="bg1">
                    <a:lumMod val="95000"/>
                  </a:schemeClr>
                </a:solidFill>
              </a:endParaRPr>
            </a:p>
          </p:txBody>
        </p:sp>
        <p:sp>
          <p:nvSpPr>
            <p:cNvPr id="43" name="TextBox 42"/>
            <p:cNvSpPr txBox="1"/>
            <p:nvPr/>
          </p:nvSpPr>
          <p:spPr bwMode="auto">
            <a:xfrm>
              <a:off x="2958944" y="1922701"/>
              <a:ext cx="3151958" cy="430887"/>
            </a:xfrm>
            <a:prstGeom prst="rect">
              <a:avLst/>
            </a:prstGeom>
            <a:solidFill>
              <a:srgbClr val="7030A0"/>
            </a:solidFill>
            <a:ln>
              <a:solidFill>
                <a:schemeClr val="tx1"/>
              </a:solidFill>
            </a:ln>
          </p:spPr>
          <p:txBody>
            <a:bodyPr wrap="square">
              <a:spAutoFit/>
            </a:bodyPr>
            <a:lstStyle/>
            <a:p>
              <a:pPr>
                <a:defRPr/>
              </a:pPr>
              <a:r>
                <a:rPr lang="en-US" sz="1400" dirty="0" smtClean="0">
                  <a:solidFill>
                    <a:schemeClr val="bg1"/>
                  </a:solidFill>
                </a:rPr>
                <a:t>Cavity /Helium Vessel Prep. &amp; Test</a:t>
              </a:r>
              <a:endParaRPr lang="en-US" sz="1400" dirty="0">
                <a:solidFill>
                  <a:schemeClr val="bg1"/>
                </a:solidFill>
              </a:endParaRPr>
            </a:p>
            <a:p>
              <a:pPr marL="171450" indent="-171450">
                <a:buFont typeface="Wingdings" panose="05000000000000000000" pitchFamily="2" charset="2"/>
                <a:buChar char="ü"/>
                <a:defRPr/>
              </a:pPr>
              <a:r>
                <a:rPr lang="en-US" sz="800" dirty="0" smtClean="0">
                  <a:solidFill>
                    <a:schemeClr val="bg1">
                      <a:lumMod val="95000"/>
                    </a:schemeClr>
                  </a:solidFill>
                </a:rPr>
                <a:t>VTA RF  </a:t>
              </a:r>
              <a:r>
                <a:rPr lang="en-US" sz="800" dirty="0">
                  <a:solidFill>
                    <a:schemeClr val="bg1">
                      <a:lumMod val="95000"/>
                    </a:schemeClr>
                  </a:solidFill>
                </a:rPr>
                <a:t>Test in liquid Helium @  2 </a:t>
              </a:r>
              <a:r>
                <a:rPr lang="en-US" sz="800" dirty="0" smtClean="0">
                  <a:solidFill>
                    <a:schemeClr val="bg1">
                      <a:lumMod val="95000"/>
                    </a:schemeClr>
                  </a:solidFill>
                </a:rPr>
                <a:t> K  </a:t>
              </a:r>
              <a:endParaRPr lang="en-US" sz="800" dirty="0">
                <a:solidFill>
                  <a:schemeClr val="bg1">
                    <a:lumMod val="95000"/>
                  </a:schemeClr>
                </a:solidFill>
              </a:endParaRPr>
            </a:p>
          </p:txBody>
        </p:sp>
        <p:sp>
          <p:nvSpPr>
            <p:cNvPr id="53" name="TextBox 52"/>
            <p:cNvSpPr txBox="1"/>
            <p:nvPr/>
          </p:nvSpPr>
          <p:spPr bwMode="auto">
            <a:xfrm>
              <a:off x="2959847" y="5120010"/>
              <a:ext cx="3171362" cy="677108"/>
            </a:xfrm>
            <a:prstGeom prst="rect">
              <a:avLst/>
            </a:prstGeom>
            <a:solidFill>
              <a:srgbClr val="002060"/>
            </a:solidFill>
            <a:ln>
              <a:solidFill>
                <a:schemeClr val="tx1"/>
              </a:solidFill>
            </a:ln>
          </p:spPr>
          <p:txBody>
            <a:bodyPr wrap="square">
              <a:spAutoFit/>
            </a:bodyPr>
            <a:lstStyle/>
            <a:p>
              <a:pPr marL="342900" indent="-342900">
                <a:buFontTx/>
                <a:buNone/>
                <a:defRPr/>
              </a:pPr>
              <a:r>
                <a:rPr lang="en-US" sz="1400" dirty="0" err="1" smtClean="0">
                  <a:solidFill>
                    <a:schemeClr val="bg1">
                      <a:lumMod val="95000"/>
                    </a:schemeClr>
                  </a:solidFill>
                </a:rPr>
                <a:t>Cryomodule</a:t>
              </a:r>
              <a:r>
                <a:rPr lang="en-US" sz="1400" dirty="0" smtClean="0">
                  <a:solidFill>
                    <a:schemeClr val="bg1">
                      <a:lumMod val="95000"/>
                    </a:schemeClr>
                  </a:solidFill>
                </a:rPr>
                <a:t> Test  in </a:t>
              </a:r>
              <a:r>
                <a:rPr lang="en-US" sz="1400" dirty="0">
                  <a:solidFill>
                    <a:schemeClr val="bg1">
                      <a:lumMod val="95000"/>
                    </a:schemeClr>
                  </a:solidFill>
                </a:rPr>
                <a:t>“Test Cave”</a:t>
              </a:r>
            </a:p>
            <a:p>
              <a:pPr marL="137160" indent="-137160">
                <a:buFont typeface="Wingdings" pitchFamily="2" charset="2"/>
                <a:buChar char="ü"/>
                <a:defRPr/>
              </a:pPr>
              <a:r>
                <a:rPr lang="en-US" sz="800" dirty="0" smtClean="0">
                  <a:solidFill>
                    <a:schemeClr val="bg1">
                      <a:lumMod val="95000"/>
                    </a:schemeClr>
                  </a:solidFill>
                </a:rPr>
                <a:t>Cryomodule integrity @ 2  </a:t>
              </a:r>
              <a:r>
                <a:rPr lang="en-US" sz="800" dirty="0">
                  <a:solidFill>
                    <a:schemeClr val="bg1">
                      <a:lumMod val="95000"/>
                    </a:schemeClr>
                  </a:solidFill>
                </a:rPr>
                <a:t>K</a:t>
              </a:r>
            </a:p>
            <a:p>
              <a:pPr marL="137160" indent="-137160">
                <a:buFont typeface="Wingdings" pitchFamily="2" charset="2"/>
                <a:buChar char="ü"/>
                <a:defRPr/>
              </a:pPr>
              <a:r>
                <a:rPr lang="en-US" sz="800" dirty="0" smtClean="0">
                  <a:solidFill>
                    <a:schemeClr val="bg1">
                      <a:lumMod val="95000"/>
                    </a:schemeClr>
                  </a:solidFill>
                </a:rPr>
                <a:t>Tuners - Range</a:t>
              </a:r>
              <a:r>
                <a:rPr lang="en-US" sz="800" dirty="0">
                  <a:solidFill>
                    <a:schemeClr val="bg1">
                      <a:lumMod val="95000"/>
                    </a:schemeClr>
                  </a:solidFill>
                </a:rPr>
                <a:t>, </a:t>
              </a:r>
              <a:r>
                <a:rPr lang="en-US" sz="800" dirty="0" smtClean="0">
                  <a:solidFill>
                    <a:schemeClr val="bg1">
                      <a:lumMod val="95000"/>
                    </a:schemeClr>
                  </a:solidFill>
                </a:rPr>
                <a:t>Hysteresis, &amp; Resolution/ Sensitivity</a:t>
              </a:r>
              <a:endParaRPr lang="en-US" sz="800" dirty="0">
                <a:solidFill>
                  <a:schemeClr val="bg1">
                    <a:lumMod val="95000"/>
                  </a:schemeClr>
                </a:solidFill>
              </a:endParaRPr>
            </a:p>
            <a:p>
              <a:pPr marL="137160" indent="-137160">
                <a:buFont typeface="Wingdings" pitchFamily="2" charset="2"/>
                <a:buChar char="ü"/>
                <a:defRPr/>
              </a:pPr>
              <a:r>
                <a:rPr lang="en-US" sz="800" dirty="0" smtClean="0">
                  <a:solidFill>
                    <a:schemeClr val="bg1">
                      <a:lumMod val="95000"/>
                    </a:schemeClr>
                  </a:solidFill>
                </a:rPr>
                <a:t>Cavities for </a:t>
              </a:r>
              <a:r>
                <a:rPr lang="en-US" sz="800" dirty="0">
                  <a:solidFill>
                    <a:schemeClr val="bg1">
                      <a:lumMod val="95000"/>
                    </a:schemeClr>
                  </a:solidFill>
                </a:rPr>
                <a:t>Gradient </a:t>
              </a:r>
              <a:r>
                <a:rPr lang="en-US" sz="800" dirty="0" smtClean="0">
                  <a:solidFill>
                    <a:schemeClr val="bg1">
                      <a:lumMod val="95000"/>
                    </a:schemeClr>
                  </a:solidFill>
                </a:rPr>
                <a:t>&amp; </a:t>
              </a:r>
              <a:r>
                <a:rPr lang="en-US" sz="800" dirty="0">
                  <a:solidFill>
                    <a:schemeClr val="bg1">
                      <a:lumMod val="95000"/>
                    </a:schemeClr>
                  </a:solidFill>
                </a:rPr>
                <a:t>Dynamic Heat </a:t>
              </a:r>
              <a:r>
                <a:rPr lang="en-US" sz="800" dirty="0" smtClean="0">
                  <a:solidFill>
                    <a:schemeClr val="bg1">
                      <a:lumMod val="95000"/>
                    </a:schemeClr>
                  </a:solidFill>
                </a:rPr>
                <a:t>Load Q</a:t>
              </a:r>
              <a:r>
                <a:rPr lang="en-US" sz="800" baseline="-25000" dirty="0" smtClean="0">
                  <a:solidFill>
                    <a:schemeClr val="bg1">
                      <a:lumMod val="95000"/>
                    </a:schemeClr>
                  </a:solidFill>
                </a:rPr>
                <a:t>o</a:t>
              </a:r>
              <a:r>
                <a:rPr lang="en-US" sz="800" dirty="0" smtClean="0">
                  <a:solidFill>
                    <a:schemeClr val="bg1">
                      <a:lumMod val="95000"/>
                    </a:schemeClr>
                  </a:solidFill>
                </a:rPr>
                <a:t> </a:t>
              </a:r>
              <a:endParaRPr lang="en-US" sz="800" dirty="0">
                <a:solidFill>
                  <a:schemeClr val="bg1">
                    <a:lumMod val="95000"/>
                  </a:schemeClr>
                </a:solidFill>
              </a:endParaRPr>
            </a:p>
          </p:txBody>
        </p:sp>
        <p:sp>
          <p:nvSpPr>
            <p:cNvPr id="55" name="TextBox 54"/>
            <p:cNvSpPr txBox="1"/>
            <p:nvPr/>
          </p:nvSpPr>
          <p:spPr bwMode="auto">
            <a:xfrm>
              <a:off x="2958944" y="3252370"/>
              <a:ext cx="3171362" cy="1415772"/>
            </a:xfrm>
            <a:prstGeom prst="rect">
              <a:avLst/>
            </a:prstGeom>
            <a:solidFill>
              <a:srgbClr val="0070C0"/>
            </a:solidFill>
            <a:ln>
              <a:solidFill>
                <a:schemeClr val="tx1"/>
              </a:solidFill>
            </a:ln>
          </p:spPr>
          <p:txBody>
            <a:bodyPr wrap="square">
              <a:spAutoFit/>
            </a:bodyPr>
            <a:lstStyle/>
            <a:p>
              <a:pPr marL="342900" indent="-342900">
                <a:buFontTx/>
                <a:buNone/>
                <a:defRPr/>
              </a:pPr>
              <a:r>
                <a:rPr lang="en-US" sz="1400" dirty="0">
                  <a:solidFill>
                    <a:schemeClr val="bg1">
                      <a:lumMod val="95000"/>
                    </a:schemeClr>
                  </a:solidFill>
                </a:rPr>
                <a:t>Cryomodule Assembly</a:t>
              </a:r>
            </a:p>
            <a:p>
              <a:pPr marL="171450" indent="-171450">
                <a:buFont typeface="Arial" panose="020B0604020202020204" pitchFamily="34" charset="0"/>
                <a:buChar char="•"/>
                <a:defRPr/>
              </a:pPr>
              <a:r>
                <a:rPr lang="en-US" sz="800" dirty="0">
                  <a:solidFill>
                    <a:schemeClr val="bg1">
                      <a:lumMod val="95000"/>
                    </a:schemeClr>
                  </a:solidFill>
                </a:rPr>
                <a:t>Instrumentation  &amp; Wiring</a:t>
              </a:r>
            </a:p>
            <a:p>
              <a:pPr marL="171450" indent="-171450">
                <a:buFont typeface="Arial" panose="020B0604020202020204" pitchFamily="34" charset="0"/>
                <a:buChar char="•"/>
                <a:defRPr/>
              </a:pPr>
              <a:r>
                <a:rPr lang="en-US" sz="800" dirty="0">
                  <a:solidFill>
                    <a:schemeClr val="bg1">
                      <a:lumMod val="95000"/>
                    </a:schemeClr>
                  </a:solidFill>
                </a:rPr>
                <a:t>Tuners,  MLI– Multi Layer Insulation, </a:t>
              </a:r>
            </a:p>
            <a:p>
              <a:pPr marL="171450" indent="-171450">
                <a:buFont typeface="Arial" panose="020B0604020202020204" pitchFamily="34" charset="0"/>
                <a:buChar char="•"/>
                <a:defRPr/>
              </a:pPr>
              <a:r>
                <a:rPr lang="en-US" sz="800" dirty="0">
                  <a:solidFill>
                    <a:schemeClr val="bg1">
                      <a:lumMod val="95000"/>
                    </a:schemeClr>
                  </a:solidFill>
                </a:rPr>
                <a:t>Cryogenic Circuits , magnetic shielding, </a:t>
              </a:r>
              <a:r>
                <a:rPr lang="en-US" sz="800" dirty="0" smtClean="0">
                  <a:solidFill>
                    <a:schemeClr val="bg1">
                      <a:lumMod val="95000"/>
                    </a:schemeClr>
                  </a:solidFill>
                </a:rPr>
                <a:t>alignment</a:t>
              </a:r>
            </a:p>
            <a:p>
              <a:pPr marL="171450" indent="-171450">
                <a:buFont typeface="Arial" panose="020B0604020202020204" pitchFamily="34" charset="0"/>
                <a:buChar char="•"/>
                <a:defRPr/>
              </a:pPr>
              <a:r>
                <a:rPr lang="en-US" sz="800" dirty="0" smtClean="0">
                  <a:solidFill>
                    <a:schemeClr val="bg1">
                      <a:lumMod val="95000"/>
                    </a:schemeClr>
                  </a:solidFill>
                </a:rPr>
                <a:t>Super </a:t>
              </a:r>
              <a:r>
                <a:rPr lang="en-US" sz="800" dirty="0">
                  <a:solidFill>
                    <a:schemeClr val="bg1">
                      <a:lumMod val="95000"/>
                    </a:schemeClr>
                  </a:solidFill>
                </a:rPr>
                <a:t>Insulation </a:t>
              </a:r>
              <a:r>
                <a:rPr lang="en-US" sz="800" dirty="0" smtClean="0">
                  <a:solidFill>
                    <a:schemeClr val="bg1">
                      <a:lumMod val="95000"/>
                    </a:schemeClr>
                  </a:solidFill>
                </a:rPr>
                <a:t>Cabling &amp;  Shield   </a:t>
              </a:r>
            </a:p>
            <a:p>
              <a:pPr marL="171450" indent="-171450">
                <a:buFont typeface="Arial" panose="020B0604020202020204" pitchFamily="34" charset="0"/>
                <a:buChar char="•"/>
                <a:defRPr/>
              </a:pPr>
              <a:r>
                <a:rPr lang="en-US" sz="800" dirty="0" smtClean="0">
                  <a:solidFill>
                    <a:schemeClr val="bg1">
                      <a:lumMod val="95000"/>
                    </a:schemeClr>
                  </a:solidFill>
                </a:rPr>
                <a:t>Vacuum </a:t>
              </a:r>
              <a:r>
                <a:rPr lang="en-US" sz="800" dirty="0">
                  <a:solidFill>
                    <a:schemeClr val="bg1">
                      <a:lumMod val="95000"/>
                    </a:schemeClr>
                  </a:solidFill>
                </a:rPr>
                <a:t>Vessel </a:t>
              </a:r>
              <a:r>
                <a:rPr lang="en-US" sz="800" dirty="0" smtClean="0">
                  <a:solidFill>
                    <a:schemeClr val="bg1">
                      <a:lumMod val="95000"/>
                    </a:schemeClr>
                  </a:solidFill>
                </a:rPr>
                <a:t> &amp; Final Alignment </a:t>
              </a:r>
            </a:p>
            <a:p>
              <a:pPr marL="171450" indent="-171450">
                <a:buFont typeface="Arial" panose="020B0604020202020204" pitchFamily="34" charset="0"/>
                <a:buChar char="•"/>
                <a:defRPr/>
              </a:pPr>
              <a:r>
                <a:rPr lang="en-US" sz="800" dirty="0" smtClean="0">
                  <a:solidFill>
                    <a:schemeClr val="bg1">
                      <a:lumMod val="95000"/>
                    </a:schemeClr>
                  </a:solidFill>
                </a:rPr>
                <a:t>Install Cryogenic Supply Interfaces</a:t>
              </a:r>
            </a:p>
            <a:p>
              <a:pPr marL="171450" lvl="1" indent="-171450">
                <a:buFont typeface="Wingdings" panose="05000000000000000000" pitchFamily="2" charset="2"/>
                <a:buChar char="ü"/>
                <a:defRPr/>
              </a:pPr>
              <a:r>
                <a:rPr lang="en-US" sz="800" dirty="0" smtClean="0">
                  <a:solidFill>
                    <a:schemeClr val="bg1">
                      <a:lumMod val="95000"/>
                    </a:schemeClr>
                  </a:solidFill>
                </a:rPr>
                <a:t>Horizontal Test Preparation </a:t>
              </a:r>
            </a:p>
            <a:p>
              <a:pPr marL="171450" lvl="1" indent="-171450">
                <a:buFont typeface="Wingdings" panose="05000000000000000000" pitchFamily="2" charset="2"/>
                <a:buChar char="ü"/>
                <a:defRPr/>
              </a:pPr>
              <a:r>
                <a:rPr lang="en-US" sz="800" dirty="0" smtClean="0">
                  <a:solidFill>
                    <a:schemeClr val="bg1">
                      <a:lumMod val="95000"/>
                    </a:schemeClr>
                  </a:solidFill>
                </a:rPr>
                <a:t>Pressure </a:t>
              </a:r>
              <a:r>
                <a:rPr lang="en-US" sz="800" dirty="0">
                  <a:solidFill>
                    <a:schemeClr val="bg1">
                      <a:lumMod val="95000"/>
                    </a:schemeClr>
                  </a:solidFill>
                </a:rPr>
                <a:t>Test &amp; Leak  Check (vacuum)</a:t>
              </a:r>
            </a:p>
            <a:p>
              <a:pPr marL="228600" lvl="1" indent="-228600">
                <a:buFont typeface="Arial" panose="020B0604020202020204" pitchFamily="34" charset="0"/>
                <a:buChar char="•"/>
                <a:defRPr/>
              </a:pPr>
              <a:endParaRPr lang="en-US" sz="800" dirty="0">
                <a:solidFill>
                  <a:schemeClr val="bg1">
                    <a:lumMod val="95000"/>
                  </a:schemeClr>
                </a:solidFill>
              </a:endParaRPr>
            </a:p>
          </p:txBody>
        </p:sp>
        <p:sp>
          <p:nvSpPr>
            <p:cNvPr id="56" name="TextBox 9"/>
            <p:cNvSpPr txBox="1">
              <a:spLocks noChangeArrowheads="1"/>
            </p:cNvSpPr>
            <p:nvPr/>
          </p:nvSpPr>
          <p:spPr bwMode="auto">
            <a:xfrm>
              <a:off x="2958944" y="1104997"/>
              <a:ext cx="3151957" cy="430887"/>
            </a:xfrm>
            <a:prstGeom prst="rect">
              <a:avLst/>
            </a:prstGeom>
            <a:solidFill>
              <a:schemeClr val="bg1">
                <a:lumMod val="50000"/>
              </a:schemeClr>
            </a:solidFill>
            <a:ln w="9525">
              <a:solidFill>
                <a:schemeClr val="tx1"/>
              </a:solidFill>
              <a:miter lim="800000"/>
              <a:headEnd/>
              <a:tailEnd/>
            </a:ln>
          </p:spPr>
          <p:txBody>
            <a:bodyPr wrap="square">
              <a:spAutoFit/>
            </a:bodyPr>
            <a:lstStyle/>
            <a:p>
              <a:r>
                <a:rPr lang="en-US" sz="1400" dirty="0" smtClean="0">
                  <a:solidFill>
                    <a:schemeClr val="bg1"/>
                  </a:solidFill>
                </a:rPr>
                <a:t>Receiving in SRF Inventory </a:t>
              </a:r>
              <a:endParaRPr lang="en-US" sz="800" dirty="0" smtClean="0">
                <a:solidFill>
                  <a:schemeClr val="bg1"/>
                </a:solidFill>
              </a:endParaRPr>
            </a:p>
            <a:p>
              <a:pPr marL="171450" indent="-171450">
                <a:buFont typeface="Wingdings" panose="05000000000000000000" pitchFamily="2" charset="2"/>
                <a:buChar char="ü"/>
              </a:pPr>
              <a:r>
                <a:rPr lang="en-US" sz="800" dirty="0" smtClean="0">
                  <a:solidFill>
                    <a:schemeClr val="bg1"/>
                  </a:solidFill>
                </a:rPr>
                <a:t>Mechanical Inspection CMM</a:t>
              </a:r>
              <a:endParaRPr lang="en-US" sz="800" dirty="0">
                <a:solidFill>
                  <a:schemeClr val="bg1"/>
                </a:solidFill>
              </a:endParaRPr>
            </a:p>
          </p:txBody>
        </p:sp>
        <p:sp>
          <p:nvSpPr>
            <p:cNvPr id="57" name="Up Arrow 66"/>
            <p:cNvSpPr>
              <a:spLocks noChangeArrowheads="1"/>
            </p:cNvSpPr>
            <p:nvPr/>
          </p:nvSpPr>
          <p:spPr bwMode="auto">
            <a:xfrm flipV="1">
              <a:off x="4167877" y="2954889"/>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sp>
          <p:nvSpPr>
            <p:cNvPr id="58" name="TextBox 57"/>
            <p:cNvSpPr txBox="1"/>
            <p:nvPr/>
          </p:nvSpPr>
          <p:spPr bwMode="auto">
            <a:xfrm>
              <a:off x="2958944" y="6179971"/>
              <a:ext cx="3178439" cy="430887"/>
            </a:xfrm>
            <a:prstGeom prst="rect">
              <a:avLst/>
            </a:prstGeom>
            <a:solidFill>
              <a:schemeClr val="bg1">
                <a:lumMod val="50000"/>
              </a:schemeClr>
            </a:solidFill>
            <a:ln>
              <a:solidFill>
                <a:schemeClr val="tx1"/>
              </a:solidFill>
            </a:ln>
          </p:spPr>
          <p:txBody>
            <a:bodyPr wrap="square">
              <a:spAutoFit/>
            </a:bodyPr>
            <a:lstStyle/>
            <a:p>
              <a:pPr marL="342900" indent="-342900">
                <a:buFontTx/>
                <a:buNone/>
                <a:defRPr/>
              </a:pPr>
              <a:r>
                <a:rPr lang="en-US" sz="1400" dirty="0" err="1" smtClean="0">
                  <a:solidFill>
                    <a:schemeClr val="bg1">
                      <a:lumMod val="95000"/>
                    </a:schemeClr>
                  </a:solidFill>
                </a:rPr>
                <a:t>Cryomodule</a:t>
              </a:r>
              <a:r>
                <a:rPr lang="en-US" sz="1400" dirty="0" smtClean="0">
                  <a:solidFill>
                    <a:schemeClr val="bg1">
                      <a:lumMod val="95000"/>
                    </a:schemeClr>
                  </a:solidFill>
                </a:rPr>
                <a:t> shipping  to SLAC </a:t>
              </a:r>
            </a:p>
            <a:p>
              <a:pPr marL="171450" indent="-171450">
                <a:buFont typeface="Wingdings" panose="05000000000000000000" pitchFamily="2" charset="2"/>
                <a:buChar char="ü"/>
                <a:defRPr/>
              </a:pPr>
              <a:r>
                <a:rPr lang="en-US" sz="800" dirty="0" smtClean="0">
                  <a:solidFill>
                    <a:schemeClr val="bg1">
                      <a:lumMod val="95000"/>
                    </a:schemeClr>
                  </a:solidFill>
                </a:rPr>
                <a:t>JLAB support for installation of first 3 Cryomodule </a:t>
              </a:r>
              <a:endParaRPr lang="en-US" sz="800" dirty="0">
                <a:solidFill>
                  <a:schemeClr val="bg1">
                    <a:lumMod val="95000"/>
                  </a:schemeClr>
                </a:solidFill>
              </a:endParaRPr>
            </a:p>
          </p:txBody>
        </p:sp>
        <p:sp>
          <p:nvSpPr>
            <p:cNvPr id="59" name="Up Arrow 66"/>
            <p:cNvSpPr>
              <a:spLocks noChangeArrowheads="1"/>
            </p:cNvSpPr>
            <p:nvPr/>
          </p:nvSpPr>
          <p:spPr bwMode="auto">
            <a:xfrm flipV="1">
              <a:off x="4178031" y="4775308"/>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sp>
          <p:nvSpPr>
            <p:cNvPr id="60" name="Up Arrow 66"/>
            <p:cNvSpPr>
              <a:spLocks noChangeArrowheads="1"/>
            </p:cNvSpPr>
            <p:nvPr/>
          </p:nvSpPr>
          <p:spPr bwMode="auto">
            <a:xfrm flipV="1">
              <a:off x="4167876" y="1615979"/>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sp>
          <p:nvSpPr>
            <p:cNvPr id="61" name="Up Arrow 66"/>
            <p:cNvSpPr>
              <a:spLocks noChangeArrowheads="1"/>
            </p:cNvSpPr>
            <p:nvPr/>
          </p:nvSpPr>
          <p:spPr bwMode="auto">
            <a:xfrm flipV="1">
              <a:off x="4178031" y="5885240"/>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grpSp>
      <p:sp>
        <p:nvSpPr>
          <p:cNvPr id="39" name="TextBox 38"/>
          <p:cNvSpPr txBox="1"/>
          <p:nvPr/>
        </p:nvSpPr>
        <p:spPr>
          <a:xfrm>
            <a:off x="8076280" y="2107747"/>
            <a:ext cx="908431" cy="553998"/>
          </a:xfrm>
          <a:prstGeom prst="rect">
            <a:avLst/>
          </a:prstGeom>
          <a:noFill/>
          <a:ln>
            <a:solidFill>
              <a:schemeClr val="accent1"/>
            </a:solidFill>
          </a:ln>
        </p:spPr>
        <p:txBody>
          <a:bodyPr wrap="square" rtlCol="0">
            <a:spAutoFit/>
          </a:bodyPr>
          <a:lstStyle/>
          <a:p>
            <a:r>
              <a:rPr lang="en-US" sz="1000" dirty="0" smtClean="0"/>
              <a:t>Courtesy of A. McEwen, JLab</a:t>
            </a:r>
            <a:endParaRPr lang="en-US" sz="1000" dirty="0"/>
          </a:p>
        </p:txBody>
      </p:sp>
      <p:sp>
        <p:nvSpPr>
          <p:cNvPr id="40"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Tree>
    <p:extLst>
      <p:ext uri="{BB962C8B-B14F-4D97-AF65-F5344CB8AC3E}">
        <p14:creationId xmlns:p14="http://schemas.microsoft.com/office/powerpoint/2010/main" val="4117041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0" name="Slide Number Placeholder 3"/>
          <p:cNvSpPr>
            <a:spLocks noGrp="1"/>
          </p:cNvSpPr>
          <p:nvPr>
            <p:ph type="sldNum" sz="quarter" idx="1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fld id="{F48C5009-245B-4503-924A-A28F8257A7A1}" type="slidenum">
              <a:rPr lang="en-US" altLang="en-US">
                <a:solidFill>
                  <a:prstClr val="black"/>
                </a:solidFill>
              </a:rPr>
              <a:pPr defTabSz="457200" eaLnBrk="1" fontAlgn="auto" hangingPunct="1">
                <a:spcBef>
                  <a:spcPts val="0"/>
                </a:spcBef>
                <a:spcAft>
                  <a:spcPts val="0"/>
                </a:spcAft>
              </a:pPr>
              <a:t>9</a:t>
            </a:fld>
            <a:endParaRPr lang="en-US" altLang="en-US">
              <a:solidFill>
                <a:prstClr val="black"/>
              </a:solidFill>
            </a:endParaRPr>
          </a:p>
        </p:txBody>
      </p:sp>
      <p:sp>
        <p:nvSpPr>
          <p:cNvPr id="22530" name="Title 1"/>
          <p:cNvSpPr>
            <a:spLocks noGrp="1"/>
          </p:cNvSpPr>
          <p:nvPr>
            <p:ph type="title"/>
          </p:nvPr>
        </p:nvSpPr>
        <p:spPr/>
        <p:txBody>
          <a:bodyPr/>
          <a:lstStyle/>
          <a:p>
            <a:r>
              <a:rPr lang="en-US" altLang="en-US" sz="3200" dirty="0" smtClean="0"/>
              <a:t>SRF Facilities at JLab</a:t>
            </a:r>
            <a:endParaRPr lang="en-US" altLang="en-US" sz="3200" dirty="0" smtClean="0">
              <a:latin typeface="Minion Pro"/>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335" y="1123018"/>
            <a:ext cx="6966020" cy="528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7" name="TextBox 23"/>
          <p:cNvSpPr txBox="1">
            <a:spLocks noChangeArrowheads="1"/>
          </p:cNvSpPr>
          <p:nvPr/>
        </p:nvSpPr>
        <p:spPr bwMode="auto">
          <a:xfrm>
            <a:off x="7864623" y="4125896"/>
            <a:ext cx="1125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r>
              <a:rPr lang="en-US" altLang="en-US" sz="3200" b="1" dirty="0">
                <a:solidFill>
                  <a:srgbClr val="FF0000"/>
                </a:solidFill>
              </a:rPr>
              <a:t>Start</a:t>
            </a:r>
            <a:endParaRPr lang="en-US" altLang="en-US" sz="2000" b="1" dirty="0">
              <a:solidFill>
                <a:srgbClr val="FF0000"/>
              </a:solidFill>
            </a:endParaRPr>
          </a:p>
        </p:txBody>
      </p:sp>
      <p:sp>
        <p:nvSpPr>
          <p:cNvPr id="22538" name="TextBox 24"/>
          <p:cNvSpPr txBox="1">
            <a:spLocks noChangeArrowheads="1"/>
          </p:cNvSpPr>
          <p:nvPr/>
        </p:nvSpPr>
        <p:spPr bwMode="auto">
          <a:xfrm>
            <a:off x="4228796" y="5838207"/>
            <a:ext cx="11604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auto" hangingPunct="1">
              <a:spcBef>
                <a:spcPts val="0"/>
              </a:spcBef>
              <a:spcAft>
                <a:spcPts val="0"/>
              </a:spcAft>
            </a:pPr>
            <a:r>
              <a:rPr lang="en-US" altLang="en-US" sz="3200" b="1" dirty="0">
                <a:solidFill>
                  <a:srgbClr val="FF0000"/>
                </a:solidFill>
              </a:rPr>
              <a:t>Ship</a:t>
            </a:r>
            <a:endParaRPr lang="en-US" altLang="en-US" b="1" dirty="0">
              <a:solidFill>
                <a:srgbClr val="FF0000"/>
              </a:solidFill>
            </a:endParaRPr>
          </a:p>
        </p:txBody>
      </p:sp>
      <p:cxnSp>
        <p:nvCxnSpPr>
          <p:cNvPr id="4" name="Straight Connector 3"/>
          <p:cNvCxnSpPr/>
          <p:nvPr/>
        </p:nvCxnSpPr>
        <p:spPr>
          <a:xfrm>
            <a:off x="6044665" y="2512194"/>
            <a:ext cx="0" cy="1315555"/>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863671" y="3827749"/>
            <a:ext cx="2180994" cy="34926"/>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76371" y="3856324"/>
            <a:ext cx="0" cy="13970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863671" y="3948399"/>
            <a:ext cx="2586038" cy="34925"/>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54471" y="3926174"/>
            <a:ext cx="7938" cy="11747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520771" y="5097750"/>
            <a:ext cx="2941638" cy="41274"/>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520771" y="4002374"/>
            <a:ext cx="0" cy="11493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19171" y="4002374"/>
            <a:ext cx="0" cy="12763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419171" y="4008724"/>
            <a:ext cx="114300" cy="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412821" y="5253324"/>
            <a:ext cx="736600" cy="6350"/>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43071" y="5240624"/>
            <a:ext cx="0" cy="1149350"/>
          </a:xfrm>
          <a:prstGeom prst="line">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Footer Placeholder 3"/>
          <p:cNvSpPr>
            <a:spLocks noGrp="1"/>
          </p:cNvSpPr>
          <p:nvPr>
            <p:ph type="ftr" sz="quarter" idx="13"/>
          </p:nvPr>
        </p:nvSpPr>
        <p:spPr>
          <a:xfrm>
            <a:off x="445472" y="6400800"/>
            <a:ext cx="4126528" cy="314326"/>
          </a:xfrm>
        </p:spPr>
        <p:txBody>
          <a:bodyPr/>
          <a:lstStyle/>
          <a:p>
            <a:r>
              <a:rPr lang="en-US" dirty="0" smtClean="0"/>
              <a:t>LCLS-II FAC Review, July 1-2, 2014</a:t>
            </a:r>
            <a:endParaRPr lang="en-US" dirty="0"/>
          </a:p>
        </p:txBody>
      </p:sp>
      <p:sp>
        <p:nvSpPr>
          <p:cNvPr id="2" name="TextBox 1"/>
          <p:cNvSpPr txBox="1"/>
          <p:nvPr/>
        </p:nvSpPr>
        <p:spPr>
          <a:xfrm>
            <a:off x="168317" y="2188713"/>
            <a:ext cx="1630018" cy="1169551"/>
          </a:xfrm>
          <a:prstGeom prst="rect">
            <a:avLst/>
          </a:prstGeom>
          <a:solidFill>
            <a:schemeClr val="bg1">
              <a:lumMod val="85000"/>
            </a:schemeClr>
          </a:solidFill>
        </p:spPr>
        <p:txBody>
          <a:bodyPr wrap="square" rtlCol="0">
            <a:spAutoFit/>
          </a:bodyPr>
          <a:lstStyle/>
          <a:p>
            <a:r>
              <a:rPr lang="en-US" sz="1400" dirty="0" smtClean="0"/>
              <a:t>Located in Annex –</a:t>
            </a:r>
          </a:p>
          <a:p>
            <a:r>
              <a:rPr lang="en-US" sz="1400" dirty="0" smtClean="0"/>
              <a:t>Receiving</a:t>
            </a:r>
          </a:p>
          <a:p>
            <a:r>
              <a:rPr lang="en-US" sz="1400" dirty="0" smtClean="0"/>
              <a:t>Inspection</a:t>
            </a:r>
          </a:p>
          <a:p>
            <a:r>
              <a:rPr lang="en-US" sz="1400" dirty="0" smtClean="0"/>
              <a:t>Inventory</a:t>
            </a:r>
          </a:p>
        </p:txBody>
      </p:sp>
      <p:sp>
        <p:nvSpPr>
          <p:cNvPr id="24" name="TextBox 23"/>
          <p:cNvSpPr txBox="1"/>
          <p:nvPr/>
        </p:nvSpPr>
        <p:spPr>
          <a:xfrm>
            <a:off x="230587" y="4271217"/>
            <a:ext cx="1630018" cy="738664"/>
          </a:xfrm>
          <a:prstGeom prst="rect">
            <a:avLst/>
          </a:prstGeom>
          <a:solidFill>
            <a:schemeClr val="bg1">
              <a:lumMod val="85000"/>
            </a:schemeClr>
          </a:solidFill>
        </p:spPr>
        <p:txBody>
          <a:bodyPr wrap="square" rtlCol="0">
            <a:spAutoFit/>
          </a:bodyPr>
          <a:lstStyle/>
          <a:p>
            <a:r>
              <a:rPr lang="en-US" sz="1400" dirty="0" smtClean="0"/>
              <a:t>Offsite considered for additional storage</a:t>
            </a:r>
            <a:endParaRPr lang="en-US" sz="1400" dirty="0"/>
          </a:p>
        </p:txBody>
      </p:sp>
      <p:cxnSp>
        <p:nvCxnSpPr>
          <p:cNvPr id="7" name="Straight Arrow Connector 6"/>
          <p:cNvCxnSpPr>
            <a:stCxn id="2" idx="0"/>
          </p:cNvCxnSpPr>
          <p:nvPr/>
        </p:nvCxnSpPr>
        <p:spPr>
          <a:xfrm flipH="1" flipV="1">
            <a:off x="230587" y="1979875"/>
            <a:ext cx="752739" cy="208838"/>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2"/>
          </p:cNvCxnSpPr>
          <p:nvPr/>
        </p:nvCxnSpPr>
        <p:spPr>
          <a:xfrm flipH="1">
            <a:off x="382988" y="5009881"/>
            <a:ext cx="662608" cy="268843"/>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44665" y="2512194"/>
            <a:ext cx="1568918" cy="1905802"/>
          </a:xfrm>
          <a:prstGeom prst="line">
            <a:avLst/>
          </a:prstGeom>
          <a:ln w="381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91137" y="4640549"/>
            <a:ext cx="1598267" cy="307777"/>
          </a:xfrm>
          <a:prstGeom prst="rect">
            <a:avLst/>
          </a:prstGeom>
          <a:solidFill>
            <a:schemeClr val="bg1">
              <a:lumMod val="85000"/>
            </a:schemeClr>
          </a:solidFill>
        </p:spPr>
        <p:txBody>
          <a:bodyPr wrap="square" rtlCol="0">
            <a:spAutoFit/>
          </a:bodyPr>
          <a:lstStyle/>
          <a:p>
            <a:r>
              <a:rPr lang="en-US" sz="1400" b="1" dirty="0" smtClean="0"/>
              <a:t>CMM/RF Checks</a:t>
            </a:r>
            <a:endParaRPr lang="en-US" sz="1400" b="1" dirty="0"/>
          </a:p>
        </p:txBody>
      </p:sp>
    </p:spTree>
    <p:extLst>
      <p:ext uri="{BB962C8B-B14F-4D97-AF65-F5344CB8AC3E}">
        <p14:creationId xmlns:p14="http://schemas.microsoft.com/office/powerpoint/2010/main" val="361658958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9B58DA2248E644A682083ACDD5076C" ma:contentTypeVersion="9" ma:contentTypeDescription="Create a new document." ma:contentTypeScope="" ma:versionID="4c03114565c2acc50fe39b31408291ec">
  <xsd:schema xmlns:xsd="http://www.w3.org/2001/XMLSchema" xmlns:xs="http://www.w3.org/2001/XMLSchema" xmlns:p="http://schemas.microsoft.com/office/2006/metadata/properties" xmlns:ns2="f5d975f2-272d-43b7-a43d-337ed3c571bd" targetNamespace="http://schemas.microsoft.com/office/2006/metadata/properties" ma:root="true" ma:fieldsID="fa1147da16d0696f045b3bacf36184c8" ns2:_="">
    <xsd:import namespace="f5d975f2-272d-43b7-a43d-337ed3c571bd"/>
    <xsd:element name="properties">
      <xsd:complexType>
        <xsd:sequence>
          <xsd:element name="documentManagement">
            <xsd:complexType>
              <xsd:all>
                <xsd:element ref="ns2:Plenary_x0020_Agenda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d975f2-272d-43b7-a43d-337ed3c571bd" elementFormDefault="qualified">
    <xsd:import namespace="http://schemas.microsoft.com/office/2006/documentManagement/types"/>
    <xsd:import namespace="http://schemas.microsoft.com/office/infopath/2007/PartnerControls"/>
    <xsd:element name="Plenary_x0020_Agenda_x0020_Session" ma:index="8" nillable="true" ma:displayName="Agenda Session" ma:description="Select the plenary agend session where this will be presented" ma:list="{A0E5F691-0B11-4711-B7A9-825E9DB75858}" ma:internalName="Plenary_x0020_Agenda_x0020_Session"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lenary_x0020_Agenda_x0020_Session xmlns="f5d975f2-272d-43b7-a43d-337ed3c571b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86C4C7-6DA2-4CC1-BD0B-FBFB24831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d975f2-272d-43b7-a43d-337ed3c571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1B16AA-9221-46AE-B700-523442ABDABD}">
  <ds:schemaRefs>
    <ds:schemaRef ds:uri="http://purl.org/dc/dcmitype/"/>
    <ds:schemaRef ds:uri="http://schemas.microsoft.com/office/2006/documentManagement/types"/>
    <ds:schemaRef ds:uri="http://schemas.microsoft.com/office/2006/metadata/properties"/>
    <ds:schemaRef ds:uri="f5d975f2-272d-43b7-a43d-337ed3c571bd"/>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DE3F1C6-E643-4597-BD68-C599B5629A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70791</TotalTime>
  <Words>3826</Words>
  <Application>Microsoft Office PowerPoint</Application>
  <PresentationFormat>On-screen Show (4:3)</PresentationFormat>
  <Paragraphs>635</Paragraphs>
  <Slides>78</Slides>
  <Notes>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Blank</vt:lpstr>
      <vt:lpstr>JLab Preliminary Cryomodule Production Plans </vt:lpstr>
      <vt:lpstr>Acknowledgements</vt:lpstr>
      <vt:lpstr>Outline</vt:lpstr>
      <vt:lpstr>Cryomodule Collaboration</vt:lpstr>
      <vt:lpstr>Strategy – One Design, Two Production Lines</vt:lpstr>
      <vt:lpstr>Opportunity to Learn from CEA Colleagues</vt:lpstr>
      <vt:lpstr>Leverage FNAL’s ILC-style  CM Production Development</vt:lpstr>
      <vt:lpstr>LCLS-II Cavity/Cryomodule Process at JLab</vt:lpstr>
      <vt:lpstr>SRF Facilities at JLab</vt:lpstr>
      <vt:lpstr>CM Production Preparations</vt:lpstr>
      <vt:lpstr>Planned Production Rate</vt:lpstr>
      <vt:lpstr>Vertical Test Area / Horizontal Test Bench</vt:lpstr>
      <vt:lpstr>Facilities Improvements: Assembly Tools</vt:lpstr>
      <vt:lpstr>Cavity Handling and Storage Tooling</vt:lpstr>
      <vt:lpstr>Cavity String Assembly in Clean Room</vt:lpstr>
      <vt:lpstr>LCLS-II Cavity String on JLab-style Rails</vt:lpstr>
      <vt:lpstr>Cold Mass / VV Assembly</vt:lpstr>
      <vt:lpstr>LCLS-II Cold Mass with FNAL Tooling above JLab-style Rails</vt:lpstr>
      <vt:lpstr>Facilities Improvements : Testing in CMTF</vt:lpstr>
      <vt:lpstr>JLab CMTF : Production Rate Limiter</vt:lpstr>
      <vt:lpstr>CMTF Conceptual Layout</vt:lpstr>
      <vt:lpstr>JLAB  LCLS-II Cavity Qualification and String assembly</vt:lpstr>
      <vt:lpstr>Receipt of the dressed cavities</vt:lpstr>
      <vt:lpstr>Cavity Qualification</vt:lpstr>
      <vt:lpstr>Cavity transport into the clean room</vt:lpstr>
      <vt:lpstr>Load the dressed cavity onto the VTA test stand</vt:lpstr>
      <vt:lpstr>Load the dressed cavity onto the Test Stand</vt:lpstr>
      <vt:lpstr>VTA Test</vt:lpstr>
      <vt:lpstr>Qualified Cavities Staged for String Assembly</vt:lpstr>
      <vt:lpstr>General String Component Cleaning Practices</vt:lpstr>
      <vt:lpstr>String Assembly - Cavity Prep</vt:lpstr>
      <vt:lpstr>Cavity installed in cage- Ready for HPR</vt:lpstr>
      <vt:lpstr>Transfer post HPR cavities onto the assembly rail</vt:lpstr>
      <vt:lpstr>Cavity string assembly process closely follows Fermi practices</vt:lpstr>
      <vt:lpstr>Cryomodule Assembly</vt:lpstr>
      <vt:lpstr>Status and Plans</vt:lpstr>
      <vt:lpstr>CMA I Primary Task</vt:lpstr>
      <vt:lpstr>CMA II Primary Task</vt:lpstr>
      <vt:lpstr>Vacuum Vessel Primary Task</vt:lpstr>
      <vt:lpstr>Final Assembly</vt:lpstr>
      <vt:lpstr>CM Assembly Area Work Flow</vt:lpstr>
      <vt:lpstr>Aerial Iso View of CM Assembly Area</vt:lpstr>
      <vt:lpstr>Aerial Iso View of CM Assembly Area</vt:lpstr>
      <vt:lpstr>Elevation View of CM Assembly Area Looking North</vt:lpstr>
      <vt:lpstr>Side Elevations of CM Assembly Area</vt:lpstr>
      <vt:lpstr>Cryomodule Test</vt:lpstr>
      <vt:lpstr>JLab CMTF : Production Rate Limiter</vt:lpstr>
      <vt:lpstr>CMTF Conceptual Layout</vt:lpstr>
      <vt:lpstr>PowerPoint Presentation</vt:lpstr>
      <vt:lpstr>End Can Configuration</vt:lpstr>
      <vt:lpstr>End Can Configuration</vt:lpstr>
      <vt:lpstr>Wrapping Up</vt:lpstr>
      <vt:lpstr> Six Month Look Ahead</vt:lpstr>
      <vt:lpstr>Summary</vt:lpstr>
      <vt:lpstr>PowerPoint Presentation</vt:lpstr>
      <vt:lpstr>Backup Material</vt:lpstr>
      <vt:lpstr>LCLS-ll Tooling process flow</vt:lpstr>
      <vt:lpstr>VTA qualification</vt:lpstr>
      <vt:lpstr>Two arm lift tooling</vt:lpstr>
      <vt:lpstr>Tooling for hanging cavity into test stand</vt:lpstr>
      <vt:lpstr>Transfer cavity to clean room.  </vt:lpstr>
      <vt:lpstr>PowerPoint Presentation</vt:lpstr>
      <vt:lpstr>Bridge level is used to set roll</vt:lpstr>
      <vt:lpstr>Align the cavity</vt:lpstr>
      <vt:lpstr>Gate valve preparation</vt:lpstr>
      <vt:lpstr>Gate valve alignment</vt:lpstr>
      <vt:lpstr>Assemble gate valve to cavity</vt:lpstr>
      <vt:lpstr>Interconnecting bellows</vt:lpstr>
      <vt:lpstr>Alignment and assembly of the bellows</vt:lpstr>
      <vt:lpstr>Bellows assembly Continued</vt:lpstr>
      <vt:lpstr>Lock Lollipops</vt:lpstr>
      <vt:lpstr>Bellows installation between cavity and magnet assembly</vt:lpstr>
      <vt:lpstr>Complete bellows assembly between magnet and cavity</vt:lpstr>
      <vt:lpstr>Install the three bellows stiffeners</vt:lpstr>
      <vt:lpstr>Install the lollipop tie rod.</vt:lpstr>
      <vt:lpstr>Pump-down and final leak test</vt:lpstr>
      <vt:lpstr>Misc. </vt:lpstr>
      <vt:lpstr>Noted differences between Fermi methods and JLab</vt:lpstr>
    </vt:vector>
  </TitlesOfParts>
  <Company>SLAC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‘your title’</dc:title>
  <dc:creator>FACET</dc:creator>
  <cp:lastModifiedBy>Anthony Reilly</cp:lastModifiedBy>
  <cp:revision>2307</cp:revision>
  <cp:lastPrinted>2013-05-01T00:31:17Z</cp:lastPrinted>
  <dcterms:created xsi:type="dcterms:W3CDTF">2009-11-23T23:38:17Z</dcterms:created>
  <dcterms:modified xsi:type="dcterms:W3CDTF">2014-07-17T11:30:40Z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0x010100D49B58DA2248E644A682083ACDD5076C</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https://slacspace.slac.stanford.edu/sites/reviews/lclsii/CD1DR_Dec2013/Presentations/Proc pres Dir review 12 2013.pptx</vt:lpwstr>
  </property>
  <property fmtid="{D5CDD505-2E9C-101B-9397-08002B2CF9AE}" pid="10" name="TemplateUrl">
    <vt:lpwstr/>
  </property>
</Properties>
</file>