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2" r:id="rId2"/>
    <p:sldMasterId id="2147483650" r:id="rId3"/>
    <p:sldMasterId id="2147483671" r:id="rId4"/>
    <p:sldMasterId id="2147484419" r:id="rId5"/>
    <p:sldMasterId id="2147484722" r:id="rId6"/>
    <p:sldMasterId id="2147484734" r:id="rId7"/>
    <p:sldMasterId id="2147484746" r:id="rId8"/>
    <p:sldMasterId id="2147484758" r:id="rId9"/>
    <p:sldMasterId id="2147484819" r:id="rId10"/>
    <p:sldMasterId id="2147484832" r:id="rId11"/>
    <p:sldMasterId id="2147484857" r:id="rId12"/>
    <p:sldMasterId id="2147484870" r:id="rId13"/>
    <p:sldMasterId id="2147484883" r:id="rId14"/>
    <p:sldMasterId id="2147485680" r:id="rId15"/>
    <p:sldMasterId id="2147485716" r:id="rId16"/>
    <p:sldMasterId id="2147485728" r:id="rId17"/>
  </p:sldMasterIdLst>
  <p:notesMasterIdLst>
    <p:notesMasterId r:id="rId37"/>
  </p:notesMasterIdLst>
  <p:handoutMasterIdLst>
    <p:handoutMasterId r:id="rId38"/>
  </p:handoutMasterIdLst>
  <p:sldIdLst>
    <p:sldId id="549" r:id="rId18"/>
    <p:sldId id="687" r:id="rId19"/>
    <p:sldId id="695" r:id="rId20"/>
    <p:sldId id="699" r:id="rId21"/>
    <p:sldId id="696" r:id="rId22"/>
    <p:sldId id="704" r:id="rId23"/>
    <p:sldId id="700" r:id="rId24"/>
    <p:sldId id="701" r:id="rId25"/>
    <p:sldId id="702" r:id="rId26"/>
    <p:sldId id="692" r:id="rId27"/>
    <p:sldId id="582" r:id="rId28"/>
    <p:sldId id="694" r:id="rId29"/>
    <p:sldId id="691" r:id="rId30"/>
    <p:sldId id="693" r:id="rId31"/>
    <p:sldId id="698" r:id="rId32"/>
    <p:sldId id="669" r:id="rId33"/>
    <p:sldId id="684" r:id="rId34"/>
    <p:sldId id="703" r:id="rId35"/>
    <p:sldId id="705" r:id="rId36"/>
  </p:sldIdLst>
  <p:sldSz cx="9144000" cy="6858000" type="screen4x3"/>
  <p:notesSz cx="6934200" cy="9234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990033"/>
    <a:srgbClr val="006600"/>
    <a:srgbClr val="800080"/>
    <a:srgbClr val="CC3300"/>
    <a:srgbClr val="E3F53D"/>
    <a:srgbClr val="FFFF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817" autoAdjust="0"/>
  </p:normalViewPr>
  <p:slideViewPr>
    <p:cSldViewPr>
      <p:cViewPr>
        <p:scale>
          <a:sx n="66" d="100"/>
          <a:sy n="66" d="100"/>
        </p:scale>
        <p:origin x="-2010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26" y="-78"/>
      </p:cViewPr>
      <p:guideLst>
        <p:guide orient="horz" pos="2911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14D43C3D-6D22-4CD1-94B4-FC7CD36D2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038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Test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4675"/>
            <a:ext cx="508635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02A649B-AA5F-4360-B8E9-BA95DBD44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67983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defTabSz="947738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defTabSz="947738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defTabSz="947738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defTabSz="947738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200" b="0" smtClean="0">
                <a:latin typeface="Times New Roman" pitchFamily="18" charset="0"/>
              </a:rPr>
              <a:t>Test</a:t>
            </a:r>
          </a:p>
        </p:txBody>
      </p:sp>
      <p:sp>
        <p:nvSpPr>
          <p:cNvPr id="1044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defTabSz="947738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defTabSz="947738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defTabSz="947738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defTabSz="947738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2DA67246-FBEB-4833-9F5C-180755EA6F32}" type="slidenum">
              <a:rPr lang="en-US" altLang="en-US" sz="1200" b="0" smtClean="0">
                <a:latin typeface="Times New Roman" pitchFamily="18" charset="0"/>
              </a:rPr>
              <a:pPr/>
              <a:t>1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AF4E-A08A-BE4F-8E27-DF04692668E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0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45833-A437-4DE4-A404-A3F3B1A8F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76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81A6A-2A08-4EF5-8FAB-841847C6EA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789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08D2405D-8029-47F2-90A3-D1A60AFAF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8316"/>
      </p:ext>
    </p:extLst>
  </p:cSld>
  <p:clrMapOvr>
    <a:masterClrMapping/>
  </p:clrMapOvr>
  <p:transition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0"/>
            <a:ext cx="8686800" cy="400050"/>
          </a:xfrm>
          <a:prstGeom prst="rect">
            <a:avLst/>
          </a:prstGeom>
          <a:gradFill>
            <a:gsLst>
              <a:gs pos="0">
                <a:srgbClr val="DAE5E6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Applications of High Intensity Proton Accelerators – October 2009</a:t>
            </a:r>
            <a:endParaRPr lang="en-US" b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6550025"/>
            <a:ext cx="603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R.G.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001000" y="65532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20/10/2009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495800" y="6553200"/>
            <a:ext cx="403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D36A0C3A-6E1A-4FAF-8512-0AAB29A96220}" type="slidenum">
              <a:rPr lang="en-US" sz="1400" b="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pPr eaLnBrk="0" hangingPunct="0">
                <a:defRPr/>
              </a:pPr>
              <a:t>‹#›</a:t>
            </a:fld>
            <a:endParaRPr lang="en-US" sz="1400" b="0" dirty="0">
              <a:solidFill>
                <a:prstClr val="black"/>
              </a:solidFill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8" name="Picture 23" descr="CERN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7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60159"/>
      </p:ext>
    </p:extLst>
  </p:cSld>
  <p:clrMapOvr>
    <a:masterClrMapping/>
  </p:clrMapOvr>
  <p:transition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91306946-A004-4E06-98E3-FFADE5F83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61809"/>
      </p:ext>
    </p:extLst>
  </p:cSld>
  <p:clrMapOvr>
    <a:masterClrMapping/>
  </p:clrMapOvr>
  <p:transition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CDD01122-182E-4FEB-B3EA-59C797B00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37453"/>
      </p:ext>
    </p:extLst>
  </p:cSld>
  <p:clrMapOvr>
    <a:masterClrMapping/>
  </p:clrMapOvr>
  <p:transition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70978821-47A7-46AA-8354-7B0BA8188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50594"/>
      </p:ext>
    </p:extLst>
  </p:cSld>
  <p:clrMapOvr>
    <a:masterClrMapping/>
  </p:clrMapOvr>
  <p:transition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26BD0CB1-67EB-4A63-A73B-FFC52E320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89624"/>
      </p:ext>
    </p:extLst>
  </p:cSld>
  <p:clrMapOvr>
    <a:masterClrMapping/>
  </p:clrMapOvr>
  <p:transition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820970A0-31B1-49C2-8765-3D70EF4B6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58247"/>
      </p:ext>
    </p:extLst>
  </p:cSld>
  <p:clrMapOvr>
    <a:masterClrMapping/>
  </p:clrMapOvr>
  <p:transition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80712418-6D18-4D73-B6AD-1205A3A80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76806"/>
      </p:ext>
    </p:extLst>
  </p:cSld>
  <p:clrMapOvr>
    <a:masterClrMapping/>
  </p:clrMapOvr>
  <p:transition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4A7B3CA5-A4AB-435E-956C-F2582546C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08304"/>
      </p:ext>
    </p:extLst>
  </p:cSld>
  <p:clrMapOvr>
    <a:masterClrMapping/>
  </p:clrMapOvr>
  <p:transition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D94EEB15-C70A-43FF-9DAA-E77609294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46209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64BE3-CF36-4D04-939E-EC4434F65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611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D3FDED13-BFB0-4E9D-BE8D-E00587EE0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07931"/>
      </p:ext>
    </p:extLst>
  </p:cSld>
  <p:clrMapOvr>
    <a:masterClrMapping/>
  </p:clrMapOvr>
  <p:transition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spect="1" noChangeArrowheads="1"/>
          </p:cNvSpPr>
          <p:nvPr userDrawn="1"/>
        </p:nvSpPr>
        <p:spPr bwMode="auto">
          <a:xfrm>
            <a:off x="419100" y="15875"/>
            <a:ext cx="836613" cy="4159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0" dirty="0" err="1">
                <a:solidFill>
                  <a:prstClr val="white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sLHC</a:t>
            </a:r>
            <a:endParaRPr lang="en-US" b="0" dirty="0">
              <a:solidFill>
                <a:prstClr val="white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5875"/>
            <a:ext cx="4079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srf_logo_berlin_dresden_kontur_rgb_144_dpi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0"/>
            <a:ext cx="2249487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92279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45772"/>
            <a:ext cx="8229600" cy="4580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94730"/>
      </p:ext>
    </p:extLst>
  </p:cSld>
  <p:clrMapOvr>
    <a:masterClrMapping/>
  </p:clrMapOvr>
  <p:transition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29146A9D-F828-453E-8FD1-6BCFCB255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08679"/>
      </p:ext>
    </p:extLst>
  </p:cSld>
  <p:clrMapOvr>
    <a:masterClrMapping/>
  </p:clrMapOvr>
  <p:transition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0"/>
            <a:ext cx="8686800" cy="400050"/>
          </a:xfrm>
          <a:prstGeom prst="rect">
            <a:avLst/>
          </a:prstGeom>
          <a:gradFill>
            <a:gsLst>
              <a:gs pos="0">
                <a:srgbClr val="DAE5E6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Applications of High Intensity Proton Accelerators – October 2009</a:t>
            </a:r>
            <a:endParaRPr lang="en-US" b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6550025"/>
            <a:ext cx="603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R.G.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001000" y="65532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20/10/2009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495800" y="6553200"/>
            <a:ext cx="403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8739DFEC-4F8F-4165-A7FC-8ACEC2E40403}" type="slidenum">
              <a:rPr lang="en-US" sz="1400" b="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pPr eaLnBrk="0" hangingPunct="0">
                <a:defRPr/>
              </a:pPr>
              <a:t>‹#›</a:t>
            </a:fld>
            <a:endParaRPr lang="en-US" sz="1400" b="0" dirty="0">
              <a:solidFill>
                <a:prstClr val="black"/>
              </a:solidFill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8" name="Picture 23" descr="CERN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7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05814"/>
      </p:ext>
    </p:extLst>
  </p:cSld>
  <p:clrMapOvr>
    <a:masterClrMapping/>
  </p:clrMapOvr>
  <p:transition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4D58A7B2-64E4-435E-8719-AF133708F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58728"/>
      </p:ext>
    </p:extLst>
  </p:cSld>
  <p:clrMapOvr>
    <a:masterClrMapping/>
  </p:clrMapOvr>
  <p:transition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9B0816F8-782E-4043-B455-BDC65F1E8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34799"/>
      </p:ext>
    </p:extLst>
  </p:cSld>
  <p:clrMapOvr>
    <a:masterClrMapping/>
  </p:clrMapOvr>
  <p:transition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D257DBAB-E333-4EBB-BF9A-786FA3C43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36825"/>
      </p:ext>
    </p:extLst>
  </p:cSld>
  <p:clrMapOvr>
    <a:masterClrMapping/>
  </p:clrMapOvr>
  <p:transition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CE77BFDB-CE5F-4B0D-938D-8B3FB9427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35828"/>
      </p:ext>
    </p:extLst>
  </p:cSld>
  <p:clrMapOvr>
    <a:masterClrMapping/>
  </p:clrMapOvr>
  <p:transition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517E4A13-6CD2-4DB9-886D-3AD01C1F3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29737"/>
      </p:ext>
    </p:extLst>
  </p:cSld>
  <p:clrMapOvr>
    <a:masterClrMapping/>
  </p:clrMapOvr>
  <p:transition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5994E854-9509-4770-8CC7-E29C90C5D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4712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51130-B08E-451E-8B1D-78F634A10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96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80A0761B-7A60-4044-B7D2-8D1C88E34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53484"/>
      </p:ext>
    </p:extLst>
  </p:cSld>
  <p:clrMapOvr>
    <a:masterClrMapping/>
  </p:clrMapOvr>
  <p:transition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8C71A72B-2470-4D07-92A3-C000ADFBB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55137"/>
      </p:ext>
    </p:extLst>
  </p:cSld>
  <p:clrMapOvr>
    <a:masterClrMapping/>
  </p:clrMapOvr>
  <p:transition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E8F7C47D-14E2-4D68-8CFD-563C1BCD3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8907"/>
      </p:ext>
    </p:extLst>
  </p:cSld>
  <p:clrMapOvr>
    <a:masterClrMapping/>
  </p:clrMapOvr>
  <p:transition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spect="1" noChangeArrowheads="1"/>
          </p:cNvSpPr>
          <p:nvPr userDrawn="1"/>
        </p:nvSpPr>
        <p:spPr bwMode="auto">
          <a:xfrm>
            <a:off x="419100" y="15875"/>
            <a:ext cx="836613" cy="4159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0" dirty="0" err="1">
                <a:solidFill>
                  <a:prstClr val="white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sLHC</a:t>
            </a:r>
            <a:endParaRPr lang="en-US" b="0" dirty="0">
              <a:solidFill>
                <a:prstClr val="white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5875"/>
            <a:ext cx="4079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srf_logo_berlin_dresden_kontur_rgb_144_dpi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0"/>
            <a:ext cx="2249487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92279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45772"/>
            <a:ext cx="8229600" cy="4580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66659"/>
      </p:ext>
    </p:extLst>
  </p:cSld>
  <p:clrMapOvr>
    <a:masterClrMapping/>
  </p:clrMapOvr>
  <p:transition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4E751C4E-1340-4F04-A217-73CDC6724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61094"/>
      </p:ext>
    </p:extLst>
  </p:cSld>
  <p:clrMapOvr>
    <a:masterClrMapping/>
  </p:clrMapOvr>
  <p:transition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0"/>
            <a:ext cx="8686800" cy="400050"/>
          </a:xfrm>
          <a:prstGeom prst="rect">
            <a:avLst/>
          </a:prstGeom>
          <a:gradFill>
            <a:gsLst>
              <a:gs pos="0">
                <a:srgbClr val="DAE5E6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Applications of High Intensity Proton Accelerators – October 2009</a:t>
            </a:r>
            <a:endParaRPr lang="en-US" b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6550025"/>
            <a:ext cx="603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R.G.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001000" y="65532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20/10/2009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495800" y="6553200"/>
            <a:ext cx="403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B95A04BD-A1D4-4BFC-8309-E13BB455FFD7}" type="slidenum">
              <a:rPr lang="en-US" sz="1400" b="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pPr eaLnBrk="0" hangingPunct="0">
                <a:defRPr/>
              </a:pPr>
              <a:t>‹#›</a:t>
            </a:fld>
            <a:endParaRPr lang="en-US" sz="1400" b="0" dirty="0">
              <a:solidFill>
                <a:prstClr val="black"/>
              </a:solidFill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8" name="Picture 23" descr="CERN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7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05732"/>
      </p:ext>
    </p:extLst>
  </p:cSld>
  <p:clrMapOvr>
    <a:masterClrMapping/>
  </p:clrMapOvr>
  <p:transition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14EEE916-2BFA-44B2-9D0B-6D4E2E70B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19129"/>
      </p:ext>
    </p:extLst>
  </p:cSld>
  <p:clrMapOvr>
    <a:masterClrMapping/>
  </p:clrMapOvr>
  <p:transition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9272869F-3F8A-4334-86B3-5840B1CA4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416"/>
      </p:ext>
    </p:extLst>
  </p:cSld>
  <p:clrMapOvr>
    <a:masterClrMapping/>
  </p:clrMapOvr>
  <p:transition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514DDE01-BAF3-4657-8C00-C8E73C61A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43709"/>
      </p:ext>
    </p:extLst>
  </p:cSld>
  <p:clrMapOvr>
    <a:masterClrMapping/>
  </p:clrMapOvr>
  <p:transition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84CA29AF-FB6B-48A8-9C0C-76ADAAB45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41502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061BF-4781-460D-9998-D96029D34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093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1A7CA597-AC31-4778-A4EA-853A31FC0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36362"/>
      </p:ext>
    </p:extLst>
  </p:cSld>
  <p:clrMapOvr>
    <a:masterClrMapping/>
  </p:clrMapOvr>
  <p:transition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A6394107-6C3B-43EE-B0B0-99947BBE7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5844"/>
      </p:ext>
    </p:extLst>
  </p:cSld>
  <p:clrMapOvr>
    <a:masterClrMapping/>
  </p:clrMapOvr>
  <p:transition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1D8F8871-39D9-408F-BA03-236D35DAF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93100"/>
      </p:ext>
    </p:extLst>
  </p:cSld>
  <p:clrMapOvr>
    <a:masterClrMapping/>
  </p:clrMapOvr>
  <p:transition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EE167681-F970-4E0B-93BD-52F63D31F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96197"/>
      </p:ext>
    </p:extLst>
  </p:cSld>
  <p:clrMapOvr>
    <a:masterClrMapping/>
  </p:clrMapOvr>
  <p:transition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3FDFF6D2-9E07-497D-9A24-DF5B1615F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70647"/>
      </p:ext>
    </p:extLst>
  </p:cSld>
  <p:clrMapOvr>
    <a:masterClrMapping/>
  </p:clrMapOvr>
  <p:transition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spect="1" noChangeArrowheads="1"/>
          </p:cNvSpPr>
          <p:nvPr userDrawn="1"/>
        </p:nvSpPr>
        <p:spPr bwMode="auto">
          <a:xfrm>
            <a:off x="419100" y="15875"/>
            <a:ext cx="836613" cy="4159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0" dirty="0" err="1">
                <a:solidFill>
                  <a:prstClr val="white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sLHC</a:t>
            </a:r>
            <a:endParaRPr lang="en-US" b="0" dirty="0">
              <a:solidFill>
                <a:prstClr val="white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5875"/>
            <a:ext cx="4079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srf_logo_berlin_dresden_kontur_rgb_144_dpi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0"/>
            <a:ext cx="2249487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92279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45772"/>
            <a:ext cx="8229600" cy="4580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49138"/>
      </p:ext>
    </p:extLst>
  </p:cSld>
  <p:clrMapOvr>
    <a:masterClrMapping/>
  </p:clrMapOvr>
  <p:transition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ADDB01F0-A2A2-451E-A60C-FA2EA18E5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4882"/>
      </p:ext>
    </p:extLst>
  </p:cSld>
  <p:clrMapOvr>
    <a:masterClrMapping/>
  </p:clrMapOvr>
  <p:transition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0"/>
            <a:ext cx="8686800" cy="400050"/>
          </a:xfrm>
          <a:prstGeom prst="rect">
            <a:avLst/>
          </a:prstGeom>
          <a:gradFill>
            <a:gsLst>
              <a:gs pos="0">
                <a:srgbClr val="DAE5E6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Applications of High Intensity Proton Accelerators – October 2009</a:t>
            </a:r>
            <a:endParaRPr lang="en-US" b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6550025"/>
            <a:ext cx="603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R.G.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001000" y="65532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20/10/2009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495800" y="6553200"/>
            <a:ext cx="403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5603BC5D-A830-4630-872A-F3ACAEF18B28}" type="slidenum">
              <a:rPr lang="en-US" sz="1400" b="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pPr eaLnBrk="0" hangingPunct="0">
                <a:defRPr/>
              </a:pPr>
              <a:t>‹#›</a:t>
            </a:fld>
            <a:endParaRPr lang="en-US" sz="1400" b="0" dirty="0">
              <a:solidFill>
                <a:prstClr val="black"/>
              </a:solidFill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8" name="Picture 23" descr="CERN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7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84343"/>
      </p:ext>
    </p:extLst>
  </p:cSld>
  <p:clrMapOvr>
    <a:masterClrMapping/>
  </p:clrMapOvr>
  <p:transition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4EA41BD0-E95C-47B9-A9C6-FA647AC7D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67480"/>
      </p:ext>
    </p:extLst>
  </p:cSld>
  <p:clrMapOvr>
    <a:masterClrMapping/>
  </p:clrMapOvr>
  <p:transition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2FC95059-6E5A-4D37-962F-EDF10CAD6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41773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E8369-6A59-418E-99DC-CD99AC670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564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59194723-3135-42B8-B59D-70962D6C0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69658"/>
      </p:ext>
    </p:extLst>
  </p:cSld>
  <p:clrMapOvr>
    <a:masterClrMapping/>
  </p:clrMapOvr>
  <p:transition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C05562CA-A38D-4249-865E-AD1DE2BAA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67423"/>
      </p:ext>
    </p:extLst>
  </p:cSld>
  <p:clrMapOvr>
    <a:masterClrMapping/>
  </p:clrMapOvr>
  <p:transition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86DC7BB4-58A7-4633-A410-28F7EB44C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75199"/>
      </p:ext>
    </p:extLst>
  </p:cSld>
  <p:clrMapOvr>
    <a:masterClrMapping/>
  </p:clrMapOvr>
  <p:transition>
    <p:fade thruBlk="1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E2EF65BA-C268-4E6D-871F-2F646AF7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57500"/>
      </p:ext>
    </p:extLst>
  </p:cSld>
  <p:clrMapOvr>
    <a:masterClrMapping/>
  </p:clrMapOvr>
  <p:transition>
    <p:fade thruBlk="1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291F81D4-5095-4CF9-BFF3-117D1A65A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20070"/>
      </p:ext>
    </p:extLst>
  </p:cSld>
  <p:clrMapOvr>
    <a:masterClrMapping/>
  </p:clrMapOvr>
  <p:transition>
    <p:fade thruBlk="1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9F126E75-F873-460C-80D2-DF558A11A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93680"/>
      </p:ext>
    </p:extLst>
  </p:cSld>
  <p:clrMapOvr>
    <a:masterClrMapping/>
  </p:clrMapOvr>
  <p:transition>
    <p:fade thruBlk="1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77567317-F2E3-477A-AF43-7CDBC7790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14348"/>
      </p:ext>
    </p:extLst>
  </p:cSld>
  <p:clrMapOvr>
    <a:masterClrMapping/>
  </p:clrMapOvr>
  <p:transition>
    <p:fade thruBlk="1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spect="1" noChangeArrowheads="1"/>
          </p:cNvSpPr>
          <p:nvPr userDrawn="1"/>
        </p:nvSpPr>
        <p:spPr bwMode="auto">
          <a:xfrm>
            <a:off x="419100" y="15875"/>
            <a:ext cx="836613" cy="4159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0" dirty="0" err="1">
                <a:solidFill>
                  <a:prstClr val="white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sLHC</a:t>
            </a:r>
            <a:endParaRPr lang="en-US" b="0" dirty="0">
              <a:solidFill>
                <a:prstClr val="white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5875"/>
            <a:ext cx="4079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srf_logo_berlin_dresden_kontur_rgb_144_dpi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0"/>
            <a:ext cx="2249487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92279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45772"/>
            <a:ext cx="8229600" cy="4580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22999"/>
      </p:ext>
    </p:extLst>
  </p:cSld>
  <p:clrMapOvr>
    <a:masterClrMapping/>
  </p:clrMapOvr>
  <p:transition>
    <p:fade thruBlk="1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B9F5B81C-FB7F-4AC9-9B8E-34E46F887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08337"/>
      </p:ext>
    </p:extLst>
  </p:cSld>
  <p:clrMapOvr>
    <a:masterClrMapping/>
  </p:clrMapOvr>
  <p:transition>
    <p:fade thruBlk="1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0"/>
            <a:ext cx="8686800" cy="400050"/>
          </a:xfrm>
          <a:prstGeom prst="rect">
            <a:avLst/>
          </a:prstGeom>
          <a:gradFill>
            <a:gsLst>
              <a:gs pos="0">
                <a:srgbClr val="DAE5E6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Applications of High Intensity Proton Accelerators – October 2009</a:t>
            </a:r>
            <a:endParaRPr lang="en-US" b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6550025"/>
            <a:ext cx="603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R.G.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001000" y="65532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20/10/2009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495800" y="6553200"/>
            <a:ext cx="403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FCF12171-FD6C-4347-A24C-091C2960DDE9}" type="slidenum">
              <a:rPr lang="en-US" sz="1400" b="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pPr eaLnBrk="0" hangingPunct="0">
                <a:defRPr/>
              </a:pPr>
              <a:t>‹#›</a:t>
            </a:fld>
            <a:endParaRPr lang="en-US" sz="1400" b="0" dirty="0">
              <a:solidFill>
                <a:prstClr val="black"/>
              </a:solidFill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8" name="Picture 23" descr="CERN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7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72992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FA0F-08A4-4CCD-8107-B738C340B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5263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1091F213-F081-4345-98BD-6D009D6B7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90544"/>
      </p:ext>
    </p:extLst>
  </p:cSld>
  <p:clrMapOvr>
    <a:masterClrMapping/>
  </p:clrMapOvr>
  <p:transition>
    <p:fade thruBlk="1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750344BB-138D-49E6-B7C8-BC3261783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40221"/>
      </p:ext>
    </p:extLst>
  </p:cSld>
  <p:clrMapOvr>
    <a:masterClrMapping/>
  </p:clrMapOvr>
  <p:transition>
    <p:fade thruBlk="1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CAE53E5C-788C-40A6-8345-04342DB83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81765"/>
      </p:ext>
    </p:extLst>
  </p:cSld>
  <p:clrMapOvr>
    <a:masterClrMapping/>
  </p:clrMapOvr>
  <p:transition>
    <p:fade thruBlk="1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8A4E0C46-A63E-499D-BAD4-34E81EE94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60668"/>
      </p:ext>
    </p:extLst>
  </p:cSld>
  <p:clrMapOvr>
    <a:masterClrMapping/>
  </p:clrMapOvr>
  <p:transition>
    <p:fade thruBlk="1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9B71E10F-7643-4F11-A103-2C0F56E45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46307"/>
      </p:ext>
    </p:extLst>
  </p:cSld>
  <p:clrMapOvr>
    <a:masterClrMapping/>
  </p:clrMapOvr>
  <p:transition>
    <p:fade thruBlk="1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7C876A37-27A8-4DC5-AD70-E2F54F58A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7599"/>
      </p:ext>
    </p:extLst>
  </p:cSld>
  <p:clrMapOvr>
    <a:masterClrMapping/>
  </p:clrMapOvr>
  <p:transition>
    <p:fade thruBlk="1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31471522-6ADB-4F94-B2F3-B74137C84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64627"/>
      </p:ext>
    </p:extLst>
  </p:cSld>
  <p:clrMapOvr>
    <a:masterClrMapping/>
  </p:clrMapOvr>
  <p:transition>
    <p:fade thruBlk="1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9EF2D708-2F5F-4594-993F-FB9C0005B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89717"/>
      </p:ext>
    </p:extLst>
  </p:cSld>
  <p:clrMapOvr>
    <a:masterClrMapping/>
  </p:clrMapOvr>
  <p:transition>
    <p:fade thruBlk="1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ill Sans" pitchFamily="34" charset="0"/>
              </a:defRPr>
            </a:lvl1pPr>
          </a:lstStyle>
          <a:p>
            <a:pPr>
              <a:defRPr/>
            </a:pPr>
            <a:fld id="{E0057F70-4C23-4955-8DF9-087EF9E45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94280"/>
      </p:ext>
    </p:extLst>
  </p:cSld>
  <p:clrMapOvr>
    <a:masterClrMapping/>
  </p:clrMapOvr>
  <p:transition>
    <p:fade thruBlk="1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spect="1" noChangeArrowheads="1"/>
          </p:cNvSpPr>
          <p:nvPr userDrawn="1"/>
        </p:nvSpPr>
        <p:spPr bwMode="auto">
          <a:xfrm>
            <a:off x="419100" y="15875"/>
            <a:ext cx="836613" cy="4159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0" dirty="0" err="1">
                <a:solidFill>
                  <a:prstClr val="white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sLHC</a:t>
            </a:r>
            <a:endParaRPr lang="en-US" b="0" dirty="0">
              <a:solidFill>
                <a:prstClr val="white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5875"/>
            <a:ext cx="4079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srf_logo_berlin_dresden_kontur_rgb_144_dpi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0"/>
            <a:ext cx="2249487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92279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45772"/>
            <a:ext cx="8229600" cy="4580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8966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89492-3850-4AC8-A502-DD5D414A3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0109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AD42B-CA8F-488C-8350-0565A6B75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20749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8CD6D-8DD1-4CBA-B00E-54CBEC94C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656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4DCD1-6F93-4F49-9E82-C59D45F00D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2616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BE95F-28D7-4671-8CAC-549306CAA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0875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C27B9-7F32-4705-9A99-D5BA73A368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226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16631-E959-47F3-B1C9-A94405158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739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33AFE-394B-4583-826E-AC83B6640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350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8364A-24CA-4387-AFA7-42F24EFD49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4619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192D-C879-4A16-ADE5-3152BB28E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2278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E37E-3D05-445E-BA79-1FCBBEEFBD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51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E6BB0-9992-4ADE-9411-E5E041D08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7001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522F0-B25B-4F94-AA70-B255992B0F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0838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2CFB1-63A4-438D-80A7-DBEFC8A06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4799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D30FA-27B8-48CB-8DD3-FD7B01CD5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9666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F9460-A32E-4539-8E94-469E2D39C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212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0F554-C3EB-45AB-8E43-E2B2BED351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383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E08FB-FE96-4CBF-985B-129C740113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4737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B89BF-9814-46FE-825F-80117A676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8176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2E8C8-6C99-41DC-A15C-AC82644C1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1768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F773D-4DB2-4901-859B-2E38D5BEED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5156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7F62E-FEEE-4035-8B14-EC162DF76A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96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EFE05-EC4A-48A0-AB60-C74F0BC92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3499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DA01-575B-4543-A2CB-C39987026A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5331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3CDFB-7B2F-4775-A6B1-602FCB772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0673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6B838-C3A8-41B4-9BC2-580894651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75522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A. C. Cummings</a:t>
            </a:r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alt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6192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FA22F-3CE1-4DEF-A003-59F113C132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</p:spTree>
    <p:extLst>
      <p:ext uri="{BB962C8B-B14F-4D97-AF65-F5344CB8AC3E}">
        <p14:creationId xmlns:p14="http://schemas.microsoft.com/office/powerpoint/2010/main" val="90082798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3C676-C53B-47B7-8496-12DEC7C44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</p:spTree>
    <p:extLst>
      <p:ext uri="{BB962C8B-B14F-4D97-AF65-F5344CB8AC3E}">
        <p14:creationId xmlns:p14="http://schemas.microsoft.com/office/powerpoint/2010/main" val="288602948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46273-7B92-4D1A-9A90-47785026DE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</p:spTree>
    <p:extLst>
      <p:ext uri="{BB962C8B-B14F-4D97-AF65-F5344CB8AC3E}">
        <p14:creationId xmlns:p14="http://schemas.microsoft.com/office/powerpoint/2010/main" val="417926812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A0713-D657-4274-AFD0-58FF739A0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</p:spTree>
    <p:extLst>
      <p:ext uri="{BB962C8B-B14F-4D97-AF65-F5344CB8AC3E}">
        <p14:creationId xmlns:p14="http://schemas.microsoft.com/office/powerpoint/2010/main" val="21477317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7372D-0D5F-41AE-A128-250316C41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</p:spTree>
    <p:extLst>
      <p:ext uri="{BB962C8B-B14F-4D97-AF65-F5344CB8AC3E}">
        <p14:creationId xmlns:p14="http://schemas.microsoft.com/office/powerpoint/2010/main" val="394618175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D926-E223-4955-B4F0-A0405EDAA7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</p:spTree>
    <p:extLst>
      <p:ext uri="{BB962C8B-B14F-4D97-AF65-F5344CB8AC3E}">
        <p14:creationId xmlns:p14="http://schemas.microsoft.com/office/powerpoint/2010/main" val="1879570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ECF61-EFF1-4AD2-A012-42A73A25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3151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BF186-8C0E-4B37-ABFC-6148F0A8E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</p:spTree>
    <p:extLst>
      <p:ext uri="{BB962C8B-B14F-4D97-AF65-F5344CB8AC3E}">
        <p14:creationId xmlns:p14="http://schemas.microsoft.com/office/powerpoint/2010/main" val="345697923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13453-E4C9-4ECD-A3D4-815BB4A1EA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</p:spTree>
    <p:extLst>
      <p:ext uri="{BB962C8B-B14F-4D97-AF65-F5344CB8AC3E}">
        <p14:creationId xmlns:p14="http://schemas.microsoft.com/office/powerpoint/2010/main" val="305153617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B3724-73BA-448D-8FBA-8BC9A755A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</p:spTree>
    <p:extLst>
      <p:ext uri="{BB962C8B-B14F-4D97-AF65-F5344CB8AC3E}">
        <p14:creationId xmlns:p14="http://schemas.microsoft.com/office/powerpoint/2010/main" val="104664880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AAC80-ACA9-4E50-87B6-00DFE4EBF8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</p:spTree>
    <p:extLst>
      <p:ext uri="{BB962C8B-B14F-4D97-AF65-F5344CB8AC3E}">
        <p14:creationId xmlns:p14="http://schemas.microsoft.com/office/powerpoint/2010/main" val="38797658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9475F-523A-4763-8AEA-6E52593B9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4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600" smtClean="0"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77000"/>
            <a:ext cx="1905000" cy="3810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E7B738BD-F883-4D0A-8112-82B45BFE16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34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0BAB0-6CAF-4C81-A7A7-F08554780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2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5CAFE-10BE-4CE5-9A41-B919820E8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49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8DC4-423A-40C2-8067-AD562419E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60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CF97B-DA5A-4A50-92FD-5C52C263A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5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12475-3D47-4E6A-B5A4-AF56B204C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1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FD15E-3163-47F8-90E8-566D9063F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82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37E51-B78F-4A0A-ACE5-F39745FB4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14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A916F-EB74-4676-9F00-D746BEFFE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82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34D72-50C5-42FF-A261-3ABD62A2F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CE5FF-4473-4222-9736-C43FBE9B8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8058C-656B-434E-9D94-4A29BAA6D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05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101A1-D0EB-493B-9C04-D19358608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72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6EC01-BEF5-4CB7-8458-3E79984D3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5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480CC-80B6-4FB9-A1B8-8CDF7A46D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00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1E259-95D7-476F-A270-4F7EF292E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66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1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171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FE675-4182-4ACF-8607-928131D59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95011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194D9-6D17-40D6-89C9-6AFCB6744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92091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34FD6-2556-4535-99C9-47D539113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26419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DBE65-15E7-4BF0-B7F6-6151E2A91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75600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75B5F-B51A-436A-8C4C-C68452764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24893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ED4A-EFC9-4FB4-91BD-EDCF6761D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3174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F768C-7B77-448B-8C5A-DA44411D7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03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721C-B677-4A2B-9C04-CCB5D57D9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80210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AD8E2-F558-4F65-A54E-ED14F679E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36821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93DCD-8720-481F-A1A9-E9FC8331B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80036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BA3F6-8728-48F3-BF1A-56E3BE918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8814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DC3D-9596-462B-8225-DBA0EDB75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57816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F159E-3632-4126-BFB0-4D85485D2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438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64C55-FC01-4468-A88A-041C8AAD4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94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C0F83-A64C-4838-A5C8-C9CB677308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527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17D75-76CC-4FCD-9D7E-83954B647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516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A94CE-AAE5-4969-8F2F-61BFF8D257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3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C1229-5E7E-4C57-A696-18D2BCFA6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085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9BA8B-87FC-4D88-ABE0-D1D9C0811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391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B96D-2F8F-4E66-AC15-50616ECB5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72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BB22E-7A35-4428-8000-4F3CB6B451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961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A3723-398F-4D00-A90C-F68BDB54ED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666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10003-120E-476F-94BD-08B0DA32C9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067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E5C2C-EFA1-408F-BB39-961E49253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681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B0B11-D337-4822-993E-70FE9A5CE5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673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6B07C-10E3-41DD-BFCE-EA5AC08B3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45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182A7-B615-4CA9-9EE9-748E091EF2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116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ED9D-D108-4C7E-A776-46178CD5F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1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9C6FB-0A1D-455A-9A76-9713D99BFE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114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9FEBF-FF28-40C7-A782-BE6B28E61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31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DF629-CAC7-4B65-A906-8B618B73CF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597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E8B85-44C1-4AC7-BE36-561F9B1ACF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31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A508D-30A9-40BC-9278-5A849EED6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511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218D4-EF29-43F7-BBB0-F0A55D1DA2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556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425A8-A2DD-4F0B-9505-78A81137D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888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661AC-52A5-4D20-AADE-35945BE2E3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52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4C9AE-2701-4067-AAF3-9FC01E849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6524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3899-6480-4456-91A7-3F583EE05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469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8CDB0-BC9B-483E-A29D-428F51BA96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0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AA732-D92D-4FE8-B327-5F9895025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43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E8A9B-EC20-4EC0-94F3-D49F1E6AC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21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28CAD-6159-4142-8AD5-BF6DBBD734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36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FCF4E-C56F-41C1-9185-0431316241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079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D2309-0872-43C2-AA00-9FD779E0A3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23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5FE68-57C4-4590-AB90-2B4C549136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939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64EF4-5BCE-4057-965A-5300350156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623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B960F-85B3-42F5-BEF7-9479177BE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741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8E252-C44F-47CB-9FB9-D0BB14257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012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B6599-0098-47ED-965B-58BB2EFFE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515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1CFE9-7D36-4DC9-9D9E-997BFAB3E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6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54A5E-E2A0-4E9E-9C61-CE99E7461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705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DDEB6-0B6B-4FB6-B57D-31980838A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17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B151-062A-4AF5-93AD-7D3E1413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925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25C9B-84D1-45D6-94A6-BC1EF05C9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43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A5D49-1155-4B48-A4CF-E95DCE93C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898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96C10-6BF5-46FE-BB67-1836726B1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203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29A62-DB85-43FC-8C06-18E0B033C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388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315F-4BBD-45CB-BDF5-4535F2E19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13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13384-32D0-4437-98DE-D332C785D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63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8F88E-EB41-487E-81CF-9B9D43552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181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6F97F-BEE2-4E0C-8CDD-0AA19BB20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1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D07C7-0DA4-478F-A42A-98EB8F78F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494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878D-43E8-47D4-B828-2E7569FB1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33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650E4-9556-4CF2-B338-BA54A2EA8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658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AC0E-F145-4BA9-BA52-39CDE9857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899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2FD4C-8964-4B2C-8336-95DE75D59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58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8B722-1D61-4504-A2C6-581C0B43C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152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5CE5C-A015-4FEE-86A9-7CF378519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723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638A2-540D-44F9-9BCD-92BFE037C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010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32ED8-976F-45EA-B6AF-5D4BC071E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72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25B57-8DA9-4E73-A550-C674168A2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994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A7F5E-12FB-4429-81AD-42CE1BECA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1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sp>
        <p:nvSpPr>
          <p:cNvPr id="3075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A03F6772-BC7C-4AE3-BC9F-0FC16675E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685800" y="914400"/>
            <a:ext cx="77724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Gill Sans" pitchFamily="34" charset="0"/>
            </a:endParaRPr>
          </a:p>
        </p:txBody>
      </p:sp>
      <p:pic>
        <p:nvPicPr>
          <p:cNvPr id="3079" name="Picture 24" descr="f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770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  <p:grpSp>
        <p:nvGrpSpPr>
          <p:cNvPr id="3081" name="Group 30"/>
          <p:cNvGrpSpPr>
            <a:grpSpLocks/>
          </p:cNvGrpSpPr>
          <p:nvPr/>
        </p:nvGrpSpPr>
        <p:grpSpPr bwMode="auto">
          <a:xfrm>
            <a:off x="0" y="0"/>
            <a:ext cx="1828800" cy="838200"/>
            <a:chOff x="3840" y="3216"/>
            <a:chExt cx="1440" cy="624"/>
          </a:xfrm>
        </p:grpSpPr>
        <p:grpSp>
          <p:nvGrpSpPr>
            <p:cNvPr id="3082" name="Group 31"/>
            <p:cNvGrpSpPr>
              <a:grpSpLocks/>
            </p:cNvGrpSpPr>
            <p:nvPr/>
          </p:nvGrpSpPr>
          <p:grpSpPr bwMode="auto">
            <a:xfrm>
              <a:off x="3840" y="3216"/>
              <a:ext cx="336" cy="624"/>
              <a:chOff x="1152" y="288"/>
              <a:chExt cx="960" cy="1872"/>
            </a:xfrm>
          </p:grpSpPr>
          <p:sp>
            <p:nvSpPr>
              <p:cNvPr id="1056" name="Oval 32"/>
              <p:cNvSpPr>
                <a:spLocks noChangeArrowheads="1"/>
              </p:cNvSpPr>
              <p:nvPr/>
            </p:nvSpPr>
            <p:spPr bwMode="auto">
              <a:xfrm>
                <a:off x="1152" y="1486"/>
                <a:ext cx="961" cy="67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Gill Sans" pitchFamily="34" charset="0"/>
                </a:endParaRPr>
              </a:p>
            </p:txBody>
          </p:sp>
          <p:sp>
            <p:nvSpPr>
              <p:cNvPr id="1057" name="Oval 33"/>
              <p:cNvSpPr>
                <a:spLocks noChangeArrowheads="1"/>
              </p:cNvSpPr>
              <p:nvPr/>
            </p:nvSpPr>
            <p:spPr bwMode="auto">
              <a:xfrm>
                <a:off x="1152" y="288"/>
                <a:ext cx="961" cy="67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Gill Sans" pitchFamily="34" charset="0"/>
                </a:endParaRPr>
              </a:p>
            </p:txBody>
          </p:sp>
          <p:sp>
            <p:nvSpPr>
              <p:cNvPr id="1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1152" y="625"/>
                <a:ext cx="961" cy="1198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schemeClr val="accent1"/>
                  </a:solidFill>
                  <a:latin typeface="Gill Sans" pitchFamily="34" charset="0"/>
                </a:endParaRPr>
              </a:p>
            </p:txBody>
          </p:sp>
          <p:sp>
            <p:nvSpPr>
              <p:cNvPr id="3087" name="WordArt 35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92" y="768"/>
                <a:ext cx="494" cy="100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2833"/>
                  </a:avLst>
                </a:prstTxWarp>
              </a:bodyPr>
              <a:lstStyle/>
              <a:p>
                <a:pPr algn="ctr"/>
                <a:r>
                  <a:rPr lang="en-US" sz="5400" i="1" kern="10">
                    <a:solidFill>
                      <a:srgbClr val="FFFFFF"/>
                    </a:solidFill>
                    <a:latin typeface="Symbol"/>
                  </a:rPr>
                  <a:t>m</a:t>
                </a:r>
              </a:p>
            </p:txBody>
          </p:sp>
        </p:grpSp>
        <p:sp>
          <p:nvSpPr>
            <p:cNvPr id="1060" name="Text Box 36"/>
            <p:cNvSpPr txBox="1">
              <a:spLocks noChangeArrowheads="1"/>
            </p:cNvSpPr>
            <p:nvPr/>
          </p:nvSpPr>
          <p:spPr bwMode="auto">
            <a:xfrm>
              <a:off x="4274" y="3360"/>
              <a:ext cx="100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i="1">
                  <a:solidFill>
                    <a:schemeClr val="accent1"/>
                  </a:solidFill>
                  <a:latin typeface="Times New Roman" pitchFamily="18" charset="0"/>
                </a:rPr>
                <a:t>Muons, Inc.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87" r:id="rId1"/>
    <p:sldLayoutId id="2147488488" r:id="rId2"/>
    <p:sldLayoutId id="2147488364" r:id="rId3"/>
    <p:sldLayoutId id="2147488365" r:id="rId4"/>
    <p:sldLayoutId id="2147488366" r:id="rId5"/>
    <p:sldLayoutId id="2147488367" r:id="rId6"/>
    <p:sldLayoutId id="2147488368" r:id="rId7"/>
    <p:sldLayoutId id="2147488369" r:id="rId8"/>
    <p:sldLayoutId id="2147488370" r:id="rId9"/>
    <p:sldLayoutId id="2147488371" r:id="rId10"/>
    <p:sldLayoutId id="214748837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rgbClr val="00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000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b="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b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63A0688-1968-44E6-86DD-6E47D6314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3" r:id="rId1"/>
    <p:sldLayoutId id="2147488494" r:id="rId2"/>
    <p:sldLayoutId id="2147488495" r:id="rId3"/>
    <p:sldLayoutId id="2147488496" r:id="rId4"/>
    <p:sldLayoutId id="2147488497" r:id="rId5"/>
    <p:sldLayoutId id="2147488498" r:id="rId6"/>
    <p:sldLayoutId id="2147488499" r:id="rId7"/>
    <p:sldLayoutId id="2147488500" r:id="rId8"/>
    <p:sldLayoutId id="2147488501" r:id="rId9"/>
    <p:sldLayoutId id="2147488502" r:id="rId10"/>
    <p:sldLayoutId id="2147488503" r:id="rId11"/>
    <p:sldLayoutId id="2147488504" r:id="rId12"/>
  </p:sldLayoutIdLst>
  <p:transition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b="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b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B9F064-673E-4304-B1E5-C785FD45C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05" r:id="rId1"/>
    <p:sldLayoutId id="2147488506" r:id="rId2"/>
    <p:sldLayoutId id="2147488507" r:id="rId3"/>
    <p:sldLayoutId id="2147488508" r:id="rId4"/>
    <p:sldLayoutId id="2147488509" r:id="rId5"/>
    <p:sldLayoutId id="2147488510" r:id="rId6"/>
    <p:sldLayoutId id="2147488511" r:id="rId7"/>
    <p:sldLayoutId id="2147488512" r:id="rId8"/>
    <p:sldLayoutId id="2147488513" r:id="rId9"/>
    <p:sldLayoutId id="2147488514" r:id="rId10"/>
    <p:sldLayoutId id="2147488515" r:id="rId11"/>
    <p:sldLayoutId id="2147488516" r:id="rId12"/>
  </p:sldLayoutIdLst>
  <p:transition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b="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b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73B59AC-FABC-4E35-8C4E-73C6E5A3C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17" r:id="rId1"/>
    <p:sldLayoutId id="2147488518" r:id="rId2"/>
    <p:sldLayoutId id="2147488519" r:id="rId3"/>
    <p:sldLayoutId id="2147488520" r:id="rId4"/>
    <p:sldLayoutId id="2147488521" r:id="rId5"/>
    <p:sldLayoutId id="2147488522" r:id="rId6"/>
    <p:sldLayoutId id="2147488523" r:id="rId7"/>
    <p:sldLayoutId id="2147488524" r:id="rId8"/>
    <p:sldLayoutId id="2147488525" r:id="rId9"/>
    <p:sldLayoutId id="2147488526" r:id="rId10"/>
    <p:sldLayoutId id="2147488527" r:id="rId11"/>
    <p:sldLayoutId id="2147488528" r:id="rId12"/>
  </p:sldLayoutIdLst>
  <p:transition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b="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b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8F1BA2D-DF07-479D-8D7E-AF65E2ABB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29" r:id="rId1"/>
    <p:sldLayoutId id="2147488530" r:id="rId2"/>
    <p:sldLayoutId id="2147488531" r:id="rId3"/>
    <p:sldLayoutId id="2147488532" r:id="rId4"/>
    <p:sldLayoutId id="2147488533" r:id="rId5"/>
    <p:sldLayoutId id="2147488534" r:id="rId6"/>
    <p:sldLayoutId id="2147488535" r:id="rId7"/>
    <p:sldLayoutId id="2147488536" r:id="rId8"/>
    <p:sldLayoutId id="2147488537" r:id="rId9"/>
    <p:sldLayoutId id="2147488538" r:id="rId10"/>
    <p:sldLayoutId id="2147488539" r:id="rId11"/>
    <p:sldLayoutId id="2147488540" r:id="rId12"/>
  </p:sldLayoutIdLst>
  <p:transition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b="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b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359CF85-1B93-4F14-870F-FD6B83704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1" r:id="rId1"/>
    <p:sldLayoutId id="2147488542" r:id="rId2"/>
    <p:sldLayoutId id="2147488543" r:id="rId3"/>
    <p:sldLayoutId id="2147488544" r:id="rId4"/>
    <p:sldLayoutId id="2147488545" r:id="rId5"/>
    <p:sldLayoutId id="2147488546" r:id="rId6"/>
    <p:sldLayoutId id="2147488547" r:id="rId7"/>
    <p:sldLayoutId id="2147488548" r:id="rId8"/>
    <p:sldLayoutId id="2147488549" r:id="rId9"/>
    <p:sldLayoutId id="2147488550" r:id="rId10"/>
    <p:sldLayoutId id="2147488551" r:id="rId11"/>
    <p:sldLayoutId id="2147488552" r:id="rId12"/>
  </p:sldLayoutIdLst>
  <p:transition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sp>
        <p:nvSpPr>
          <p:cNvPr id="17411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C64C879-AFC7-478E-9353-E54192B28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685800" y="914400"/>
            <a:ext cx="77724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Gill Sans" pitchFamily="34" charset="0"/>
            </a:endParaRPr>
          </a:p>
        </p:txBody>
      </p:sp>
      <p:pic>
        <p:nvPicPr>
          <p:cNvPr id="17415" name="Picture 24" descr="f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770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  <p:grpSp>
        <p:nvGrpSpPr>
          <p:cNvPr id="17417" name="Group 30"/>
          <p:cNvGrpSpPr>
            <a:grpSpLocks/>
          </p:cNvGrpSpPr>
          <p:nvPr/>
        </p:nvGrpSpPr>
        <p:grpSpPr bwMode="auto">
          <a:xfrm>
            <a:off x="0" y="0"/>
            <a:ext cx="1828800" cy="838200"/>
            <a:chOff x="3840" y="3216"/>
            <a:chExt cx="1440" cy="624"/>
          </a:xfrm>
        </p:grpSpPr>
        <p:grpSp>
          <p:nvGrpSpPr>
            <p:cNvPr id="17418" name="Group 31"/>
            <p:cNvGrpSpPr>
              <a:grpSpLocks/>
            </p:cNvGrpSpPr>
            <p:nvPr/>
          </p:nvGrpSpPr>
          <p:grpSpPr bwMode="auto">
            <a:xfrm>
              <a:off x="3840" y="3216"/>
              <a:ext cx="336" cy="624"/>
              <a:chOff x="1152" y="288"/>
              <a:chExt cx="960" cy="1872"/>
            </a:xfrm>
          </p:grpSpPr>
          <p:sp>
            <p:nvSpPr>
              <p:cNvPr id="1056" name="Oval 32"/>
              <p:cNvSpPr>
                <a:spLocks noChangeArrowheads="1"/>
              </p:cNvSpPr>
              <p:nvPr/>
            </p:nvSpPr>
            <p:spPr bwMode="auto">
              <a:xfrm>
                <a:off x="1152" y="1486"/>
                <a:ext cx="961" cy="67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Gill Sans" pitchFamily="34" charset="0"/>
                </a:endParaRPr>
              </a:p>
            </p:txBody>
          </p:sp>
          <p:sp>
            <p:nvSpPr>
              <p:cNvPr id="1057" name="Oval 33"/>
              <p:cNvSpPr>
                <a:spLocks noChangeArrowheads="1"/>
              </p:cNvSpPr>
              <p:nvPr/>
            </p:nvSpPr>
            <p:spPr bwMode="auto">
              <a:xfrm>
                <a:off x="1152" y="288"/>
                <a:ext cx="961" cy="67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Gill Sans" pitchFamily="34" charset="0"/>
                </a:endParaRPr>
              </a:p>
            </p:txBody>
          </p:sp>
          <p:sp>
            <p:nvSpPr>
              <p:cNvPr id="1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1152" y="625"/>
                <a:ext cx="961" cy="1198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srgbClr val="3399FF"/>
                  </a:solidFill>
                  <a:latin typeface="Gill Sans" pitchFamily="34" charset="0"/>
                </a:endParaRPr>
              </a:p>
            </p:txBody>
          </p:sp>
          <p:sp>
            <p:nvSpPr>
              <p:cNvPr id="17423" name="WordArt 35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92" y="768"/>
                <a:ext cx="494" cy="100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2833"/>
                  </a:avLst>
                </a:prstTxWarp>
              </a:bodyPr>
              <a:lstStyle/>
              <a:p>
                <a:pPr algn="ctr"/>
                <a:r>
                  <a:rPr lang="en-US" sz="5400" i="1" kern="10">
                    <a:solidFill>
                      <a:srgbClr val="FFFFFF"/>
                    </a:solidFill>
                    <a:latin typeface="Symbol"/>
                  </a:rPr>
                  <a:t>m</a:t>
                </a:r>
              </a:p>
            </p:txBody>
          </p:sp>
        </p:grpSp>
        <p:sp>
          <p:nvSpPr>
            <p:cNvPr id="1060" name="Text Box 36"/>
            <p:cNvSpPr txBox="1">
              <a:spLocks noChangeArrowheads="1"/>
            </p:cNvSpPr>
            <p:nvPr/>
          </p:nvSpPr>
          <p:spPr bwMode="auto">
            <a:xfrm>
              <a:off x="4274" y="3360"/>
              <a:ext cx="100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i="1">
                  <a:solidFill>
                    <a:srgbClr val="3399FF"/>
                  </a:solidFill>
                  <a:latin typeface="Times New Roman" pitchFamily="18" charset="0"/>
                </a:rPr>
                <a:t>Muons, Inc.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53" r:id="rId1"/>
    <p:sldLayoutId id="2147488457" r:id="rId2"/>
    <p:sldLayoutId id="2147488458" r:id="rId3"/>
    <p:sldLayoutId id="2147488459" r:id="rId4"/>
    <p:sldLayoutId id="2147488460" r:id="rId5"/>
    <p:sldLayoutId id="2147488461" r:id="rId6"/>
    <p:sldLayoutId id="2147488462" r:id="rId7"/>
    <p:sldLayoutId id="2147488463" r:id="rId8"/>
    <p:sldLayoutId id="2147488464" r:id="rId9"/>
    <p:sldLayoutId id="2147488465" r:id="rId10"/>
    <p:sldLayoutId id="214748846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rgbClr val="00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000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sp>
        <p:nvSpPr>
          <p:cNvPr id="18435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BD90B12-7F0E-463F-B74B-B23E4697E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685800" y="914400"/>
            <a:ext cx="77724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Gill Sans" pitchFamily="34" charset="0"/>
            </a:endParaRPr>
          </a:p>
        </p:txBody>
      </p:sp>
      <p:pic>
        <p:nvPicPr>
          <p:cNvPr id="18439" name="Picture 24" descr="f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770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  <p:grpSp>
        <p:nvGrpSpPr>
          <p:cNvPr id="18441" name="Group 30"/>
          <p:cNvGrpSpPr>
            <a:grpSpLocks/>
          </p:cNvGrpSpPr>
          <p:nvPr/>
        </p:nvGrpSpPr>
        <p:grpSpPr bwMode="auto">
          <a:xfrm>
            <a:off x="0" y="0"/>
            <a:ext cx="1828800" cy="838200"/>
            <a:chOff x="3840" y="3216"/>
            <a:chExt cx="1440" cy="624"/>
          </a:xfrm>
        </p:grpSpPr>
        <p:grpSp>
          <p:nvGrpSpPr>
            <p:cNvPr id="18442" name="Group 31"/>
            <p:cNvGrpSpPr>
              <a:grpSpLocks/>
            </p:cNvGrpSpPr>
            <p:nvPr/>
          </p:nvGrpSpPr>
          <p:grpSpPr bwMode="auto">
            <a:xfrm>
              <a:off x="3840" y="3216"/>
              <a:ext cx="336" cy="624"/>
              <a:chOff x="1152" y="288"/>
              <a:chExt cx="960" cy="1872"/>
            </a:xfrm>
          </p:grpSpPr>
          <p:sp>
            <p:nvSpPr>
              <p:cNvPr id="1056" name="Oval 32"/>
              <p:cNvSpPr>
                <a:spLocks noChangeArrowheads="1"/>
              </p:cNvSpPr>
              <p:nvPr/>
            </p:nvSpPr>
            <p:spPr bwMode="auto">
              <a:xfrm>
                <a:off x="1152" y="1486"/>
                <a:ext cx="961" cy="67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Gill Sans" pitchFamily="34" charset="0"/>
                </a:endParaRPr>
              </a:p>
            </p:txBody>
          </p:sp>
          <p:sp>
            <p:nvSpPr>
              <p:cNvPr id="1057" name="Oval 33"/>
              <p:cNvSpPr>
                <a:spLocks noChangeArrowheads="1"/>
              </p:cNvSpPr>
              <p:nvPr/>
            </p:nvSpPr>
            <p:spPr bwMode="auto">
              <a:xfrm>
                <a:off x="1152" y="288"/>
                <a:ext cx="961" cy="67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Gill Sans" pitchFamily="34" charset="0"/>
                </a:endParaRPr>
              </a:p>
            </p:txBody>
          </p:sp>
          <p:sp>
            <p:nvSpPr>
              <p:cNvPr id="1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1152" y="625"/>
                <a:ext cx="961" cy="1198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srgbClr val="3399FF"/>
                  </a:solidFill>
                  <a:latin typeface="Gill Sans" pitchFamily="34" charset="0"/>
                </a:endParaRPr>
              </a:p>
            </p:txBody>
          </p:sp>
          <p:sp>
            <p:nvSpPr>
              <p:cNvPr id="18447" name="WordArt 35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92" y="768"/>
                <a:ext cx="494" cy="100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2833"/>
                  </a:avLst>
                </a:prstTxWarp>
              </a:bodyPr>
              <a:lstStyle/>
              <a:p>
                <a:pPr algn="ctr"/>
                <a:r>
                  <a:rPr lang="en-US" sz="5400" i="1" kern="10">
                    <a:solidFill>
                      <a:srgbClr val="FFFFFF"/>
                    </a:solidFill>
                    <a:latin typeface="Symbol"/>
                  </a:rPr>
                  <a:t>m</a:t>
                </a:r>
              </a:p>
            </p:txBody>
          </p:sp>
        </p:grpSp>
        <p:sp>
          <p:nvSpPr>
            <p:cNvPr id="1060" name="Text Box 36"/>
            <p:cNvSpPr txBox="1">
              <a:spLocks noChangeArrowheads="1"/>
            </p:cNvSpPr>
            <p:nvPr/>
          </p:nvSpPr>
          <p:spPr bwMode="auto">
            <a:xfrm>
              <a:off x="4274" y="3360"/>
              <a:ext cx="100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i="1">
                  <a:solidFill>
                    <a:srgbClr val="3399FF"/>
                  </a:solidFill>
                  <a:latin typeface="Times New Roman" pitchFamily="18" charset="0"/>
                </a:rPr>
                <a:t>Muons, Inc.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54" r:id="rId1"/>
    <p:sldLayoutId id="2147488467" r:id="rId2"/>
    <p:sldLayoutId id="2147488468" r:id="rId3"/>
    <p:sldLayoutId id="2147488469" r:id="rId4"/>
    <p:sldLayoutId id="2147488470" r:id="rId5"/>
    <p:sldLayoutId id="2147488471" r:id="rId6"/>
    <p:sldLayoutId id="2147488472" r:id="rId7"/>
    <p:sldLayoutId id="2147488473" r:id="rId8"/>
    <p:sldLayoutId id="2147488474" r:id="rId9"/>
    <p:sldLayoutId id="2147488475" r:id="rId10"/>
    <p:sldLayoutId id="214748847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rgbClr val="00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000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sp>
        <p:nvSpPr>
          <p:cNvPr id="1945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FB87478-DBBC-4226-9EE7-AF760C7AB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685800" y="914400"/>
            <a:ext cx="77724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Gill Sans" pitchFamily="34" charset="0"/>
            </a:endParaRPr>
          </a:p>
        </p:txBody>
      </p:sp>
      <p:pic>
        <p:nvPicPr>
          <p:cNvPr id="19463" name="Picture 24" descr="f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770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grpSp>
        <p:nvGrpSpPr>
          <p:cNvPr id="19465" name="Group 33"/>
          <p:cNvGrpSpPr>
            <a:grpSpLocks/>
          </p:cNvGrpSpPr>
          <p:nvPr/>
        </p:nvGrpSpPr>
        <p:grpSpPr bwMode="auto">
          <a:xfrm>
            <a:off x="0" y="0"/>
            <a:ext cx="1905000" cy="838200"/>
            <a:chOff x="3840" y="3216"/>
            <a:chExt cx="1440" cy="624"/>
          </a:xfrm>
        </p:grpSpPr>
        <p:grpSp>
          <p:nvGrpSpPr>
            <p:cNvPr id="19466" name="Group 34"/>
            <p:cNvGrpSpPr>
              <a:grpSpLocks/>
            </p:cNvGrpSpPr>
            <p:nvPr/>
          </p:nvGrpSpPr>
          <p:grpSpPr bwMode="auto">
            <a:xfrm>
              <a:off x="3840" y="3216"/>
              <a:ext cx="336" cy="624"/>
              <a:chOff x="1152" y="288"/>
              <a:chExt cx="960" cy="1872"/>
            </a:xfrm>
          </p:grpSpPr>
          <p:sp>
            <p:nvSpPr>
              <p:cNvPr id="19" name="Oval 35"/>
              <p:cNvSpPr>
                <a:spLocks noChangeArrowheads="1"/>
              </p:cNvSpPr>
              <p:nvPr/>
            </p:nvSpPr>
            <p:spPr bwMode="auto">
              <a:xfrm>
                <a:off x="1152" y="1486"/>
                <a:ext cx="960" cy="67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Oval 36"/>
              <p:cNvSpPr>
                <a:spLocks noChangeArrowheads="1"/>
              </p:cNvSpPr>
              <p:nvPr/>
            </p:nvSpPr>
            <p:spPr bwMode="auto">
              <a:xfrm>
                <a:off x="1152" y="288"/>
                <a:ext cx="960" cy="67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1152" y="625"/>
                <a:ext cx="960" cy="1198"/>
              </a:xfrm>
              <a:prstGeom prst="rect">
                <a:avLst/>
              </a:prstGeom>
              <a:solidFill>
                <a:schemeClr val="accent2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1" name="WordArt 3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92" y="768"/>
                <a:ext cx="494" cy="100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2833"/>
                  </a:avLst>
                </a:prstTxWarp>
              </a:bodyPr>
              <a:lstStyle/>
              <a:p>
                <a:r>
                  <a:rPr lang="en-US" sz="5400" i="1" kern="10">
                    <a:solidFill>
                      <a:srgbClr val="FFFFFF"/>
                    </a:solidFill>
                    <a:latin typeface="Symbol"/>
                  </a:rPr>
                  <a:t>m</a:t>
                </a:r>
              </a:p>
            </p:txBody>
          </p:sp>
        </p:grpSp>
        <p:sp>
          <p:nvSpPr>
            <p:cNvPr id="18" name="Text Box 39"/>
            <p:cNvSpPr txBox="1">
              <a:spLocks noChangeArrowheads="1"/>
            </p:cNvSpPr>
            <p:nvPr/>
          </p:nvSpPr>
          <p:spPr bwMode="auto">
            <a:xfrm>
              <a:off x="4274" y="3360"/>
              <a:ext cx="100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600" i="1">
                  <a:solidFill>
                    <a:srgbClr val="3333CC"/>
                  </a:solidFill>
                  <a:latin typeface="Times New Roman" pitchFamily="18" charset="0"/>
                </a:rPr>
                <a:t>Muons, Inc.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55" r:id="rId1"/>
    <p:sldLayoutId id="2147488556" r:id="rId2"/>
    <p:sldLayoutId id="2147488477" r:id="rId3"/>
    <p:sldLayoutId id="2147488478" r:id="rId4"/>
    <p:sldLayoutId id="2147488479" r:id="rId5"/>
    <p:sldLayoutId id="2147488480" r:id="rId6"/>
    <p:sldLayoutId id="2147488481" r:id="rId7"/>
    <p:sldLayoutId id="2147488482" r:id="rId8"/>
    <p:sldLayoutId id="2147488483" r:id="rId9"/>
    <p:sldLayoutId id="2147488484" r:id="rId10"/>
    <p:sldLayoutId id="2147488485" r:id="rId11"/>
    <p:sldLayoutId id="2147488486" r:id="rId12"/>
    <p:sldLayoutId id="2147488557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rgbClr val="0066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72DF92A4-7570-48CE-A302-8F78B727D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73" r:id="rId1"/>
    <p:sldLayoutId id="2147488374" r:id="rId2"/>
    <p:sldLayoutId id="2147488375" r:id="rId3"/>
    <p:sldLayoutId id="2147488376" r:id="rId4"/>
    <p:sldLayoutId id="2147488377" r:id="rId5"/>
    <p:sldLayoutId id="2147488378" r:id="rId6"/>
    <p:sldLayoutId id="2147488379" r:id="rId7"/>
    <p:sldLayoutId id="2147488380" r:id="rId8"/>
    <p:sldLayoutId id="2147488381" r:id="rId9"/>
    <p:sldLayoutId id="2147488382" r:id="rId10"/>
    <p:sldLayoutId id="214748838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5AC1BECD-9983-4440-BDAB-01A9A4E88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84" r:id="rId1"/>
    <p:sldLayoutId id="2147488385" r:id="rId2"/>
    <p:sldLayoutId id="2147488386" r:id="rId3"/>
    <p:sldLayoutId id="2147488387" r:id="rId4"/>
    <p:sldLayoutId id="2147488388" r:id="rId5"/>
    <p:sldLayoutId id="2147488389" r:id="rId6"/>
    <p:sldLayoutId id="2147488390" r:id="rId7"/>
    <p:sldLayoutId id="2147488391" r:id="rId8"/>
    <p:sldLayoutId id="2147488392" r:id="rId9"/>
    <p:sldLayoutId id="2147488393" r:id="rId10"/>
    <p:sldLayoutId id="214748839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37069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 b="0">
                <a:latin typeface="Arial" charset="0"/>
              </a:endParaRPr>
            </a:p>
          </p:txBody>
        </p:sp>
        <p:pic>
          <p:nvPicPr>
            <p:cNvPr id="6153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06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06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3706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3706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0E2D38B-EB2B-482D-9978-FB4A80737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89" r:id="rId1"/>
    <p:sldLayoutId id="2147488395" r:id="rId2"/>
    <p:sldLayoutId id="2147488396" r:id="rId3"/>
    <p:sldLayoutId id="2147488397" r:id="rId4"/>
    <p:sldLayoutId id="2147488398" r:id="rId5"/>
    <p:sldLayoutId id="2147488399" r:id="rId6"/>
    <p:sldLayoutId id="2147488400" r:id="rId7"/>
    <p:sldLayoutId id="2147488401" r:id="rId8"/>
    <p:sldLayoutId id="2147488402" r:id="rId9"/>
    <p:sldLayoutId id="2147488403" r:id="rId10"/>
    <p:sldLayoutId id="2147488404" r:id="rId11"/>
  </p:sldLayoutIdLst>
  <p:transition spd="slow"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sp>
        <p:nvSpPr>
          <p:cNvPr id="7171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765F3E6-1646-423F-A3DE-5C20136B7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685800" y="914400"/>
            <a:ext cx="77724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Gill Sans" pitchFamily="34" charset="0"/>
            </a:endParaRPr>
          </a:p>
        </p:txBody>
      </p:sp>
      <p:pic>
        <p:nvPicPr>
          <p:cNvPr id="7175" name="Picture 24" descr="f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770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  <p:grpSp>
        <p:nvGrpSpPr>
          <p:cNvPr id="7177" name="Group 30"/>
          <p:cNvGrpSpPr>
            <a:grpSpLocks/>
          </p:cNvGrpSpPr>
          <p:nvPr/>
        </p:nvGrpSpPr>
        <p:grpSpPr bwMode="auto">
          <a:xfrm>
            <a:off x="0" y="0"/>
            <a:ext cx="1828800" cy="838200"/>
            <a:chOff x="3840" y="3216"/>
            <a:chExt cx="1440" cy="624"/>
          </a:xfrm>
        </p:grpSpPr>
        <p:grpSp>
          <p:nvGrpSpPr>
            <p:cNvPr id="7178" name="Group 31"/>
            <p:cNvGrpSpPr>
              <a:grpSpLocks/>
            </p:cNvGrpSpPr>
            <p:nvPr/>
          </p:nvGrpSpPr>
          <p:grpSpPr bwMode="auto">
            <a:xfrm>
              <a:off x="3840" y="3216"/>
              <a:ext cx="336" cy="624"/>
              <a:chOff x="1152" y="288"/>
              <a:chExt cx="960" cy="1872"/>
            </a:xfrm>
          </p:grpSpPr>
          <p:sp>
            <p:nvSpPr>
              <p:cNvPr id="1056" name="Oval 32"/>
              <p:cNvSpPr>
                <a:spLocks noChangeArrowheads="1"/>
              </p:cNvSpPr>
              <p:nvPr/>
            </p:nvSpPr>
            <p:spPr bwMode="auto">
              <a:xfrm>
                <a:off x="1152" y="1486"/>
                <a:ext cx="961" cy="67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Gill Sans" pitchFamily="34" charset="0"/>
                </a:endParaRPr>
              </a:p>
            </p:txBody>
          </p:sp>
          <p:sp>
            <p:nvSpPr>
              <p:cNvPr id="1057" name="Oval 33"/>
              <p:cNvSpPr>
                <a:spLocks noChangeArrowheads="1"/>
              </p:cNvSpPr>
              <p:nvPr/>
            </p:nvSpPr>
            <p:spPr bwMode="auto">
              <a:xfrm>
                <a:off x="1152" y="288"/>
                <a:ext cx="961" cy="67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Gill Sans" pitchFamily="34" charset="0"/>
                </a:endParaRPr>
              </a:p>
            </p:txBody>
          </p:sp>
          <p:sp>
            <p:nvSpPr>
              <p:cNvPr id="1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1152" y="625"/>
                <a:ext cx="961" cy="1198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srgbClr val="3399FF"/>
                  </a:solidFill>
                  <a:latin typeface="Gill Sans" pitchFamily="34" charset="0"/>
                </a:endParaRPr>
              </a:p>
            </p:txBody>
          </p:sp>
          <p:sp>
            <p:nvSpPr>
              <p:cNvPr id="7183" name="WordArt 35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92" y="768"/>
                <a:ext cx="494" cy="100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2833"/>
                  </a:avLst>
                </a:prstTxWarp>
              </a:bodyPr>
              <a:lstStyle/>
              <a:p>
                <a:pPr algn="ctr"/>
                <a:r>
                  <a:rPr lang="en-US" sz="5400" i="1" kern="10">
                    <a:solidFill>
                      <a:srgbClr val="FFFFFF"/>
                    </a:solidFill>
                    <a:latin typeface="Symbol"/>
                  </a:rPr>
                  <a:t>m</a:t>
                </a:r>
              </a:p>
            </p:txBody>
          </p:sp>
        </p:grpSp>
        <p:sp>
          <p:nvSpPr>
            <p:cNvPr id="1060" name="Text Box 36"/>
            <p:cNvSpPr txBox="1">
              <a:spLocks noChangeArrowheads="1"/>
            </p:cNvSpPr>
            <p:nvPr/>
          </p:nvSpPr>
          <p:spPr bwMode="auto">
            <a:xfrm>
              <a:off x="4274" y="3360"/>
              <a:ext cx="100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i="1">
                  <a:solidFill>
                    <a:srgbClr val="3399FF"/>
                  </a:solidFill>
                  <a:latin typeface="Times New Roman" pitchFamily="18" charset="0"/>
                </a:rPr>
                <a:t>Muons, Inc.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0" r:id="rId1"/>
    <p:sldLayoutId id="2147488405" r:id="rId2"/>
    <p:sldLayoutId id="2147488406" r:id="rId3"/>
    <p:sldLayoutId id="2147488407" r:id="rId4"/>
    <p:sldLayoutId id="2147488408" r:id="rId5"/>
    <p:sldLayoutId id="2147488409" r:id="rId6"/>
    <p:sldLayoutId id="2147488410" r:id="rId7"/>
    <p:sldLayoutId id="2147488411" r:id="rId8"/>
    <p:sldLayoutId id="2147488412" r:id="rId9"/>
    <p:sldLayoutId id="2147488413" r:id="rId10"/>
    <p:sldLayoutId id="214748841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rgbClr val="00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000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sp>
        <p:nvSpPr>
          <p:cNvPr id="8195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3869978-F372-4598-912E-3115BCCBB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685800" y="914400"/>
            <a:ext cx="77724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Gill Sans" pitchFamily="34" charset="0"/>
            </a:endParaRPr>
          </a:p>
        </p:txBody>
      </p:sp>
      <p:pic>
        <p:nvPicPr>
          <p:cNvPr id="8199" name="Picture 24" descr="f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770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  <p:grpSp>
        <p:nvGrpSpPr>
          <p:cNvPr id="8201" name="Group 30"/>
          <p:cNvGrpSpPr>
            <a:grpSpLocks/>
          </p:cNvGrpSpPr>
          <p:nvPr/>
        </p:nvGrpSpPr>
        <p:grpSpPr bwMode="auto">
          <a:xfrm>
            <a:off x="0" y="0"/>
            <a:ext cx="1828800" cy="838200"/>
            <a:chOff x="3840" y="3216"/>
            <a:chExt cx="1440" cy="624"/>
          </a:xfrm>
        </p:grpSpPr>
        <p:grpSp>
          <p:nvGrpSpPr>
            <p:cNvPr id="8202" name="Group 31"/>
            <p:cNvGrpSpPr>
              <a:grpSpLocks/>
            </p:cNvGrpSpPr>
            <p:nvPr/>
          </p:nvGrpSpPr>
          <p:grpSpPr bwMode="auto">
            <a:xfrm>
              <a:off x="3840" y="3216"/>
              <a:ext cx="336" cy="624"/>
              <a:chOff x="1152" y="288"/>
              <a:chExt cx="960" cy="1872"/>
            </a:xfrm>
          </p:grpSpPr>
          <p:sp>
            <p:nvSpPr>
              <p:cNvPr id="1056" name="Oval 32"/>
              <p:cNvSpPr>
                <a:spLocks noChangeArrowheads="1"/>
              </p:cNvSpPr>
              <p:nvPr/>
            </p:nvSpPr>
            <p:spPr bwMode="auto">
              <a:xfrm>
                <a:off x="1152" y="1486"/>
                <a:ext cx="961" cy="67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Gill Sans" pitchFamily="34" charset="0"/>
                </a:endParaRPr>
              </a:p>
            </p:txBody>
          </p:sp>
          <p:sp>
            <p:nvSpPr>
              <p:cNvPr id="1057" name="Oval 33"/>
              <p:cNvSpPr>
                <a:spLocks noChangeArrowheads="1"/>
              </p:cNvSpPr>
              <p:nvPr/>
            </p:nvSpPr>
            <p:spPr bwMode="auto">
              <a:xfrm>
                <a:off x="1152" y="288"/>
                <a:ext cx="961" cy="67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Gill Sans" pitchFamily="34" charset="0"/>
                </a:endParaRPr>
              </a:p>
            </p:txBody>
          </p:sp>
          <p:sp>
            <p:nvSpPr>
              <p:cNvPr id="1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1152" y="625"/>
                <a:ext cx="961" cy="1198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srgbClr val="3399FF"/>
                  </a:solidFill>
                  <a:latin typeface="Gill Sans" pitchFamily="34" charset="0"/>
                </a:endParaRPr>
              </a:p>
            </p:txBody>
          </p:sp>
          <p:sp>
            <p:nvSpPr>
              <p:cNvPr id="8207" name="WordArt 35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92" y="768"/>
                <a:ext cx="494" cy="100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2833"/>
                  </a:avLst>
                </a:prstTxWarp>
              </a:bodyPr>
              <a:lstStyle/>
              <a:p>
                <a:pPr algn="ctr"/>
                <a:r>
                  <a:rPr lang="en-US" sz="5400" i="1" kern="10">
                    <a:solidFill>
                      <a:srgbClr val="FFFFFF"/>
                    </a:solidFill>
                    <a:latin typeface="Symbol"/>
                  </a:rPr>
                  <a:t>m</a:t>
                </a:r>
              </a:p>
            </p:txBody>
          </p:sp>
        </p:grpSp>
        <p:sp>
          <p:nvSpPr>
            <p:cNvPr id="1060" name="Text Box 36"/>
            <p:cNvSpPr txBox="1">
              <a:spLocks noChangeArrowheads="1"/>
            </p:cNvSpPr>
            <p:nvPr/>
          </p:nvSpPr>
          <p:spPr bwMode="auto">
            <a:xfrm>
              <a:off x="4274" y="3360"/>
              <a:ext cx="100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i="1">
                  <a:solidFill>
                    <a:srgbClr val="3399FF"/>
                  </a:solidFill>
                  <a:latin typeface="Times New Roman" pitchFamily="18" charset="0"/>
                </a:rPr>
                <a:t>Muons, Inc.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1" r:id="rId1"/>
    <p:sldLayoutId id="2147488415" r:id="rId2"/>
    <p:sldLayoutId id="2147488416" r:id="rId3"/>
    <p:sldLayoutId id="2147488417" r:id="rId4"/>
    <p:sldLayoutId id="2147488418" r:id="rId5"/>
    <p:sldLayoutId id="2147488419" r:id="rId6"/>
    <p:sldLayoutId id="2147488420" r:id="rId7"/>
    <p:sldLayoutId id="2147488421" r:id="rId8"/>
    <p:sldLayoutId id="2147488422" r:id="rId9"/>
    <p:sldLayoutId id="2147488423" r:id="rId10"/>
    <p:sldLayoutId id="214748842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rgbClr val="00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000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sp>
        <p:nvSpPr>
          <p:cNvPr id="921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568BF05-6CD6-469F-91E4-ED2181EB1A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685800" y="914400"/>
            <a:ext cx="77724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Gill Sans" pitchFamily="34" charset="0"/>
            </a:endParaRPr>
          </a:p>
        </p:txBody>
      </p:sp>
      <p:pic>
        <p:nvPicPr>
          <p:cNvPr id="9223" name="Picture 24" descr="f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770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  <a:endParaRPr lang="en-US" dirty="0"/>
          </a:p>
        </p:txBody>
      </p:sp>
      <p:grpSp>
        <p:nvGrpSpPr>
          <p:cNvPr id="9225" name="Group 30"/>
          <p:cNvGrpSpPr>
            <a:grpSpLocks/>
          </p:cNvGrpSpPr>
          <p:nvPr/>
        </p:nvGrpSpPr>
        <p:grpSpPr bwMode="auto">
          <a:xfrm>
            <a:off x="0" y="0"/>
            <a:ext cx="1828800" cy="838200"/>
            <a:chOff x="3840" y="3216"/>
            <a:chExt cx="1440" cy="624"/>
          </a:xfrm>
        </p:grpSpPr>
        <p:grpSp>
          <p:nvGrpSpPr>
            <p:cNvPr id="9226" name="Group 31"/>
            <p:cNvGrpSpPr>
              <a:grpSpLocks/>
            </p:cNvGrpSpPr>
            <p:nvPr/>
          </p:nvGrpSpPr>
          <p:grpSpPr bwMode="auto">
            <a:xfrm>
              <a:off x="3840" y="3216"/>
              <a:ext cx="336" cy="624"/>
              <a:chOff x="1152" y="288"/>
              <a:chExt cx="960" cy="1872"/>
            </a:xfrm>
          </p:grpSpPr>
          <p:sp>
            <p:nvSpPr>
              <p:cNvPr id="1056" name="Oval 32"/>
              <p:cNvSpPr>
                <a:spLocks noChangeArrowheads="1"/>
              </p:cNvSpPr>
              <p:nvPr/>
            </p:nvSpPr>
            <p:spPr bwMode="auto">
              <a:xfrm>
                <a:off x="1152" y="1486"/>
                <a:ext cx="961" cy="67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Gill Sans" pitchFamily="34" charset="0"/>
                </a:endParaRPr>
              </a:p>
            </p:txBody>
          </p:sp>
          <p:sp>
            <p:nvSpPr>
              <p:cNvPr id="1057" name="Oval 33"/>
              <p:cNvSpPr>
                <a:spLocks noChangeArrowheads="1"/>
              </p:cNvSpPr>
              <p:nvPr/>
            </p:nvSpPr>
            <p:spPr bwMode="auto">
              <a:xfrm>
                <a:off x="1152" y="288"/>
                <a:ext cx="961" cy="67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Gill Sans" pitchFamily="34" charset="0"/>
                </a:endParaRPr>
              </a:p>
            </p:txBody>
          </p:sp>
          <p:sp>
            <p:nvSpPr>
              <p:cNvPr id="1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1152" y="625"/>
                <a:ext cx="961" cy="1198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srgbClr val="3399FF"/>
                  </a:solidFill>
                  <a:latin typeface="Gill Sans" pitchFamily="34" charset="0"/>
                </a:endParaRPr>
              </a:p>
            </p:txBody>
          </p:sp>
          <p:sp>
            <p:nvSpPr>
              <p:cNvPr id="9231" name="WordArt 35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92" y="768"/>
                <a:ext cx="494" cy="100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2833"/>
                  </a:avLst>
                </a:prstTxWarp>
              </a:bodyPr>
              <a:lstStyle/>
              <a:p>
                <a:pPr algn="ctr"/>
                <a:r>
                  <a:rPr lang="en-US" sz="5400" i="1" kern="10">
                    <a:solidFill>
                      <a:srgbClr val="FFFFFF"/>
                    </a:solidFill>
                    <a:latin typeface="Symbol"/>
                  </a:rPr>
                  <a:t>m</a:t>
                </a:r>
              </a:p>
            </p:txBody>
          </p:sp>
        </p:grpSp>
        <p:sp>
          <p:nvSpPr>
            <p:cNvPr id="1060" name="Text Box 36"/>
            <p:cNvSpPr txBox="1">
              <a:spLocks noChangeArrowheads="1"/>
            </p:cNvSpPr>
            <p:nvPr/>
          </p:nvSpPr>
          <p:spPr bwMode="auto">
            <a:xfrm>
              <a:off x="4274" y="3360"/>
              <a:ext cx="100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i="1">
                  <a:solidFill>
                    <a:srgbClr val="3399FF"/>
                  </a:solidFill>
                  <a:latin typeface="Times New Roman" pitchFamily="18" charset="0"/>
                </a:rPr>
                <a:t>Muons, Inc.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2" r:id="rId1"/>
    <p:sldLayoutId id="2147488425" r:id="rId2"/>
    <p:sldLayoutId id="2147488426" r:id="rId3"/>
    <p:sldLayoutId id="2147488427" r:id="rId4"/>
    <p:sldLayoutId id="2147488428" r:id="rId5"/>
    <p:sldLayoutId id="2147488429" r:id="rId6"/>
    <p:sldLayoutId id="2147488430" r:id="rId7"/>
    <p:sldLayoutId id="2147488431" r:id="rId8"/>
    <p:sldLayoutId id="2147488432" r:id="rId9"/>
    <p:sldLayoutId id="2147488433" r:id="rId10"/>
    <p:sldLayoutId id="214748843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rgbClr val="00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000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AFBA73A-0EEF-47CD-9DCA-F18599155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35" r:id="rId1"/>
    <p:sldLayoutId id="2147488436" r:id="rId2"/>
    <p:sldLayoutId id="2147488437" r:id="rId3"/>
    <p:sldLayoutId id="2147488438" r:id="rId4"/>
    <p:sldLayoutId id="2147488439" r:id="rId5"/>
    <p:sldLayoutId id="2147488440" r:id="rId6"/>
    <p:sldLayoutId id="2147488441" r:id="rId7"/>
    <p:sldLayoutId id="2147488442" r:id="rId8"/>
    <p:sldLayoutId id="2147488443" r:id="rId9"/>
    <p:sldLayoutId id="2147488444" r:id="rId10"/>
    <p:sldLayoutId id="214748844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Chuck Ankenbrandt, Muons, Inc.</a:t>
            </a:r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9C2A0BD-44DE-445E-A7EC-D86891FDB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46" r:id="rId1"/>
    <p:sldLayoutId id="2147488447" r:id="rId2"/>
    <p:sldLayoutId id="2147488448" r:id="rId3"/>
    <p:sldLayoutId id="2147488449" r:id="rId4"/>
    <p:sldLayoutId id="2147488450" r:id="rId5"/>
    <p:sldLayoutId id="2147488451" r:id="rId6"/>
    <p:sldLayoutId id="2147488452" r:id="rId7"/>
    <p:sldLayoutId id="2147488453" r:id="rId8"/>
    <p:sldLayoutId id="2147488454" r:id="rId9"/>
    <p:sldLayoutId id="2147488455" r:id="rId10"/>
    <p:sldLayoutId id="214748845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600" b="0" smtClean="0">
                <a:latin typeface="Times New Roman" pitchFamily="18" charset="0"/>
              </a:rPr>
              <a:t>July 14, 2014</a:t>
            </a:r>
            <a:endParaRPr lang="en-US" altLang="en-US" sz="1600" b="0">
              <a:latin typeface="Times New Roman" pitchFamily="18" charset="0"/>
            </a:endParaRPr>
          </a:p>
        </p:txBody>
      </p:sp>
      <p:sp>
        <p:nvSpPr>
          <p:cNvPr id="931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CF2FD6AF-D57A-41E6-BE72-1E129DE5226C}" type="slidenum">
              <a:rPr lang="en-US" altLang="en-US" sz="1600" b="0" smtClean="0">
                <a:latin typeface="Times New Roman" pitchFamily="18" charset="0"/>
              </a:rPr>
              <a:pPr/>
              <a:t>1</a:t>
            </a:fld>
            <a:endParaRPr lang="en-US" altLang="en-US" sz="1600" b="0" smtClean="0">
              <a:latin typeface="Times New Roman" pitchFamily="18" charset="0"/>
            </a:endParaRPr>
          </a:p>
        </p:txBody>
      </p:sp>
      <p:sp>
        <p:nvSpPr>
          <p:cNvPr id="93188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600" b="0" smtClean="0">
                <a:latin typeface="Times New Roman" pitchFamily="18" charset="0"/>
              </a:rPr>
              <a:t>Chuck Ankenbrandt, Muons, Inc.</a:t>
            </a:r>
          </a:p>
        </p:txBody>
      </p:sp>
      <p:sp>
        <p:nvSpPr>
          <p:cNvPr id="93189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152400"/>
            <a:ext cx="2362200" cy="635000"/>
          </a:xfrm>
        </p:spPr>
        <p:txBody>
          <a:bodyPr/>
          <a:lstStyle/>
          <a:p>
            <a:r>
              <a:rPr lang="en-US" altLang="en-US" smtClean="0">
                <a:latin typeface="Trebuchet MS" pitchFamily="34" charset="0"/>
              </a:rPr>
              <a:t> </a:t>
            </a:r>
          </a:p>
        </p:txBody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772400" cy="5181600"/>
          </a:xfrm>
        </p:spPr>
        <p:txBody>
          <a:bodyPr/>
          <a:lstStyle/>
          <a:p>
            <a:pPr>
              <a:buFont typeface="Symbol" pitchFamily="18" charset="2"/>
              <a:buNone/>
            </a:pPr>
            <a:endParaRPr lang="en-US" altLang="en-US" sz="2200" b="1" smtClean="0">
              <a:latin typeface="Arial" charset="0"/>
            </a:endParaRPr>
          </a:p>
          <a:p>
            <a:endParaRPr lang="en-US" altLang="en-US" sz="2200" b="1" smtClean="0">
              <a:latin typeface="Arial" charset="0"/>
            </a:endParaRPr>
          </a:p>
          <a:p>
            <a:pPr>
              <a:buFont typeface="Symbol" pitchFamily="18" charset="2"/>
              <a:buNone/>
            </a:pPr>
            <a:endParaRPr lang="en-US" altLang="en-US" b="1" smtClean="0">
              <a:latin typeface="Arial" charset="0"/>
            </a:endParaRPr>
          </a:p>
          <a:p>
            <a:endParaRPr lang="en-US" altLang="en-US" smtClean="0"/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8915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3200" dirty="0">
              <a:solidFill>
                <a:srgbClr val="333333"/>
              </a:solidFill>
              <a:latin typeface="+mj-lt"/>
            </a:endParaRPr>
          </a:p>
          <a:p>
            <a:pPr algn="ctr" eaLnBrk="0" hangingPunct="0">
              <a:defRPr/>
            </a:pPr>
            <a:r>
              <a:rPr lang="en-US" sz="2800" dirty="0">
                <a:latin typeface="+mj-lt"/>
              </a:rPr>
              <a:t>Staging of </a:t>
            </a:r>
            <a:r>
              <a:rPr lang="en-US" sz="2800" dirty="0" err="1">
                <a:latin typeface="+mj-lt"/>
              </a:rPr>
              <a:t>Muon</a:t>
            </a:r>
            <a:r>
              <a:rPr lang="en-US" sz="2800" dirty="0">
                <a:latin typeface="+mj-lt"/>
              </a:rPr>
              <a:t>-based Neutrino Sources at </a:t>
            </a:r>
            <a:r>
              <a:rPr lang="en-US" sz="2800" dirty="0" err="1">
                <a:latin typeface="+mj-lt"/>
              </a:rPr>
              <a:t>Fermilab</a:t>
            </a:r>
            <a:r>
              <a:rPr lang="en-US" sz="2800" dirty="0">
                <a:latin typeface="+mj-lt"/>
              </a:rPr>
              <a:t> (from </a:t>
            </a:r>
            <a:r>
              <a:rPr lang="en-US" sz="2800" dirty="0" err="1">
                <a:latin typeface="+mj-lt"/>
              </a:rPr>
              <a:t>NuSTORM</a:t>
            </a:r>
            <a:r>
              <a:rPr lang="en-US" sz="2800" dirty="0">
                <a:latin typeface="+mj-lt"/>
              </a:rPr>
              <a:t> to </a:t>
            </a:r>
            <a:r>
              <a:rPr lang="en-US" sz="2800" dirty="0" err="1">
                <a:latin typeface="+mj-lt"/>
              </a:rPr>
              <a:t>NuMAX</a:t>
            </a:r>
            <a:r>
              <a:rPr lang="en-US" sz="2800" dirty="0" smtClean="0">
                <a:latin typeface="+mj-lt"/>
              </a:rPr>
              <a:t>)</a:t>
            </a:r>
          </a:p>
          <a:p>
            <a:pPr algn="ctr" eaLnBrk="0" hangingPunct="0">
              <a:defRPr/>
            </a:pPr>
            <a:r>
              <a:rPr lang="en-US" sz="2800" dirty="0">
                <a:latin typeface="+mj-lt"/>
              </a:rPr>
              <a:t> </a:t>
            </a:r>
          </a:p>
          <a:p>
            <a:pPr algn="ctr" eaLnBrk="0" hangingPunct="0">
              <a:defRPr/>
            </a:pPr>
            <a:r>
              <a:rPr lang="en-US" sz="2800" b="0" dirty="0">
                <a:solidFill>
                  <a:srgbClr val="0070C0"/>
                </a:solidFill>
                <a:latin typeface="+mj-lt"/>
              </a:rPr>
              <a:t>Chuck </a:t>
            </a:r>
            <a:r>
              <a:rPr lang="en-US" sz="2800" b="0" dirty="0" err="1" smtClean="0">
                <a:solidFill>
                  <a:srgbClr val="0070C0"/>
                </a:solidFill>
                <a:latin typeface="+mj-lt"/>
              </a:rPr>
              <a:t>Ankenbrandt</a:t>
            </a:r>
            <a:endParaRPr lang="en-US" sz="2800" b="0" dirty="0" smtClean="0">
              <a:solidFill>
                <a:srgbClr val="0070C0"/>
              </a:solidFill>
              <a:latin typeface="+mj-lt"/>
            </a:endParaRPr>
          </a:p>
          <a:p>
            <a:pPr algn="ctr" eaLnBrk="0" hangingPunct="0">
              <a:defRPr/>
            </a:pPr>
            <a:endParaRPr lang="en-US" sz="2800" b="0" dirty="0">
              <a:solidFill>
                <a:srgbClr val="0070C0"/>
              </a:solidFill>
              <a:latin typeface="+mj-lt"/>
            </a:endParaRPr>
          </a:p>
          <a:p>
            <a:pPr algn="ctr" eaLnBrk="0" hangingPunct="0">
              <a:defRPr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0070C0"/>
                </a:solidFill>
                <a:latin typeface="+mj-lt"/>
              </a:rPr>
              <a:t>Muons</a:t>
            </a:r>
            <a:r>
              <a:rPr lang="en-US" sz="2800" b="0" dirty="0">
                <a:solidFill>
                  <a:srgbClr val="0070C0"/>
                </a:solidFill>
                <a:latin typeface="+mj-lt"/>
              </a:rPr>
              <a:t>, Inc. </a:t>
            </a:r>
            <a:r>
              <a:rPr lang="en-US" sz="2800" b="0" dirty="0" smtClean="0">
                <a:solidFill>
                  <a:srgbClr val="0070C0"/>
                </a:solidFill>
                <a:latin typeface="+mj-lt"/>
              </a:rPr>
              <a:t>Physicist</a:t>
            </a:r>
            <a:endParaRPr lang="en-US" sz="2800" dirty="0" smtClean="0">
              <a:solidFill>
                <a:srgbClr val="0070C0"/>
              </a:solidFill>
              <a:latin typeface="+mj-lt"/>
            </a:endParaRPr>
          </a:p>
          <a:p>
            <a:pPr algn="ctr" eaLnBrk="0" hangingPunct="0">
              <a:defRPr/>
            </a:pPr>
            <a:r>
              <a:rPr lang="en-US" sz="2800" b="0" dirty="0">
                <a:solidFill>
                  <a:srgbClr val="0070C0"/>
                </a:solidFill>
                <a:latin typeface="+mj-lt"/>
              </a:rPr>
              <a:t>a</a:t>
            </a:r>
            <a:r>
              <a:rPr lang="en-US" sz="2800" b="0" dirty="0" smtClean="0">
                <a:solidFill>
                  <a:srgbClr val="0070C0"/>
                </a:solidFill>
                <a:latin typeface="+mj-lt"/>
              </a:rPr>
              <a:t>nd </a:t>
            </a:r>
            <a:r>
              <a:rPr lang="en-US" sz="2800" b="0" dirty="0" err="1" smtClean="0">
                <a:solidFill>
                  <a:srgbClr val="0070C0"/>
                </a:solidFill>
                <a:latin typeface="+mj-lt"/>
              </a:rPr>
              <a:t>Fermilab</a:t>
            </a:r>
            <a:r>
              <a:rPr lang="en-US" sz="2800" b="0" dirty="0" smtClean="0">
                <a:solidFill>
                  <a:srgbClr val="0070C0"/>
                </a:solidFill>
                <a:latin typeface="+mj-lt"/>
              </a:rPr>
              <a:t> Scientist Emeritus</a:t>
            </a:r>
          </a:p>
          <a:p>
            <a:pPr algn="ctr" eaLnBrk="0" hangingPunct="0">
              <a:defRPr/>
            </a:pPr>
            <a:endParaRPr lang="en-US" sz="2800" b="0" dirty="0">
              <a:solidFill>
                <a:srgbClr val="0070C0"/>
              </a:solidFill>
              <a:latin typeface="+mj-lt"/>
            </a:endParaRPr>
          </a:p>
          <a:p>
            <a:pPr algn="ctr" eaLnBrk="0" hangingPunct="0">
              <a:defRPr/>
            </a:pPr>
            <a:r>
              <a:rPr lang="en-US" sz="2800" b="0" dirty="0" smtClean="0">
                <a:solidFill>
                  <a:srgbClr val="006600"/>
                </a:solidFill>
                <a:latin typeface="+mj-lt"/>
              </a:rPr>
              <a:t>July 14, 2014</a:t>
            </a:r>
            <a:endParaRPr lang="en-US" sz="2800" b="0" dirty="0">
              <a:solidFill>
                <a:srgbClr val="006600"/>
              </a:solidFill>
              <a:latin typeface="+mj-lt"/>
            </a:endParaRPr>
          </a:p>
          <a:p>
            <a:pPr algn="ctr" eaLnBrk="0" hangingPunct="0">
              <a:defRPr/>
            </a:pP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3192" name="Rectangle 6"/>
          <p:cNvSpPr>
            <a:spLocks noChangeArrowheads="1"/>
          </p:cNvSpPr>
          <p:nvPr/>
        </p:nvSpPr>
        <p:spPr bwMode="auto">
          <a:xfrm>
            <a:off x="152400" y="6400800"/>
            <a:ext cx="899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endParaRPr lang="en-US" altLang="en-US"/>
          </a:p>
        </p:txBody>
      </p:sp>
      <p:sp>
        <p:nvSpPr>
          <p:cNvPr id="76809" name="Text Box 8"/>
          <p:cNvSpPr txBox="1">
            <a:spLocks noChangeArrowheads="1"/>
          </p:cNvSpPr>
          <p:nvPr/>
        </p:nvSpPr>
        <p:spPr bwMode="auto">
          <a:xfrm>
            <a:off x="1905000" y="228600"/>
            <a:ext cx="61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i="1" dirty="0"/>
              <a:t>2014 </a:t>
            </a:r>
            <a:r>
              <a:rPr lang="en-US" sz="3600" i="1" dirty="0" smtClean="0"/>
              <a:t>AAC Workshop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July 14, 2014</a:t>
            </a:r>
            <a:endParaRPr lang="en-US" altLang="en-US" sz="1800" b="0">
              <a:latin typeface="Times New Roman" pitchFamily="18" charset="0"/>
            </a:endParaRPr>
          </a:p>
        </p:txBody>
      </p:sp>
      <p:sp>
        <p:nvSpPr>
          <p:cNvPr id="942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43800" y="6477000"/>
            <a:ext cx="9906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3B81A1C1-E1F1-4EB0-AEE9-915C9D4AF0F1}" type="slidenum">
              <a:rPr lang="en-US" altLang="en-US" sz="1800" b="0" smtClean="0">
                <a:latin typeface="Times New Roman" pitchFamily="18" charset="0"/>
              </a:rPr>
              <a:pPr/>
              <a:t>10</a:t>
            </a:fld>
            <a:endParaRPr lang="en-US" altLang="en-US" sz="1800" b="0" smtClean="0">
              <a:latin typeface="Times New Roman" pitchFamily="18" charset="0"/>
            </a:endParaRPr>
          </a:p>
        </p:txBody>
      </p:sp>
      <p:sp>
        <p:nvSpPr>
          <p:cNvPr id="94212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81400" y="6477000"/>
            <a:ext cx="3581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Chuck Ankenbrandt, Muons, Inc.</a:t>
            </a:r>
          </a:p>
        </p:txBody>
      </p:sp>
      <p:sp>
        <p:nvSpPr>
          <p:cNvPr id="9421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629400" cy="762000"/>
          </a:xfrm>
        </p:spPr>
        <p:txBody>
          <a:bodyPr/>
          <a:lstStyle/>
          <a:p>
            <a:r>
              <a:rPr lang="en-US" altLang="en-US" sz="2800" dirty="0" smtClean="0"/>
              <a:t>Staging </a:t>
            </a:r>
            <a:r>
              <a:rPr lang="en-US" altLang="en-US" sz="2800" dirty="0" err="1" smtClean="0"/>
              <a:t>NuSTORM</a:t>
            </a:r>
            <a:r>
              <a:rPr lang="en-US" altLang="en-US" sz="2800" dirty="0" smtClean="0"/>
              <a:t>: Ideas</a:t>
            </a:r>
          </a:p>
        </p:txBody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5181600"/>
          </a:xfrm>
        </p:spPr>
        <p:txBody>
          <a:bodyPr/>
          <a:lstStyle/>
          <a:p>
            <a:r>
              <a:rPr lang="en-US" altLang="en-US" sz="2000" dirty="0" smtClean="0">
                <a:solidFill>
                  <a:schemeClr val="tx2"/>
                </a:solidFill>
              </a:rPr>
              <a:t>Stage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NuSTORM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>
                <a:solidFill>
                  <a:schemeClr val="tx2"/>
                </a:solidFill>
              </a:rPr>
              <a:t>by </a:t>
            </a:r>
            <a:r>
              <a:rPr lang="en-US" altLang="en-US" sz="2000" dirty="0" smtClean="0">
                <a:solidFill>
                  <a:schemeClr val="tx2"/>
                </a:solidFill>
              </a:rPr>
              <a:t>separating the </a:t>
            </a:r>
            <a:r>
              <a:rPr lang="en-US" altLang="en-US" sz="2000" dirty="0">
                <a:solidFill>
                  <a:schemeClr val="tx2"/>
                </a:solidFill>
              </a:rPr>
              <a:t>physics </a:t>
            </a:r>
            <a:r>
              <a:rPr lang="en-US" altLang="en-US" sz="2000" dirty="0" smtClean="0">
                <a:solidFill>
                  <a:schemeClr val="tx2"/>
                </a:solidFill>
              </a:rPr>
              <a:t>goals.</a:t>
            </a:r>
            <a:endParaRPr lang="en-US" altLang="en-US" sz="2000" dirty="0">
              <a:solidFill>
                <a:schemeClr val="tx2"/>
              </a:solidFill>
            </a:endParaRPr>
          </a:p>
          <a:p>
            <a:r>
              <a:rPr lang="en-US" altLang="en-US" dirty="0">
                <a:solidFill>
                  <a:schemeClr val="tx2"/>
                </a:solidFill>
              </a:rPr>
              <a:t>S</a:t>
            </a:r>
            <a:r>
              <a:rPr lang="en-US" altLang="en-US" dirty="0" smtClean="0">
                <a:solidFill>
                  <a:schemeClr val="tx2"/>
                </a:solidFill>
              </a:rPr>
              <a:t>tart with the most affordable goals.</a:t>
            </a:r>
          </a:p>
          <a:p>
            <a:r>
              <a:rPr lang="en-US" altLang="en-US" sz="2000" dirty="0" smtClean="0">
                <a:solidFill>
                  <a:schemeClr val="tx2"/>
                </a:solidFill>
              </a:rPr>
              <a:t>Short-baseline oscillation physics is the most expensive goal.</a:t>
            </a:r>
          </a:p>
          <a:p>
            <a:pPr lvl="1"/>
            <a:r>
              <a:rPr lang="en-US" altLang="en-US" sz="1800" dirty="0" smtClean="0">
                <a:solidFill>
                  <a:schemeClr val="tx2"/>
                </a:solidFill>
              </a:rPr>
              <a:t>It is literally the “killer app”! But not in a good way… </a:t>
            </a:r>
            <a:r>
              <a:rPr lang="en-US" altLang="en-US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en-US" altLang="en-US" sz="2400" dirty="0" smtClean="0">
              <a:solidFill>
                <a:schemeClr val="tx2"/>
              </a:solidFill>
            </a:endParaRPr>
          </a:p>
          <a:p>
            <a:pPr lvl="1"/>
            <a:r>
              <a:rPr lang="en-US" altLang="en-US" sz="1800" dirty="0" smtClean="0">
                <a:solidFill>
                  <a:schemeClr val="tx2"/>
                </a:solidFill>
              </a:rPr>
              <a:t>It may never be needed! Signals may go to ~0 or to &gt;5 sigma before the oscillation physics results would be available from </a:t>
            </a:r>
            <a:r>
              <a:rPr lang="en-US" altLang="en-US" sz="1800" dirty="0" err="1" smtClean="0">
                <a:solidFill>
                  <a:schemeClr val="tx2"/>
                </a:solidFill>
              </a:rPr>
              <a:t>NuSTORM</a:t>
            </a:r>
            <a:r>
              <a:rPr lang="en-US" altLang="en-US" sz="18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altLang="en-US" sz="2000" dirty="0" smtClean="0">
                <a:solidFill>
                  <a:schemeClr val="tx2"/>
                </a:solidFill>
              </a:rPr>
              <a:t>A study of electron neutrino interactions is important to a large segment of the HEP community. Besides its inherent interest, it would facilitate analysis of experiments like LBNE and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HyperK</a:t>
            </a:r>
            <a:r>
              <a:rPr lang="en-US" altLang="en-US" sz="20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altLang="en-US" sz="2200" dirty="0" err="1" smtClean="0">
                <a:solidFill>
                  <a:schemeClr val="tx2"/>
                </a:solidFill>
              </a:rPr>
              <a:t>NuSTORM</a:t>
            </a:r>
            <a:r>
              <a:rPr lang="en-US" altLang="en-US" sz="2200" dirty="0" smtClean="0">
                <a:solidFill>
                  <a:schemeClr val="tx2"/>
                </a:solidFill>
              </a:rPr>
              <a:t> </a:t>
            </a:r>
            <a:r>
              <a:rPr lang="en-US" altLang="en-US" sz="2200" dirty="0" smtClean="0">
                <a:solidFill>
                  <a:schemeClr val="tx2"/>
                </a:solidFill>
              </a:rPr>
              <a:t>as proposed would produce tens of millions of electron neutrino interactions. Only need tens of thousands for 1% statistics.</a:t>
            </a:r>
          </a:p>
          <a:p>
            <a:r>
              <a:rPr lang="en-US" altLang="en-US" sz="2000" dirty="0">
                <a:solidFill>
                  <a:schemeClr val="tx2"/>
                </a:solidFill>
              </a:rPr>
              <a:t>L</a:t>
            </a:r>
            <a:r>
              <a:rPr lang="en-US" altLang="en-US" sz="2000" dirty="0" smtClean="0">
                <a:solidFill>
                  <a:schemeClr val="tx2"/>
                </a:solidFill>
              </a:rPr>
              <a:t>ocating the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NuSTORM</a:t>
            </a:r>
            <a:r>
              <a:rPr lang="en-US" altLang="en-US" sz="2000" dirty="0" smtClean="0">
                <a:solidFill>
                  <a:schemeClr val="tx2"/>
                </a:solidFill>
              </a:rPr>
              <a:t> ring near or at the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NuMAX</a:t>
            </a:r>
            <a:r>
              <a:rPr lang="en-US" altLang="en-US" sz="2000" dirty="0" smtClean="0">
                <a:solidFill>
                  <a:schemeClr val="tx2"/>
                </a:solidFill>
              </a:rPr>
              <a:t> ring would create more possibilities and enhance the synergies.</a:t>
            </a:r>
          </a:p>
        </p:txBody>
      </p:sp>
    </p:spTree>
    <p:extLst>
      <p:ext uri="{BB962C8B-B14F-4D97-AF65-F5344CB8AC3E}">
        <p14:creationId xmlns:p14="http://schemas.microsoft.com/office/powerpoint/2010/main" val="444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July 14, 2014</a:t>
            </a:r>
            <a:endParaRPr lang="en-US" altLang="en-US" sz="1800" b="0">
              <a:latin typeface="Times New Roman" pitchFamily="18" charset="0"/>
            </a:endParaRPr>
          </a:p>
        </p:txBody>
      </p:sp>
      <p:sp>
        <p:nvSpPr>
          <p:cNvPr id="942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43800" y="6477000"/>
            <a:ext cx="9906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3B81A1C1-E1F1-4EB0-AEE9-915C9D4AF0F1}" type="slidenum">
              <a:rPr lang="en-US" altLang="en-US" sz="1800" b="0" smtClean="0">
                <a:latin typeface="Times New Roman" pitchFamily="18" charset="0"/>
              </a:rPr>
              <a:pPr/>
              <a:t>11</a:t>
            </a:fld>
            <a:endParaRPr lang="en-US" altLang="en-US" sz="1800" b="0" smtClean="0">
              <a:latin typeface="Times New Roman" pitchFamily="18" charset="0"/>
            </a:endParaRPr>
          </a:p>
        </p:txBody>
      </p:sp>
      <p:sp>
        <p:nvSpPr>
          <p:cNvPr id="94212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81400" y="6477000"/>
            <a:ext cx="3581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Chuck Ankenbrandt, Muons, Inc.</a:t>
            </a:r>
          </a:p>
        </p:txBody>
      </p:sp>
      <p:sp>
        <p:nvSpPr>
          <p:cNvPr id="942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010400" cy="762000"/>
          </a:xfrm>
        </p:spPr>
        <p:txBody>
          <a:bodyPr/>
          <a:lstStyle/>
          <a:p>
            <a:r>
              <a:rPr lang="en-US" altLang="en-US" sz="2800" dirty="0" smtClean="0"/>
              <a:t>A flexible staged approach to </a:t>
            </a:r>
            <a:r>
              <a:rPr lang="en-US" altLang="en-US" sz="2800" dirty="0" err="1" smtClean="0"/>
              <a:t>NuSTORM</a:t>
            </a:r>
            <a:r>
              <a:rPr lang="en-US" altLang="en-US" sz="2800" dirty="0" smtClean="0"/>
              <a:t>, with a decision tree</a:t>
            </a:r>
          </a:p>
        </p:txBody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5181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In the first stage of </a:t>
            </a:r>
            <a:r>
              <a:rPr lang="en-US" altLang="en-US" dirty="0" err="1" smtClean="0">
                <a:solidFill>
                  <a:schemeClr val="tx2"/>
                </a:solidFill>
              </a:rPr>
              <a:t>NuSTORM</a:t>
            </a:r>
            <a:r>
              <a:rPr lang="en-US" altLang="en-US" dirty="0" smtClean="0">
                <a:solidFill>
                  <a:schemeClr val="tx2"/>
                </a:solidFill>
              </a:rPr>
              <a:t>, measure </a:t>
            </a:r>
            <a:r>
              <a:rPr lang="en-US" dirty="0" smtClean="0">
                <a:solidFill>
                  <a:schemeClr val="tx2"/>
                </a:solidFill>
                <a:latin typeface="Symbol"/>
                <a:ea typeface="Calibri"/>
                <a:cs typeface="Times New Roman"/>
              </a:rPr>
              <a:t>n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>
                <a:solidFill>
                  <a:schemeClr val="tx2"/>
                </a:solidFill>
              </a:rPr>
              <a:t>interactions</a:t>
            </a:r>
            <a:r>
              <a:rPr lang="en-US" altLang="en-US" dirty="0" smtClean="0">
                <a:solidFill>
                  <a:schemeClr val="tx2"/>
                </a:solidFill>
              </a:rPr>
              <a:t> using a simple </a:t>
            </a:r>
            <a:r>
              <a:rPr lang="en-US" altLang="en-US" dirty="0" err="1" smtClean="0">
                <a:solidFill>
                  <a:schemeClr val="tx2"/>
                </a:solidFill>
              </a:rPr>
              <a:t>muon</a:t>
            </a:r>
            <a:r>
              <a:rPr lang="en-US" altLang="en-US" dirty="0" smtClean="0">
                <a:solidFill>
                  <a:schemeClr val="tx2"/>
                </a:solidFill>
              </a:rPr>
              <a:t> ring. Then: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Are short-baseline oscillations still compelling?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If not, then proceed to implement </a:t>
            </a:r>
            <a:r>
              <a:rPr lang="en-US" altLang="en-US" dirty="0" err="1" smtClean="0">
                <a:solidFill>
                  <a:schemeClr val="tx2"/>
                </a:solidFill>
              </a:rPr>
              <a:t>NuMAX</a:t>
            </a:r>
            <a:r>
              <a:rPr lang="en-US" altLang="en-US" dirty="0" smtClean="0">
                <a:solidFill>
                  <a:schemeClr val="tx2"/>
                </a:solidFill>
              </a:rPr>
              <a:t> in stages.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If so, then does </a:t>
            </a:r>
            <a:r>
              <a:rPr lang="en-US" altLang="en-US" dirty="0" err="1" smtClean="0">
                <a:solidFill>
                  <a:schemeClr val="tx2"/>
                </a:solidFill>
              </a:rPr>
              <a:t>NuMAX</a:t>
            </a:r>
            <a:r>
              <a:rPr lang="en-US" altLang="en-US" dirty="0" smtClean="0">
                <a:solidFill>
                  <a:schemeClr val="tx2"/>
                </a:solidFill>
              </a:rPr>
              <a:t> exist yet?</a:t>
            </a:r>
          </a:p>
          <a:p>
            <a:pPr lvl="2"/>
            <a:r>
              <a:rPr lang="en-US" altLang="en-US" dirty="0" smtClean="0">
                <a:solidFill>
                  <a:schemeClr val="tx2"/>
                </a:solidFill>
              </a:rPr>
              <a:t>If so, then use cold </a:t>
            </a:r>
            <a:r>
              <a:rPr lang="en-US" altLang="en-US" dirty="0" err="1" smtClean="0">
                <a:solidFill>
                  <a:schemeClr val="tx2"/>
                </a:solidFill>
              </a:rPr>
              <a:t>muons</a:t>
            </a:r>
            <a:r>
              <a:rPr lang="en-US" altLang="en-US" dirty="0" smtClean="0">
                <a:solidFill>
                  <a:schemeClr val="tx2"/>
                </a:solidFill>
              </a:rPr>
              <a:t> in </a:t>
            </a:r>
            <a:r>
              <a:rPr lang="en-US" altLang="en-US" dirty="0" err="1" smtClean="0">
                <a:solidFill>
                  <a:schemeClr val="tx2"/>
                </a:solidFill>
              </a:rPr>
              <a:t>NuMAX</a:t>
            </a:r>
            <a:r>
              <a:rPr lang="en-US" altLang="en-US" dirty="0" smtClean="0">
                <a:solidFill>
                  <a:schemeClr val="tx2"/>
                </a:solidFill>
              </a:rPr>
              <a:t> ring to provide the needed flux for short-baseline oscillation physics.</a:t>
            </a:r>
          </a:p>
          <a:p>
            <a:pPr lvl="2"/>
            <a:r>
              <a:rPr lang="en-US" altLang="en-US" dirty="0" smtClean="0">
                <a:solidFill>
                  <a:schemeClr val="tx2"/>
                </a:solidFill>
              </a:rPr>
              <a:t>If not, then build </a:t>
            </a:r>
            <a:r>
              <a:rPr lang="en-US" altLang="en-US" dirty="0" err="1" smtClean="0">
                <a:solidFill>
                  <a:schemeClr val="tx2"/>
                </a:solidFill>
              </a:rPr>
              <a:t>NuSTORM</a:t>
            </a:r>
            <a:r>
              <a:rPr lang="en-US" altLang="en-US" dirty="0" smtClean="0">
                <a:solidFill>
                  <a:schemeClr val="tx2"/>
                </a:solidFill>
              </a:rPr>
              <a:t> as proposed.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July 14, 2014</a:t>
            </a:r>
            <a:endParaRPr lang="en-US" altLang="en-US" sz="1800" b="0">
              <a:latin typeface="Times New Roman" pitchFamily="18" charset="0"/>
            </a:endParaRPr>
          </a:p>
        </p:txBody>
      </p:sp>
      <p:sp>
        <p:nvSpPr>
          <p:cNvPr id="942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43800" y="6477000"/>
            <a:ext cx="9906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3B81A1C1-E1F1-4EB0-AEE9-915C9D4AF0F1}" type="slidenum">
              <a:rPr lang="en-US" altLang="en-US" sz="1800" b="0" smtClean="0">
                <a:latin typeface="Times New Roman" pitchFamily="18" charset="0"/>
              </a:rPr>
              <a:pPr/>
              <a:t>12</a:t>
            </a:fld>
            <a:endParaRPr lang="en-US" altLang="en-US" sz="1800" b="0" smtClean="0">
              <a:latin typeface="Times New Roman" pitchFamily="18" charset="0"/>
            </a:endParaRPr>
          </a:p>
        </p:txBody>
      </p:sp>
      <p:sp>
        <p:nvSpPr>
          <p:cNvPr id="94212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81400" y="6477000"/>
            <a:ext cx="3581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Chuck Ankenbrandt, Muons, Inc.</a:t>
            </a:r>
          </a:p>
        </p:txBody>
      </p:sp>
      <p:sp>
        <p:nvSpPr>
          <p:cNvPr id="9421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629400" cy="762000"/>
          </a:xfrm>
        </p:spPr>
        <p:txBody>
          <a:bodyPr/>
          <a:lstStyle/>
          <a:p>
            <a:r>
              <a:rPr lang="en-US" altLang="en-US" sz="2400" dirty="0" smtClean="0"/>
              <a:t>Ideas for a Cheap First Stage of </a:t>
            </a:r>
            <a:r>
              <a:rPr lang="en-US" altLang="en-US" sz="2400" dirty="0" err="1" smtClean="0"/>
              <a:t>NuSTORM</a:t>
            </a:r>
            <a:endParaRPr lang="en-US" altLang="en-US" sz="2400" dirty="0" smtClean="0"/>
          </a:p>
        </p:txBody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5181600"/>
          </a:xfrm>
        </p:spPr>
        <p:txBody>
          <a:bodyPr/>
          <a:lstStyle/>
          <a:p>
            <a:r>
              <a:rPr lang="en-US" altLang="en-US" sz="2000" dirty="0" smtClean="0">
                <a:solidFill>
                  <a:schemeClr val="tx2"/>
                </a:solidFill>
              </a:rPr>
              <a:t>Locate a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muon</a:t>
            </a:r>
            <a:r>
              <a:rPr lang="en-US" altLang="en-US" sz="2000" dirty="0" smtClean="0">
                <a:solidFill>
                  <a:schemeClr val="tx2"/>
                </a:solidFill>
              </a:rPr>
              <a:t> ring where several proton sources are available.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e.g. protons </a:t>
            </a:r>
            <a:r>
              <a:rPr lang="en-US" altLang="en-US" dirty="0">
                <a:solidFill>
                  <a:schemeClr val="tx2"/>
                </a:solidFill>
              </a:rPr>
              <a:t>from </a:t>
            </a:r>
            <a:r>
              <a:rPr lang="en-US" altLang="en-US" dirty="0" smtClean="0">
                <a:solidFill>
                  <a:schemeClr val="tx2"/>
                </a:solidFill>
              </a:rPr>
              <a:t>Booster, MI, PIP-N, …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Use </a:t>
            </a:r>
            <a:r>
              <a:rPr lang="en-US" altLang="en-US" dirty="0" err="1" smtClean="0">
                <a:solidFill>
                  <a:schemeClr val="tx2"/>
                </a:solidFill>
              </a:rPr>
              <a:t>quadrupoles</a:t>
            </a:r>
            <a:r>
              <a:rPr lang="en-US" altLang="en-US" dirty="0" smtClean="0">
                <a:solidFill>
                  <a:schemeClr val="tx2"/>
                </a:solidFill>
              </a:rPr>
              <a:t> compatible </a:t>
            </a:r>
            <a:r>
              <a:rPr lang="en-US" altLang="en-US" dirty="0">
                <a:solidFill>
                  <a:schemeClr val="tx2"/>
                </a:solidFill>
              </a:rPr>
              <a:t>with </a:t>
            </a:r>
            <a:r>
              <a:rPr lang="en-US" altLang="en-US" dirty="0" err="1" smtClean="0">
                <a:solidFill>
                  <a:schemeClr val="tx2"/>
                </a:solidFill>
              </a:rPr>
              <a:t>NuMAX</a:t>
            </a:r>
            <a:r>
              <a:rPr lang="en-US" altLang="en-US" dirty="0" smtClean="0">
                <a:solidFill>
                  <a:schemeClr val="tx2"/>
                </a:solidFill>
              </a:rPr>
              <a:t> in the ring. </a:t>
            </a:r>
            <a:r>
              <a:rPr lang="en-US" altLang="en-US" dirty="0">
                <a:solidFill>
                  <a:schemeClr val="tx2"/>
                </a:solidFill>
              </a:rPr>
              <a:t>Maybe </a:t>
            </a:r>
            <a:r>
              <a:rPr lang="en-US" altLang="en-US" dirty="0" smtClean="0">
                <a:solidFill>
                  <a:schemeClr val="tx2"/>
                </a:solidFill>
              </a:rPr>
              <a:t>use surplus </a:t>
            </a:r>
            <a:r>
              <a:rPr lang="en-US" altLang="en-US" dirty="0">
                <a:solidFill>
                  <a:schemeClr val="tx2"/>
                </a:solidFill>
              </a:rPr>
              <a:t>Accumulator </a:t>
            </a:r>
            <a:r>
              <a:rPr lang="en-US" altLang="en-US" dirty="0" smtClean="0">
                <a:solidFill>
                  <a:schemeClr val="tx2"/>
                </a:solidFill>
              </a:rPr>
              <a:t>dipoles.</a:t>
            </a:r>
          </a:p>
          <a:p>
            <a:r>
              <a:rPr lang="en-US" altLang="en-US" sz="2000" dirty="0" smtClean="0">
                <a:solidFill>
                  <a:schemeClr val="tx2"/>
                </a:solidFill>
              </a:rPr>
              <a:t>A thin pion production target might be internal to the ring.</a:t>
            </a:r>
          </a:p>
          <a:p>
            <a:r>
              <a:rPr lang="en-US" altLang="en-US" sz="2000" dirty="0" smtClean="0">
                <a:solidFill>
                  <a:schemeClr val="tx2"/>
                </a:solidFill>
              </a:rPr>
              <a:t>Then could parasitically use, e.g., </a:t>
            </a:r>
            <a:r>
              <a:rPr lang="en-US" altLang="en-US" sz="2000" dirty="0" smtClean="0">
                <a:solidFill>
                  <a:schemeClr val="tx2"/>
                </a:solidFill>
              </a:rPr>
              <a:t>LBNE proton </a:t>
            </a:r>
            <a:r>
              <a:rPr lang="en-US" altLang="en-US" sz="2000" dirty="0" smtClean="0">
                <a:solidFill>
                  <a:schemeClr val="tx2"/>
                </a:solidFill>
              </a:rPr>
              <a:t>beam passing thru.</a:t>
            </a:r>
          </a:p>
          <a:p>
            <a:r>
              <a:rPr lang="en-US" altLang="en-US" sz="2000" dirty="0">
                <a:solidFill>
                  <a:schemeClr val="tx2"/>
                </a:solidFill>
              </a:rPr>
              <a:t>S</a:t>
            </a:r>
            <a:r>
              <a:rPr lang="en-US" altLang="en-US" sz="2000" dirty="0" smtClean="0">
                <a:solidFill>
                  <a:schemeClr val="tx2"/>
                </a:solidFill>
              </a:rPr>
              <a:t>et 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p</a:t>
            </a:r>
            <a:r>
              <a:rPr lang="en-US" sz="2000" baseline="-25000" dirty="0">
                <a:latin typeface="Symbol"/>
                <a:ea typeface="Calibri"/>
                <a:cs typeface="Times New Roman"/>
              </a:rPr>
              <a:t>p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= p</a:t>
            </a:r>
            <a:r>
              <a:rPr lang="en-US" sz="2000" baseline="-25000" dirty="0">
                <a:latin typeface="Symbol"/>
                <a:ea typeface="Calibri"/>
                <a:cs typeface="Times New Roman"/>
              </a:rPr>
              <a:t>m</a:t>
            </a:r>
            <a:r>
              <a:rPr lang="en-US" altLang="en-US" sz="2000" dirty="0">
                <a:solidFill>
                  <a:schemeClr val="tx2"/>
                </a:solidFill>
              </a:rPr>
              <a:t> ; then the circumference could be relatively short</a:t>
            </a:r>
            <a:r>
              <a:rPr lang="en-US" altLang="en-US" sz="2000" dirty="0" smtClean="0">
                <a:solidFill>
                  <a:schemeClr val="tx2"/>
                </a:solidFill>
              </a:rPr>
              <a:t>.</a:t>
            </a:r>
            <a:endParaRPr lang="en-US" altLang="en-US" sz="2000" dirty="0">
              <a:solidFill>
                <a:schemeClr val="tx2"/>
              </a:solidFill>
            </a:endParaRPr>
          </a:p>
          <a:p>
            <a:r>
              <a:rPr lang="en-US" altLang="en-US" sz="2000" dirty="0" smtClean="0">
                <a:solidFill>
                  <a:schemeClr val="tx2"/>
                </a:solidFill>
              </a:rPr>
              <a:t>Much less $$$ than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NuSTORM</a:t>
            </a:r>
            <a:r>
              <a:rPr lang="en-US" altLang="en-US" sz="2000" dirty="0" smtClean="0">
                <a:solidFill>
                  <a:schemeClr val="tx2"/>
                </a:solidFill>
              </a:rPr>
              <a:t> as proposed: lower beam power, smaller apertures, much shorter circumference, someone else’s proton beam, no injection devices, only near detectors.</a:t>
            </a:r>
          </a:p>
          <a:p>
            <a:r>
              <a:rPr lang="en-US" altLang="en-US" sz="2000" dirty="0" smtClean="0">
                <a:solidFill>
                  <a:schemeClr val="tx2"/>
                </a:solidFill>
              </a:rPr>
              <a:t>Could also extract a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muon</a:t>
            </a:r>
            <a:r>
              <a:rPr lang="en-US" altLang="en-US" sz="2000" dirty="0" smtClean="0">
                <a:solidFill>
                  <a:schemeClr val="tx2"/>
                </a:solidFill>
              </a:rPr>
              <a:t> test beam if desired.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latin typeface="Calibri"/>
              <a:ea typeface="Calibri"/>
              <a:cs typeface="Times New Roman"/>
            </a:endParaRPr>
          </a:p>
          <a:p>
            <a:pPr lvl="2"/>
            <a:endParaRPr lang="en-US" alt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July 14, 2014</a:t>
            </a:r>
            <a:endParaRPr lang="en-US" altLang="en-US" sz="1800" b="0">
              <a:latin typeface="Times New Roman" pitchFamily="18" charset="0"/>
            </a:endParaRPr>
          </a:p>
        </p:txBody>
      </p:sp>
      <p:sp>
        <p:nvSpPr>
          <p:cNvPr id="942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43800" y="6477000"/>
            <a:ext cx="9906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3B81A1C1-E1F1-4EB0-AEE9-915C9D4AF0F1}" type="slidenum">
              <a:rPr lang="en-US" altLang="en-US" sz="1800" b="0" smtClean="0">
                <a:latin typeface="Times New Roman" pitchFamily="18" charset="0"/>
              </a:rPr>
              <a:pPr/>
              <a:t>13</a:t>
            </a:fld>
            <a:endParaRPr lang="en-US" altLang="en-US" sz="1800" b="0" smtClean="0">
              <a:latin typeface="Times New Roman" pitchFamily="18" charset="0"/>
            </a:endParaRPr>
          </a:p>
        </p:txBody>
      </p:sp>
      <p:sp>
        <p:nvSpPr>
          <p:cNvPr id="94212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81400" y="6477000"/>
            <a:ext cx="3581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Chuck Ankenbrandt, Muons, Inc.</a:t>
            </a:r>
          </a:p>
        </p:txBody>
      </p:sp>
      <p:sp>
        <p:nvSpPr>
          <p:cNvPr id="9421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629400" cy="762000"/>
          </a:xfrm>
        </p:spPr>
        <p:txBody>
          <a:bodyPr/>
          <a:lstStyle/>
          <a:p>
            <a:r>
              <a:rPr lang="en-US" altLang="en-US" sz="2800" dirty="0" err="1">
                <a:solidFill>
                  <a:schemeClr val="tx2"/>
                </a:solidFill>
              </a:rPr>
              <a:t>NuSTORM</a:t>
            </a: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r>
              <a:rPr lang="en-US" altLang="en-US" sz="2800" dirty="0" smtClean="0">
                <a:solidFill>
                  <a:schemeClr val="tx2"/>
                </a:solidFill>
              </a:rPr>
              <a:t>and </a:t>
            </a:r>
            <a:r>
              <a:rPr lang="en-US" altLang="en-US" sz="2800" dirty="0" err="1">
                <a:solidFill>
                  <a:schemeClr val="tx2"/>
                </a:solidFill>
              </a:rPr>
              <a:t>NuMAX</a:t>
            </a:r>
            <a:endParaRPr lang="en-US" altLang="en-US" sz="2800" dirty="0" smtClean="0"/>
          </a:p>
        </p:txBody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181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Some </a:t>
            </a:r>
            <a:r>
              <a:rPr lang="en-US" altLang="en-US" dirty="0" err="1" smtClean="0">
                <a:solidFill>
                  <a:schemeClr val="tx2"/>
                </a:solidFill>
              </a:rPr>
              <a:t>NuSTORM</a:t>
            </a:r>
            <a:r>
              <a:rPr lang="en-US" altLang="en-US" dirty="0" smtClean="0">
                <a:solidFill>
                  <a:schemeClr val="tx2"/>
                </a:solidFill>
              </a:rPr>
              <a:t> / </a:t>
            </a:r>
            <a:r>
              <a:rPr lang="en-US" altLang="en-US" dirty="0" err="1" smtClean="0">
                <a:solidFill>
                  <a:schemeClr val="tx2"/>
                </a:solidFill>
              </a:rPr>
              <a:t>NuMAX</a:t>
            </a:r>
            <a:r>
              <a:rPr lang="en-US" altLang="en-US" dirty="0" smtClean="0">
                <a:solidFill>
                  <a:schemeClr val="tx2"/>
                </a:solidFill>
              </a:rPr>
              <a:t> Similarities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Same beam particles: </a:t>
            </a:r>
            <a:r>
              <a:rPr lang="en-US" altLang="en-US" dirty="0" err="1" smtClean="0">
                <a:solidFill>
                  <a:schemeClr val="tx2"/>
                </a:solidFill>
              </a:rPr>
              <a:t>muons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Similar energies: ~ 5 </a:t>
            </a:r>
            <a:r>
              <a:rPr lang="en-US" altLang="en-US" dirty="0" err="1" smtClean="0">
                <a:solidFill>
                  <a:schemeClr val="tx2"/>
                </a:solidFill>
              </a:rPr>
              <a:t>GeV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Both are </a:t>
            </a:r>
            <a:r>
              <a:rPr lang="en-US" altLang="en-US" dirty="0" err="1" smtClean="0">
                <a:solidFill>
                  <a:schemeClr val="tx2"/>
                </a:solidFill>
              </a:rPr>
              <a:t>muon</a:t>
            </a:r>
            <a:r>
              <a:rPr lang="en-US" altLang="en-US" dirty="0" smtClean="0">
                <a:solidFill>
                  <a:schemeClr val="tx2"/>
                </a:solidFill>
              </a:rPr>
              <a:t> decay rings to produce neutrino beams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Possibly similar ring lattices and shapes</a:t>
            </a:r>
          </a:p>
          <a:p>
            <a:pPr lvl="1"/>
            <a:endParaRPr lang="en-US" altLang="en-US" dirty="0" smtClean="0">
              <a:solidFill>
                <a:schemeClr val="tx2"/>
              </a:solidFill>
            </a:endParaRPr>
          </a:p>
          <a:p>
            <a:r>
              <a:rPr lang="en-US" altLang="en-US" dirty="0" smtClean="0">
                <a:solidFill>
                  <a:schemeClr val="tx2"/>
                </a:solidFill>
              </a:rPr>
              <a:t>Some </a:t>
            </a:r>
            <a:r>
              <a:rPr lang="en-US" altLang="en-US" dirty="0" err="1" smtClean="0">
                <a:solidFill>
                  <a:schemeClr val="tx2"/>
                </a:solidFill>
              </a:rPr>
              <a:t>NuSTORM</a:t>
            </a:r>
            <a:r>
              <a:rPr lang="en-US" altLang="en-US" dirty="0" smtClean="0">
                <a:solidFill>
                  <a:schemeClr val="tx2"/>
                </a:solidFill>
              </a:rPr>
              <a:t> / </a:t>
            </a:r>
            <a:r>
              <a:rPr lang="en-US" altLang="en-US" dirty="0" err="1" smtClean="0">
                <a:solidFill>
                  <a:schemeClr val="tx2"/>
                </a:solidFill>
              </a:rPr>
              <a:t>NuMAX</a:t>
            </a:r>
            <a:r>
              <a:rPr lang="en-US" altLang="en-US" dirty="0" smtClean="0">
                <a:solidFill>
                  <a:schemeClr val="tx2"/>
                </a:solidFill>
              </a:rPr>
              <a:t> Differences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Short baseline / Long baseline oscillation physics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Uncooled beam / cooled beam (except in commissioning phase)</a:t>
            </a:r>
          </a:p>
          <a:p>
            <a:pPr lvl="1"/>
            <a:r>
              <a:rPr lang="en-US" altLang="en-US" dirty="0" err="1" smtClean="0">
                <a:solidFill>
                  <a:schemeClr val="tx2"/>
                </a:solidFill>
              </a:rPr>
              <a:t>Pions</a:t>
            </a:r>
            <a:r>
              <a:rPr lang="en-US" altLang="en-US" dirty="0" smtClean="0">
                <a:solidFill>
                  <a:schemeClr val="tx2"/>
                </a:solidFill>
              </a:rPr>
              <a:t> produced by ~ 120 </a:t>
            </a:r>
            <a:r>
              <a:rPr lang="en-US" altLang="en-US" dirty="0" err="1" smtClean="0">
                <a:solidFill>
                  <a:schemeClr val="tx2"/>
                </a:solidFill>
              </a:rPr>
              <a:t>GeV</a:t>
            </a:r>
            <a:r>
              <a:rPr lang="en-US" altLang="en-US" dirty="0" smtClean="0">
                <a:solidFill>
                  <a:schemeClr val="tx2"/>
                </a:solidFill>
              </a:rPr>
              <a:t> protons / ~ 6.75 </a:t>
            </a:r>
            <a:r>
              <a:rPr lang="en-US" altLang="en-US" dirty="0" err="1" smtClean="0">
                <a:solidFill>
                  <a:schemeClr val="tx2"/>
                </a:solidFill>
              </a:rPr>
              <a:t>GeV</a:t>
            </a:r>
            <a:r>
              <a:rPr lang="en-US" altLang="en-US" dirty="0" smtClean="0">
                <a:solidFill>
                  <a:schemeClr val="tx2"/>
                </a:solidFill>
              </a:rPr>
              <a:t> protons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Proton beam power ~ 100 kW / ~ 1 MW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Ring apertures: Huge / Large</a:t>
            </a:r>
          </a:p>
          <a:p>
            <a:pPr lvl="1"/>
            <a:r>
              <a:rPr lang="en-US" altLang="en-US" dirty="0" err="1" smtClean="0">
                <a:solidFill>
                  <a:schemeClr val="tx2"/>
                </a:solidFill>
              </a:rPr>
              <a:t>NuSTORM</a:t>
            </a:r>
            <a:r>
              <a:rPr lang="en-US" altLang="en-US" dirty="0" smtClean="0">
                <a:solidFill>
                  <a:schemeClr val="tx2"/>
                </a:solidFill>
              </a:rPr>
              <a:t> can look at neutrinos from pion decay</a:t>
            </a:r>
          </a:p>
          <a:p>
            <a:endParaRPr lang="en-US" altLang="en-US" dirty="0" smtClean="0">
              <a:solidFill>
                <a:schemeClr val="tx2"/>
              </a:solidFill>
            </a:endParaRPr>
          </a:p>
          <a:p>
            <a:endParaRPr lang="en-US" altLang="en-US" dirty="0" smtClean="0">
              <a:solidFill>
                <a:schemeClr val="tx2"/>
              </a:solidFill>
            </a:endParaRPr>
          </a:p>
          <a:p>
            <a:endParaRPr lang="en-US" alt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July 14, 2014</a:t>
            </a:r>
            <a:endParaRPr lang="en-US" altLang="en-US" sz="1800" b="0">
              <a:latin typeface="Times New Roman" pitchFamily="18" charset="0"/>
            </a:endParaRPr>
          </a:p>
        </p:txBody>
      </p:sp>
      <p:sp>
        <p:nvSpPr>
          <p:cNvPr id="942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43800" y="6477000"/>
            <a:ext cx="9906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3B81A1C1-E1F1-4EB0-AEE9-915C9D4AF0F1}" type="slidenum">
              <a:rPr lang="en-US" altLang="en-US" sz="1800" b="0" smtClean="0">
                <a:latin typeface="Times New Roman" pitchFamily="18" charset="0"/>
              </a:rPr>
              <a:pPr/>
              <a:t>14</a:t>
            </a:fld>
            <a:endParaRPr lang="en-US" altLang="en-US" sz="1800" b="0" smtClean="0">
              <a:latin typeface="Times New Roman" pitchFamily="18" charset="0"/>
            </a:endParaRPr>
          </a:p>
        </p:txBody>
      </p:sp>
      <p:sp>
        <p:nvSpPr>
          <p:cNvPr id="94212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81400" y="6477000"/>
            <a:ext cx="3581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Chuck Ankenbrandt, Muons, Inc.</a:t>
            </a:r>
          </a:p>
        </p:txBody>
      </p:sp>
      <p:sp>
        <p:nvSpPr>
          <p:cNvPr id="9421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629400" cy="762000"/>
          </a:xfrm>
        </p:spPr>
        <p:txBody>
          <a:bodyPr/>
          <a:lstStyle/>
          <a:p>
            <a:r>
              <a:rPr lang="en-US" altLang="en-US" sz="2800" dirty="0" smtClean="0">
                <a:solidFill>
                  <a:schemeClr val="tx2"/>
                </a:solidFill>
              </a:rPr>
              <a:t>Paths from </a:t>
            </a:r>
            <a:r>
              <a:rPr lang="en-US" altLang="en-US" sz="2800" dirty="0" err="1">
                <a:solidFill>
                  <a:schemeClr val="tx2"/>
                </a:solidFill>
              </a:rPr>
              <a:t>NuSTORM</a:t>
            </a:r>
            <a:r>
              <a:rPr lang="en-US" altLang="en-US" sz="2800" dirty="0">
                <a:solidFill>
                  <a:schemeClr val="tx2"/>
                </a:solidFill>
              </a:rPr>
              <a:t> to </a:t>
            </a:r>
            <a:r>
              <a:rPr lang="en-US" altLang="en-US" sz="2800" dirty="0" err="1">
                <a:solidFill>
                  <a:schemeClr val="tx2"/>
                </a:solidFill>
              </a:rPr>
              <a:t>NuMAX</a:t>
            </a:r>
            <a:endParaRPr lang="en-US" altLang="en-US" sz="2800" dirty="0">
              <a:solidFill>
                <a:schemeClr val="tx2"/>
              </a:solidFill>
            </a:endParaRPr>
          </a:p>
        </p:txBody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181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Decisions, decisions… or why flexibility is important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Is a short-baseline oscillation experiment called for? If so…</a:t>
            </a:r>
          </a:p>
          <a:p>
            <a:pPr lvl="2"/>
            <a:r>
              <a:rPr lang="en-US" altLang="en-US" dirty="0" smtClean="0">
                <a:solidFill>
                  <a:schemeClr val="tx2"/>
                </a:solidFill>
              </a:rPr>
              <a:t>Should we do it like </a:t>
            </a:r>
            <a:r>
              <a:rPr lang="en-US" altLang="en-US" dirty="0" err="1" smtClean="0">
                <a:solidFill>
                  <a:schemeClr val="tx2"/>
                </a:solidFill>
              </a:rPr>
              <a:t>NuSTORM</a:t>
            </a:r>
            <a:r>
              <a:rPr lang="en-US" altLang="en-US" dirty="0" smtClean="0">
                <a:solidFill>
                  <a:schemeClr val="tx2"/>
                </a:solidFill>
              </a:rPr>
              <a:t>? Then replace magnets and target station, etc.</a:t>
            </a:r>
          </a:p>
          <a:p>
            <a:pPr lvl="2"/>
            <a:r>
              <a:rPr lang="en-US" altLang="en-US" dirty="0" smtClean="0">
                <a:solidFill>
                  <a:schemeClr val="tx2"/>
                </a:solidFill>
              </a:rPr>
              <a:t>Or should we do it as part of </a:t>
            </a:r>
            <a:r>
              <a:rPr lang="en-US" altLang="en-US" dirty="0" err="1" smtClean="0">
                <a:solidFill>
                  <a:schemeClr val="tx2"/>
                </a:solidFill>
              </a:rPr>
              <a:t>NuMAX</a:t>
            </a:r>
            <a:r>
              <a:rPr lang="en-US" altLang="en-US" dirty="0" smtClean="0">
                <a:solidFill>
                  <a:schemeClr val="tx2"/>
                </a:solidFill>
              </a:rPr>
              <a:t>? Then “bend the paper clip” of the </a:t>
            </a:r>
            <a:r>
              <a:rPr lang="en-US" altLang="en-US" dirty="0" err="1" smtClean="0">
                <a:solidFill>
                  <a:schemeClr val="tx2"/>
                </a:solidFill>
              </a:rPr>
              <a:t>NuMAX</a:t>
            </a:r>
            <a:r>
              <a:rPr lang="en-US" altLang="en-US" dirty="0" smtClean="0">
                <a:solidFill>
                  <a:schemeClr val="tx2"/>
                </a:solidFill>
              </a:rPr>
              <a:t> ring.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If a short-baseline </a:t>
            </a:r>
            <a:r>
              <a:rPr lang="en-US" altLang="en-US" dirty="0" err="1" smtClean="0">
                <a:solidFill>
                  <a:schemeClr val="tx2"/>
                </a:solidFill>
              </a:rPr>
              <a:t>osc</a:t>
            </a:r>
            <a:r>
              <a:rPr lang="en-US" altLang="en-US" dirty="0" smtClean="0">
                <a:solidFill>
                  <a:schemeClr val="tx2"/>
                </a:solidFill>
              </a:rPr>
              <a:t>. </a:t>
            </a:r>
            <a:r>
              <a:rPr lang="en-US" altLang="en-US" dirty="0">
                <a:solidFill>
                  <a:schemeClr val="tx2"/>
                </a:solidFill>
              </a:rPr>
              <a:t>e</a:t>
            </a:r>
            <a:r>
              <a:rPr lang="en-US" altLang="en-US" dirty="0" smtClean="0">
                <a:solidFill>
                  <a:schemeClr val="tx2"/>
                </a:solidFill>
              </a:rPr>
              <a:t>xpt. is not needed, proceed to </a:t>
            </a:r>
            <a:r>
              <a:rPr lang="en-US" altLang="en-US" dirty="0" err="1" smtClean="0">
                <a:solidFill>
                  <a:schemeClr val="tx2"/>
                </a:solidFill>
              </a:rPr>
              <a:t>NuMAX</a:t>
            </a:r>
            <a:r>
              <a:rPr lang="en-US" altLang="en-US" dirty="0" smtClean="0">
                <a:solidFill>
                  <a:schemeClr val="tx2"/>
                </a:solidFill>
              </a:rPr>
              <a:t>.</a:t>
            </a:r>
          </a:p>
          <a:p>
            <a:pPr lvl="2"/>
            <a:r>
              <a:rPr lang="en-US" altLang="en-US" dirty="0" smtClean="0">
                <a:solidFill>
                  <a:schemeClr val="tx2"/>
                </a:solidFill>
              </a:rPr>
              <a:t>That means megawatt-class proton beam and target, </a:t>
            </a:r>
            <a:r>
              <a:rPr lang="en-US" altLang="en-US" dirty="0" err="1" smtClean="0">
                <a:solidFill>
                  <a:schemeClr val="tx2"/>
                </a:solidFill>
              </a:rPr>
              <a:t>muon</a:t>
            </a:r>
            <a:r>
              <a:rPr lang="en-US" altLang="en-US" dirty="0" smtClean="0">
                <a:solidFill>
                  <a:schemeClr val="tx2"/>
                </a:solidFill>
              </a:rPr>
              <a:t> front end, </a:t>
            </a:r>
            <a:r>
              <a:rPr lang="en-US" altLang="en-US" dirty="0" err="1" smtClean="0">
                <a:solidFill>
                  <a:schemeClr val="tx2"/>
                </a:solidFill>
              </a:rPr>
              <a:t>muon</a:t>
            </a:r>
            <a:r>
              <a:rPr lang="en-US" altLang="en-US" dirty="0" smtClean="0">
                <a:solidFill>
                  <a:schemeClr val="tx2"/>
                </a:solidFill>
              </a:rPr>
              <a:t> acceleration, etc.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Refer to the following site layout:</a:t>
            </a:r>
          </a:p>
        </p:txBody>
      </p:sp>
    </p:spTree>
    <p:extLst>
      <p:ext uri="{BB962C8B-B14F-4D97-AF65-F5344CB8AC3E}">
        <p14:creationId xmlns:p14="http://schemas.microsoft.com/office/powerpoint/2010/main" val="10656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158" t="8141" r="4330"/>
          <a:stretch/>
        </p:blipFill>
        <p:spPr>
          <a:xfrm>
            <a:off x="4507" y="-12700"/>
            <a:ext cx="9139493" cy="6813486"/>
          </a:xfrm>
          <a:prstGeom prst="rect">
            <a:avLst/>
          </a:prstGeom>
        </p:spPr>
      </p:pic>
      <p:sp>
        <p:nvSpPr>
          <p:cNvPr id="136" name="Rectangle 135"/>
          <p:cNvSpPr/>
          <p:nvPr/>
        </p:nvSpPr>
        <p:spPr bwMode="auto">
          <a:xfrm>
            <a:off x="0" y="6413500"/>
            <a:ext cx="787400" cy="330200"/>
          </a:xfrm>
          <a:prstGeom prst="rect">
            <a:avLst/>
          </a:prstGeom>
          <a:solidFill>
            <a:srgbClr val="B9B0AC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50800"/>
          </a:effectLst>
        </p:spPr>
        <p:txBody>
          <a:bodyPr lIns="90488" tIns="44450" rIns="90488" bIns="44450" anchor="ctr"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0976" y="7098281"/>
            <a:ext cx="1511639" cy="40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LBNE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      Superbeam</a:t>
            </a:r>
            <a:endParaRPr lang="en-US"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 rot="20968861">
            <a:off x="3003867" y="5919535"/>
            <a:ext cx="485359" cy="108984"/>
          </a:xfrm>
          <a:prstGeom prst="roundRect">
            <a:avLst/>
          </a:prstGeom>
          <a:noFill/>
          <a:ln w="6350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 flipH="1">
            <a:off x="3505200" y="5074907"/>
            <a:ext cx="4629150" cy="8890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Box 84"/>
          <p:cNvSpPr txBox="1">
            <a:spLocks noChangeArrowheads="1"/>
          </p:cNvSpPr>
          <p:nvPr/>
        </p:nvSpPr>
        <p:spPr bwMode="auto">
          <a:xfrm>
            <a:off x="6167317" y="7003525"/>
            <a:ext cx="127470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"/>
                <a:cs typeface="Arial"/>
              </a:rPr>
              <a:t>NuMAX:</a:t>
            </a:r>
            <a:endParaRPr lang="en-US" sz="1600" b="1" dirty="0">
              <a:ln>
                <a:solidFill>
                  <a:schemeClr val="tx1"/>
                </a:solidFill>
              </a:ln>
              <a:solidFill>
                <a:srgbClr val="FF6600"/>
              </a:solidFill>
              <a:latin typeface="Arial"/>
              <a:cs typeface="Arial"/>
            </a:endParaRPr>
          </a:p>
          <a:p>
            <a:pPr algn="ctr" eaLnBrk="1" hangingPunct="1"/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Symbol" charset="2"/>
                <a:cs typeface="Symbol" charset="2"/>
              </a:rPr>
              <a:t>n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"/>
                <a:cs typeface="Arial"/>
              </a:rPr>
              <a:t>s to </a:t>
            </a:r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"/>
                <a:cs typeface="Arial"/>
              </a:rPr>
              <a:t>SURF</a:t>
            </a:r>
            <a:endParaRPr lang="en-US" sz="1600" b="1" dirty="0">
              <a:ln>
                <a:solidFill>
                  <a:schemeClr val="tx1"/>
                </a:solidFill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70" name="TextBox 93"/>
          <p:cNvSpPr txBox="1">
            <a:spLocks noChangeArrowheads="1"/>
          </p:cNvSpPr>
          <p:nvPr/>
        </p:nvSpPr>
        <p:spPr bwMode="auto">
          <a:xfrm>
            <a:off x="3620235" y="7480053"/>
            <a:ext cx="214674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latin typeface="Arial"/>
                <a:cs typeface="Arial"/>
              </a:rPr>
              <a:t>300m Higgs Factory</a:t>
            </a:r>
          </a:p>
          <a:p>
            <a:pPr algn="ctr" eaLnBrk="1" hangingPunct="1"/>
            <a:r>
              <a:rPr lang="en-US" sz="1600" b="1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latin typeface="Arial"/>
                <a:cs typeface="Arial"/>
              </a:rPr>
              <a:t>Muon Collider</a:t>
            </a:r>
            <a:endParaRPr lang="en-US" sz="1600" b="1" dirty="0">
              <a:ln>
                <a:solidFill>
                  <a:srgbClr val="000000"/>
                </a:solidFill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1" name="TextBox 84"/>
          <p:cNvSpPr txBox="1">
            <a:spLocks noChangeArrowheads="1"/>
          </p:cNvSpPr>
          <p:nvPr/>
        </p:nvSpPr>
        <p:spPr bwMode="auto">
          <a:xfrm>
            <a:off x="3017073" y="6013467"/>
            <a:ext cx="10287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1600" b="1" dirty="0" err="1" smtClean="0">
                <a:ln>
                  <a:solidFill>
                    <a:srgbClr val="000000"/>
                  </a:solidFill>
                </a:ln>
                <a:solidFill>
                  <a:srgbClr val="FF6600"/>
                </a:solidFill>
                <a:latin typeface="Symbol" charset="2"/>
                <a:cs typeface="Symbol" charset="2"/>
              </a:rPr>
              <a:t>n</a:t>
            </a:r>
            <a:r>
              <a:rPr lang="en-US" sz="1600" b="1" dirty="0" err="1" smtClean="0">
                <a:ln>
                  <a:solidFill>
                    <a:srgbClr val="000000"/>
                  </a:solidFill>
                </a:ln>
                <a:solidFill>
                  <a:srgbClr val="FF6600"/>
                </a:solidFill>
                <a:latin typeface="Arial"/>
                <a:cs typeface="Arial"/>
              </a:rPr>
              <a:t>STORM</a:t>
            </a:r>
            <a:endParaRPr lang="en-US" sz="1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 bwMode="auto">
          <a:xfrm rot="20096253">
            <a:off x="3762030" y="5683774"/>
            <a:ext cx="251006" cy="116532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10" name="Straight Connector 9"/>
          <p:cNvCxnSpPr>
            <a:stCxn id="63" idx="3"/>
            <a:endCxn id="8" idx="1"/>
          </p:cNvCxnSpPr>
          <p:nvPr/>
        </p:nvCxnSpPr>
        <p:spPr bwMode="auto">
          <a:xfrm flipV="1">
            <a:off x="3485148" y="5795204"/>
            <a:ext cx="288699" cy="1345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10593453" y="8254869"/>
            <a:ext cx="1172116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36868F"/>
                </a:solidFill>
                <a:latin typeface="Arial"/>
                <a:cs typeface="Arial"/>
              </a:rPr>
              <a:t>Accumulator</a:t>
            </a:r>
            <a:br>
              <a:rPr lang="en-US" sz="1200" dirty="0" smtClean="0">
                <a:solidFill>
                  <a:srgbClr val="36868F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36868F"/>
                </a:solidFill>
                <a:latin typeface="Arial"/>
                <a:cs typeface="Arial"/>
              </a:rPr>
              <a:t>&amp; Compressor</a:t>
            </a:r>
          </a:p>
          <a:p>
            <a:pPr algn="ctr"/>
            <a:r>
              <a:rPr lang="en-US" sz="1200" dirty="0" smtClean="0">
                <a:solidFill>
                  <a:srgbClr val="36868F"/>
                </a:solidFill>
                <a:latin typeface="Arial"/>
                <a:cs typeface="Arial"/>
              </a:rPr>
              <a:t>Rings</a:t>
            </a:r>
            <a:endParaRPr lang="en-US" sz="1200" dirty="0">
              <a:solidFill>
                <a:srgbClr val="36868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3894" y="6127750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/>
                <a:cs typeface="Times New Roman"/>
              </a:rPr>
              <a:t>ft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48517" y="6141707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/>
                <a:cs typeface="Times New Roman"/>
              </a:rPr>
              <a:t>ft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 rot="3444202">
            <a:off x="8209667" y="7410507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5F1FBD"/>
                </a:solidFill>
                <a:cs typeface="Arial"/>
              </a:rPr>
              <a:t>RLA to 63 </a:t>
            </a:r>
            <a:r>
              <a:rPr lang="en-US" sz="1200" b="1" dirty="0" smtClean="0">
                <a:solidFill>
                  <a:srgbClr val="5F1FBD"/>
                </a:solidFill>
                <a:cs typeface="Arial"/>
              </a:rPr>
              <a:t>GeV</a:t>
            </a:r>
            <a:endParaRPr lang="en-US" sz="1200" b="1" dirty="0">
              <a:solidFill>
                <a:srgbClr val="5F1FBD"/>
              </a:solidFill>
              <a:cs typeface="Arial"/>
            </a:endParaRPr>
          </a:p>
        </p:txBody>
      </p:sp>
      <p:sp>
        <p:nvSpPr>
          <p:cNvPr id="81" name="TextBox 84"/>
          <p:cNvSpPr txBox="1">
            <a:spLocks noChangeArrowheads="1"/>
          </p:cNvSpPr>
          <p:nvPr/>
        </p:nvSpPr>
        <p:spPr bwMode="auto">
          <a:xfrm>
            <a:off x="3557006" y="5274277"/>
            <a:ext cx="1242159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Muon Beam</a:t>
            </a:r>
            <a:b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R&amp;D Facility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30900" y="5967192"/>
            <a:ext cx="3111500" cy="687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90"/>
                </a:solidFill>
              </a:rPr>
              <a:t>A 6 TeV Muon Collider would have a similar circumference as the </a:t>
            </a:r>
            <a:r>
              <a:rPr lang="en-US" sz="1400" b="1" dirty="0" err="1" smtClean="0">
                <a:solidFill>
                  <a:srgbClr val="000090"/>
                </a:solidFill>
              </a:rPr>
              <a:t>Tevatron</a:t>
            </a:r>
            <a:r>
              <a:rPr lang="en-US" sz="1400" b="1" dirty="0" smtClean="0">
                <a:solidFill>
                  <a:srgbClr val="000090"/>
                </a:solidFill>
              </a:rPr>
              <a:t> Ring</a:t>
            </a:r>
            <a:endParaRPr lang="en-US" sz="1400" b="1" dirty="0">
              <a:solidFill>
                <a:srgbClr val="000090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H="1" flipV="1">
            <a:off x="7405851" y="5516105"/>
            <a:ext cx="175008" cy="465044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3992409" y="1391914"/>
            <a:ext cx="371351" cy="485775"/>
          </a:xfrm>
          <a:prstGeom prst="line">
            <a:avLst/>
          </a:prstGeom>
          <a:ln w="57150">
            <a:solidFill>
              <a:srgbClr val="CA23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3766191" y="3337373"/>
            <a:ext cx="808062" cy="199654"/>
          </a:xfrm>
          <a:prstGeom prst="line">
            <a:avLst/>
          </a:prstGeom>
          <a:ln w="57150">
            <a:solidFill>
              <a:srgbClr val="45FFE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671020" y="3076575"/>
            <a:ext cx="1102827" cy="256242"/>
          </a:xfrm>
          <a:prstGeom prst="line">
            <a:avLst/>
          </a:prstGeom>
          <a:ln w="57150">
            <a:solidFill>
              <a:srgbClr val="78D01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332892" y="5795204"/>
            <a:ext cx="420624" cy="338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93"/>
          <p:cNvSpPr txBox="1">
            <a:spLocks noChangeArrowheads="1"/>
          </p:cNvSpPr>
          <p:nvPr/>
        </p:nvSpPr>
        <p:spPr bwMode="auto">
          <a:xfrm>
            <a:off x="4965117" y="4000674"/>
            <a:ext cx="1270826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  <a:extLst/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~1 GeV Muon </a:t>
            </a:r>
            <a:b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Linac (325MHz)</a:t>
            </a:r>
            <a:endParaRPr lang="en-US" sz="1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61862" y="7128074"/>
            <a:ext cx="673394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To </a:t>
            </a:r>
          </a:p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SURF</a:t>
            </a:r>
            <a:endParaRPr lang="en-US"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29" name="Straight Connector 128"/>
          <p:cNvCxnSpPr>
            <a:cxnSpLocks noChangeShapeType="1"/>
          </p:cNvCxnSpPr>
          <p:nvPr/>
        </p:nvCxnSpPr>
        <p:spPr bwMode="auto">
          <a:xfrm rot="60000">
            <a:off x="-9919" y="2307047"/>
            <a:ext cx="1622820" cy="490797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Straight Arrow Connector 109"/>
          <p:cNvCxnSpPr>
            <a:stCxn id="82" idx="1"/>
          </p:cNvCxnSpPr>
          <p:nvPr/>
        </p:nvCxnSpPr>
        <p:spPr>
          <a:xfrm flipH="1" flipV="1">
            <a:off x="4402488" y="3537027"/>
            <a:ext cx="562629" cy="69448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 rot="10800000">
            <a:off x="9138114" y="8424670"/>
            <a:ext cx="157548" cy="177209"/>
            <a:chOff x="3017073" y="1007086"/>
            <a:chExt cx="182892" cy="187101"/>
          </a:xfrm>
        </p:grpSpPr>
        <p:sp>
          <p:nvSpPr>
            <p:cNvPr id="119" name="Arc 118"/>
            <p:cNvSpPr/>
            <p:nvPr/>
          </p:nvSpPr>
          <p:spPr>
            <a:xfrm rot="19200000">
              <a:off x="3017073" y="1011307"/>
              <a:ext cx="182880" cy="182880"/>
            </a:xfrm>
            <a:prstGeom prst="arc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Arc 119"/>
            <p:cNvSpPr/>
            <p:nvPr/>
          </p:nvSpPr>
          <p:spPr>
            <a:xfrm rot="3000000">
              <a:off x="3017085" y="1007086"/>
              <a:ext cx="182880" cy="182880"/>
            </a:xfrm>
            <a:prstGeom prst="arc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 rot="10800000">
            <a:off x="9706630" y="3976507"/>
            <a:ext cx="157548" cy="177209"/>
            <a:chOff x="3017073" y="1007086"/>
            <a:chExt cx="182892" cy="187101"/>
          </a:xfrm>
        </p:grpSpPr>
        <p:sp>
          <p:nvSpPr>
            <p:cNvPr id="131" name="Arc 130"/>
            <p:cNvSpPr/>
            <p:nvPr/>
          </p:nvSpPr>
          <p:spPr>
            <a:xfrm rot="19200000">
              <a:off x="3017073" y="1011307"/>
              <a:ext cx="182880" cy="182880"/>
            </a:xfrm>
            <a:prstGeom prst="arc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Arc 131"/>
            <p:cNvSpPr/>
            <p:nvPr/>
          </p:nvSpPr>
          <p:spPr>
            <a:xfrm rot="3000000">
              <a:off x="3017085" y="1007086"/>
              <a:ext cx="182880" cy="182880"/>
            </a:xfrm>
            <a:prstGeom prst="arc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 rot="10800000">
            <a:off x="9563120" y="4462339"/>
            <a:ext cx="157548" cy="177209"/>
            <a:chOff x="3017073" y="1007086"/>
            <a:chExt cx="182892" cy="187101"/>
          </a:xfrm>
        </p:grpSpPr>
        <p:sp>
          <p:nvSpPr>
            <p:cNvPr id="134" name="Arc 133"/>
            <p:cNvSpPr/>
            <p:nvPr/>
          </p:nvSpPr>
          <p:spPr>
            <a:xfrm rot="19200000">
              <a:off x="3017073" y="1011307"/>
              <a:ext cx="182880" cy="182880"/>
            </a:xfrm>
            <a:prstGeom prst="arc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Arc 134"/>
            <p:cNvSpPr/>
            <p:nvPr/>
          </p:nvSpPr>
          <p:spPr>
            <a:xfrm rot="3000000">
              <a:off x="3017085" y="1007086"/>
              <a:ext cx="182880" cy="182880"/>
            </a:xfrm>
            <a:prstGeom prst="arc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 rot="793483">
            <a:off x="2334049" y="2490953"/>
            <a:ext cx="146077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Front End</a:t>
            </a:r>
            <a:b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         </a:t>
            </a:r>
            <a:r>
              <a:rPr lang="en-US" sz="1200" b="1" dirty="0" smtClean="0">
                <a:solidFill>
                  <a:srgbClr val="008000"/>
                </a:solidFill>
                <a:latin typeface="Arial"/>
                <a:cs typeface="Arial"/>
              </a:rPr>
              <a:t>4D Cool </a:t>
            </a:r>
            <a:br>
              <a:rPr lang="en-US" sz="1200" b="1" dirty="0" smtClean="0">
                <a:solidFill>
                  <a:srgbClr val="008000"/>
                </a:solidFill>
                <a:latin typeface="Arial"/>
                <a:cs typeface="Arial"/>
              </a:rPr>
            </a:br>
            <a:r>
              <a:rPr lang="en-US" sz="1200" b="1" dirty="0" smtClean="0">
                <a:solidFill>
                  <a:srgbClr val="008000"/>
                </a:solidFill>
                <a:latin typeface="Arial"/>
                <a:cs typeface="Arial"/>
              </a:rPr>
              <a:t>               </a:t>
            </a:r>
            <a:r>
              <a:rPr lang="en-US" sz="1200" b="1" dirty="0" smtClean="0">
                <a:solidFill>
                  <a:srgbClr val="F9CB3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6D </a:t>
            </a:r>
            <a:r>
              <a:rPr lang="en-US" sz="1200" b="1" dirty="0">
                <a:solidFill>
                  <a:srgbClr val="F9CB3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Cool</a:t>
            </a:r>
            <a:r>
              <a:rPr lang="en-US" sz="1200" b="1" dirty="0">
                <a:solidFill>
                  <a:srgbClr val="FF0000"/>
                </a:solidFill>
                <a:cs typeface="Arial"/>
              </a:rPr>
              <a:t> </a:t>
            </a:r>
            <a:endParaRPr lang="en-US" sz="1200" b="1" dirty="0">
              <a:solidFill>
                <a:srgbClr val="F9CB3A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44495" y="2720124"/>
            <a:ext cx="1092930" cy="506011"/>
            <a:chOff x="1991420" y="2544974"/>
            <a:chExt cx="1092930" cy="506011"/>
          </a:xfrm>
        </p:grpSpPr>
        <p:cxnSp>
          <p:nvCxnSpPr>
            <p:cNvPr id="112" name="Straight Connector 111"/>
            <p:cNvCxnSpPr/>
            <p:nvPr/>
          </p:nvCxnSpPr>
          <p:spPr bwMode="auto">
            <a:xfrm rot="3044714" flipV="1">
              <a:off x="2666099" y="2632734"/>
              <a:ext cx="457273" cy="379229"/>
            </a:xfrm>
            <a:prstGeom prst="line">
              <a:avLst/>
            </a:prstGeom>
            <a:ln w="28575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6" idx="3"/>
            </p:cNvCxnSpPr>
            <p:nvPr/>
          </p:nvCxnSpPr>
          <p:spPr bwMode="auto">
            <a:xfrm rot="3044714" flipV="1">
              <a:off x="2079799" y="2571984"/>
              <a:ext cx="292570" cy="2385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rot="3044714" flipV="1">
              <a:off x="2432276" y="2684211"/>
              <a:ext cx="149689" cy="125927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ounded Rectangle 115"/>
            <p:cNvSpPr/>
            <p:nvPr/>
          </p:nvSpPr>
          <p:spPr bwMode="auto">
            <a:xfrm rot="644714">
              <a:off x="1991420" y="2625921"/>
              <a:ext cx="50180" cy="45719"/>
            </a:xfrm>
            <a:prstGeom prst="roundRect">
              <a:avLst/>
            </a:prstGeom>
            <a:ln>
              <a:solidFill>
                <a:srgbClr val="8D5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17" name="Straight Connector 116"/>
          <p:cNvCxnSpPr/>
          <p:nvPr/>
        </p:nvCxnSpPr>
        <p:spPr bwMode="auto">
          <a:xfrm flipV="1">
            <a:off x="9492137" y="8262126"/>
            <a:ext cx="205450" cy="170345"/>
          </a:xfrm>
          <a:prstGeom prst="line">
            <a:avLst/>
          </a:prstGeom>
          <a:ln w="254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11" name="Straight Connector 47110"/>
          <p:cNvCxnSpPr/>
          <p:nvPr/>
        </p:nvCxnSpPr>
        <p:spPr>
          <a:xfrm rot="120000">
            <a:off x="9488475" y="4918865"/>
            <a:ext cx="212774" cy="31208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5" name="Arc 47114"/>
          <p:cNvSpPr/>
          <p:nvPr/>
        </p:nvSpPr>
        <p:spPr>
          <a:xfrm rot="8774820">
            <a:off x="9905988" y="7797117"/>
            <a:ext cx="302630" cy="306865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117" name="Curved Connector 47116"/>
          <p:cNvCxnSpPr>
            <a:stCxn id="116" idx="2"/>
          </p:cNvCxnSpPr>
          <p:nvPr/>
        </p:nvCxnSpPr>
        <p:spPr>
          <a:xfrm rot="16200000" flipH="1">
            <a:off x="2285375" y="2826337"/>
            <a:ext cx="173732" cy="213836"/>
          </a:xfrm>
          <a:prstGeom prst="curvedConnector2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5" name="Group 103"/>
          <p:cNvGrpSpPr>
            <a:grpSpLocks/>
          </p:cNvGrpSpPr>
          <p:nvPr/>
        </p:nvGrpSpPr>
        <p:grpSpPr bwMode="auto">
          <a:xfrm rot="15864188">
            <a:off x="7523545" y="7206663"/>
            <a:ext cx="1581590" cy="968893"/>
            <a:chOff x="6326791" y="532275"/>
            <a:chExt cx="1581898" cy="970235"/>
          </a:xfrm>
        </p:grpSpPr>
        <p:grpSp>
          <p:nvGrpSpPr>
            <p:cNvPr id="47132" name="Group 105"/>
            <p:cNvGrpSpPr>
              <a:grpSpLocks/>
            </p:cNvGrpSpPr>
            <p:nvPr/>
          </p:nvGrpSpPr>
          <p:grpSpPr bwMode="auto">
            <a:xfrm>
              <a:off x="6326791" y="833197"/>
              <a:ext cx="1203327" cy="669313"/>
              <a:chOff x="6052966" y="1211875"/>
              <a:chExt cx="1203327" cy="669313"/>
            </a:xfrm>
          </p:grpSpPr>
          <p:grpSp>
            <p:nvGrpSpPr>
              <p:cNvPr id="47138" name="Group 111"/>
              <p:cNvGrpSpPr>
                <a:grpSpLocks/>
              </p:cNvGrpSpPr>
              <p:nvPr/>
            </p:nvGrpSpPr>
            <p:grpSpPr bwMode="auto">
              <a:xfrm>
                <a:off x="6052966" y="1577292"/>
                <a:ext cx="466896" cy="303896"/>
                <a:chOff x="6210129" y="1663017"/>
                <a:chExt cx="484212" cy="335756"/>
              </a:xfrm>
            </p:grpSpPr>
            <p:sp>
              <p:nvSpPr>
                <p:cNvPr id="47145" name="Freeform 118"/>
                <p:cNvSpPr>
                  <a:spLocks/>
                </p:cNvSpPr>
                <p:nvPr/>
              </p:nvSpPr>
              <p:spPr bwMode="auto">
                <a:xfrm rot="-1536348">
                  <a:off x="6286393" y="1676854"/>
                  <a:ext cx="386471" cy="278173"/>
                </a:xfrm>
                <a:custGeom>
                  <a:avLst/>
                  <a:gdLst>
                    <a:gd name="T0" fmla="*/ 815 w 1803400"/>
                    <a:gd name="T1" fmla="*/ 854 h 996950"/>
                    <a:gd name="T2" fmla="*/ 695 w 1803400"/>
                    <a:gd name="T3" fmla="*/ 757 h 996950"/>
                    <a:gd name="T4" fmla="*/ 594 w 1803400"/>
                    <a:gd name="T5" fmla="*/ 617 h 996950"/>
                    <a:gd name="T6" fmla="*/ 370 w 1803400"/>
                    <a:gd name="T7" fmla="*/ 102 h 996950"/>
                    <a:gd name="T8" fmla="*/ 320 w 1803400"/>
                    <a:gd name="T9" fmla="*/ 38 h 996950"/>
                    <a:gd name="T10" fmla="*/ 267 w 1803400"/>
                    <a:gd name="T11" fmla="*/ 0 h 996950"/>
                    <a:gd name="T12" fmla="*/ 212 w 1803400"/>
                    <a:gd name="T13" fmla="*/ 11 h 996950"/>
                    <a:gd name="T14" fmla="*/ 161 w 1803400"/>
                    <a:gd name="T15" fmla="*/ 59 h 996950"/>
                    <a:gd name="T16" fmla="*/ 115 w 1803400"/>
                    <a:gd name="T17" fmla="*/ 140 h 996950"/>
                    <a:gd name="T18" fmla="*/ 70 w 1803400"/>
                    <a:gd name="T19" fmla="*/ 253 h 996950"/>
                    <a:gd name="T20" fmla="*/ 37 w 1803400"/>
                    <a:gd name="T21" fmla="*/ 419 h 996950"/>
                    <a:gd name="T22" fmla="*/ 13 w 1803400"/>
                    <a:gd name="T23" fmla="*/ 569 h 996950"/>
                    <a:gd name="T24" fmla="*/ 2 w 1803400"/>
                    <a:gd name="T25" fmla="*/ 741 h 996950"/>
                    <a:gd name="T26" fmla="*/ 0 w 1803400"/>
                    <a:gd name="T27" fmla="*/ 902 h 996950"/>
                    <a:gd name="T28" fmla="*/ 10 w 1803400"/>
                    <a:gd name="T29" fmla="*/ 1112 h 996950"/>
                    <a:gd name="T30" fmla="*/ 35 w 1803400"/>
                    <a:gd name="T31" fmla="*/ 1278 h 996950"/>
                    <a:gd name="T32" fmla="*/ 66 w 1803400"/>
                    <a:gd name="T33" fmla="*/ 1423 h 996950"/>
                    <a:gd name="T34" fmla="*/ 111 w 1803400"/>
                    <a:gd name="T35" fmla="*/ 1541 h 996950"/>
                    <a:gd name="T36" fmla="*/ 158 w 1803400"/>
                    <a:gd name="T37" fmla="*/ 1627 h 996950"/>
                    <a:gd name="T38" fmla="*/ 210 w 1803400"/>
                    <a:gd name="T39" fmla="*/ 1681 h 996950"/>
                    <a:gd name="T40" fmla="*/ 261 w 1803400"/>
                    <a:gd name="T41" fmla="*/ 1686 h 996950"/>
                    <a:gd name="T42" fmla="*/ 316 w 1803400"/>
                    <a:gd name="T43" fmla="*/ 1654 h 996950"/>
                    <a:gd name="T44" fmla="*/ 370 w 1803400"/>
                    <a:gd name="T45" fmla="*/ 1573 h 996950"/>
                    <a:gd name="T46" fmla="*/ 596 w 1803400"/>
                    <a:gd name="T47" fmla="*/ 1090 h 996950"/>
                    <a:gd name="T48" fmla="*/ 692 w 1803400"/>
                    <a:gd name="T49" fmla="*/ 934 h 996950"/>
                    <a:gd name="T50" fmla="*/ 815 w 1803400"/>
                    <a:gd name="T51" fmla="*/ 854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6" name="Freeform 119"/>
                <p:cNvSpPr>
                  <a:spLocks/>
                </p:cNvSpPr>
                <p:nvPr/>
              </p:nvSpPr>
              <p:spPr bwMode="auto">
                <a:xfrm rot="-1536348">
                  <a:off x="6210129" y="1663017"/>
                  <a:ext cx="484212" cy="335756"/>
                </a:xfrm>
                <a:custGeom>
                  <a:avLst/>
                  <a:gdLst>
                    <a:gd name="T0" fmla="*/ 927 w 2314575"/>
                    <a:gd name="T1" fmla="*/ 1020 h 1203325"/>
                    <a:gd name="T2" fmla="*/ 777 w 2314575"/>
                    <a:gd name="T3" fmla="*/ 956 h 1203325"/>
                    <a:gd name="T4" fmla="*/ 655 w 2314575"/>
                    <a:gd name="T5" fmla="*/ 784 h 1203325"/>
                    <a:gd name="T6" fmla="*/ 392 w 2314575"/>
                    <a:gd name="T7" fmla="*/ 107 h 1203325"/>
                    <a:gd name="T8" fmla="*/ 331 w 2314575"/>
                    <a:gd name="T9" fmla="*/ 32 h 1203325"/>
                    <a:gd name="T10" fmla="*/ 265 w 2314575"/>
                    <a:gd name="T11" fmla="*/ 0 h 1203325"/>
                    <a:gd name="T12" fmla="*/ 201 w 2314575"/>
                    <a:gd name="T13" fmla="*/ 27 h 1203325"/>
                    <a:gd name="T14" fmla="*/ 142 w 2314575"/>
                    <a:gd name="T15" fmla="*/ 113 h 1203325"/>
                    <a:gd name="T16" fmla="*/ 89 w 2314575"/>
                    <a:gd name="T17" fmla="*/ 263 h 1203325"/>
                    <a:gd name="T18" fmla="*/ 46 w 2314575"/>
                    <a:gd name="T19" fmla="*/ 446 h 1203325"/>
                    <a:gd name="T20" fmla="*/ 17 w 2314575"/>
                    <a:gd name="T21" fmla="*/ 660 h 1203325"/>
                    <a:gd name="T22" fmla="*/ 0 w 2314575"/>
                    <a:gd name="T23" fmla="*/ 886 h 1203325"/>
                    <a:gd name="T24" fmla="*/ 0 w 2314575"/>
                    <a:gd name="T25" fmla="*/ 1133 h 1203325"/>
                    <a:gd name="T26" fmla="*/ 18 w 2314575"/>
                    <a:gd name="T27" fmla="*/ 1375 h 1203325"/>
                    <a:gd name="T28" fmla="*/ 47 w 2314575"/>
                    <a:gd name="T29" fmla="*/ 1600 h 1203325"/>
                    <a:gd name="T30" fmla="*/ 87 w 2314575"/>
                    <a:gd name="T31" fmla="*/ 1766 h 1203325"/>
                    <a:gd name="T32" fmla="*/ 139 w 2314575"/>
                    <a:gd name="T33" fmla="*/ 1906 h 1203325"/>
                    <a:gd name="T34" fmla="*/ 199 w 2314575"/>
                    <a:gd name="T35" fmla="*/ 1998 h 1203325"/>
                    <a:gd name="T36" fmla="*/ 261 w 2314575"/>
                    <a:gd name="T37" fmla="*/ 2035 h 1203325"/>
                    <a:gd name="T38" fmla="*/ 327 w 2314575"/>
                    <a:gd name="T39" fmla="*/ 2008 h 1203325"/>
                    <a:gd name="T40" fmla="*/ 391 w 2314575"/>
                    <a:gd name="T41" fmla="*/ 1928 h 1203325"/>
                    <a:gd name="T42" fmla="*/ 656 w 2314575"/>
                    <a:gd name="T43" fmla="*/ 1251 h 1203325"/>
                    <a:gd name="T44" fmla="*/ 776 w 2314575"/>
                    <a:gd name="T45" fmla="*/ 1090 h 1203325"/>
                    <a:gd name="T46" fmla="*/ 927 w 2314575"/>
                    <a:gd name="T47" fmla="*/ 1020 h 120332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314575"/>
                    <a:gd name="T73" fmla="*/ 0 h 1203325"/>
                    <a:gd name="T74" fmla="*/ 2314575 w 2314575"/>
                    <a:gd name="T75" fmla="*/ 1203325 h 120332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314575" h="1203325">
                      <a:moveTo>
                        <a:pt x="2314575" y="603250"/>
                      </a:moveTo>
                      <a:lnTo>
                        <a:pt x="1939925" y="565150"/>
                      </a:lnTo>
                      <a:lnTo>
                        <a:pt x="1635125" y="463550"/>
                      </a:lnTo>
                      <a:lnTo>
                        <a:pt x="977900" y="63500"/>
                      </a:lnTo>
                      <a:lnTo>
                        <a:pt x="825500" y="19050"/>
                      </a:lnTo>
                      <a:lnTo>
                        <a:pt x="660400" y="0"/>
                      </a:lnTo>
                      <a:lnTo>
                        <a:pt x="501650" y="15875"/>
                      </a:lnTo>
                      <a:lnTo>
                        <a:pt x="355600" y="66675"/>
                      </a:lnTo>
                      <a:lnTo>
                        <a:pt x="222250" y="155575"/>
                      </a:lnTo>
                      <a:lnTo>
                        <a:pt x="114300" y="263525"/>
                      </a:lnTo>
                      <a:lnTo>
                        <a:pt x="41275" y="390525"/>
                      </a:lnTo>
                      <a:lnTo>
                        <a:pt x="0" y="523875"/>
                      </a:lnTo>
                      <a:lnTo>
                        <a:pt x="0" y="669925"/>
                      </a:lnTo>
                      <a:lnTo>
                        <a:pt x="44450" y="812800"/>
                      </a:lnTo>
                      <a:lnTo>
                        <a:pt x="117475" y="946150"/>
                      </a:lnTo>
                      <a:lnTo>
                        <a:pt x="215900" y="1044575"/>
                      </a:lnTo>
                      <a:lnTo>
                        <a:pt x="346075" y="1127125"/>
                      </a:lnTo>
                      <a:lnTo>
                        <a:pt x="495300" y="1181100"/>
                      </a:lnTo>
                      <a:lnTo>
                        <a:pt x="650875" y="1203325"/>
                      </a:lnTo>
                      <a:lnTo>
                        <a:pt x="815975" y="1187450"/>
                      </a:lnTo>
                      <a:lnTo>
                        <a:pt x="974725" y="1139825"/>
                      </a:lnTo>
                      <a:lnTo>
                        <a:pt x="1638300" y="739775"/>
                      </a:lnTo>
                      <a:lnTo>
                        <a:pt x="1936750" y="644525"/>
                      </a:lnTo>
                      <a:lnTo>
                        <a:pt x="2314575" y="6032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7" name="Freeform 120"/>
                <p:cNvSpPr>
                  <a:spLocks/>
                </p:cNvSpPr>
                <p:nvPr/>
              </p:nvSpPr>
              <p:spPr bwMode="auto">
                <a:xfrm rot="-1536348">
                  <a:off x="6352387" y="1718844"/>
                  <a:ext cx="249920" cy="195865"/>
                </a:xfrm>
                <a:custGeom>
                  <a:avLst/>
                  <a:gdLst>
                    <a:gd name="T0" fmla="*/ 92 w 1803400"/>
                    <a:gd name="T1" fmla="*/ 148 h 996950"/>
                    <a:gd name="T2" fmla="*/ 79 w 1803400"/>
                    <a:gd name="T3" fmla="*/ 131 h 996950"/>
                    <a:gd name="T4" fmla="*/ 67 w 1803400"/>
                    <a:gd name="T5" fmla="*/ 107 h 996950"/>
                    <a:gd name="T6" fmla="*/ 42 w 1803400"/>
                    <a:gd name="T7" fmla="*/ 18 h 996950"/>
                    <a:gd name="T8" fmla="*/ 36 w 1803400"/>
                    <a:gd name="T9" fmla="*/ 6 h 996950"/>
                    <a:gd name="T10" fmla="*/ 30 w 1803400"/>
                    <a:gd name="T11" fmla="*/ 0 h 996950"/>
                    <a:gd name="T12" fmla="*/ 24 w 1803400"/>
                    <a:gd name="T13" fmla="*/ 2 h 996950"/>
                    <a:gd name="T14" fmla="*/ 18 w 1803400"/>
                    <a:gd name="T15" fmla="*/ 10 h 996950"/>
                    <a:gd name="T16" fmla="*/ 13 w 1803400"/>
                    <a:gd name="T17" fmla="*/ 24 h 996950"/>
                    <a:gd name="T18" fmla="*/ 8 w 1803400"/>
                    <a:gd name="T19" fmla="*/ 44 h 996950"/>
                    <a:gd name="T20" fmla="*/ 4 w 1803400"/>
                    <a:gd name="T21" fmla="*/ 72 h 996950"/>
                    <a:gd name="T22" fmla="*/ 2 w 1803400"/>
                    <a:gd name="T23" fmla="*/ 98 h 996950"/>
                    <a:gd name="T24" fmla="*/ 0 w 1803400"/>
                    <a:gd name="T25" fmla="*/ 128 h 996950"/>
                    <a:gd name="T26" fmla="*/ 0 w 1803400"/>
                    <a:gd name="T27" fmla="*/ 156 h 996950"/>
                    <a:gd name="T28" fmla="*/ 1 w 1803400"/>
                    <a:gd name="T29" fmla="*/ 192 h 996950"/>
                    <a:gd name="T30" fmla="*/ 4 w 1803400"/>
                    <a:gd name="T31" fmla="*/ 221 h 996950"/>
                    <a:gd name="T32" fmla="*/ 7 w 1803400"/>
                    <a:gd name="T33" fmla="*/ 246 h 996950"/>
                    <a:gd name="T34" fmla="*/ 12 w 1803400"/>
                    <a:gd name="T35" fmla="*/ 267 h 996950"/>
                    <a:gd name="T36" fmla="*/ 18 w 1803400"/>
                    <a:gd name="T37" fmla="*/ 282 h 996950"/>
                    <a:gd name="T38" fmla="*/ 24 w 1803400"/>
                    <a:gd name="T39" fmla="*/ 291 h 996950"/>
                    <a:gd name="T40" fmla="*/ 30 w 1803400"/>
                    <a:gd name="T41" fmla="*/ 292 h 996950"/>
                    <a:gd name="T42" fmla="*/ 36 w 1803400"/>
                    <a:gd name="T43" fmla="*/ 286 h 996950"/>
                    <a:gd name="T44" fmla="*/ 42 w 1803400"/>
                    <a:gd name="T45" fmla="*/ 272 h 996950"/>
                    <a:gd name="T46" fmla="*/ 67 w 1803400"/>
                    <a:gd name="T47" fmla="*/ 189 h 996950"/>
                    <a:gd name="T48" fmla="*/ 78 w 1803400"/>
                    <a:gd name="T49" fmla="*/ 162 h 996950"/>
                    <a:gd name="T50" fmla="*/ 92 w 1803400"/>
                    <a:gd name="T51" fmla="*/ 148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8" name="Freeform 121"/>
                <p:cNvSpPr>
                  <a:spLocks/>
                </p:cNvSpPr>
                <p:nvPr/>
              </p:nvSpPr>
              <p:spPr bwMode="auto">
                <a:xfrm rot="-1536348">
                  <a:off x="6412959" y="1713635"/>
                  <a:ext cx="191028" cy="172036"/>
                </a:xfrm>
                <a:custGeom>
                  <a:avLst/>
                  <a:gdLst>
                    <a:gd name="T0" fmla="*/ 24 w 1803400"/>
                    <a:gd name="T1" fmla="*/ 77 h 996950"/>
                    <a:gd name="T2" fmla="*/ 20 w 1803400"/>
                    <a:gd name="T3" fmla="*/ 69 h 996950"/>
                    <a:gd name="T4" fmla="*/ 17 w 1803400"/>
                    <a:gd name="T5" fmla="*/ 56 h 996950"/>
                    <a:gd name="T6" fmla="*/ 11 w 1803400"/>
                    <a:gd name="T7" fmla="*/ 9 h 996950"/>
                    <a:gd name="T8" fmla="*/ 9 w 1803400"/>
                    <a:gd name="T9" fmla="*/ 3 h 996950"/>
                    <a:gd name="T10" fmla="*/ 8 w 1803400"/>
                    <a:gd name="T11" fmla="*/ 0 h 996950"/>
                    <a:gd name="T12" fmla="*/ 6 w 1803400"/>
                    <a:gd name="T13" fmla="*/ 1 h 996950"/>
                    <a:gd name="T14" fmla="*/ 5 w 1803400"/>
                    <a:gd name="T15" fmla="*/ 5 h 996950"/>
                    <a:gd name="T16" fmla="*/ 3 w 1803400"/>
                    <a:gd name="T17" fmla="*/ 13 h 996950"/>
                    <a:gd name="T18" fmla="*/ 2 w 1803400"/>
                    <a:gd name="T19" fmla="*/ 23 h 996950"/>
                    <a:gd name="T20" fmla="*/ 1 w 1803400"/>
                    <a:gd name="T21" fmla="*/ 38 h 996950"/>
                    <a:gd name="T22" fmla="*/ 0 w 1803400"/>
                    <a:gd name="T23" fmla="*/ 51 h 996950"/>
                    <a:gd name="T24" fmla="*/ 0 w 1803400"/>
                    <a:gd name="T25" fmla="*/ 67 h 996950"/>
                    <a:gd name="T26" fmla="*/ 0 w 1803400"/>
                    <a:gd name="T27" fmla="*/ 82 h 996950"/>
                    <a:gd name="T28" fmla="*/ 0 w 1803400"/>
                    <a:gd name="T29" fmla="*/ 101 h 996950"/>
                    <a:gd name="T30" fmla="*/ 1 w 1803400"/>
                    <a:gd name="T31" fmla="*/ 116 h 996950"/>
                    <a:gd name="T32" fmla="*/ 2 w 1803400"/>
                    <a:gd name="T33" fmla="*/ 129 h 996950"/>
                    <a:gd name="T34" fmla="*/ 3 w 1803400"/>
                    <a:gd name="T35" fmla="*/ 139 h 996950"/>
                    <a:gd name="T36" fmla="*/ 5 w 1803400"/>
                    <a:gd name="T37" fmla="*/ 147 h 996950"/>
                    <a:gd name="T38" fmla="*/ 6 w 1803400"/>
                    <a:gd name="T39" fmla="*/ 152 h 996950"/>
                    <a:gd name="T40" fmla="*/ 8 w 1803400"/>
                    <a:gd name="T41" fmla="*/ 153 h 996950"/>
                    <a:gd name="T42" fmla="*/ 9 w 1803400"/>
                    <a:gd name="T43" fmla="*/ 150 h 996950"/>
                    <a:gd name="T44" fmla="*/ 11 w 1803400"/>
                    <a:gd name="T45" fmla="*/ 142 h 996950"/>
                    <a:gd name="T46" fmla="*/ 18 w 1803400"/>
                    <a:gd name="T47" fmla="*/ 99 h 996950"/>
                    <a:gd name="T48" fmla="*/ 20 w 1803400"/>
                    <a:gd name="T49" fmla="*/ 85 h 996950"/>
                    <a:gd name="T50" fmla="*/ 24 w 1803400"/>
                    <a:gd name="T51" fmla="*/ 77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139" name="Group 112"/>
              <p:cNvGrpSpPr>
                <a:grpSpLocks/>
              </p:cNvGrpSpPr>
              <p:nvPr/>
            </p:nvGrpSpPr>
            <p:grpSpPr bwMode="auto">
              <a:xfrm>
                <a:off x="6924432" y="1211875"/>
                <a:ext cx="331861" cy="215860"/>
                <a:chOff x="6660114" y="1345226"/>
                <a:chExt cx="331861" cy="215860"/>
              </a:xfrm>
            </p:grpSpPr>
            <p:sp>
              <p:nvSpPr>
                <p:cNvPr id="47141" name="Freeform 114"/>
                <p:cNvSpPr>
                  <a:spLocks/>
                </p:cNvSpPr>
                <p:nvPr/>
              </p:nvSpPr>
              <p:spPr bwMode="auto">
                <a:xfrm rot="-1536348">
                  <a:off x="6666212" y="1415355"/>
                  <a:ext cx="206582" cy="132613"/>
                </a:xfrm>
                <a:custGeom>
                  <a:avLst/>
                  <a:gdLst>
                    <a:gd name="T0" fmla="*/ 0 w 1568450"/>
                    <a:gd name="T1" fmla="*/ 35 h 873125"/>
                    <a:gd name="T2" fmla="*/ 9 w 1568450"/>
                    <a:gd name="T3" fmla="*/ 32 h 873125"/>
                    <a:gd name="T4" fmla="*/ 17 w 1568450"/>
                    <a:gd name="T5" fmla="*/ 26 h 873125"/>
                    <a:gd name="T6" fmla="*/ 34 w 1568450"/>
                    <a:gd name="T7" fmla="*/ 4 h 873125"/>
                    <a:gd name="T8" fmla="*/ 38 w 1568450"/>
                    <a:gd name="T9" fmla="*/ 1 h 873125"/>
                    <a:gd name="T10" fmla="*/ 42 w 1568450"/>
                    <a:gd name="T11" fmla="*/ 0 h 873125"/>
                    <a:gd name="T12" fmla="*/ 46 w 1568450"/>
                    <a:gd name="T13" fmla="*/ 0 h 873125"/>
                    <a:gd name="T14" fmla="*/ 50 w 1568450"/>
                    <a:gd name="T15" fmla="*/ 2 h 873125"/>
                    <a:gd name="T16" fmla="*/ 53 w 1568450"/>
                    <a:gd name="T17" fmla="*/ 6 h 873125"/>
                    <a:gd name="T18" fmla="*/ 57 w 1568450"/>
                    <a:gd name="T19" fmla="*/ 10 h 873125"/>
                    <a:gd name="T20" fmla="*/ 59 w 1568450"/>
                    <a:gd name="T21" fmla="*/ 17 h 873125"/>
                    <a:gd name="T22" fmla="*/ 61 w 1568450"/>
                    <a:gd name="T23" fmla="*/ 24 h 873125"/>
                    <a:gd name="T24" fmla="*/ 62 w 1568450"/>
                    <a:gd name="T25" fmla="*/ 32 h 873125"/>
                    <a:gd name="T26" fmla="*/ 62 w 1568450"/>
                    <a:gd name="T27" fmla="*/ 39 h 873125"/>
                    <a:gd name="T28" fmla="*/ 61 w 1568450"/>
                    <a:gd name="T29" fmla="*/ 47 h 873125"/>
                    <a:gd name="T30" fmla="*/ 59 w 1568450"/>
                    <a:gd name="T31" fmla="*/ 53 h 873125"/>
                    <a:gd name="T32" fmla="*/ 57 w 1568450"/>
                    <a:gd name="T33" fmla="*/ 60 h 873125"/>
                    <a:gd name="T34" fmla="*/ 54 w 1568450"/>
                    <a:gd name="T35" fmla="*/ 65 h 873125"/>
                    <a:gd name="T36" fmla="*/ 50 w 1568450"/>
                    <a:gd name="T37" fmla="*/ 68 h 873125"/>
                    <a:gd name="T38" fmla="*/ 46 w 1568450"/>
                    <a:gd name="T39" fmla="*/ 71 h 873125"/>
                    <a:gd name="T40" fmla="*/ 42 w 1568450"/>
                    <a:gd name="T41" fmla="*/ 71 h 873125"/>
                    <a:gd name="T42" fmla="*/ 38 w 1568450"/>
                    <a:gd name="T43" fmla="*/ 70 h 873125"/>
                    <a:gd name="T44" fmla="*/ 34 w 1568450"/>
                    <a:gd name="T45" fmla="*/ 66 h 873125"/>
                    <a:gd name="T46" fmla="*/ 17 w 1568450"/>
                    <a:gd name="T47" fmla="*/ 46 h 873125"/>
                    <a:gd name="T48" fmla="*/ 9 w 1568450"/>
                    <a:gd name="T49" fmla="*/ 39 h 873125"/>
                    <a:gd name="T50" fmla="*/ 0 w 1568450"/>
                    <a:gd name="T51" fmla="*/ 35 h 8731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8450"/>
                    <a:gd name="T79" fmla="*/ 0 h 873125"/>
                    <a:gd name="T80" fmla="*/ 1568450 w 1568450"/>
                    <a:gd name="T81" fmla="*/ 873125 h 8731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8450" h="873125">
                      <a:moveTo>
                        <a:pt x="0" y="438150"/>
                      </a:moveTo>
                      <a:lnTo>
                        <a:pt x="238125" y="390525"/>
                      </a:lnTo>
                      <a:lnTo>
                        <a:pt x="422275" y="323850"/>
                      </a:lnTo>
                      <a:lnTo>
                        <a:pt x="854075" y="53975"/>
                      </a:lnTo>
                      <a:lnTo>
                        <a:pt x="949325" y="15875"/>
                      </a:lnTo>
                      <a:lnTo>
                        <a:pt x="1054100" y="0"/>
                      </a:lnTo>
                      <a:lnTo>
                        <a:pt x="1149350" y="3175"/>
                      </a:lnTo>
                      <a:lnTo>
                        <a:pt x="1254125" y="28575"/>
                      </a:lnTo>
                      <a:lnTo>
                        <a:pt x="1349375" y="73025"/>
                      </a:lnTo>
                      <a:lnTo>
                        <a:pt x="1425575" y="130175"/>
                      </a:lnTo>
                      <a:lnTo>
                        <a:pt x="1498600" y="206375"/>
                      </a:lnTo>
                      <a:lnTo>
                        <a:pt x="1543050" y="295275"/>
                      </a:lnTo>
                      <a:lnTo>
                        <a:pt x="1565275" y="390525"/>
                      </a:lnTo>
                      <a:lnTo>
                        <a:pt x="1568450" y="482600"/>
                      </a:lnTo>
                      <a:lnTo>
                        <a:pt x="1543050" y="577850"/>
                      </a:lnTo>
                      <a:lnTo>
                        <a:pt x="1498600" y="660400"/>
                      </a:lnTo>
                      <a:lnTo>
                        <a:pt x="1435100" y="742950"/>
                      </a:lnTo>
                      <a:lnTo>
                        <a:pt x="1352550" y="803275"/>
                      </a:lnTo>
                      <a:lnTo>
                        <a:pt x="1266825" y="841375"/>
                      </a:lnTo>
                      <a:lnTo>
                        <a:pt x="1152525" y="873125"/>
                      </a:lnTo>
                      <a:lnTo>
                        <a:pt x="1060450" y="873125"/>
                      </a:lnTo>
                      <a:lnTo>
                        <a:pt x="946150" y="860425"/>
                      </a:lnTo>
                      <a:lnTo>
                        <a:pt x="854075" y="819150"/>
                      </a:lnTo>
                      <a:lnTo>
                        <a:pt x="425450" y="565150"/>
                      </a:lnTo>
                      <a:lnTo>
                        <a:pt x="228600" y="485775"/>
                      </a:lnTo>
                      <a:lnTo>
                        <a:pt x="0" y="4381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2" name="Freeform 115"/>
                <p:cNvSpPr>
                  <a:spLocks/>
                </p:cNvSpPr>
                <p:nvPr/>
              </p:nvSpPr>
              <p:spPr bwMode="auto">
                <a:xfrm rot="-1536348">
                  <a:off x="6663399" y="1388332"/>
                  <a:ext cx="265963" cy="161064"/>
                </a:xfrm>
                <a:custGeom>
                  <a:avLst/>
                  <a:gdLst>
                    <a:gd name="T0" fmla="*/ 0 w 2019300"/>
                    <a:gd name="T1" fmla="*/ 43 h 1060450"/>
                    <a:gd name="T2" fmla="*/ 13 w 2019300"/>
                    <a:gd name="T3" fmla="*/ 41 h 1060450"/>
                    <a:gd name="T4" fmla="*/ 23 w 2019300"/>
                    <a:gd name="T5" fmla="*/ 34 h 1060450"/>
                    <a:gd name="T6" fmla="*/ 46 w 2019300"/>
                    <a:gd name="T7" fmla="*/ 5 h 1060450"/>
                    <a:gd name="T8" fmla="*/ 51 w 2019300"/>
                    <a:gd name="T9" fmla="*/ 1 h 1060450"/>
                    <a:gd name="T10" fmla="*/ 57 w 2019300"/>
                    <a:gd name="T11" fmla="*/ 0 h 1060450"/>
                    <a:gd name="T12" fmla="*/ 63 w 2019300"/>
                    <a:gd name="T13" fmla="*/ 1 h 1060450"/>
                    <a:gd name="T14" fmla="*/ 68 w 2019300"/>
                    <a:gd name="T15" fmla="*/ 5 h 1060450"/>
                    <a:gd name="T16" fmla="*/ 72 w 2019300"/>
                    <a:gd name="T17" fmla="*/ 11 h 1060450"/>
                    <a:gd name="T18" fmla="*/ 76 w 2019300"/>
                    <a:gd name="T19" fmla="*/ 19 h 1060450"/>
                    <a:gd name="T20" fmla="*/ 78 w 2019300"/>
                    <a:gd name="T21" fmla="*/ 28 h 1060450"/>
                    <a:gd name="T22" fmla="*/ 80 w 2019300"/>
                    <a:gd name="T23" fmla="*/ 38 h 1060450"/>
                    <a:gd name="T24" fmla="*/ 80 w 2019300"/>
                    <a:gd name="T25" fmla="*/ 48 h 1060450"/>
                    <a:gd name="T26" fmla="*/ 79 w 2019300"/>
                    <a:gd name="T27" fmla="*/ 58 h 1060450"/>
                    <a:gd name="T28" fmla="*/ 76 w 2019300"/>
                    <a:gd name="T29" fmla="*/ 67 h 1060450"/>
                    <a:gd name="T30" fmla="*/ 72 w 2019300"/>
                    <a:gd name="T31" fmla="*/ 75 h 1060450"/>
                    <a:gd name="T32" fmla="*/ 68 w 2019300"/>
                    <a:gd name="T33" fmla="*/ 81 h 1060450"/>
                    <a:gd name="T34" fmla="*/ 63 w 2019300"/>
                    <a:gd name="T35" fmla="*/ 84 h 1060450"/>
                    <a:gd name="T36" fmla="*/ 57 w 2019300"/>
                    <a:gd name="T37" fmla="*/ 86 h 1060450"/>
                    <a:gd name="T38" fmla="*/ 51 w 2019300"/>
                    <a:gd name="T39" fmla="*/ 84 h 1060450"/>
                    <a:gd name="T40" fmla="*/ 46 w 2019300"/>
                    <a:gd name="T41" fmla="*/ 81 h 1060450"/>
                    <a:gd name="T42" fmla="*/ 23 w 2019300"/>
                    <a:gd name="T43" fmla="*/ 53 h 1060450"/>
                    <a:gd name="T44" fmla="*/ 13 w 2019300"/>
                    <a:gd name="T45" fmla="*/ 46 h 1060450"/>
                    <a:gd name="T46" fmla="*/ 0 w 2019300"/>
                    <a:gd name="T47" fmla="*/ 43 h 106045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019300"/>
                    <a:gd name="T73" fmla="*/ 0 h 1060450"/>
                    <a:gd name="T74" fmla="*/ 2019300 w 2019300"/>
                    <a:gd name="T75" fmla="*/ 1060450 h 106045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019300" h="1060450">
                      <a:moveTo>
                        <a:pt x="0" y="530225"/>
                      </a:moveTo>
                      <a:lnTo>
                        <a:pt x="317500" y="501650"/>
                      </a:lnTo>
                      <a:lnTo>
                        <a:pt x="584200" y="415925"/>
                      </a:lnTo>
                      <a:lnTo>
                        <a:pt x="1168400" y="60325"/>
                      </a:lnTo>
                      <a:lnTo>
                        <a:pt x="1292225" y="12700"/>
                      </a:lnTo>
                      <a:lnTo>
                        <a:pt x="1435100" y="0"/>
                      </a:lnTo>
                      <a:lnTo>
                        <a:pt x="1577975" y="15875"/>
                      </a:lnTo>
                      <a:lnTo>
                        <a:pt x="1708150" y="60325"/>
                      </a:lnTo>
                      <a:lnTo>
                        <a:pt x="1825625" y="136525"/>
                      </a:lnTo>
                      <a:lnTo>
                        <a:pt x="1917700" y="228600"/>
                      </a:lnTo>
                      <a:lnTo>
                        <a:pt x="1978025" y="342900"/>
                      </a:lnTo>
                      <a:lnTo>
                        <a:pt x="2016125" y="466725"/>
                      </a:lnTo>
                      <a:cubicBezTo>
                        <a:pt x="2017183" y="506942"/>
                        <a:pt x="2018242" y="547158"/>
                        <a:pt x="2019300" y="587375"/>
                      </a:cubicBezTo>
                      <a:lnTo>
                        <a:pt x="1984375" y="720725"/>
                      </a:lnTo>
                      <a:lnTo>
                        <a:pt x="1917700" y="835025"/>
                      </a:lnTo>
                      <a:lnTo>
                        <a:pt x="1828800" y="923925"/>
                      </a:lnTo>
                      <a:lnTo>
                        <a:pt x="1714500" y="996950"/>
                      </a:lnTo>
                      <a:lnTo>
                        <a:pt x="1577975" y="1041400"/>
                      </a:lnTo>
                      <a:lnTo>
                        <a:pt x="1435100" y="1060450"/>
                      </a:lnTo>
                      <a:lnTo>
                        <a:pt x="1298575" y="1044575"/>
                      </a:lnTo>
                      <a:lnTo>
                        <a:pt x="1165225" y="996950"/>
                      </a:lnTo>
                      <a:lnTo>
                        <a:pt x="577850" y="650875"/>
                      </a:lnTo>
                      <a:lnTo>
                        <a:pt x="314325" y="565150"/>
                      </a:lnTo>
                      <a:lnTo>
                        <a:pt x="0" y="5302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3" name="Freeform 116"/>
                <p:cNvSpPr>
                  <a:spLocks/>
                </p:cNvSpPr>
                <p:nvPr/>
              </p:nvSpPr>
              <p:spPr bwMode="auto">
                <a:xfrm rot="-1536348">
                  <a:off x="6692323" y="1450821"/>
                  <a:ext cx="127829" cy="73806"/>
                </a:xfrm>
                <a:custGeom>
                  <a:avLst/>
                  <a:gdLst>
                    <a:gd name="T0" fmla="*/ 0 w 1568450"/>
                    <a:gd name="T1" fmla="*/ 2 h 873125"/>
                    <a:gd name="T2" fmla="*/ 1 w 1568450"/>
                    <a:gd name="T3" fmla="*/ 2 h 873125"/>
                    <a:gd name="T4" fmla="*/ 2 w 1568450"/>
                    <a:gd name="T5" fmla="*/ 1 h 873125"/>
                    <a:gd name="T6" fmla="*/ 3 w 1568450"/>
                    <a:gd name="T7" fmla="*/ 0 h 873125"/>
                    <a:gd name="T8" fmla="*/ 3 w 1568450"/>
                    <a:gd name="T9" fmla="*/ 0 h 873125"/>
                    <a:gd name="T10" fmla="*/ 4 w 1568450"/>
                    <a:gd name="T11" fmla="*/ 0 h 873125"/>
                    <a:gd name="T12" fmla="*/ 4 w 1568450"/>
                    <a:gd name="T13" fmla="*/ 0 h 873125"/>
                    <a:gd name="T14" fmla="*/ 4 w 1568450"/>
                    <a:gd name="T15" fmla="*/ 0 h 873125"/>
                    <a:gd name="T16" fmla="*/ 5 w 1568450"/>
                    <a:gd name="T17" fmla="*/ 0 h 873125"/>
                    <a:gd name="T18" fmla="*/ 5 w 1568450"/>
                    <a:gd name="T19" fmla="*/ 1 h 873125"/>
                    <a:gd name="T20" fmla="*/ 5 w 1568450"/>
                    <a:gd name="T21" fmla="*/ 1 h 873125"/>
                    <a:gd name="T22" fmla="*/ 6 w 1568450"/>
                    <a:gd name="T23" fmla="*/ 1 h 873125"/>
                    <a:gd name="T24" fmla="*/ 6 w 1568450"/>
                    <a:gd name="T25" fmla="*/ 2 h 873125"/>
                    <a:gd name="T26" fmla="*/ 6 w 1568450"/>
                    <a:gd name="T27" fmla="*/ 2 h 873125"/>
                    <a:gd name="T28" fmla="*/ 6 w 1568450"/>
                    <a:gd name="T29" fmla="*/ 3 h 873125"/>
                    <a:gd name="T30" fmla="*/ 5 w 1568450"/>
                    <a:gd name="T31" fmla="*/ 3 h 873125"/>
                    <a:gd name="T32" fmla="*/ 5 w 1568450"/>
                    <a:gd name="T33" fmla="*/ 3 h 873125"/>
                    <a:gd name="T34" fmla="*/ 5 w 1568450"/>
                    <a:gd name="T35" fmla="*/ 3 h 873125"/>
                    <a:gd name="T36" fmla="*/ 5 w 1568450"/>
                    <a:gd name="T37" fmla="*/ 4 h 873125"/>
                    <a:gd name="T38" fmla="*/ 4 w 1568450"/>
                    <a:gd name="T39" fmla="*/ 4 h 873125"/>
                    <a:gd name="T40" fmla="*/ 4 w 1568450"/>
                    <a:gd name="T41" fmla="*/ 4 h 873125"/>
                    <a:gd name="T42" fmla="*/ 3 w 1568450"/>
                    <a:gd name="T43" fmla="*/ 4 h 873125"/>
                    <a:gd name="T44" fmla="*/ 3 w 1568450"/>
                    <a:gd name="T45" fmla="*/ 4 h 873125"/>
                    <a:gd name="T46" fmla="*/ 2 w 1568450"/>
                    <a:gd name="T47" fmla="*/ 2 h 873125"/>
                    <a:gd name="T48" fmla="*/ 1 w 1568450"/>
                    <a:gd name="T49" fmla="*/ 2 h 873125"/>
                    <a:gd name="T50" fmla="*/ 0 w 1568450"/>
                    <a:gd name="T51" fmla="*/ 2 h 8731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8450"/>
                    <a:gd name="T79" fmla="*/ 0 h 873125"/>
                    <a:gd name="T80" fmla="*/ 1568450 w 1568450"/>
                    <a:gd name="T81" fmla="*/ 873125 h 8731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8450" h="873125">
                      <a:moveTo>
                        <a:pt x="0" y="438150"/>
                      </a:moveTo>
                      <a:lnTo>
                        <a:pt x="238125" y="390525"/>
                      </a:lnTo>
                      <a:lnTo>
                        <a:pt x="422275" y="323850"/>
                      </a:lnTo>
                      <a:lnTo>
                        <a:pt x="854075" y="53975"/>
                      </a:lnTo>
                      <a:lnTo>
                        <a:pt x="949325" y="15875"/>
                      </a:lnTo>
                      <a:lnTo>
                        <a:pt x="1054100" y="0"/>
                      </a:lnTo>
                      <a:lnTo>
                        <a:pt x="1149350" y="3175"/>
                      </a:lnTo>
                      <a:lnTo>
                        <a:pt x="1254125" y="28575"/>
                      </a:lnTo>
                      <a:lnTo>
                        <a:pt x="1349375" y="73025"/>
                      </a:lnTo>
                      <a:lnTo>
                        <a:pt x="1425575" y="130175"/>
                      </a:lnTo>
                      <a:lnTo>
                        <a:pt x="1498600" y="206375"/>
                      </a:lnTo>
                      <a:lnTo>
                        <a:pt x="1543050" y="295275"/>
                      </a:lnTo>
                      <a:lnTo>
                        <a:pt x="1565275" y="390525"/>
                      </a:lnTo>
                      <a:lnTo>
                        <a:pt x="1568450" y="482600"/>
                      </a:lnTo>
                      <a:lnTo>
                        <a:pt x="1543050" y="577850"/>
                      </a:lnTo>
                      <a:lnTo>
                        <a:pt x="1498600" y="660400"/>
                      </a:lnTo>
                      <a:lnTo>
                        <a:pt x="1435100" y="742950"/>
                      </a:lnTo>
                      <a:lnTo>
                        <a:pt x="1352550" y="803275"/>
                      </a:lnTo>
                      <a:lnTo>
                        <a:pt x="1266825" y="841375"/>
                      </a:lnTo>
                      <a:lnTo>
                        <a:pt x="1152525" y="873125"/>
                      </a:lnTo>
                      <a:lnTo>
                        <a:pt x="1060450" y="873125"/>
                      </a:lnTo>
                      <a:lnTo>
                        <a:pt x="946150" y="860425"/>
                      </a:lnTo>
                      <a:lnTo>
                        <a:pt x="854075" y="819150"/>
                      </a:lnTo>
                      <a:lnTo>
                        <a:pt x="425450" y="565150"/>
                      </a:lnTo>
                      <a:lnTo>
                        <a:pt x="228600" y="485775"/>
                      </a:lnTo>
                      <a:lnTo>
                        <a:pt x="0" y="4381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4" name="Freeform 117"/>
                <p:cNvSpPr>
                  <a:spLocks/>
                </p:cNvSpPr>
                <p:nvPr/>
              </p:nvSpPr>
              <p:spPr bwMode="auto">
                <a:xfrm rot="-1536348">
                  <a:off x="6660114" y="1345226"/>
                  <a:ext cx="331861" cy="215860"/>
                </a:xfrm>
                <a:custGeom>
                  <a:avLst/>
                  <a:gdLst>
                    <a:gd name="T0" fmla="*/ 0 w 2019300"/>
                    <a:gd name="T1" fmla="*/ 185 h 1060450"/>
                    <a:gd name="T2" fmla="*/ 38 w 2019300"/>
                    <a:gd name="T3" fmla="*/ 175 h 1060450"/>
                    <a:gd name="T4" fmla="*/ 70 w 2019300"/>
                    <a:gd name="T5" fmla="*/ 145 h 1060450"/>
                    <a:gd name="T6" fmla="*/ 140 w 2019300"/>
                    <a:gd name="T7" fmla="*/ 21 h 1060450"/>
                    <a:gd name="T8" fmla="*/ 155 w 2019300"/>
                    <a:gd name="T9" fmla="*/ 4 h 1060450"/>
                    <a:gd name="T10" fmla="*/ 172 w 2019300"/>
                    <a:gd name="T11" fmla="*/ 0 h 1060450"/>
                    <a:gd name="T12" fmla="*/ 189 w 2019300"/>
                    <a:gd name="T13" fmla="*/ 5 h 1060450"/>
                    <a:gd name="T14" fmla="*/ 205 w 2019300"/>
                    <a:gd name="T15" fmla="*/ 21 h 1060450"/>
                    <a:gd name="T16" fmla="*/ 219 w 2019300"/>
                    <a:gd name="T17" fmla="*/ 48 h 1060450"/>
                    <a:gd name="T18" fmla="*/ 230 w 2019300"/>
                    <a:gd name="T19" fmla="*/ 80 h 1060450"/>
                    <a:gd name="T20" fmla="*/ 237 w 2019300"/>
                    <a:gd name="T21" fmla="*/ 120 h 1060450"/>
                    <a:gd name="T22" fmla="*/ 242 w 2019300"/>
                    <a:gd name="T23" fmla="*/ 163 h 1060450"/>
                    <a:gd name="T24" fmla="*/ 242 w 2019300"/>
                    <a:gd name="T25" fmla="*/ 205 h 1060450"/>
                    <a:gd name="T26" fmla="*/ 238 w 2019300"/>
                    <a:gd name="T27" fmla="*/ 252 h 1060450"/>
                    <a:gd name="T28" fmla="*/ 230 w 2019300"/>
                    <a:gd name="T29" fmla="*/ 292 h 1060450"/>
                    <a:gd name="T30" fmla="*/ 219 w 2019300"/>
                    <a:gd name="T31" fmla="*/ 323 h 1060450"/>
                    <a:gd name="T32" fmla="*/ 206 w 2019300"/>
                    <a:gd name="T33" fmla="*/ 348 h 1060450"/>
                    <a:gd name="T34" fmla="*/ 189 w 2019300"/>
                    <a:gd name="T35" fmla="*/ 364 h 1060450"/>
                    <a:gd name="T36" fmla="*/ 172 w 2019300"/>
                    <a:gd name="T37" fmla="*/ 371 h 1060450"/>
                    <a:gd name="T38" fmla="*/ 156 w 2019300"/>
                    <a:gd name="T39" fmla="*/ 365 h 1060450"/>
                    <a:gd name="T40" fmla="*/ 140 w 2019300"/>
                    <a:gd name="T41" fmla="*/ 348 h 1060450"/>
                    <a:gd name="T42" fmla="*/ 69 w 2019300"/>
                    <a:gd name="T43" fmla="*/ 228 h 1060450"/>
                    <a:gd name="T44" fmla="*/ 38 w 2019300"/>
                    <a:gd name="T45" fmla="*/ 197 h 1060450"/>
                    <a:gd name="T46" fmla="*/ 0 w 2019300"/>
                    <a:gd name="T47" fmla="*/ 185 h 106045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019300"/>
                    <a:gd name="T73" fmla="*/ 0 h 1060450"/>
                    <a:gd name="T74" fmla="*/ 2019300 w 2019300"/>
                    <a:gd name="T75" fmla="*/ 1060450 h 106045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019300" h="1060450">
                      <a:moveTo>
                        <a:pt x="0" y="530225"/>
                      </a:moveTo>
                      <a:lnTo>
                        <a:pt x="317500" y="501650"/>
                      </a:lnTo>
                      <a:lnTo>
                        <a:pt x="584200" y="415925"/>
                      </a:lnTo>
                      <a:lnTo>
                        <a:pt x="1168400" y="60325"/>
                      </a:lnTo>
                      <a:lnTo>
                        <a:pt x="1292225" y="12700"/>
                      </a:lnTo>
                      <a:lnTo>
                        <a:pt x="1435100" y="0"/>
                      </a:lnTo>
                      <a:lnTo>
                        <a:pt x="1577975" y="15875"/>
                      </a:lnTo>
                      <a:lnTo>
                        <a:pt x="1708150" y="60325"/>
                      </a:lnTo>
                      <a:lnTo>
                        <a:pt x="1825625" y="136525"/>
                      </a:lnTo>
                      <a:lnTo>
                        <a:pt x="1917700" y="228600"/>
                      </a:lnTo>
                      <a:lnTo>
                        <a:pt x="1978025" y="342900"/>
                      </a:lnTo>
                      <a:lnTo>
                        <a:pt x="2016125" y="466725"/>
                      </a:lnTo>
                      <a:cubicBezTo>
                        <a:pt x="2017183" y="506942"/>
                        <a:pt x="2018242" y="547158"/>
                        <a:pt x="2019300" y="587375"/>
                      </a:cubicBezTo>
                      <a:lnTo>
                        <a:pt x="1984375" y="720725"/>
                      </a:lnTo>
                      <a:lnTo>
                        <a:pt x="1917700" y="835025"/>
                      </a:lnTo>
                      <a:lnTo>
                        <a:pt x="1828800" y="923925"/>
                      </a:lnTo>
                      <a:lnTo>
                        <a:pt x="1714500" y="996950"/>
                      </a:lnTo>
                      <a:lnTo>
                        <a:pt x="1577975" y="1041400"/>
                      </a:lnTo>
                      <a:lnTo>
                        <a:pt x="1435100" y="1060450"/>
                      </a:lnTo>
                      <a:lnTo>
                        <a:pt x="1298575" y="1044575"/>
                      </a:lnTo>
                      <a:lnTo>
                        <a:pt x="1165225" y="996950"/>
                      </a:lnTo>
                      <a:lnTo>
                        <a:pt x="577850" y="650875"/>
                      </a:lnTo>
                      <a:lnTo>
                        <a:pt x="314325" y="565150"/>
                      </a:lnTo>
                      <a:lnTo>
                        <a:pt x="0" y="5302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47140" name="Straight Connector 113"/>
              <p:cNvCxnSpPr>
                <a:cxnSpLocks noChangeShapeType="1"/>
              </p:cNvCxnSpPr>
              <p:nvPr/>
            </p:nvCxnSpPr>
            <p:spPr bwMode="auto">
              <a:xfrm flipV="1">
                <a:off x="6415049" y="1393031"/>
                <a:ext cx="526294" cy="277076"/>
              </a:xfrm>
              <a:prstGeom prst="line">
                <a:avLst/>
              </a:prstGeom>
              <a:noFill/>
              <a:ln w="28575">
                <a:solidFill>
                  <a:srgbClr val="5F1F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7133" name="Group 106"/>
            <p:cNvGrpSpPr>
              <a:grpSpLocks/>
            </p:cNvGrpSpPr>
            <p:nvPr/>
          </p:nvGrpSpPr>
          <p:grpSpPr bwMode="auto">
            <a:xfrm>
              <a:off x="6882367" y="532275"/>
              <a:ext cx="1026322" cy="646971"/>
              <a:chOff x="6882367" y="189339"/>
              <a:chExt cx="1026322" cy="646971"/>
            </a:xfrm>
          </p:grpSpPr>
          <p:grpSp>
            <p:nvGrpSpPr>
              <p:cNvPr id="47135" name="Group 108"/>
              <p:cNvGrpSpPr>
                <a:grpSpLocks/>
              </p:cNvGrpSpPr>
              <p:nvPr/>
            </p:nvGrpSpPr>
            <p:grpSpPr bwMode="auto">
              <a:xfrm>
                <a:off x="6882367" y="466570"/>
                <a:ext cx="752029" cy="369740"/>
                <a:chOff x="6591855" y="1166657"/>
                <a:chExt cx="752029" cy="369740"/>
              </a:xfrm>
            </p:grpSpPr>
            <p:sp>
              <p:nvSpPr>
                <p:cNvPr id="98" name="Arc 97"/>
                <p:cNvSpPr/>
                <p:nvPr/>
              </p:nvSpPr>
              <p:spPr>
                <a:xfrm rot="20015699">
                  <a:off x="6687587" y="1342064"/>
                  <a:ext cx="654177" cy="193944"/>
                </a:xfrm>
                <a:prstGeom prst="arc">
                  <a:avLst/>
                </a:prstGeom>
                <a:ln>
                  <a:solidFill>
                    <a:srgbClr val="4A7EB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Arc 98"/>
                <p:cNvSpPr/>
                <p:nvPr/>
              </p:nvSpPr>
              <p:spPr>
                <a:xfrm rot="19840219" flipV="1">
                  <a:off x="6587395" y="1163613"/>
                  <a:ext cx="652589" cy="192354"/>
                </a:xfrm>
                <a:prstGeom prst="arc">
                  <a:avLst/>
                </a:prstGeom>
                <a:ln>
                  <a:solidFill>
                    <a:srgbClr val="4A7EB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96" name="Oval 95"/>
              <p:cNvSpPr/>
              <p:nvPr/>
            </p:nvSpPr>
            <p:spPr>
              <a:xfrm>
                <a:off x="7486332" y="189339"/>
                <a:ext cx="422357" cy="42127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51" name="TextBox 93"/>
          <p:cNvSpPr txBox="1">
            <a:spLocks noChangeArrowheads="1"/>
          </p:cNvSpPr>
          <p:nvPr/>
        </p:nvSpPr>
        <p:spPr bwMode="auto">
          <a:xfrm>
            <a:off x="4525962" y="1173136"/>
            <a:ext cx="1117088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CA23FF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CA23FF"/>
                </a:solidFill>
                <a:latin typeface="Arial"/>
                <a:cs typeface="Arial"/>
              </a:rPr>
              <a:t>1 GeV Proton </a:t>
            </a:r>
            <a:br>
              <a:rPr lang="en-US" sz="1200" dirty="0" smtClean="0">
                <a:solidFill>
                  <a:srgbClr val="CA23FF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CA23FF"/>
                </a:solidFill>
                <a:latin typeface="Arial"/>
                <a:cs typeface="Arial"/>
              </a:rPr>
              <a:t>Linac</a:t>
            </a:r>
            <a:endParaRPr lang="en-US" sz="1200" dirty="0">
              <a:solidFill>
                <a:srgbClr val="CA23FF"/>
              </a:solidFill>
              <a:latin typeface="Arial"/>
              <a:cs typeface="Arial"/>
            </a:endParaRPr>
          </a:p>
        </p:txBody>
      </p:sp>
      <p:sp>
        <p:nvSpPr>
          <p:cNvPr id="152" name="TextBox 93"/>
          <p:cNvSpPr txBox="1">
            <a:spLocks noChangeArrowheads="1"/>
          </p:cNvSpPr>
          <p:nvPr/>
        </p:nvSpPr>
        <p:spPr bwMode="auto">
          <a:xfrm>
            <a:off x="4973571" y="3539009"/>
            <a:ext cx="1253919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45FFEF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45FFEF"/>
                </a:solidFill>
                <a:latin typeface="Arial"/>
                <a:cs typeface="Arial"/>
              </a:rPr>
              <a:t>1-3 GeV Proton </a:t>
            </a:r>
            <a:br>
              <a:rPr lang="en-US" sz="1200" dirty="0" smtClean="0">
                <a:solidFill>
                  <a:srgbClr val="45FFEF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45FFEF"/>
                </a:solidFill>
                <a:latin typeface="Arial"/>
                <a:cs typeface="Arial"/>
              </a:rPr>
              <a:t>Linac</a:t>
            </a:r>
            <a:endParaRPr lang="en-US" sz="1200" dirty="0">
              <a:solidFill>
                <a:srgbClr val="45FFEF"/>
              </a:solidFill>
              <a:latin typeface="Arial"/>
              <a:cs typeface="Arial"/>
            </a:endParaRPr>
          </a:p>
        </p:txBody>
      </p:sp>
      <p:cxnSp>
        <p:nvCxnSpPr>
          <p:cNvPr id="153" name="Straight Arrow Connector 152"/>
          <p:cNvCxnSpPr>
            <a:stCxn id="152" idx="1"/>
          </p:cNvCxnSpPr>
          <p:nvPr/>
        </p:nvCxnSpPr>
        <p:spPr>
          <a:xfrm flipH="1" flipV="1">
            <a:off x="4504125" y="3540991"/>
            <a:ext cx="469446" cy="228851"/>
          </a:xfrm>
          <a:prstGeom prst="straightConnector1">
            <a:avLst/>
          </a:prstGeom>
          <a:ln w="12700">
            <a:solidFill>
              <a:srgbClr val="45FFE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93"/>
          <p:cNvSpPr txBox="1">
            <a:spLocks noChangeArrowheads="1"/>
          </p:cNvSpPr>
          <p:nvPr/>
        </p:nvSpPr>
        <p:spPr bwMode="auto">
          <a:xfrm>
            <a:off x="2999540" y="3741947"/>
            <a:ext cx="1402948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78D012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78D012"/>
                </a:solidFill>
                <a:latin typeface="Arial"/>
                <a:cs typeface="Arial"/>
              </a:rPr>
              <a:t>3-7 GeV Proton &amp;</a:t>
            </a:r>
            <a:br>
              <a:rPr lang="en-US" sz="1200" dirty="0" smtClean="0">
                <a:solidFill>
                  <a:srgbClr val="78D012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78D012"/>
                </a:solidFill>
                <a:latin typeface="Arial"/>
                <a:cs typeface="Arial"/>
              </a:rPr>
              <a:t>1-5 GeV Muon</a:t>
            </a:r>
            <a:br>
              <a:rPr lang="en-US" sz="1200" dirty="0" smtClean="0">
                <a:solidFill>
                  <a:srgbClr val="78D012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78D012"/>
                </a:solidFill>
                <a:latin typeface="Arial"/>
                <a:cs typeface="Arial"/>
              </a:rPr>
              <a:t>Linac(s)</a:t>
            </a:r>
            <a:endParaRPr lang="en-US" sz="1200" dirty="0">
              <a:solidFill>
                <a:srgbClr val="78D012"/>
              </a:solidFill>
              <a:latin typeface="Arial"/>
              <a:cs typeface="Arial"/>
            </a:endParaRPr>
          </a:p>
        </p:txBody>
      </p:sp>
      <p:cxnSp>
        <p:nvCxnSpPr>
          <p:cNvPr id="159" name="Straight Arrow Connector 158"/>
          <p:cNvCxnSpPr>
            <a:stCxn id="151" idx="2"/>
          </p:cNvCxnSpPr>
          <p:nvPr/>
        </p:nvCxnSpPr>
        <p:spPr>
          <a:xfrm flipH="1">
            <a:off x="4178085" y="1634801"/>
            <a:ext cx="906421" cy="77289"/>
          </a:xfrm>
          <a:prstGeom prst="straightConnector1">
            <a:avLst/>
          </a:prstGeom>
          <a:ln w="12700">
            <a:solidFill>
              <a:srgbClr val="CA23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55" idx="1"/>
          </p:cNvCxnSpPr>
          <p:nvPr/>
        </p:nvCxnSpPr>
        <p:spPr>
          <a:xfrm flipV="1">
            <a:off x="2999540" y="3204696"/>
            <a:ext cx="30386" cy="860417"/>
          </a:xfrm>
          <a:prstGeom prst="straightConnector1">
            <a:avLst/>
          </a:prstGeom>
          <a:ln w="12700">
            <a:solidFill>
              <a:srgbClr val="78D012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9" idx="0"/>
          </p:cNvCxnSpPr>
          <p:nvPr/>
        </p:nvCxnSpPr>
        <p:spPr>
          <a:xfrm flipH="1">
            <a:off x="9927893" y="8254869"/>
            <a:ext cx="1251618" cy="344261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 rot="189472">
            <a:off x="1224741" y="2324820"/>
            <a:ext cx="927100" cy="407307"/>
            <a:chOff x="928862" y="2214336"/>
            <a:chExt cx="927100" cy="407307"/>
          </a:xfrm>
        </p:grpSpPr>
        <p:sp>
          <p:nvSpPr>
            <p:cNvPr id="35" name="Rounded Rectangle 34"/>
            <p:cNvSpPr/>
            <p:nvPr/>
          </p:nvSpPr>
          <p:spPr>
            <a:xfrm rot="1080000">
              <a:off x="928862" y="2322663"/>
              <a:ext cx="927100" cy="149978"/>
            </a:xfrm>
            <a:prstGeom prst="roundRect">
              <a:avLst/>
            </a:prstGeom>
            <a:noFill/>
            <a:ln w="63500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269162" y="2214336"/>
              <a:ext cx="542809" cy="407307"/>
              <a:chOff x="1269162" y="2214336"/>
              <a:chExt cx="542809" cy="407307"/>
            </a:xfrm>
          </p:grpSpPr>
          <p:grpSp>
            <p:nvGrpSpPr>
              <p:cNvPr id="90" name="Group 89"/>
              <p:cNvGrpSpPr/>
              <p:nvPr/>
            </p:nvGrpSpPr>
            <p:grpSpPr>
              <a:xfrm rot="14592881">
                <a:off x="1449779" y="2319959"/>
                <a:ext cx="269927" cy="246497"/>
                <a:chOff x="3017073" y="1007086"/>
                <a:chExt cx="182892" cy="187101"/>
              </a:xfrm>
            </p:grpSpPr>
            <p:sp>
              <p:nvSpPr>
                <p:cNvPr id="91" name="Arc 90"/>
                <p:cNvSpPr/>
                <p:nvPr/>
              </p:nvSpPr>
              <p:spPr>
                <a:xfrm rot="19200000">
                  <a:off x="3017073" y="1011307"/>
                  <a:ext cx="182880" cy="182880"/>
                </a:xfrm>
                <a:prstGeom prst="arc">
                  <a:avLst/>
                </a:prstGeom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rot="3000000">
                  <a:off x="3017085" y="1007086"/>
                  <a:ext cx="182880" cy="182880"/>
                </a:xfrm>
                <a:prstGeom prst="arc">
                  <a:avLst/>
                </a:prstGeom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269162" y="2214336"/>
                <a:ext cx="542809" cy="407307"/>
                <a:chOff x="1269162" y="2214336"/>
                <a:chExt cx="542809" cy="407307"/>
              </a:xfrm>
            </p:grpSpPr>
            <p:grpSp>
              <p:nvGrpSpPr>
                <p:cNvPr id="123" name="Group 122"/>
                <p:cNvGrpSpPr/>
                <p:nvPr/>
              </p:nvGrpSpPr>
              <p:grpSpPr>
                <a:xfrm rot="14592881">
                  <a:off x="1368081" y="2274403"/>
                  <a:ext cx="269927" cy="246497"/>
                  <a:chOff x="3017073" y="1007086"/>
                  <a:chExt cx="182892" cy="187101"/>
                </a:xfrm>
              </p:grpSpPr>
              <p:sp>
                <p:nvSpPr>
                  <p:cNvPr id="127" name="Arc 126"/>
                  <p:cNvSpPr/>
                  <p:nvPr/>
                </p:nvSpPr>
                <p:spPr>
                  <a:xfrm rot="19200000">
                    <a:off x="3017073" y="1011307"/>
                    <a:ext cx="182880" cy="182880"/>
                  </a:xfrm>
                  <a:prstGeom prst="arc">
                    <a:avLst/>
                  </a:prstGeom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Arc 127"/>
                  <p:cNvSpPr/>
                  <p:nvPr/>
                </p:nvSpPr>
                <p:spPr>
                  <a:xfrm rot="3000000">
                    <a:off x="3017085" y="1007086"/>
                    <a:ext cx="182880" cy="182880"/>
                  </a:xfrm>
                  <a:prstGeom prst="arc">
                    <a:avLst/>
                  </a:prstGeom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1269162" y="2214336"/>
                  <a:ext cx="542809" cy="407307"/>
                  <a:chOff x="1269162" y="2214336"/>
                  <a:chExt cx="542809" cy="407307"/>
                </a:xfrm>
              </p:grpSpPr>
              <p:cxnSp>
                <p:nvCxnSpPr>
                  <p:cNvPr id="115" name="Straight Connector 114"/>
                  <p:cNvCxnSpPr/>
                  <p:nvPr/>
                </p:nvCxnSpPr>
                <p:spPr bwMode="auto">
                  <a:xfrm>
                    <a:off x="1404183" y="2230103"/>
                    <a:ext cx="407788" cy="166303"/>
                  </a:xfrm>
                  <a:prstGeom prst="line">
                    <a:avLst/>
                  </a:prstGeom>
                  <a:ln w="25400">
                    <a:solidFill>
                      <a:srgbClr val="00808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4" name="Group 83"/>
                  <p:cNvGrpSpPr/>
                  <p:nvPr/>
                </p:nvGrpSpPr>
                <p:grpSpPr>
                  <a:xfrm rot="14592881">
                    <a:off x="1257447" y="2226051"/>
                    <a:ext cx="269927" cy="246497"/>
                    <a:chOff x="3017073" y="1007086"/>
                    <a:chExt cx="182892" cy="187101"/>
                  </a:xfrm>
                </p:grpSpPr>
                <p:sp>
                  <p:nvSpPr>
                    <p:cNvPr id="86" name="Arc 85"/>
                    <p:cNvSpPr/>
                    <p:nvPr/>
                  </p:nvSpPr>
                  <p:spPr>
                    <a:xfrm rot="19200000">
                      <a:off x="3017073" y="1011307"/>
                      <a:ext cx="182880" cy="182880"/>
                    </a:xfrm>
                    <a:prstGeom prst="arc">
                      <a:avLst/>
                    </a:prstGeom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Arc 88"/>
                    <p:cNvSpPr/>
                    <p:nvPr/>
                  </p:nvSpPr>
                  <p:spPr>
                    <a:xfrm rot="3000000">
                      <a:off x="3017085" y="1007086"/>
                      <a:ext cx="182880" cy="182880"/>
                    </a:xfrm>
                    <a:prstGeom prst="arc">
                      <a:avLst/>
                    </a:prstGeom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93" name="Straight Connector 92"/>
                  <p:cNvCxnSpPr/>
                  <p:nvPr/>
                </p:nvCxnSpPr>
                <p:spPr bwMode="auto">
                  <a:xfrm>
                    <a:off x="1334016" y="2455340"/>
                    <a:ext cx="407788" cy="166303"/>
                  </a:xfrm>
                  <a:prstGeom prst="line">
                    <a:avLst/>
                  </a:prstGeom>
                  <a:ln w="25400">
                    <a:solidFill>
                      <a:srgbClr val="00808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4" name="Group 93"/>
                  <p:cNvGrpSpPr/>
                  <p:nvPr/>
                </p:nvGrpSpPr>
                <p:grpSpPr>
                  <a:xfrm rot="14592881">
                    <a:off x="1506161" y="2342495"/>
                    <a:ext cx="269927" cy="246497"/>
                    <a:chOff x="3017073" y="1007086"/>
                    <a:chExt cx="182892" cy="187101"/>
                  </a:xfrm>
                </p:grpSpPr>
                <p:sp>
                  <p:nvSpPr>
                    <p:cNvPr id="95" name="Arc 94"/>
                    <p:cNvSpPr/>
                    <p:nvPr/>
                  </p:nvSpPr>
                  <p:spPr>
                    <a:xfrm rot="19200000">
                      <a:off x="3017073" y="1011307"/>
                      <a:ext cx="182880" cy="182880"/>
                    </a:xfrm>
                    <a:prstGeom prst="arc">
                      <a:avLst>
                        <a:gd name="adj1" fmla="val 3893413"/>
                        <a:gd name="adj2" fmla="val 0"/>
                      </a:avLst>
                    </a:prstGeom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" name="Arc 99"/>
                    <p:cNvSpPr/>
                    <p:nvPr/>
                  </p:nvSpPr>
                  <p:spPr>
                    <a:xfrm rot="3000000">
                      <a:off x="3017085" y="1007086"/>
                      <a:ext cx="182880" cy="182880"/>
                    </a:xfrm>
                    <a:prstGeom prst="arc">
                      <a:avLst/>
                    </a:prstGeom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  <p:cxnSp>
        <p:nvCxnSpPr>
          <p:cNvPr id="101" name="Straight Connector 100"/>
          <p:cNvCxnSpPr/>
          <p:nvPr/>
        </p:nvCxnSpPr>
        <p:spPr bwMode="auto">
          <a:xfrm>
            <a:off x="9332903" y="5278774"/>
            <a:ext cx="216298" cy="240633"/>
          </a:xfrm>
          <a:prstGeom prst="line">
            <a:avLst/>
          </a:prstGeom>
          <a:ln w="254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 bwMode="auto">
          <a:xfrm>
            <a:off x="9943704" y="5078954"/>
            <a:ext cx="227197" cy="17881"/>
          </a:xfrm>
          <a:prstGeom prst="line">
            <a:avLst/>
          </a:prstGeom>
          <a:ln w="254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116" idx="2"/>
          </p:cNvCxnSpPr>
          <p:nvPr/>
        </p:nvCxnSpPr>
        <p:spPr>
          <a:xfrm>
            <a:off x="2105867" y="2530035"/>
            <a:ext cx="159456" cy="316354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35" idx="3"/>
          </p:cNvCxnSpPr>
          <p:nvPr/>
        </p:nvCxnSpPr>
        <p:spPr>
          <a:xfrm flipH="1" flipV="1">
            <a:off x="2121713" y="2675480"/>
            <a:ext cx="144664" cy="128205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3881171" y="1888006"/>
            <a:ext cx="941598" cy="1668848"/>
          </a:xfrm>
          <a:custGeom>
            <a:avLst/>
            <a:gdLst>
              <a:gd name="connsiteX0" fmla="*/ 102061 w 941598"/>
              <a:gd name="connsiteY0" fmla="*/ 0 h 1668848"/>
              <a:gd name="connsiteX1" fmla="*/ 95 w 941598"/>
              <a:gd name="connsiteY1" fmla="*/ 315764 h 1668848"/>
              <a:gd name="connsiteX2" fmla="*/ 88904 w 941598"/>
              <a:gd name="connsiteY2" fmla="*/ 605214 h 1668848"/>
              <a:gd name="connsiteX3" fmla="*/ 332305 w 941598"/>
              <a:gd name="connsiteY3" fmla="*/ 815723 h 1668848"/>
              <a:gd name="connsiteX4" fmla="*/ 680961 w 941598"/>
              <a:gd name="connsiteY4" fmla="*/ 1108463 h 1668848"/>
              <a:gd name="connsiteX5" fmla="*/ 805951 w 941598"/>
              <a:gd name="connsiteY5" fmla="*/ 1236742 h 1668848"/>
              <a:gd name="connsiteX6" fmla="*/ 924363 w 941598"/>
              <a:gd name="connsiteY6" fmla="*/ 1424227 h 1668848"/>
              <a:gd name="connsiteX7" fmla="*/ 930941 w 941598"/>
              <a:gd name="connsiteY7" fmla="*/ 1598555 h 1668848"/>
              <a:gd name="connsiteX8" fmla="*/ 828976 w 941598"/>
              <a:gd name="connsiteY8" fmla="*/ 1664339 h 1668848"/>
              <a:gd name="connsiteX9" fmla="*/ 690829 w 941598"/>
              <a:gd name="connsiteY9" fmla="*/ 1657761 h 166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1598" h="1668848">
                <a:moveTo>
                  <a:pt x="102061" y="0"/>
                </a:moveTo>
                <a:cubicBezTo>
                  <a:pt x="52174" y="107447"/>
                  <a:pt x="2288" y="214895"/>
                  <a:pt x="95" y="315764"/>
                </a:cubicBezTo>
                <a:cubicBezTo>
                  <a:pt x="-2098" y="416633"/>
                  <a:pt x="33536" y="521888"/>
                  <a:pt x="88904" y="605214"/>
                </a:cubicBezTo>
                <a:cubicBezTo>
                  <a:pt x="144272" y="688541"/>
                  <a:pt x="233629" y="731848"/>
                  <a:pt x="332305" y="815723"/>
                </a:cubicBezTo>
                <a:cubicBezTo>
                  <a:pt x="430981" y="899598"/>
                  <a:pt x="602020" y="1038293"/>
                  <a:pt x="680961" y="1108463"/>
                </a:cubicBezTo>
                <a:cubicBezTo>
                  <a:pt x="759902" y="1178633"/>
                  <a:pt x="765384" y="1184115"/>
                  <a:pt x="805951" y="1236742"/>
                </a:cubicBezTo>
                <a:cubicBezTo>
                  <a:pt x="846518" y="1289369"/>
                  <a:pt x="903531" y="1363925"/>
                  <a:pt x="924363" y="1424227"/>
                </a:cubicBezTo>
                <a:cubicBezTo>
                  <a:pt x="945195" y="1484529"/>
                  <a:pt x="946839" y="1558536"/>
                  <a:pt x="930941" y="1598555"/>
                </a:cubicBezTo>
                <a:cubicBezTo>
                  <a:pt x="915043" y="1638574"/>
                  <a:pt x="868995" y="1654471"/>
                  <a:pt x="828976" y="1664339"/>
                </a:cubicBezTo>
                <a:cubicBezTo>
                  <a:pt x="788957" y="1674207"/>
                  <a:pt x="739893" y="1665984"/>
                  <a:pt x="690829" y="1657761"/>
                </a:cubicBezTo>
              </a:path>
            </a:pathLst>
          </a:cu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3439311" y="3055157"/>
            <a:ext cx="1169646" cy="282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Arc 60"/>
          <p:cNvSpPr/>
          <p:nvPr/>
        </p:nvSpPr>
        <p:spPr>
          <a:xfrm rot="493850">
            <a:off x="4505350" y="3346806"/>
            <a:ext cx="209550" cy="196058"/>
          </a:xfrm>
          <a:prstGeom prst="arc">
            <a:avLst>
              <a:gd name="adj1" fmla="val 15927822"/>
              <a:gd name="adj2" fmla="val 545421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H="1" flipV="1">
            <a:off x="1182006" y="2230667"/>
            <a:ext cx="7091698" cy="274016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 rot="980514">
            <a:off x="1993373" y="2788395"/>
            <a:ext cx="401343" cy="156885"/>
          </a:xfrm>
          <a:custGeom>
            <a:avLst/>
            <a:gdLst>
              <a:gd name="connsiteX0" fmla="*/ 0 w 401343"/>
              <a:gd name="connsiteY0" fmla="*/ 12070 h 156885"/>
              <a:gd name="connsiteX1" fmla="*/ 49650 w 401343"/>
              <a:gd name="connsiteY1" fmla="*/ 3795 h 156885"/>
              <a:gd name="connsiteX2" fmla="*/ 144814 w 401343"/>
              <a:gd name="connsiteY2" fmla="*/ 65859 h 156885"/>
              <a:gd name="connsiteX3" fmla="*/ 231703 w 401343"/>
              <a:gd name="connsiteY3" fmla="*/ 127922 h 156885"/>
              <a:gd name="connsiteX4" fmla="*/ 326867 w 401343"/>
              <a:gd name="connsiteY4" fmla="*/ 148610 h 156885"/>
              <a:gd name="connsiteX5" fmla="*/ 401343 w 401343"/>
              <a:gd name="connsiteY5" fmla="*/ 156885 h 1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343" h="156885">
                <a:moveTo>
                  <a:pt x="0" y="12070"/>
                </a:moveTo>
                <a:cubicBezTo>
                  <a:pt x="12757" y="3450"/>
                  <a:pt x="25514" y="-5170"/>
                  <a:pt x="49650" y="3795"/>
                </a:cubicBezTo>
                <a:cubicBezTo>
                  <a:pt x="73786" y="12760"/>
                  <a:pt x="114472" y="45171"/>
                  <a:pt x="144814" y="65859"/>
                </a:cubicBezTo>
                <a:cubicBezTo>
                  <a:pt x="175156" y="86547"/>
                  <a:pt x="201361" y="114130"/>
                  <a:pt x="231703" y="127922"/>
                </a:cubicBezTo>
                <a:cubicBezTo>
                  <a:pt x="262045" y="141714"/>
                  <a:pt x="298594" y="143783"/>
                  <a:pt x="326867" y="148610"/>
                </a:cubicBezTo>
                <a:cubicBezTo>
                  <a:pt x="355140" y="153437"/>
                  <a:pt x="378241" y="155161"/>
                  <a:pt x="401343" y="156885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95330" y="2938067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8GeV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130094" y="3132433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120GeV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14, 2014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Chuck Ankenbrandt, Muons, Inc.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8AA732-D92D-4FE8-B327-5F9895025C0C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35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July 14, 2014</a:t>
            </a:r>
            <a:endParaRPr lang="en-US" altLang="en-US" sz="1800" b="0">
              <a:latin typeface="Times New Roman" pitchFamily="18" charset="0"/>
            </a:endParaRPr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43800" y="6477000"/>
            <a:ext cx="9906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9FE77E3D-14AC-4A1F-9206-F951C3640D2C}" type="slidenum">
              <a:rPr lang="en-US" altLang="en-US" sz="1800" b="0" smtClean="0">
                <a:latin typeface="Times New Roman" pitchFamily="18" charset="0"/>
              </a:rPr>
              <a:pPr/>
              <a:t>16</a:t>
            </a:fld>
            <a:endParaRPr lang="en-US" altLang="en-US" sz="1800" b="0" smtClean="0">
              <a:latin typeface="Times New Roman" pitchFamily="18" charset="0"/>
            </a:endParaRPr>
          </a:p>
        </p:txBody>
      </p:sp>
      <p:sp>
        <p:nvSpPr>
          <p:cNvPr id="9523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81400" y="6477000"/>
            <a:ext cx="3581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Chuck Ankenbrandt, Muons, Inc.</a:t>
            </a:r>
          </a:p>
        </p:txBody>
      </p:sp>
      <p:sp>
        <p:nvSpPr>
          <p:cNvPr id="9523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629400" cy="762000"/>
          </a:xfrm>
        </p:spPr>
        <p:txBody>
          <a:bodyPr/>
          <a:lstStyle/>
          <a:p>
            <a:r>
              <a:rPr lang="en-US" altLang="en-US" sz="2800" dirty="0" smtClean="0"/>
              <a:t>Features of the Proposed Plan</a:t>
            </a:r>
          </a:p>
        </p:txBody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1816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solidFill>
                <a:schemeClr val="tx2"/>
              </a:solidFill>
            </a:endParaRPr>
          </a:p>
          <a:p>
            <a:r>
              <a:rPr lang="en-US" altLang="en-US" dirty="0" smtClean="0">
                <a:solidFill>
                  <a:schemeClr val="tx2"/>
                </a:solidFill>
              </a:rPr>
              <a:t>Exploit synergies of </a:t>
            </a:r>
            <a:r>
              <a:rPr lang="en-US" altLang="en-US" dirty="0" err="1" smtClean="0">
                <a:solidFill>
                  <a:schemeClr val="tx2"/>
                </a:solidFill>
              </a:rPr>
              <a:t>NuSTORM</a:t>
            </a:r>
            <a:r>
              <a:rPr lang="en-US" altLang="en-US" dirty="0" smtClean="0">
                <a:solidFill>
                  <a:schemeClr val="tx2"/>
                </a:solidFill>
              </a:rPr>
              <a:t> and </a:t>
            </a:r>
            <a:r>
              <a:rPr lang="en-US" altLang="en-US" dirty="0" err="1" smtClean="0">
                <a:solidFill>
                  <a:schemeClr val="tx2"/>
                </a:solidFill>
              </a:rPr>
              <a:t>NuMAX</a:t>
            </a:r>
            <a:endParaRPr lang="en-US" altLang="en-US" dirty="0" smtClean="0">
              <a:solidFill>
                <a:schemeClr val="tx2"/>
              </a:solidFill>
            </a:endParaRPr>
          </a:p>
          <a:p>
            <a:r>
              <a:rPr lang="en-US" altLang="en-US" dirty="0" err="1" smtClean="0">
                <a:solidFill>
                  <a:schemeClr val="tx2"/>
                </a:solidFill>
              </a:rPr>
              <a:t>NuSTORM</a:t>
            </a:r>
            <a:r>
              <a:rPr lang="en-US" altLang="en-US" dirty="0" smtClean="0">
                <a:solidFill>
                  <a:schemeClr val="tx2"/>
                </a:solidFill>
              </a:rPr>
              <a:t> and </a:t>
            </a:r>
            <a:r>
              <a:rPr lang="en-US" altLang="en-US" dirty="0" err="1" smtClean="0">
                <a:solidFill>
                  <a:schemeClr val="tx2"/>
                </a:solidFill>
              </a:rPr>
              <a:t>NuMAX</a:t>
            </a:r>
            <a:r>
              <a:rPr lang="en-US" altLang="en-US" dirty="0" smtClean="0">
                <a:solidFill>
                  <a:schemeClr val="tx2"/>
                </a:solidFill>
              </a:rPr>
              <a:t> use same (bi-directional) target complex</a:t>
            </a:r>
          </a:p>
          <a:p>
            <a:r>
              <a:rPr lang="en-US" altLang="en-US" dirty="0" err="1" smtClean="0">
                <a:solidFill>
                  <a:schemeClr val="tx2"/>
                </a:solidFill>
              </a:rPr>
              <a:t>Muon</a:t>
            </a:r>
            <a:r>
              <a:rPr lang="en-US" altLang="en-US" dirty="0" smtClean="0">
                <a:solidFill>
                  <a:schemeClr val="tx2"/>
                </a:solidFill>
              </a:rPr>
              <a:t> test beam is generated where production cooling facilities will eventually be located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Beams from Booster and Main Injector can be delivered to the production target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Describe flow of beams with reference to the site layout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July 14, 2014</a:t>
            </a:r>
            <a:endParaRPr lang="en-US" altLang="en-US" sz="1800" b="0">
              <a:latin typeface="Times New Roman" pitchFamily="18" charset="0"/>
            </a:endParaRPr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43800" y="6477000"/>
            <a:ext cx="9906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9FE77E3D-14AC-4A1F-9206-F951C3640D2C}" type="slidenum">
              <a:rPr lang="en-US" altLang="en-US" sz="1800" b="0" smtClean="0">
                <a:latin typeface="Times New Roman" pitchFamily="18" charset="0"/>
              </a:rPr>
              <a:pPr/>
              <a:t>17</a:t>
            </a:fld>
            <a:endParaRPr lang="en-US" altLang="en-US" sz="1800" b="0" smtClean="0">
              <a:latin typeface="Times New Roman" pitchFamily="18" charset="0"/>
            </a:endParaRPr>
          </a:p>
        </p:txBody>
      </p:sp>
      <p:sp>
        <p:nvSpPr>
          <p:cNvPr id="9523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81400" y="6477000"/>
            <a:ext cx="3581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Chuck Ankenbrandt, Muons, Inc.</a:t>
            </a:r>
          </a:p>
        </p:txBody>
      </p:sp>
      <p:sp>
        <p:nvSpPr>
          <p:cNvPr id="9523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629400" cy="762000"/>
          </a:xfrm>
        </p:spPr>
        <p:txBody>
          <a:bodyPr/>
          <a:lstStyle/>
          <a:p>
            <a:r>
              <a:rPr lang="en-US" altLang="en-US" sz="2800" dirty="0" err="1" smtClean="0"/>
              <a:t>Muon</a:t>
            </a:r>
            <a:r>
              <a:rPr lang="en-US" altLang="en-US" sz="2800" dirty="0" smtClean="0"/>
              <a:t> storage ring(s): possibilities</a:t>
            </a:r>
          </a:p>
        </p:txBody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181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Exploit synergies of </a:t>
            </a:r>
            <a:r>
              <a:rPr lang="en-US" altLang="en-US" dirty="0" err="1" smtClean="0">
                <a:solidFill>
                  <a:schemeClr val="tx2"/>
                </a:solidFill>
              </a:rPr>
              <a:t>NuSTORM</a:t>
            </a:r>
            <a:r>
              <a:rPr lang="en-US" altLang="en-US" dirty="0" smtClean="0">
                <a:solidFill>
                  <a:schemeClr val="tx2"/>
                </a:solidFill>
              </a:rPr>
              <a:t> and </a:t>
            </a:r>
            <a:r>
              <a:rPr lang="en-US" altLang="en-US" dirty="0" err="1" smtClean="0">
                <a:solidFill>
                  <a:schemeClr val="tx2"/>
                </a:solidFill>
              </a:rPr>
              <a:t>NuMAX</a:t>
            </a:r>
            <a:endParaRPr lang="en-US" altLang="en-US" dirty="0" smtClean="0">
              <a:solidFill>
                <a:schemeClr val="tx2"/>
              </a:solidFill>
            </a:endParaRPr>
          </a:p>
          <a:p>
            <a:r>
              <a:rPr lang="en-US" altLang="en-US" dirty="0" smtClean="0">
                <a:solidFill>
                  <a:schemeClr val="tx2"/>
                </a:solidFill>
              </a:rPr>
              <a:t>Can run </a:t>
            </a:r>
            <a:r>
              <a:rPr lang="en-US" altLang="en-US" dirty="0" err="1" smtClean="0">
                <a:solidFill>
                  <a:schemeClr val="tx2"/>
                </a:solidFill>
              </a:rPr>
              <a:t>NuSTORM</a:t>
            </a:r>
            <a:r>
              <a:rPr lang="en-US" altLang="en-US" dirty="0" smtClean="0">
                <a:solidFill>
                  <a:schemeClr val="tx2"/>
                </a:solidFill>
              </a:rPr>
              <a:t> two ways: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With hot beam from Main Injector (as in </a:t>
            </a:r>
            <a:r>
              <a:rPr lang="en-US" altLang="en-US" dirty="0" err="1" smtClean="0">
                <a:solidFill>
                  <a:schemeClr val="tx2"/>
                </a:solidFill>
              </a:rPr>
              <a:t>NuSTORM</a:t>
            </a:r>
            <a:r>
              <a:rPr lang="en-US" altLang="en-US" dirty="0" smtClean="0">
                <a:solidFill>
                  <a:schemeClr val="tx2"/>
                </a:solidFill>
              </a:rPr>
              <a:t> proposal)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With cold beam from </a:t>
            </a:r>
            <a:r>
              <a:rPr lang="en-US" altLang="en-US" dirty="0" err="1" smtClean="0">
                <a:solidFill>
                  <a:schemeClr val="tx2"/>
                </a:solidFill>
              </a:rPr>
              <a:t>muon</a:t>
            </a:r>
            <a:r>
              <a:rPr lang="en-US" altLang="en-US" dirty="0" smtClean="0">
                <a:solidFill>
                  <a:schemeClr val="tx2"/>
                </a:solidFill>
              </a:rPr>
              <a:t> facility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At first, the ring is horizontal, pointing toward </a:t>
            </a:r>
            <a:r>
              <a:rPr lang="en-US" altLang="en-US" dirty="0" err="1" smtClean="0">
                <a:solidFill>
                  <a:schemeClr val="tx2"/>
                </a:solidFill>
              </a:rPr>
              <a:t>DZero</a:t>
            </a:r>
            <a:r>
              <a:rPr lang="en-US" altLang="en-US" dirty="0" smtClean="0">
                <a:solidFill>
                  <a:schemeClr val="tx2"/>
                </a:solidFill>
              </a:rPr>
              <a:t>, and uses protons from the Main Injector.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Second </a:t>
            </a:r>
            <a:r>
              <a:rPr lang="en-US" altLang="en-US" dirty="0" err="1" smtClean="0">
                <a:solidFill>
                  <a:schemeClr val="tx2"/>
                </a:solidFill>
              </a:rPr>
              <a:t>config</a:t>
            </a:r>
            <a:r>
              <a:rPr lang="en-US" altLang="en-US" dirty="0" smtClean="0">
                <a:solidFill>
                  <a:schemeClr val="tx2"/>
                </a:solidFill>
              </a:rPr>
              <a:t>: straight sections “hinged” toward LBNE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Can feed LBNE and </a:t>
            </a:r>
            <a:r>
              <a:rPr lang="en-US" altLang="en-US" dirty="0" err="1" smtClean="0">
                <a:solidFill>
                  <a:schemeClr val="tx2"/>
                </a:solidFill>
              </a:rPr>
              <a:t>NuSTORM</a:t>
            </a:r>
            <a:r>
              <a:rPr lang="en-US" altLang="en-US" dirty="0" smtClean="0">
                <a:solidFill>
                  <a:schemeClr val="tx2"/>
                </a:solidFill>
              </a:rPr>
              <a:t> simultaneously</a:t>
            </a:r>
          </a:p>
          <a:p>
            <a:endParaRPr lang="en-US" alt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8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July 14, 2014</a:t>
            </a:r>
            <a:endParaRPr lang="en-US" altLang="en-US" sz="1800" b="0">
              <a:latin typeface="Times New Roman" pitchFamily="18" charset="0"/>
            </a:endParaRPr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43800" y="6477000"/>
            <a:ext cx="9906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9FE77E3D-14AC-4A1F-9206-F951C3640D2C}" type="slidenum">
              <a:rPr lang="en-US" altLang="en-US" sz="1800" b="0" smtClean="0">
                <a:latin typeface="Times New Roman" pitchFamily="18" charset="0"/>
              </a:rPr>
              <a:pPr/>
              <a:t>18</a:t>
            </a:fld>
            <a:endParaRPr lang="en-US" altLang="en-US" sz="1800" b="0" smtClean="0">
              <a:latin typeface="Times New Roman" pitchFamily="18" charset="0"/>
            </a:endParaRPr>
          </a:p>
        </p:txBody>
      </p:sp>
      <p:sp>
        <p:nvSpPr>
          <p:cNvPr id="9523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81400" y="6477000"/>
            <a:ext cx="3581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Chuck Ankenbrandt, Muons, Inc.</a:t>
            </a:r>
          </a:p>
        </p:txBody>
      </p:sp>
      <p:sp>
        <p:nvSpPr>
          <p:cNvPr id="9523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629400" cy="762000"/>
          </a:xfrm>
        </p:spPr>
        <p:txBody>
          <a:bodyPr/>
          <a:lstStyle/>
          <a:p>
            <a:r>
              <a:rPr lang="en-US" altLang="en-US" sz="2800" dirty="0" smtClean="0"/>
              <a:t>An even cheaper first step</a:t>
            </a:r>
          </a:p>
        </p:txBody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181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The first </a:t>
            </a:r>
            <a:r>
              <a:rPr lang="en-US" altLang="en-US" dirty="0" err="1" smtClean="0">
                <a:solidFill>
                  <a:schemeClr val="tx2"/>
                </a:solidFill>
              </a:rPr>
              <a:t>muon</a:t>
            </a:r>
            <a:r>
              <a:rPr lang="en-US" altLang="en-US" dirty="0" smtClean="0">
                <a:solidFill>
                  <a:schemeClr val="tx2"/>
                </a:solidFill>
              </a:rPr>
              <a:t> storage ring could be a low-energy (few hundred MeV) ring with several purposes.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Provide cold extracted </a:t>
            </a:r>
            <a:r>
              <a:rPr lang="en-US" altLang="en-US" dirty="0" err="1" smtClean="0">
                <a:solidFill>
                  <a:schemeClr val="tx2"/>
                </a:solidFill>
              </a:rPr>
              <a:t>muon</a:t>
            </a:r>
            <a:r>
              <a:rPr lang="en-US" altLang="en-US" dirty="0" smtClean="0">
                <a:solidFill>
                  <a:schemeClr val="tx2"/>
                </a:solidFill>
              </a:rPr>
              <a:t> beams.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Demonstrate cooling.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Gain experience with </a:t>
            </a:r>
            <a:r>
              <a:rPr lang="en-US" altLang="en-US" dirty="0" err="1" smtClean="0">
                <a:solidFill>
                  <a:schemeClr val="tx2"/>
                </a:solidFill>
              </a:rPr>
              <a:t>muon</a:t>
            </a:r>
            <a:r>
              <a:rPr lang="en-US" altLang="en-US" dirty="0" smtClean="0">
                <a:solidFill>
                  <a:schemeClr val="tx2"/>
                </a:solidFill>
              </a:rPr>
              <a:t> storage rings.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This </a:t>
            </a:r>
            <a:r>
              <a:rPr lang="en-US" altLang="en-US" dirty="0" smtClean="0">
                <a:solidFill>
                  <a:schemeClr val="tx2"/>
                </a:solidFill>
              </a:rPr>
              <a:t>ring could also exploit the internal target idea.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In fact, two or more </a:t>
            </a:r>
            <a:r>
              <a:rPr lang="en-US" altLang="en-US" dirty="0" err="1" smtClean="0">
                <a:solidFill>
                  <a:schemeClr val="tx2"/>
                </a:solidFill>
              </a:rPr>
              <a:t>muon</a:t>
            </a:r>
            <a:r>
              <a:rPr lang="en-US" altLang="en-US" dirty="0" smtClean="0">
                <a:solidFill>
                  <a:schemeClr val="tx2"/>
                </a:solidFill>
              </a:rPr>
              <a:t> rings could share the same production straight section (Cf. my N-Ring </a:t>
            </a:r>
            <a:r>
              <a:rPr lang="en-US" altLang="en-US" dirty="0" err="1" smtClean="0">
                <a:solidFill>
                  <a:schemeClr val="tx2"/>
                </a:solidFill>
              </a:rPr>
              <a:t>CircUS</a:t>
            </a:r>
            <a:r>
              <a:rPr lang="en-US" altLang="en-US" dirty="0" smtClean="0">
                <a:solidFill>
                  <a:schemeClr val="tx2"/>
                </a:solidFill>
              </a:rPr>
              <a:t> paper)</a:t>
            </a:r>
          </a:p>
          <a:p>
            <a:endParaRPr lang="en-US" alt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July 14, 2014</a:t>
            </a:r>
            <a:endParaRPr lang="en-US" altLang="en-US" sz="1800" b="0">
              <a:latin typeface="Times New Roman" pitchFamily="18" charset="0"/>
            </a:endParaRPr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43800" y="6477000"/>
            <a:ext cx="9906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9FE77E3D-14AC-4A1F-9206-F951C3640D2C}" type="slidenum">
              <a:rPr lang="en-US" altLang="en-US" sz="1800" b="0" smtClean="0">
                <a:latin typeface="Times New Roman" pitchFamily="18" charset="0"/>
              </a:rPr>
              <a:pPr/>
              <a:t>19</a:t>
            </a:fld>
            <a:endParaRPr lang="en-US" altLang="en-US" sz="1800" b="0" smtClean="0">
              <a:latin typeface="Times New Roman" pitchFamily="18" charset="0"/>
            </a:endParaRPr>
          </a:p>
        </p:txBody>
      </p:sp>
      <p:sp>
        <p:nvSpPr>
          <p:cNvPr id="9523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81400" y="6477000"/>
            <a:ext cx="3581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Chuck Ankenbrandt, Muons, Inc.</a:t>
            </a:r>
          </a:p>
        </p:txBody>
      </p:sp>
      <p:sp>
        <p:nvSpPr>
          <p:cNvPr id="9523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629400" cy="762000"/>
          </a:xfrm>
        </p:spPr>
        <p:txBody>
          <a:bodyPr/>
          <a:lstStyle/>
          <a:p>
            <a:r>
              <a:rPr lang="en-US" altLang="en-US" sz="2800" dirty="0" smtClean="0"/>
              <a:t>Cosmic rays</a:t>
            </a:r>
          </a:p>
        </p:txBody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181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There are about </a:t>
            </a:r>
            <a:r>
              <a:rPr lang="en-US" dirty="0" smtClean="0"/>
              <a:t>10</a:t>
            </a:r>
            <a:r>
              <a:rPr lang="en-US" baseline="30000" dirty="0" smtClean="0"/>
              <a:t>10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muons</a:t>
            </a:r>
            <a:r>
              <a:rPr lang="en-US" altLang="en-US" dirty="0" smtClean="0">
                <a:solidFill>
                  <a:schemeClr val="tx2"/>
                </a:solidFill>
              </a:rPr>
              <a:t> per second striking the </a:t>
            </a:r>
            <a:r>
              <a:rPr lang="en-US" altLang="en-US" dirty="0" err="1" smtClean="0">
                <a:solidFill>
                  <a:schemeClr val="tx2"/>
                </a:solidFill>
              </a:rPr>
              <a:t>Fermilab</a:t>
            </a:r>
            <a:r>
              <a:rPr lang="en-US" altLang="en-US" dirty="0" smtClean="0">
                <a:solidFill>
                  <a:schemeClr val="tx2"/>
                </a:solidFill>
              </a:rPr>
              <a:t> site from </a:t>
            </a:r>
            <a:r>
              <a:rPr lang="en-US" altLang="en-US" dirty="0" smtClean="0">
                <a:solidFill>
                  <a:schemeClr val="tx2"/>
                </a:solidFill>
              </a:rPr>
              <a:t>above.</a:t>
            </a:r>
            <a:endParaRPr lang="en-US" altLang="en-US" dirty="0" smtClean="0">
              <a:solidFill>
                <a:schemeClr val="tx2"/>
              </a:solidFill>
            </a:endParaRPr>
          </a:p>
          <a:p>
            <a:r>
              <a:rPr lang="en-US" altLang="en-US" dirty="0" smtClean="0">
                <a:solidFill>
                  <a:schemeClr val="tx2"/>
                </a:solidFill>
              </a:rPr>
              <a:t>An intense beam, albeit with quite large </a:t>
            </a:r>
            <a:r>
              <a:rPr lang="en-US" altLang="en-US" dirty="0" err="1" smtClean="0">
                <a:solidFill>
                  <a:schemeClr val="tx2"/>
                </a:solidFill>
              </a:rPr>
              <a:t>emittances</a:t>
            </a:r>
            <a:endParaRPr lang="en-US" altLang="en-US" dirty="0" smtClean="0">
              <a:solidFill>
                <a:schemeClr val="tx2"/>
              </a:solidFill>
            </a:endParaRPr>
          </a:p>
          <a:p>
            <a:r>
              <a:rPr lang="en-US" altLang="en-US" dirty="0" smtClean="0">
                <a:solidFill>
                  <a:schemeClr val="tx2"/>
                </a:solidFill>
              </a:rPr>
              <a:t>The price is </a:t>
            </a:r>
            <a:r>
              <a:rPr lang="en-US" altLang="en-US" dirty="0" smtClean="0">
                <a:solidFill>
                  <a:schemeClr val="tx2"/>
                </a:solidFill>
              </a:rPr>
              <a:t>right.</a:t>
            </a:r>
            <a:endParaRPr lang="en-US" altLang="en-US" dirty="0" smtClean="0">
              <a:solidFill>
                <a:schemeClr val="tx2"/>
              </a:solidFill>
            </a:endParaRPr>
          </a:p>
          <a:p>
            <a:r>
              <a:rPr lang="en-US" altLang="en-US" dirty="0" smtClean="0">
                <a:solidFill>
                  <a:schemeClr val="tx2"/>
                </a:solidFill>
              </a:rPr>
              <a:t>Not even P5 can turn this beam off!</a:t>
            </a:r>
          </a:p>
        </p:txBody>
      </p:sp>
    </p:spTree>
    <p:extLst>
      <p:ext uri="{BB962C8B-B14F-4D97-AF65-F5344CB8AC3E}">
        <p14:creationId xmlns:p14="http://schemas.microsoft.com/office/powerpoint/2010/main" val="3141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July 14, 2014</a:t>
            </a:r>
            <a:endParaRPr lang="en-US" altLang="en-US" sz="1800" b="0">
              <a:latin typeface="Times New Roman" pitchFamily="18" charset="0"/>
            </a:endParaRPr>
          </a:p>
        </p:txBody>
      </p:sp>
      <p:sp>
        <p:nvSpPr>
          <p:cNvPr id="942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43800" y="6477000"/>
            <a:ext cx="9906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3B81A1C1-E1F1-4EB0-AEE9-915C9D4AF0F1}" type="slidenum">
              <a:rPr lang="en-US" altLang="en-US" sz="1800" b="0" smtClean="0">
                <a:latin typeface="Times New Roman" pitchFamily="18" charset="0"/>
              </a:rPr>
              <a:pPr/>
              <a:t>2</a:t>
            </a:fld>
            <a:endParaRPr lang="en-US" altLang="en-US" sz="1800" b="0" smtClean="0">
              <a:latin typeface="Times New Roman" pitchFamily="18" charset="0"/>
            </a:endParaRPr>
          </a:p>
        </p:txBody>
      </p:sp>
      <p:sp>
        <p:nvSpPr>
          <p:cNvPr id="94212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81400" y="6477000"/>
            <a:ext cx="3581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Chuck Ankenbrandt, Muons, Inc.</a:t>
            </a:r>
          </a:p>
        </p:txBody>
      </p:sp>
      <p:sp>
        <p:nvSpPr>
          <p:cNvPr id="9421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629400" cy="762000"/>
          </a:xfrm>
        </p:spPr>
        <p:txBody>
          <a:bodyPr/>
          <a:lstStyle/>
          <a:p>
            <a:r>
              <a:rPr lang="en-US" altLang="en-US" sz="2800" dirty="0" smtClean="0"/>
              <a:t>Outline</a:t>
            </a:r>
          </a:p>
        </p:txBody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181600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tx2"/>
                </a:solidFill>
              </a:rPr>
              <a:t>Introduction</a:t>
            </a:r>
          </a:p>
          <a:p>
            <a:pPr lvl="1"/>
            <a:r>
              <a:rPr lang="en-US" altLang="en-US" sz="2800" dirty="0" smtClean="0">
                <a:solidFill>
                  <a:schemeClr val="tx2"/>
                </a:solidFill>
              </a:rPr>
              <a:t>The situation </a:t>
            </a:r>
            <a:r>
              <a:rPr lang="en-US" altLang="en-US" sz="2800" dirty="0">
                <a:solidFill>
                  <a:schemeClr val="tx2"/>
                </a:solidFill>
              </a:rPr>
              <a:t>P2P5 </a:t>
            </a:r>
            <a:r>
              <a:rPr lang="en-US" altLang="en-US" sz="2800" dirty="0" smtClean="0">
                <a:solidFill>
                  <a:schemeClr val="tx2"/>
                </a:solidFill>
              </a:rPr>
              <a:t>(prior to P5)</a:t>
            </a:r>
          </a:p>
          <a:p>
            <a:pPr lvl="1"/>
            <a:r>
              <a:rPr lang="en-US" altLang="en-US" sz="2800" dirty="0" smtClean="0">
                <a:solidFill>
                  <a:schemeClr val="tx2"/>
                </a:solidFill>
              </a:rPr>
              <a:t>P5 happens… (hits the fan)</a:t>
            </a:r>
          </a:p>
          <a:p>
            <a:pPr lvl="1"/>
            <a:r>
              <a:rPr lang="en-US" altLang="en-US" sz="2800" dirty="0" smtClean="0">
                <a:solidFill>
                  <a:schemeClr val="tx2"/>
                </a:solidFill>
              </a:rPr>
              <a:t>Possible paths forward, or How to </a:t>
            </a:r>
            <a:r>
              <a:rPr lang="en-US" altLang="en-US" sz="2800" dirty="0" err="1" smtClean="0">
                <a:solidFill>
                  <a:schemeClr val="tx2"/>
                </a:solidFill>
              </a:rPr>
              <a:t>surVive</a:t>
            </a:r>
            <a:r>
              <a:rPr lang="en-US" altLang="en-US" sz="2800" dirty="0" smtClean="0">
                <a:solidFill>
                  <a:schemeClr val="tx2"/>
                </a:solidFill>
              </a:rPr>
              <a:t> P5</a:t>
            </a:r>
          </a:p>
          <a:p>
            <a:r>
              <a:rPr lang="en-US" altLang="en-US" sz="3200" dirty="0" smtClean="0">
                <a:solidFill>
                  <a:schemeClr val="tx2"/>
                </a:solidFill>
              </a:rPr>
              <a:t>Staging </a:t>
            </a:r>
            <a:r>
              <a:rPr lang="en-US" altLang="en-US" sz="3200" dirty="0" err="1" smtClean="0">
                <a:solidFill>
                  <a:schemeClr val="tx2"/>
                </a:solidFill>
              </a:rPr>
              <a:t>NuSTORM</a:t>
            </a:r>
            <a:endParaRPr lang="en-US" altLang="en-US" sz="3200" dirty="0" smtClean="0">
              <a:solidFill>
                <a:schemeClr val="tx2"/>
              </a:solidFill>
            </a:endParaRPr>
          </a:p>
          <a:p>
            <a:r>
              <a:rPr lang="en-US" altLang="en-US" sz="3200" dirty="0" smtClean="0">
                <a:solidFill>
                  <a:schemeClr val="tx2"/>
                </a:solidFill>
              </a:rPr>
              <a:t>Possible paths from </a:t>
            </a:r>
            <a:r>
              <a:rPr lang="en-US" altLang="en-US" sz="3200" dirty="0" err="1" smtClean="0">
                <a:solidFill>
                  <a:schemeClr val="tx2"/>
                </a:solidFill>
              </a:rPr>
              <a:t>NuSTORM</a:t>
            </a:r>
            <a:r>
              <a:rPr lang="en-US" altLang="en-US" sz="3200" dirty="0" smtClean="0">
                <a:solidFill>
                  <a:schemeClr val="tx2"/>
                </a:solidFill>
              </a:rPr>
              <a:t> to </a:t>
            </a:r>
            <a:r>
              <a:rPr lang="en-US" altLang="en-US" sz="3200" dirty="0" err="1" smtClean="0">
                <a:solidFill>
                  <a:schemeClr val="tx2"/>
                </a:solidFill>
              </a:rPr>
              <a:t>NuMAX</a:t>
            </a:r>
            <a:endParaRPr lang="en-US" altLang="en-US" sz="3200" dirty="0" smtClean="0">
              <a:solidFill>
                <a:schemeClr val="tx2"/>
              </a:solidFill>
            </a:endParaRPr>
          </a:p>
          <a:p>
            <a:r>
              <a:rPr lang="en-US" altLang="en-US" sz="3200" dirty="0">
                <a:solidFill>
                  <a:schemeClr val="tx2"/>
                </a:solidFill>
              </a:rPr>
              <a:t>P</a:t>
            </a:r>
            <a:r>
              <a:rPr lang="en-US" altLang="en-US" sz="3200" dirty="0" smtClean="0">
                <a:solidFill>
                  <a:schemeClr val="tx2"/>
                </a:solidFill>
              </a:rPr>
              <a:t>ossible layout and siting</a:t>
            </a:r>
            <a:endParaRPr lang="en-US" altLang="en-US" sz="2800" dirty="0" smtClean="0">
              <a:solidFill>
                <a:schemeClr val="tx2"/>
              </a:solidFill>
            </a:endParaRPr>
          </a:p>
          <a:p>
            <a:pPr lvl="1"/>
            <a:r>
              <a:rPr lang="en-US" altLang="en-US" sz="2800" dirty="0" smtClean="0">
                <a:solidFill>
                  <a:schemeClr val="tx2"/>
                </a:solidFill>
              </a:rPr>
              <a:t>Features</a:t>
            </a:r>
          </a:p>
          <a:p>
            <a:pPr lvl="1"/>
            <a:r>
              <a:rPr lang="en-US" altLang="en-US" sz="2800" dirty="0" smtClean="0">
                <a:solidFill>
                  <a:schemeClr val="tx2"/>
                </a:solidFill>
              </a:rPr>
              <a:t>Advantages</a:t>
            </a:r>
          </a:p>
          <a:p>
            <a:pPr marL="0" indent="0">
              <a:buNone/>
            </a:pPr>
            <a:endParaRPr lang="en-US" alt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July 14, 2014</a:t>
            </a:r>
            <a:endParaRPr lang="en-US" altLang="en-US" sz="1800" b="0">
              <a:latin typeface="Times New Roman" pitchFamily="18" charset="0"/>
            </a:endParaRPr>
          </a:p>
        </p:txBody>
      </p:sp>
      <p:sp>
        <p:nvSpPr>
          <p:cNvPr id="942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43800" y="6477000"/>
            <a:ext cx="9906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3B81A1C1-E1F1-4EB0-AEE9-915C9D4AF0F1}" type="slidenum">
              <a:rPr lang="en-US" altLang="en-US" sz="1800" b="0" smtClean="0">
                <a:latin typeface="Times New Roman" pitchFamily="18" charset="0"/>
              </a:rPr>
              <a:pPr/>
              <a:t>3</a:t>
            </a:fld>
            <a:endParaRPr lang="en-US" altLang="en-US" sz="1800" b="0" smtClean="0">
              <a:latin typeface="Times New Roman" pitchFamily="18" charset="0"/>
            </a:endParaRPr>
          </a:p>
        </p:txBody>
      </p:sp>
      <p:sp>
        <p:nvSpPr>
          <p:cNvPr id="94212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81400" y="6477000"/>
            <a:ext cx="3581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Chuck Ankenbrandt, Muons, Inc.</a:t>
            </a:r>
          </a:p>
        </p:txBody>
      </p:sp>
      <p:sp>
        <p:nvSpPr>
          <p:cNvPr id="9421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629400" cy="762000"/>
          </a:xfrm>
        </p:spPr>
        <p:txBody>
          <a:bodyPr/>
          <a:lstStyle/>
          <a:p>
            <a:r>
              <a:rPr lang="en-US" altLang="en-US" sz="2800" dirty="0" smtClean="0"/>
              <a:t>Introduction: the Situation P2P5</a:t>
            </a:r>
          </a:p>
        </p:txBody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334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The </a:t>
            </a:r>
            <a:r>
              <a:rPr lang="en-US" altLang="en-US" dirty="0" err="1" smtClean="0">
                <a:solidFill>
                  <a:schemeClr val="tx2"/>
                </a:solidFill>
              </a:rPr>
              <a:t>Muon</a:t>
            </a:r>
            <a:r>
              <a:rPr lang="en-US" altLang="en-US" dirty="0" smtClean="0">
                <a:solidFill>
                  <a:schemeClr val="tx2"/>
                </a:solidFill>
              </a:rPr>
              <a:t> Accelerator Program (MAP) launched the </a:t>
            </a:r>
            <a:r>
              <a:rPr lang="en-US" altLang="en-US" dirty="0" err="1" smtClean="0">
                <a:solidFill>
                  <a:schemeClr val="tx2"/>
                </a:solidFill>
              </a:rPr>
              <a:t>Muon</a:t>
            </a:r>
            <a:r>
              <a:rPr lang="en-US" altLang="en-US" dirty="0" smtClean="0">
                <a:solidFill>
                  <a:schemeClr val="tx2"/>
                </a:solidFill>
              </a:rPr>
              <a:t> Accelerator Staging Study (MASS), which in early May issued a set of recommendations.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 The staged approach included </a:t>
            </a:r>
            <a:r>
              <a:rPr lang="en-US" altLang="en-US" dirty="0" err="1" smtClean="0">
                <a:solidFill>
                  <a:schemeClr val="tx2"/>
                </a:solidFill>
              </a:rPr>
              <a:t>NuSTORM</a:t>
            </a:r>
            <a:r>
              <a:rPr lang="en-US" altLang="en-US" dirty="0" smtClean="0">
                <a:solidFill>
                  <a:schemeClr val="tx2"/>
                </a:solidFill>
              </a:rPr>
              <a:t> as a first step and </a:t>
            </a:r>
            <a:r>
              <a:rPr lang="en-US" altLang="en-US" dirty="0" err="1" smtClean="0">
                <a:solidFill>
                  <a:schemeClr val="tx2"/>
                </a:solidFill>
              </a:rPr>
              <a:t>NuMAX</a:t>
            </a:r>
            <a:r>
              <a:rPr lang="en-US" altLang="en-US" dirty="0" smtClean="0">
                <a:solidFill>
                  <a:schemeClr val="tx2"/>
                </a:solidFill>
              </a:rPr>
              <a:t>+ as the ultimate neutrino factory.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MAP and MASS experienced strong support from several review committees. 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The layout that MASS suggested (cf. the next slide) illustrates their recommendations.</a:t>
            </a:r>
            <a:endParaRPr lang="en-US" altLang="en-US" dirty="0">
              <a:solidFill>
                <a:schemeClr val="tx2"/>
              </a:solidFill>
            </a:endParaRPr>
          </a:p>
          <a:p>
            <a:endParaRPr lang="en-US" alt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14,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Chuck Ankenbrandt, Muons,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EFE05-EC4A-48A0-AB60-C74F0BC920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7543800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82061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Layout from MASS recommendation document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July 14, 2014</a:t>
            </a:r>
            <a:endParaRPr lang="en-US" altLang="en-US" sz="1800" b="0">
              <a:latin typeface="Times New Roman" pitchFamily="18" charset="0"/>
            </a:endParaRPr>
          </a:p>
        </p:txBody>
      </p:sp>
      <p:sp>
        <p:nvSpPr>
          <p:cNvPr id="942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43800" y="6477000"/>
            <a:ext cx="9906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3B81A1C1-E1F1-4EB0-AEE9-915C9D4AF0F1}" type="slidenum">
              <a:rPr lang="en-US" altLang="en-US" sz="1800" b="0" smtClean="0">
                <a:latin typeface="Times New Roman" pitchFamily="18" charset="0"/>
              </a:rPr>
              <a:pPr/>
              <a:t>5</a:t>
            </a:fld>
            <a:endParaRPr lang="en-US" altLang="en-US" sz="1800" b="0" smtClean="0">
              <a:latin typeface="Times New Roman" pitchFamily="18" charset="0"/>
            </a:endParaRPr>
          </a:p>
        </p:txBody>
      </p:sp>
      <p:sp>
        <p:nvSpPr>
          <p:cNvPr id="94212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81400" y="6477000"/>
            <a:ext cx="3581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Chuck Ankenbrandt, Muons, Inc.</a:t>
            </a:r>
          </a:p>
        </p:txBody>
      </p:sp>
      <p:sp>
        <p:nvSpPr>
          <p:cNvPr id="9421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629400" cy="762000"/>
          </a:xfrm>
        </p:spPr>
        <p:txBody>
          <a:bodyPr/>
          <a:lstStyle/>
          <a:p>
            <a:r>
              <a:rPr lang="en-US" altLang="en-US" sz="2800" dirty="0" smtClean="0"/>
              <a:t>Introduction: P5 happens</a:t>
            </a:r>
          </a:p>
        </p:txBody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534400" cy="5334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On May 22, P5 </a:t>
            </a:r>
            <a:r>
              <a:rPr lang="en-US" altLang="en-US" dirty="0">
                <a:solidFill>
                  <a:schemeClr val="tx2"/>
                </a:solidFill>
              </a:rPr>
              <a:t>issued </a:t>
            </a:r>
            <a:r>
              <a:rPr lang="en-US" altLang="en-US" dirty="0" smtClean="0">
                <a:solidFill>
                  <a:schemeClr val="tx2"/>
                </a:solidFill>
              </a:rPr>
              <a:t>a set </a:t>
            </a:r>
            <a:r>
              <a:rPr lang="en-US" altLang="en-US" dirty="0">
                <a:solidFill>
                  <a:schemeClr val="tx2"/>
                </a:solidFill>
              </a:rPr>
              <a:t>of recommendations, </a:t>
            </a:r>
            <a:r>
              <a:rPr lang="en-US" altLang="en-US" dirty="0" smtClean="0">
                <a:solidFill>
                  <a:schemeClr val="tx2"/>
                </a:solidFill>
              </a:rPr>
              <a:t>including the following:</a:t>
            </a:r>
            <a:endParaRPr lang="en-US" altLang="en-US" dirty="0">
              <a:solidFill>
                <a:schemeClr val="tx2"/>
              </a:solidFill>
            </a:endParaRP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The high value of </a:t>
            </a:r>
            <a:r>
              <a:rPr lang="en-US" dirty="0">
                <a:solidFill>
                  <a:schemeClr val="tx2"/>
                </a:solidFill>
                <a:latin typeface="Symbol"/>
                <a:ea typeface="Calibri"/>
                <a:cs typeface="Times New Roman"/>
              </a:rPr>
              <a:t>q</a:t>
            </a:r>
            <a:r>
              <a:rPr lang="en-US" baseline="-25000" dirty="0">
                <a:solidFill>
                  <a:schemeClr val="tx2"/>
                </a:solidFill>
                <a:latin typeface="Symbol"/>
                <a:ea typeface="Calibri"/>
                <a:cs typeface="Times New Roman"/>
              </a:rPr>
              <a:t>13</a:t>
            </a:r>
            <a:r>
              <a:rPr lang="en-US" sz="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altLang="en-US" dirty="0">
                <a:solidFill>
                  <a:schemeClr val="tx2"/>
                </a:solidFill>
              </a:rPr>
              <a:t>may make it possible to study long-baseline oscillations </a:t>
            </a:r>
            <a:r>
              <a:rPr lang="en-US" altLang="en-US" dirty="0" smtClean="0">
                <a:solidFill>
                  <a:schemeClr val="tx2"/>
                </a:solidFill>
              </a:rPr>
              <a:t>well enough </a:t>
            </a:r>
            <a:r>
              <a:rPr lang="en-US" altLang="en-US" dirty="0">
                <a:solidFill>
                  <a:srgbClr val="C00000"/>
                </a:solidFill>
              </a:rPr>
              <a:t>without </a:t>
            </a:r>
            <a:r>
              <a:rPr lang="en-US" altLang="en-US" dirty="0" smtClean="0">
                <a:solidFill>
                  <a:srgbClr val="C00000"/>
                </a:solidFill>
              </a:rPr>
              <a:t>a neutrino factory</a:t>
            </a:r>
            <a:r>
              <a:rPr lang="en-US" altLang="en-US" dirty="0" smtClean="0">
                <a:solidFill>
                  <a:schemeClr val="tx2"/>
                </a:solidFill>
              </a:rPr>
              <a:t>.</a:t>
            </a:r>
            <a:endParaRPr lang="en-US" altLang="en-US" dirty="0">
              <a:solidFill>
                <a:schemeClr val="tx2"/>
              </a:solidFill>
            </a:endParaRPr>
          </a:p>
          <a:p>
            <a:pPr lvl="1"/>
            <a:r>
              <a:rPr lang="en-US" altLang="en-US" dirty="0" err="1">
                <a:solidFill>
                  <a:schemeClr val="tx2"/>
                </a:solidFill>
              </a:rPr>
              <a:t>NuSTORM</a:t>
            </a:r>
            <a:r>
              <a:rPr lang="en-US" altLang="en-US" dirty="0">
                <a:solidFill>
                  <a:schemeClr val="tx2"/>
                </a:solidFill>
              </a:rPr>
              <a:t> ($0.35B) </a:t>
            </a:r>
            <a:r>
              <a:rPr lang="en-US" altLang="en-US" dirty="0">
                <a:solidFill>
                  <a:srgbClr val="C00000"/>
                </a:solidFill>
              </a:rPr>
              <a:t>doesn’t fit </a:t>
            </a:r>
            <a:r>
              <a:rPr lang="en-US" altLang="en-US" dirty="0">
                <a:solidFill>
                  <a:schemeClr val="tx2"/>
                </a:solidFill>
              </a:rPr>
              <a:t>within the budget constraints.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Five </a:t>
            </a:r>
            <a:r>
              <a:rPr lang="en-US" altLang="en-US" dirty="0">
                <a:solidFill>
                  <a:schemeClr val="tx2"/>
                </a:solidFill>
              </a:rPr>
              <a:t>stages of grief </a:t>
            </a:r>
            <a:r>
              <a:rPr lang="en-US" altLang="en-US" dirty="0" smtClean="0">
                <a:solidFill>
                  <a:schemeClr val="tx2"/>
                </a:solidFill>
              </a:rPr>
              <a:t>begin within MAP: </a:t>
            </a:r>
            <a:r>
              <a:rPr lang="en-US" dirty="0"/>
              <a:t>denial, anger, bargaining, depression, </a:t>
            </a:r>
            <a:r>
              <a:rPr lang="en-US" dirty="0" smtClean="0"/>
              <a:t>acceptance.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The last stage, acceptance,  </a:t>
            </a:r>
            <a:r>
              <a:rPr lang="en-US" dirty="0" smtClean="0">
                <a:solidFill>
                  <a:schemeClr val="tx2"/>
                </a:solidFill>
              </a:rPr>
              <a:t>can perhaps be avoided if </a:t>
            </a:r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dirty="0" smtClean="0">
                <a:solidFill>
                  <a:schemeClr val="tx2"/>
                </a:solidFill>
              </a:rPr>
              <a:t>situation is reversible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en-US" altLang="en-US" dirty="0">
              <a:solidFill>
                <a:schemeClr val="tx2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Bargaining has begun. If it’s </a:t>
            </a:r>
            <a:r>
              <a:rPr lang="en-US" altLang="en-US" dirty="0">
                <a:solidFill>
                  <a:schemeClr val="tx2"/>
                </a:solidFill>
              </a:rPr>
              <a:t>successful, then perhaps depression is </a:t>
            </a:r>
            <a:r>
              <a:rPr lang="en-US" altLang="en-US" dirty="0" smtClean="0">
                <a:solidFill>
                  <a:schemeClr val="tx2"/>
                </a:solidFill>
              </a:rPr>
              <a:t>also avoidable</a:t>
            </a:r>
            <a:r>
              <a:rPr lang="en-US" altLang="en-US" dirty="0">
                <a:solidFill>
                  <a:schemeClr val="tx2"/>
                </a:solidFill>
              </a:rPr>
              <a:t>.</a:t>
            </a:r>
            <a:endParaRPr lang="en-US" altLang="en-US" dirty="0" smtClean="0">
              <a:solidFill>
                <a:schemeClr val="tx2"/>
              </a:solidFill>
            </a:endParaRPr>
          </a:p>
          <a:p>
            <a:r>
              <a:rPr lang="en-US" altLang="en-US" dirty="0" smtClean="0">
                <a:solidFill>
                  <a:schemeClr val="tx2"/>
                </a:solidFill>
              </a:rPr>
              <a:t>Bargaining should establish a path forward. What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</a:rPr>
              <a:t>should we advocate?</a:t>
            </a:r>
          </a:p>
        </p:txBody>
      </p:sp>
    </p:spTree>
    <p:extLst>
      <p:ext uri="{BB962C8B-B14F-4D97-AF65-F5344CB8AC3E}">
        <p14:creationId xmlns:p14="http://schemas.microsoft.com/office/powerpoint/2010/main" val="14296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July 14, 2014</a:t>
            </a:r>
            <a:endParaRPr lang="en-US" altLang="en-US" sz="1800" b="0">
              <a:latin typeface="Times New Roman" pitchFamily="18" charset="0"/>
            </a:endParaRPr>
          </a:p>
        </p:txBody>
      </p:sp>
      <p:sp>
        <p:nvSpPr>
          <p:cNvPr id="942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43800" y="6477000"/>
            <a:ext cx="9906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3B81A1C1-E1F1-4EB0-AEE9-915C9D4AF0F1}" type="slidenum">
              <a:rPr lang="en-US" altLang="en-US" sz="1800" b="0" smtClean="0">
                <a:latin typeface="Times New Roman" pitchFamily="18" charset="0"/>
              </a:rPr>
              <a:pPr/>
              <a:t>6</a:t>
            </a:fld>
            <a:endParaRPr lang="en-US" altLang="en-US" sz="1800" b="0" smtClean="0">
              <a:latin typeface="Times New Roman" pitchFamily="18" charset="0"/>
            </a:endParaRPr>
          </a:p>
        </p:txBody>
      </p:sp>
      <p:sp>
        <p:nvSpPr>
          <p:cNvPr id="94212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81400" y="6477000"/>
            <a:ext cx="3581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Chuck Ankenbrandt, Muons, Inc.</a:t>
            </a:r>
          </a:p>
        </p:txBody>
      </p:sp>
      <p:sp>
        <p:nvSpPr>
          <p:cNvPr id="9421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629400" cy="762000"/>
          </a:xfrm>
        </p:spPr>
        <p:txBody>
          <a:bodyPr/>
          <a:lstStyle/>
          <a:p>
            <a:r>
              <a:rPr lang="en-US" altLang="en-US" sz="2800" dirty="0" smtClean="0"/>
              <a:t>First, Let’s Stage </a:t>
            </a:r>
            <a:r>
              <a:rPr lang="en-US" altLang="en-US" sz="2800" dirty="0" err="1" smtClean="0"/>
              <a:t>NuSTORM</a:t>
            </a:r>
            <a:endParaRPr lang="en-US" altLang="en-US" sz="2800" dirty="0" smtClean="0"/>
          </a:p>
        </p:txBody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534400" cy="5334000"/>
          </a:xfrm>
        </p:spPr>
        <p:txBody>
          <a:bodyPr/>
          <a:lstStyle/>
          <a:p>
            <a:r>
              <a:rPr lang="en-US" altLang="en-US" dirty="0" err="1" smtClean="0">
                <a:solidFill>
                  <a:schemeClr val="tx2"/>
                </a:solidFill>
              </a:rPr>
              <a:t>NuSTORM</a:t>
            </a:r>
            <a:r>
              <a:rPr lang="en-US" altLang="en-US" dirty="0" smtClean="0">
                <a:solidFill>
                  <a:schemeClr val="tx2"/>
                </a:solidFill>
              </a:rPr>
              <a:t> was the first step.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It was deemed too expensive.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There’s a reasonable way to stage it, with a much less expensive first stage.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The first step in the revised plan is arguably the most important, and really the only step that requires an early decision.</a:t>
            </a:r>
          </a:p>
        </p:txBody>
      </p:sp>
    </p:spTree>
    <p:extLst>
      <p:ext uri="{BB962C8B-B14F-4D97-AF65-F5344CB8AC3E}">
        <p14:creationId xmlns:p14="http://schemas.microsoft.com/office/powerpoint/2010/main" val="11823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July 14, 2014</a:t>
            </a:r>
            <a:endParaRPr lang="en-US" altLang="en-US" sz="1800" b="0">
              <a:latin typeface="Times New Roman" pitchFamily="18" charset="0"/>
            </a:endParaRPr>
          </a:p>
        </p:txBody>
      </p:sp>
      <p:sp>
        <p:nvSpPr>
          <p:cNvPr id="942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43800" y="6477000"/>
            <a:ext cx="9906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3B81A1C1-E1F1-4EB0-AEE9-915C9D4AF0F1}" type="slidenum">
              <a:rPr lang="en-US" altLang="en-US" sz="1800" b="0" smtClean="0">
                <a:latin typeface="Times New Roman" pitchFamily="18" charset="0"/>
              </a:rPr>
              <a:pPr/>
              <a:t>7</a:t>
            </a:fld>
            <a:endParaRPr lang="en-US" altLang="en-US" sz="1800" b="0" smtClean="0">
              <a:latin typeface="Times New Roman" pitchFamily="18" charset="0"/>
            </a:endParaRPr>
          </a:p>
        </p:txBody>
      </p:sp>
      <p:sp>
        <p:nvSpPr>
          <p:cNvPr id="94212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81400" y="6477000"/>
            <a:ext cx="3581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Chuck Ankenbrandt, Muons, Inc.</a:t>
            </a:r>
          </a:p>
        </p:txBody>
      </p:sp>
      <p:sp>
        <p:nvSpPr>
          <p:cNvPr id="9421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629400" cy="762000"/>
          </a:xfrm>
        </p:spPr>
        <p:txBody>
          <a:bodyPr/>
          <a:lstStyle/>
          <a:p>
            <a:r>
              <a:rPr lang="en-US" altLang="en-US" sz="2800" dirty="0" smtClean="0"/>
              <a:t>A flexible path forward, or</a:t>
            </a:r>
            <a:br>
              <a:rPr lang="en-US" altLang="en-US" sz="2800" dirty="0" smtClean="0"/>
            </a:br>
            <a:r>
              <a:rPr lang="en-US" altLang="en-US" sz="2800" dirty="0" smtClean="0"/>
              <a:t>How to </a:t>
            </a:r>
            <a:r>
              <a:rPr lang="en-US" altLang="en-US" sz="2800" dirty="0" err="1" smtClean="0"/>
              <a:t>surVive</a:t>
            </a:r>
            <a:r>
              <a:rPr lang="en-US" altLang="en-US" sz="2800" dirty="0" smtClean="0"/>
              <a:t>* P5</a:t>
            </a:r>
          </a:p>
        </p:txBody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3581400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</a:pPr>
            <a:r>
              <a:rPr lang="en-US" altLang="en-US" sz="2400" dirty="0" smtClean="0">
                <a:solidFill>
                  <a:schemeClr val="tx2"/>
                </a:solidFill>
              </a:rPr>
              <a:t>First, stage </a:t>
            </a:r>
            <a:r>
              <a:rPr lang="en-US" altLang="en-US" sz="2400" dirty="0" err="1" smtClean="0">
                <a:solidFill>
                  <a:schemeClr val="tx2"/>
                </a:solidFill>
              </a:rPr>
              <a:t>NuSTORM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 smtClean="0">
                <a:solidFill>
                  <a:schemeClr val="tx2"/>
                </a:solidFill>
              </a:rPr>
              <a:t>with an </a:t>
            </a:r>
            <a:r>
              <a:rPr lang="en-US" altLang="en-US" sz="2400" dirty="0">
                <a:solidFill>
                  <a:schemeClr val="tx2"/>
                </a:solidFill>
              </a:rPr>
              <a:t>affordable </a:t>
            </a:r>
            <a:r>
              <a:rPr lang="en-US" altLang="en-US" sz="2400" dirty="0" smtClean="0">
                <a:solidFill>
                  <a:schemeClr val="tx2"/>
                </a:solidFill>
              </a:rPr>
              <a:t>first stage.</a:t>
            </a:r>
          </a:p>
          <a:p>
            <a:pPr marL="342900" lvl="1" indent="-342900">
              <a:buClr>
                <a:schemeClr val="hlink"/>
              </a:buClr>
            </a:pPr>
            <a:r>
              <a:rPr lang="en-US" altLang="en-US" sz="2400" dirty="0" smtClean="0">
                <a:solidFill>
                  <a:schemeClr val="tx2"/>
                </a:solidFill>
              </a:rPr>
              <a:t>Then, find further economies amongst facilities by: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exploring and exploiting MAP-</a:t>
            </a:r>
            <a:r>
              <a:rPr lang="en-US" altLang="en-US" dirty="0" err="1" smtClean="0">
                <a:solidFill>
                  <a:schemeClr val="tx2"/>
                </a:solidFill>
              </a:rPr>
              <a:t>PIPn</a:t>
            </a:r>
            <a:r>
              <a:rPr lang="en-US" altLang="en-US" dirty="0" smtClean="0">
                <a:solidFill>
                  <a:schemeClr val="tx2"/>
                </a:solidFill>
              </a:rPr>
              <a:t>-LBNF synergies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</a:rPr>
              <a:t>maximizing and exploiting </a:t>
            </a:r>
            <a:r>
              <a:rPr lang="en-US" altLang="en-US" dirty="0" err="1" smtClean="0">
                <a:solidFill>
                  <a:schemeClr val="tx2"/>
                </a:solidFill>
              </a:rPr>
              <a:t>NuSTORM-NuMAX</a:t>
            </a:r>
            <a:r>
              <a:rPr lang="en-US" altLang="en-US" dirty="0" smtClean="0">
                <a:solidFill>
                  <a:schemeClr val="tx2"/>
                </a:solidFill>
              </a:rPr>
              <a:t> synergies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Finally, deploy the resulting synergistic stages flexibly, depending on what’s needed for physics at the time.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5562600"/>
            <a:ext cx="8493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*</a:t>
            </a:r>
            <a:r>
              <a:rPr lang="en-US" sz="2400" dirty="0" smtClean="0">
                <a:latin typeface="+mn-lt"/>
              </a:rPr>
              <a:t>Note similarity to </a:t>
            </a:r>
            <a:r>
              <a:rPr lang="en-US" sz="2400" dirty="0" err="1" smtClean="0">
                <a:latin typeface="+mn-lt"/>
              </a:rPr>
              <a:t>Fermilab</a:t>
            </a:r>
            <a:r>
              <a:rPr lang="en-US" sz="2400" dirty="0" smtClean="0">
                <a:latin typeface="+mn-lt"/>
              </a:rPr>
              <a:t> Safety Slogan “Take 5ive”</a:t>
            </a:r>
          </a:p>
          <a:p>
            <a:pPr algn="ctr"/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(but with V, the Roman numeral for five)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07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July 14, 2014</a:t>
            </a:r>
            <a:endParaRPr lang="en-US" altLang="en-US" sz="1800" b="0">
              <a:latin typeface="Times New Roman" pitchFamily="18" charset="0"/>
            </a:endParaRPr>
          </a:p>
        </p:txBody>
      </p:sp>
      <p:sp>
        <p:nvSpPr>
          <p:cNvPr id="942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43800" y="6477000"/>
            <a:ext cx="9906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3B81A1C1-E1F1-4EB0-AEE9-915C9D4AF0F1}" type="slidenum">
              <a:rPr lang="en-US" altLang="en-US" sz="1800" b="0" smtClean="0">
                <a:latin typeface="Times New Roman" pitchFamily="18" charset="0"/>
              </a:rPr>
              <a:pPr/>
              <a:t>8</a:t>
            </a:fld>
            <a:endParaRPr lang="en-US" altLang="en-US" sz="1800" b="0" smtClean="0">
              <a:latin typeface="Times New Roman" pitchFamily="18" charset="0"/>
            </a:endParaRPr>
          </a:p>
        </p:txBody>
      </p:sp>
      <p:sp>
        <p:nvSpPr>
          <p:cNvPr id="94212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81400" y="6477000"/>
            <a:ext cx="3581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Chuck Ankenbrandt, Muons, Inc.</a:t>
            </a:r>
          </a:p>
        </p:txBody>
      </p:sp>
      <p:sp>
        <p:nvSpPr>
          <p:cNvPr id="9421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629400" cy="762000"/>
          </a:xfrm>
        </p:spPr>
        <p:txBody>
          <a:bodyPr/>
          <a:lstStyle/>
          <a:p>
            <a:r>
              <a:rPr lang="en-US" altLang="en-US" sz="2800" dirty="0" smtClean="0"/>
              <a:t>The Three Goals of </a:t>
            </a:r>
            <a:r>
              <a:rPr lang="en-US" altLang="en-US" sz="2800" dirty="0" err="1" smtClean="0"/>
              <a:t>NuSTORM</a:t>
            </a:r>
            <a:endParaRPr lang="en-US" altLang="en-US" sz="2800" dirty="0" smtClean="0"/>
          </a:p>
        </p:txBody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181600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tx2"/>
                </a:solidFill>
              </a:rPr>
              <a:t>Short-baseline oscillation physics</a:t>
            </a:r>
          </a:p>
          <a:p>
            <a:pPr lvl="1"/>
            <a:r>
              <a:rPr lang="en-US" altLang="en-US" sz="2400" dirty="0" smtClean="0">
                <a:solidFill>
                  <a:schemeClr val="tx2"/>
                </a:solidFill>
              </a:rPr>
              <a:t>Longshot possibility of exciting physics results</a:t>
            </a:r>
          </a:p>
          <a:p>
            <a:pPr lvl="1"/>
            <a:r>
              <a:rPr lang="en-US" altLang="en-US" sz="2400" dirty="0" smtClean="0">
                <a:solidFill>
                  <a:schemeClr val="tx2"/>
                </a:solidFill>
              </a:rPr>
              <a:t>This goal is the major cost driver.</a:t>
            </a:r>
          </a:p>
          <a:p>
            <a:pPr marL="342900" lvl="1" indent="-342900">
              <a:buClr>
                <a:schemeClr val="hlink"/>
              </a:buClr>
            </a:pPr>
            <a:r>
              <a:rPr lang="en-US" altLang="en-US" sz="3200" dirty="0" smtClean="0">
                <a:solidFill>
                  <a:schemeClr val="tx2"/>
                </a:solidFill>
              </a:rPr>
              <a:t>Neutrino interactions, </a:t>
            </a:r>
            <a:r>
              <a:rPr lang="en-US" altLang="en-US" sz="2800" dirty="0" smtClean="0">
                <a:solidFill>
                  <a:schemeClr val="tx2"/>
                </a:solidFill>
              </a:rPr>
              <a:t>esp. </a:t>
            </a:r>
            <a:r>
              <a:rPr lang="en-US" sz="2800" dirty="0" smtClean="0">
                <a:solidFill>
                  <a:schemeClr val="tx2"/>
                </a:solidFill>
                <a:latin typeface="Symbol"/>
                <a:ea typeface="Calibri"/>
                <a:cs typeface="Times New Roman"/>
              </a:rPr>
              <a:t>n</a:t>
            </a:r>
            <a:r>
              <a:rPr lang="en-US" sz="2800" baseline="-2500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e</a:t>
            </a:r>
            <a:r>
              <a:rPr lang="en-US" altLang="en-US" sz="2800" dirty="0" smtClean="0">
                <a:solidFill>
                  <a:schemeClr val="tx2"/>
                </a:solidFill>
              </a:rPr>
              <a:t> </a:t>
            </a:r>
            <a:r>
              <a:rPr lang="en-US" altLang="en-US" sz="3200" dirty="0" smtClean="0">
                <a:solidFill>
                  <a:schemeClr val="tx2"/>
                </a:solidFill>
              </a:rPr>
              <a:t>interactions</a:t>
            </a:r>
          </a:p>
          <a:p>
            <a:pPr marL="742950" lvl="2" indent="-342900">
              <a:buClr>
                <a:schemeClr val="hlink"/>
              </a:buClr>
            </a:pPr>
            <a:r>
              <a:rPr lang="en-US" altLang="en-US" sz="2400" dirty="0" smtClean="0">
                <a:solidFill>
                  <a:schemeClr val="tx2"/>
                </a:solidFill>
              </a:rPr>
              <a:t>Needed for analysis of data from </a:t>
            </a:r>
            <a:r>
              <a:rPr lang="en-US" sz="2400" dirty="0" smtClean="0">
                <a:solidFill>
                  <a:schemeClr val="tx2"/>
                </a:solidFill>
                <a:latin typeface="Symbol"/>
                <a:ea typeface="Calibri"/>
                <a:cs typeface="Times New Roman"/>
              </a:rPr>
              <a:t>n</a:t>
            </a:r>
            <a:r>
              <a:rPr lang="en-US" altLang="en-US" sz="2400" dirty="0" smtClean="0">
                <a:solidFill>
                  <a:schemeClr val="tx2"/>
                </a:solidFill>
              </a:rPr>
              <a:t> detectors</a:t>
            </a:r>
          </a:p>
          <a:p>
            <a:pPr marL="742950" lvl="2" indent="-342900">
              <a:buClr>
                <a:schemeClr val="hlink"/>
              </a:buClr>
            </a:pPr>
            <a:r>
              <a:rPr lang="en-US" altLang="en-US" sz="2400" dirty="0" smtClean="0">
                <a:solidFill>
                  <a:schemeClr val="tx2"/>
                </a:solidFill>
              </a:rPr>
              <a:t>Interesting physics in its own right</a:t>
            </a:r>
            <a:endParaRPr lang="en-US" altLang="en-US" sz="3200" dirty="0" smtClean="0">
              <a:solidFill>
                <a:schemeClr val="tx2"/>
              </a:solidFill>
            </a:endParaRPr>
          </a:p>
          <a:p>
            <a:r>
              <a:rPr lang="en-US" altLang="en-US" sz="3200" dirty="0" err="1" smtClean="0">
                <a:solidFill>
                  <a:schemeClr val="tx2"/>
                </a:solidFill>
              </a:rPr>
              <a:t>Testbed</a:t>
            </a:r>
            <a:r>
              <a:rPr lang="en-US" altLang="en-US" sz="3200" dirty="0" smtClean="0">
                <a:solidFill>
                  <a:schemeClr val="tx2"/>
                </a:solidFill>
              </a:rPr>
              <a:t> for Neutrino Factory concepts</a:t>
            </a:r>
          </a:p>
          <a:p>
            <a:endParaRPr lang="en-US" altLang="en-US" sz="3200" dirty="0" smtClean="0">
              <a:solidFill>
                <a:schemeClr val="tx2"/>
              </a:solidFill>
            </a:endParaRPr>
          </a:p>
          <a:p>
            <a:pPr lvl="1"/>
            <a:r>
              <a:rPr lang="en-US" altLang="en-US" sz="2400" dirty="0" smtClean="0">
                <a:solidFill>
                  <a:schemeClr val="tx2"/>
                </a:solidFill>
              </a:rPr>
              <a:t>Plus a nice </a:t>
            </a:r>
            <a:r>
              <a:rPr lang="en-US" altLang="en-US" sz="2400" dirty="0">
                <a:solidFill>
                  <a:schemeClr val="tx2"/>
                </a:solidFill>
              </a:rPr>
              <a:t>b</a:t>
            </a:r>
            <a:r>
              <a:rPr lang="en-US" altLang="en-US" sz="2400" dirty="0" smtClean="0">
                <a:solidFill>
                  <a:schemeClr val="tx2"/>
                </a:solidFill>
              </a:rPr>
              <a:t>yproduct: a </a:t>
            </a:r>
            <a:r>
              <a:rPr lang="en-US" altLang="en-US" sz="2400" dirty="0" err="1" smtClean="0">
                <a:solidFill>
                  <a:schemeClr val="tx2"/>
                </a:solidFill>
              </a:rPr>
              <a:t>muon</a:t>
            </a:r>
            <a:r>
              <a:rPr lang="en-US" altLang="en-US" sz="2400" dirty="0" smtClean="0">
                <a:solidFill>
                  <a:schemeClr val="tx2"/>
                </a:solidFill>
              </a:rPr>
              <a:t> test beam</a:t>
            </a:r>
          </a:p>
          <a:p>
            <a:pPr lvl="1"/>
            <a:endParaRPr lang="en-US" alt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July 14, 2014</a:t>
            </a:r>
            <a:endParaRPr lang="en-US" altLang="en-US" sz="1800" b="0">
              <a:latin typeface="Times New Roman" pitchFamily="18" charset="0"/>
            </a:endParaRPr>
          </a:p>
        </p:txBody>
      </p:sp>
      <p:sp>
        <p:nvSpPr>
          <p:cNvPr id="942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43800" y="6477000"/>
            <a:ext cx="9906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3B81A1C1-E1F1-4EB0-AEE9-915C9D4AF0F1}" type="slidenum">
              <a:rPr lang="en-US" altLang="en-US" sz="1800" b="0" smtClean="0">
                <a:latin typeface="Times New Roman" pitchFamily="18" charset="0"/>
              </a:rPr>
              <a:pPr/>
              <a:t>9</a:t>
            </a:fld>
            <a:endParaRPr lang="en-US" altLang="en-US" sz="1800" b="0" smtClean="0">
              <a:latin typeface="Times New Roman" pitchFamily="18" charset="0"/>
            </a:endParaRPr>
          </a:p>
        </p:txBody>
      </p:sp>
      <p:sp>
        <p:nvSpPr>
          <p:cNvPr id="94212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81400" y="6477000"/>
            <a:ext cx="3581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b="0" smtClean="0">
                <a:latin typeface="Times New Roman" pitchFamily="18" charset="0"/>
              </a:rPr>
              <a:t>Chuck Ankenbrandt, Muons, Inc.</a:t>
            </a:r>
          </a:p>
        </p:txBody>
      </p:sp>
      <p:sp>
        <p:nvSpPr>
          <p:cNvPr id="9421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629400" cy="762000"/>
          </a:xfrm>
        </p:spPr>
        <p:txBody>
          <a:bodyPr/>
          <a:lstStyle/>
          <a:p>
            <a:r>
              <a:rPr lang="en-US" altLang="en-US" sz="2800" dirty="0" smtClean="0"/>
              <a:t>Why is </a:t>
            </a:r>
            <a:r>
              <a:rPr lang="en-US" altLang="en-US" sz="2800" dirty="0" err="1" smtClean="0"/>
              <a:t>NuSTORM</a:t>
            </a:r>
            <a:r>
              <a:rPr lang="en-US" altLang="en-US" sz="2800" dirty="0" smtClean="0"/>
              <a:t> so expensive?</a:t>
            </a:r>
          </a:p>
        </p:txBody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181600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tx2"/>
                </a:solidFill>
              </a:rPr>
              <a:t>The SBO physics needs a lot of flux. So:</a:t>
            </a:r>
          </a:p>
          <a:p>
            <a:pPr lvl="1"/>
            <a:r>
              <a:rPr lang="en-US" altLang="en-US" sz="2800" dirty="0" smtClean="0">
                <a:solidFill>
                  <a:schemeClr val="tx2"/>
                </a:solidFill>
              </a:rPr>
              <a:t>Intense  proton beam: major target station</a:t>
            </a:r>
          </a:p>
          <a:p>
            <a:pPr lvl="1"/>
            <a:r>
              <a:rPr lang="en-US" altLang="en-US" sz="2800" dirty="0" smtClean="0">
                <a:solidFill>
                  <a:schemeClr val="tx2"/>
                </a:solidFill>
              </a:rPr>
              <a:t>Large magnet apertures</a:t>
            </a:r>
          </a:p>
          <a:p>
            <a:pPr lvl="1"/>
            <a:r>
              <a:rPr lang="en-US" altLang="en-US" sz="2800" dirty="0" smtClean="0">
                <a:solidFill>
                  <a:schemeClr val="tx2"/>
                </a:solidFill>
              </a:rPr>
              <a:t>Very long straight </a:t>
            </a:r>
            <a:r>
              <a:rPr lang="en-US" altLang="en-US" sz="2800" dirty="0" smtClean="0">
                <a:solidFill>
                  <a:schemeClr val="tx2"/>
                </a:solidFill>
              </a:rPr>
              <a:t>sections</a:t>
            </a:r>
          </a:p>
          <a:p>
            <a:pPr lvl="1"/>
            <a:r>
              <a:rPr lang="en-US" altLang="en-US" sz="2800" dirty="0" smtClean="0">
                <a:solidFill>
                  <a:schemeClr val="tx2"/>
                </a:solidFill>
              </a:rPr>
              <a:t>Horn, injection, extraction devices, dump…</a:t>
            </a:r>
            <a:endParaRPr lang="en-US" altLang="en-US" sz="2800" dirty="0" smtClean="0">
              <a:solidFill>
                <a:schemeClr val="tx2"/>
              </a:solidFill>
            </a:endParaRPr>
          </a:p>
          <a:p>
            <a:pPr lvl="1"/>
            <a:endParaRPr lang="en-US" altLang="en-US" sz="2400" dirty="0" smtClean="0">
              <a:solidFill>
                <a:schemeClr val="tx2"/>
              </a:solidFill>
            </a:endParaRPr>
          </a:p>
          <a:p>
            <a:pPr lvl="1"/>
            <a:endParaRPr lang="en-US" alt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66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66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Blank Presentation">
  <a:themeElements>
    <a:clrScheme name="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66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66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66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66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D:\Microsoft Office\Templates\Blank Presentation.pot</Template>
  <TotalTime>73569</TotalTime>
  <Words>1561</Words>
  <Application>Microsoft Office PowerPoint</Application>
  <PresentationFormat>On-screen Show (4:3)</PresentationFormat>
  <Paragraphs>225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Blank Presentation</vt:lpstr>
      <vt:lpstr>1_Custom Design</vt:lpstr>
      <vt:lpstr>Custom Design</vt:lpstr>
      <vt:lpstr>Proposal</vt:lpstr>
      <vt:lpstr>1_Blank Presentation</vt:lpstr>
      <vt:lpstr>2_Blank Presentation</vt:lpstr>
      <vt:lpstr>3_Blank Presentation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4_Blank Presentation</vt:lpstr>
      <vt:lpstr>6_Blank Presentation</vt:lpstr>
      <vt:lpstr>5_Blank Presentation</vt:lpstr>
      <vt:lpstr> </vt:lpstr>
      <vt:lpstr>Outline</vt:lpstr>
      <vt:lpstr>Introduction: the Situation P2P5</vt:lpstr>
      <vt:lpstr>PowerPoint Presentation</vt:lpstr>
      <vt:lpstr>Introduction: P5 happens</vt:lpstr>
      <vt:lpstr>First, Let’s Stage NuSTORM</vt:lpstr>
      <vt:lpstr>A flexible path forward, or How to surVive* P5</vt:lpstr>
      <vt:lpstr>The Three Goals of NuSTORM</vt:lpstr>
      <vt:lpstr>Why is NuSTORM so expensive?</vt:lpstr>
      <vt:lpstr>Staging NuSTORM: Ideas</vt:lpstr>
      <vt:lpstr>A flexible staged approach to NuSTORM, with a decision tree</vt:lpstr>
      <vt:lpstr>Ideas for a Cheap First Stage of NuSTORM</vt:lpstr>
      <vt:lpstr>NuSTORM and NuMAX</vt:lpstr>
      <vt:lpstr>Paths from NuSTORM to NuMAX</vt:lpstr>
      <vt:lpstr>PowerPoint Presentation</vt:lpstr>
      <vt:lpstr>Features of the Proposed Plan</vt:lpstr>
      <vt:lpstr>Muon storage ring(s): possibilities</vt:lpstr>
      <vt:lpstr>An even cheaper first step</vt:lpstr>
      <vt:lpstr>Cosmic rays</vt:lpstr>
    </vt:vector>
  </TitlesOfParts>
  <Company>UCSB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witherel</dc:creator>
  <cp:lastModifiedBy>Charles M. Ankenbrandt x4410 02110N</cp:lastModifiedBy>
  <cp:revision>1235</cp:revision>
  <cp:lastPrinted>2001-04-02T15:26:12Z</cp:lastPrinted>
  <dcterms:created xsi:type="dcterms:W3CDTF">1999-03-30T20:07:59Z</dcterms:created>
  <dcterms:modified xsi:type="dcterms:W3CDTF">2014-07-14T13:59:31Z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U:\web stuff</vt:lpwstr>
  </property>
</Properties>
</file>