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98" r:id="rId5"/>
    <p:sldId id="259" r:id="rId6"/>
    <p:sldId id="260" r:id="rId7"/>
    <p:sldId id="261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3" r:id="rId22"/>
    <p:sldId id="314" r:id="rId23"/>
    <p:sldId id="315" r:id="rId24"/>
    <p:sldId id="316" r:id="rId25"/>
    <p:sldId id="317" r:id="rId26"/>
    <p:sldId id="32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25969-F28A-5B45-81BD-4249DB00ECC9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EA74B-60AA-9446-BCE8-2D7E559A5D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67748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9E8B9-3152-EB45-ADCF-F80FE96F9BA8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2B8F9-5099-7F44-AD13-E00D74EFD8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611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3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650" name="Picture 2" descr="http://cso.lbl.gov/assets/docs/downloads/LBNL_Alt_Logo_StackRight_Final.jpg"/>
          <p:cNvPicPr>
            <a:picLocks noChangeAspect="1" noChangeArrowheads="1"/>
          </p:cNvPicPr>
          <p:nvPr userDrawn="1"/>
        </p:nvPicPr>
        <p:blipFill>
          <a:blip r:embed="rId2" cstate="screen"/>
          <a:srcRect r="51833"/>
          <a:stretch>
            <a:fillRect/>
          </a:stretch>
        </p:blipFill>
        <p:spPr bwMode="auto">
          <a:xfrm>
            <a:off x="55624" y="6741"/>
            <a:ext cx="1649975" cy="96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306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66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392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5574"/>
            <a:ext cx="1732895" cy="285745"/>
          </a:xfrm>
        </p:spPr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ttp://cso.lbl.gov/assets/docs/downloads/LBNL_Alt_Logo_StackRight_Final.jpg"/>
          <p:cNvPicPr>
            <a:picLocks noChangeAspect="1" noChangeArrowheads="1"/>
          </p:cNvPicPr>
          <p:nvPr userDrawn="1"/>
        </p:nvPicPr>
        <p:blipFill>
          <a:blip r:embed="rId2" cstate="screen"/>
          <a:srcRect r="51833"/>
          <a:stretch>
            <a:fillRect/>
          </a:stretch>
        </p:blipFill>
        <p:spPr bwMode="auto">
          <a:xfrm>
            <a:off x="55624" y="6741"/>
            <a:ext cx="1649975" cy="96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1886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04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129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227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366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808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785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633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894" y="-3192"/>
            <a:ext cx="6536390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53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8" y="6558965"/>
            <a:ext cx="1732895" cy="28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July 15,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2895" y="6547616"/>
            <a:ext cx="5674901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AAC Workshop, San Jose, California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07796" y="6547616"/>
            <a:ext cx="1736203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-3761"/>
            <a:ext cx="1732894" cy="974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17375E"/>
                </a:solidFill>
              </a:rPr>
              <a:t>Institutional</a:t>
            </a:r>
            <a:r>
              <a:rPr lang="en-US" baseline="0" dirty="0" smtClean="0">
                <a:solidFill>
                  <a:srgbClr val="17375E"/>
                </a:solidFill>
              </a:rPr>
              <a:t> Logo Here</a:t>
            </a:r>
            <a:endParaRPr lang="en-US" dirty="0">
              <a:solidFill>
                <a:srgbClr val="17375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0845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July 15,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80450-DA5E-4AD6-9909-1D0C7D1CF1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6876"/>
            <a:ext cx="7772400" cy="213102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NCRF Cavities in Strong Magnetic Field: </a:t>
            </a:r>
            <a:b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Is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This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Still an Issue?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360" y="4406899"/>
            <a:ext cx="7086600" cy="178837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Derun </a:t>
            </a: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LI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</a:rPr>
              <a:t>Lawrence Berkeley National Laboratory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Calibri" pitchFamily="34" charset="0"/>
              </a:rPr>
              <a:t>AAC Workshop, San Jose, California</a:t>
            </a:r>
            <a:endParaRPr lang="en-US" sz="2400" dirty="0" smtClean="0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</a:rPr>
              <a:t>July 15, 2014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740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3" y="961968"/>
            <a:ext cx="8915813" cy="555707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Design, construction of high gradient RF cavities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Demonstration of operations of high-gradient RF cavities in a strong magnetic field using the testing capabilities at MTA (RF sources + Lab-G magnet)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</a:rPr>
              <a:t>25 MV/m at 805 MHz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</a:rPr>
              <a:t>16 MV/m at 201 MHz</a:t>
            </a:r>
          </a:p>
          <a:p>
            <a:pPr>
              <a:lnSpc>
                <a:spcPct val="90000"/>
              </a:lnSpc>
            </a:pPr>
            <a:r>
              <a:rPr kumimoji="1" lang="en-US" altLang="ja-JP" sz="2400" dirty="0" smtClean="0">
                <a:latin typeface="Calibri" pitchFamily="34" charset="0"/>
              </a:rPr>
              <a:t>Vacuum RF cavity</a:t>
            </a:r>
          </a:p>
          <a:p>
            <a:pPr lvl="1">
              <a:lnSpc>
                <a:spcPct val="90000"/>
              </a:lnSpc>
            </a:pPr>
            <a:r>
              <a:rPr kumimoji="1" lang="en-US" altLang="ja-JP" sz="2000" dirty="0" smtClean="0">
                <a:latin typeface="Calibri" pitchFamily="34" charset="0"/>
              </a:rPr>
              <a:t>Reduce/eliminate field emission/dark current</a:t>
            </a:r>
          </a:p>
          <a:p>
            <a:pPr lvl="2">
              <a:lnSpc>
                <a:spcPct val="90000"/>
              </a:lnSpc>
            </a:pPr>
            <a:r>
              <a:rPr kumimoji="1" lang="en-US" altLang="ja-JP" sz="1800" dirty="0" smtClean="0">
                <a:latin typeface="Calibri" pitchFamily="34" charset="0"/>
              </a:rPr>
              <a:t>Cavity design</a:t>
            </a:r>
          </a:p>
          <a:p>
            <a:pPr lvl="3">
              <a:lnSpc>
                <a:spcPct val="90000"/>
              </a:lnSpc>
            </a:pPr>
            <a:r>
              <a:rPr kumimoji="1" lang="en-US" altLang="ja-JP" sz="1600" dirty="0" smtClean="0">
                <a:latin typeface="Calibri" pitchFamily="34" charset="0"/>
              </a:rPr>
              <a:t>RF power coupler, body, iris, windows, etc.</a:t>
            </a:r>
          </a:p>
          <a:p>
            <a:pPr lvl="2">
              <a:lnSpc>
                <a:spcPct val="90000"/>
              </a:lnSpc>
            </a:pPr>
            <a:r>
              <a:rPr kumimoji="1" lang="en-US" altLang="ja-JP" sz="1800" dirty="0" smtClean="0">
                <a:latin typeface="Calibri" pitchFamily="34" charset="0"/>
              </a:rPr>
              <a:t>Material properties</a:t>
            </a:r>
          </a:p>
          <a:p>
            <a:pPr lvl="2">
              <a:lnSpc>
                <a:spcPct val="90000"/>
              </a:lnSpc>
            </a:pPr>
            <a:r>
              <a:rPr kumimoji="1" lang="en-US" altLang="ja-JP" sz="1800" dirty="0" smtClean="0">
                <a:latin typeface="Calibri" pitchFamily="34" charset="0"/>
              </a:rPr>
              <a:t>Processing</a:t>
            </a:r>
          </a:p>
          <a:p>
            <a:pPr lvl="3">
              <a:lnSpc>
                <a:spcPct val="90000"/>
              </a:lnSpc>
            </a:pPr>
            <a:r>
              <a:rPr kumimoji="1" lang="en-US" altLang="ja-JP" sz="1600" dirty="0" smtClean="0">
                <a:latin typeface="Calibri" pitchFamily="34" charset="0"/>
              </a:rPr>
              <a:t>Use “best-known” practices</a:t>
            </a:r>
          </a:p>
          <a:p>
            <a:pPr>
              <a:lnSpc>
                <a:spcPct val="90000"/>
              </a:lnSpc>
            </a:pPr>
            <a:r>
              <a:rPr kumimoji="1" lang="en-US" altLang="ja-JP" sz="2400" dirty="0" smtClean="0">
                <a:latin typeface="Calibri" pitchFamily="34" charset="0"/>
              </a:rPr>
              <a:t>High Pressure RF cavity</a:t>
            </a:r>
          </a:p>
          <a:p>
            <a:pPr lvl="1">
              <a:lnSpc>
                <a:spcPct val="90000"/>
              </a:lnSpc>
              <a:buFont typeface="Arial" pitchFamily="34" charset="0"/>
              <a:buChar char="√"/>
            </a:pPr>
            <a:r>
              <a:rPr kumimoji="1" lang="en-US" altLang="ja-JP" sz="2000" b="1" dirty="0" smtClean="0">
                <a:latin typeface="Calibri" pitchFamily="34" charset="0"/>
              </a:rPr>
              <a:t>Suppress the effects of dark current with HP H</a:t>
            </a:r>
            <a:r>
              <a:rPr kumimoji="1" lang="en-US" altLang="ja-JP" sz="2000" b="1" baseline="-25000" dirty="0" smtClean="0">
                <a:latin typeface="Calibri" pitchFamily="34" charset="0"/>
              </a:rPr>
              <a:t>2</a:t>
            </a:r>
            <a:r>
              <a:rPr kumimoji="1" lang="en-US" altLang="ja-JP" sz="2000" b="1" dirty="0" smtClean="0">
                <a:latin typeface="Calibri" pitchFamily="34" charset="0"/>
              </a:rPr>
              <a:t> gas.</a:t>
            </a:r>
            <a:endParaRPr kumimoji="1" lang="en-US" altLang="ja-JP" sz="2400" b="1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Support of MAP D&amp;S studies</a:t>
            </a: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805 MHz Modular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174" y="978560"/>
            <a:ext cx="8915813" cy="555707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sym typeface="Symbol"/>
              </a:rPr>
              <a:t>Previous experimental results limited by FE/dark current at high peak field regions (coupling slot and iris)</a:t>
            </a:r>
            <a:r>
              <a:rPr lang="en-US" sz="2400" dirty="0" smtClean="0">
                <a:latin typeface="Calibri" pitchFamily="34" charset="0"/>
                <a:sym typeface="Symbol"/>
              </a:rPr>
              <a:t>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 smtClean="0">
                <a:latin typeface="Calibri" pitchFamily="34" charset="0"/>
                <a:sym typeface="Symbol"/>
              </a:rPr>
              <a:t>Surface damage at coupling slot and beam iris regions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 smtClean="0">
                <a:latin typeface="Calibri" pitchFamily="34" charset="0"/>
                <a:sym typeface="Symbol"/>
              </a:rPr>
              <a:t>Contaminated waveguides or coaxial loop coupler/ceramic RF windows (201-MHz)</a:t>
            </a:r>
            <a:endParaRPr lang="en-US" sz="3200" dirty="0" smtClean="0">
              <a:latin typeface="Calibri" pitchFamily="34" charset="0"/>
              <a:sym typeface="Symbol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sym typeface="Symbol"/>
              </a:rPr>
              <a:t>Require a 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new</a:t>
            </a:r>
            <a:r>
              <a:rPr lang="en-US" sz="2800" dirty="0" smtClean="0">
                <a:latin typeface="Calibri" pitchFamily="34" charset="0"/>
                <a:sym typeface="Symbol"/>
              </a:rPr>
              <a:t> cavity to confirm previous studies and continue R&amp;D</a:t>
            </a:r>
            <a:endParaRPr lang="en-US" sz="2800" b="1" dirty="0" smtClean="0">
              <a:latin typeface="Calibri" pitchFamily="34" charset="0"/>
              <a:sym typeface="Symbol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sym typeface="Symbol"/>
              </a:rPr>
              <a:t>New RF cavity </a:t>
            </a:r>
            <a:r>
              <a:rPr lang="en-US" sz="2800" dirty="0" smtClean="0">
                <a:latin typeface="Calibri" pitchFamily="34" charset="0"/>
                <a:sym typeface="Symbol"/>
              </a:rPr>
              <a:t>design: modular cavity  </a:t>
            </a:r>
            <a:endParaRPr lang="en-US" sz="2800" dirty="0" smtClean="0">
              <a:latin typeface="Calibri" pitchFamily="34" charset="0"/>
              <a:sym typeface="Symbol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>
                <a:latin typeface="Calibri" pitchFamily="34" charset="0"/>
                <a:sym typeface="Symbol"/>
              </a:rPr>
              <a:t>Highest accelerating field on beam axis</a:t>
            </a:r>
            <a:endParaRPr lang="en-US" sz="3200" dirty="0" smtClean="0">
              <a:latin typeface="Calibri" pitchFamily="34" charset="0"/>
              <a:sym typeface="Symbol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>
                <a:latin typeface="Calibri" pitchFamily="34" charset="0"/>
                <a:sym typeface="Symbol"/>
              </a:rPr>
              <a:t>Lower peak surface field at iris and coupling slot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>
                <a:latin typeface="Calibri" pitchFamily="34" charset="0"/>
                <a:sym typeface="Symbol"/>
              </a:rPr>
              <a:t>Cavity material that can withstand high electrical field in a strong </a:t>
            </a:r>
            <a:r>
              <a:rPr lang="en-US" b="1" i="1" dirty="0" smtClean="0">
                <a:latin typeface="Calibri" pitchFamily="34" charset="0"/>
                <a:sym typeface="Symbol"/>
              </a:rPr>
              <a:t>B</a:t>
            </a:r>
            <a:r>
              <a:rPr lang="en-US" dirty="0" smtClean="0">
                <a:latin typeface="Calibri" pitchFamily="34" charset="0"/>
                <a:sym typeface="Symbol"/>
              </a:rPr>
              <a:t> field and with good electrical, thermal and mechanical properties 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US" dirty="0" smtClean="0">
                <a:latin typeface="Calibri" pitchFamily="34" charset="0"/>
                <a:sym typeface="Symbol"/>
              </a:rPr>
              <a:t>Beryllium is the best choice and has been demonstrated experimentally </a:t>
            </a:r>
            <a:endParaRPr lang="en-US" sz="2000" dirty="0" smtClean="0">
              <a:latin typeface="Calibri" pitchFamily="34" charset="0"/>
              <a:sym typeface="Symbo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Modular Cavity Design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6211" y="1046799"/>
            <a:ext cx="8538693" cy="5253989"/>
          </a:xfrm>
        </p:spPr>
        <p:txBody>
          <a:bodyPr>
            <a:noAutofit/>
          </a:bodyPr>
          <a:lstStyle/>
          <a:p>
            <a:pPr marL="3429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Cavity design optimization</a:t>
            </a:r>
          </a:p>
          <a:p>
            <a:pPr marL="688975" lvl="2" indent="-171450">
              <a:spcBef>
                <a:spcPts val="600"/>
              </a:spcBef>
            </a:pPr>
            <a:r>
              <a:rPr lang="en-US" sz="2000" dirty="0" smtClean="0">
                <a:solidFill>
                  <a:schemeClr val="accent1"/>
                </a:solidFill>
              </a:rPr>
              <a:t>Maximum accelerating field on axis</a:t>
            </a:r>
          </a:p>
          <a:p>
            <a:pPr marL="688975" lvl="2" indent="-171450">
              <a:spcBef>
                <a:spcPts val="600"/>
              </a:spcBef>
            </a:pPr>
            <a:r>
              <a:rPr lang="en-US" sz="2000" dirty="0" smtClean="0">
                <a:solidFill>
                  <a:schemeClr val="accent1"/>
                </a:solidFill>
              </a:rPr>
              <a:t>Minimize peak surface field at the coupling region </a:t>
            </a:r>
          </a:p>
          <a:p>
            <a:pPr marL="688975" lvl="2" indent="-171450">
              <a:spcBef>
                <a:spcPts val="600"/>
              </a:spcBef>
            </a:pPr>
            <a:r>
              <a:rPr lang="en-US" sz="2000" dirty="0" smtClean="0">
                <a:solidFill>
                  <a:schemeClr val="accent1"/>
                </a:solidFill>
              </a:rPr>
              <a:t>Minimize MP at B=0 and B=3 Tesla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Allow for detailed </a:t>
            </a:r>
            <a:r>
              <a:rPr lang="en-US" altLang="ja-JP" sz="2400" dirty="0" smtClean="0">
                <a:solidFill>
                  <a:srgbClr val="FF0000"/>
                </a:solidFill>
              </a:rPr>
              <a:t>systematic studies</a:t>
            </a:r>
          </a:p>
          <a:p>
            <a:pPr lvl="1"/>
            <a:r>
              <a:rPr lang="en-US" altLang="ja-JP" sz="2000" dirty="0" smtClean="0"/>
              <a:t>Modular design for easy assembly, inspection, </a:t>
            </a:r>
            <a:br>
              <a:rPr lang="en-US" altLang="ja-JP" sz="2000" dirty="0" smtClean="0"/>
            </a:br>
            <a:r>
              <a:rPr lang="en-US" altLang="ja-JP" sz="2000" dirty="0" smtClean="0"/>
              <a:t>parts replacement </a:t>
            </a:r>
          </a:p>
          <a:p>
            <a:pPr lvl="1"/>
            <a:r>
              <a:rPr lang="en-US" altLang="ja-JP" sz="2000" dirty="0" smtClean="0"/>
              <a:t>Removable endplates (initially Cu; Be, other materials, treated surfaces)</a:t>
            </a:r>
          </a:p>
          <a:p>
            <a:pPr lvl="1"/>
            <a:r>
              <a:rPr lang="en-US" altLang="ja-JP" sz="2000" dirty="0" smtClean="0"/>
              <a:t>Coupling iris moved to center ring and </a:t>
            </a:r>
            <a:br>
              <a:rPr lang="en-US" altLang="ja-JP" sz="2000" dirty="0" smtClean="0"/>
            </a:br>
            <a:r>
              <a:rPr lang="en-US" altLang="ja-JP" sz="2000" dirty="0" smtClean="0"/>
              <a:t>field reduced (</a:t>
            </a:r>
            <a:r>
              <a:rPr lang="en-US" altLang="ja-JP" sz="2000" i="1" dirty="0" smtClean="0"/>
              <a:t>more realistic design for </a:t>
            </a:r>
            <a:br>
              <a:rPr lang="en-US" altLang="ja-JP" sz="2000" i="1" dirty="0" smtClean="0"/>
            </a:br>
            <a:r>
              <a:rPr lang="en-US" altLang="ja-JP" sz="2000" i="1" dirty="0" smtClean="0"/>
              <a:t>cooling channel</a:t>
            </a:r>
            <a:r>
              <a:rPr lang="en-US" altLang="ja-JP" sz="2000" dirty="0" smtClean="0"/>
              <a:t>)</a:t>
            </a:r>
          </a:p>
          <a:p>
            <a:pPr lvl="1"/>
            <a:r>
              <a:rPr lang="en-US" altLang="ja-JP" sz="2000" dirty="0" smtClean="0"/>
              <a:t>RF design validated by detailed </a:t>
            </a:r>
            <a:br>
              <a:rPr lang="en-US" altLang="ja-JP" sz="2000" dirty="0" smtClean="0"/>
            </a:br>
            <a:r>
              <a:rPr lang="en-US" altLang="ja-JP" sz="2000" dirty="0" smtClean="0"/>
              <a:t>simulation</a:t>
            </a:r>
          </a:p>
          <a:p>
            <a:r>
              <a:rPr lang="en-US" altLang="ja-JP" sz="2400" b="1" i="1" dirty="0" smtClean="0"/>
              <a:t>Incorporates all lessons learned</a:t>
            </a:r>
            <a:r>
              <a:rPr lang="en-US" sz="1800" b="1" i="1" dirty="0" smtClean="0"/>
              <a:t> </a:t>
            </a:r>
          </a:p>
        </p:txBody>
      </p:sp>
      <p:pic>
        <p:nvPicPr>
          <p:cNvPr id="16" name="Picture 4" descr="http://mice.iit.edu/mta/rf/modular/figures/CavityOnlyExplodeOrientation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53526" y="1513443"/>
            <a:ext cx="2195628" cy="2195628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5403" y="4197751"/>
            <a:ext cx="1690363" cy="18742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109295" y="4197751"/>
            <a:ext cx="1707323" cy="187423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80051" y="6113818"/>
            <a:ext cx="343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+mj-lt"/>
              </a:rPr>
              <a:t>MP with &amp; without external B field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Fabrication </a:t>
            </a:r>
            <a:r>
              <a:rPr lang="en-US" dirty="0" smtClean="0"/>
              <a:t>at SLAC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photo1.jpg"/>
          <p:cNvPicPr>
            <a:picLocks noChangeAspect="1"/>
          </p:cNvPicPr>
          <p:nvPr/>
        </p:nvPicPr>
        <p:blipFill>
          <a:blip r:embed="rId2"/>
          <a:srcRect l="12500" t="3778" r="16333"/>
          <a:stretch>
            <a:fillRect/>
          </a:stretch>
        </p:blipFill>
        <p:spPr>
          <a:xfrm rot="5400000">
            <a:off x="4209826" y="1225532"/>
            <a:ext cx="4508647" cy="4572000"/>
          </a:xfrm>
          <a:prstGeom prst="rect">
            <a:avLst/>
          </a:prstGeom>
        </p:spPr>
      </p:pic>
      <p:pic>
        <p:nvPicPr>
          <p:cNvPr id="7" name="Picture 6" descr="ExplodeCavit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135" y="1248718"/>
            <a:ext cx="3454399" cy="1997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82" y="3276197"/>
            <a:ext cx="3456432" cy="252871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7213" y="6015030"/>
            <a:ext cx="749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Complete cavity-waveguide system </a:t>
            </a:r>
            <a:r>
              <a:rPr lang="en-US" dirty="0" smtClean="0"/>
              <a:t>deliver to MTA, Fermilab </a:t>
            </a:r>
            <a:r>
              <a:rPr lang="en-US" dirty="0" smtClean="0"/>
              <a:t>this month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All Seasons Cavity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Study new structure: All Seasons Cavity (ASC)</a:t>
            </a:r>
          </a:p>
          <a:p>
            <a:pPr lvl="1"/>
            <a:r>
              <a:rPr lang="en-US" altLang="ja-JP" dirty="0"/>
              <a:t>Modular pillbox with replaceable endplates</a:t>
            </a:r>
          </a:p>
          <a:p>
            <a:pPr lvl="2"/>
            <a:r>
              <a:rPr lang="en-US" altLang="ja-JP" dirty="0"/>
              <a:t>Designed for both vacuum and high pressure</a:t>
            </a:r>
          </a:p>
          <a:p>
            <a:pPr lvl="2"/>
            <a:r>
              <a:rPr lang="en-US" altLang="ja-JP" dirty="0"/>
              <a:t>316SS with 25um Cu coating</a:t>
            </a:r>
          </a:p>
          <a:p>
            <a:pPr lvl="2"/>
            <a:r>
              <a:rPr lang="en-US" altLang="ja-JP" dirty="0"/>
              <a:t>3.9/6.6/2.7cm-thick center ring/outer/inner plates</a:t>
            </a:r>
          </a:p>
          <a:p>
            <a:pPr lvl="1"/>
            <a:r>
              <a:rPr lang="en-US" altLang="ja-JP" dirty="0"/>
              <a:t>Φ29.1 x 12.9cm inner RF volume</a:t>
            </a:r>
          </a:p>
          <a:p>
            <a:pPr lvl="1"/>
            <a:r>
              <a:rPr lang="en-US" altLang="ja-JP" dirty="0"/>
              <a:t>1-5/8” coax coupler</a:t>
            </a:r>
          </a:p>
          <a:p>
            <a:pPr lvl="1"/>
            <a:r>
              <a:rPr lang="en-US" altLang="ja-JP" dirty="0"/>
              <a:t>Q ~ 28k, frequency 810.+ MHz</a:t>
            </a:r>
          </a:p>
          <a:p>
            <a:pPr lvl="1"/>
            <a:r>
              <a:rPr lang="en-US" altLang="ja-JP" dirty="0"/>
              <a:t>1.2MW @ 25 MV/m</a:t>
            </a:r>
          </a:p>
          <a:p>
            <a:pPr lvl="1"/>
            <a:r>
              <a:rPr lang="en-US" altLang="ja-JP" dirty="0"/>
              <a:t>No active cooling in </a:t>
            </a:r>
            <a:r>
              <a:rPr lang="en-US" altLang="ja-JP" dirty="0" smtClean="0"/>
              <a:t>design (operational limitation)</a:t>
            </a:r>
            <a:endParaRPr lang="en-US" altLang="ja-JP" dirty="0"/>
          </a:p>
          <a:p>
            <a:pPr lvl="2"/>
            <a:r>
              <a:rPr lang="en-US" altLang="ja-JP" dirty="0"/>
              <a:t>Tried external water blanket, did not work</a:t>
            </a:r>
          </a:p>
          <a:p>
            <a:pPr lvl="2"/>
            <a:r>
              <a:rPr lang="en-US" altLang="ja-JP" dirty="0"/>
              <a:t>Limited rep rate: 5/2/1/0.5 Hz @ 10/15/20/25 MV/</a:t>
            </a:r>
            <a:r>
              <a:rPr lang="en-US" altLang="ja-JP" dirty="0" smtClean="0"/>
              <a:t>m</a:t>
            </a:r>
          </a:p>
          <a:p>
            <a:pPr marL="0" indent="0">
              <a:buNone/>
            </a:pPr>
            <a:r>
              <a:rPr lang="en-US" altLang="ja-JP" i="1" dirty="0" smtClean="0">
                <a:solidFill>
                  <a:srgbClr val="FF0000"/>
                </a:solidFill>
              </a:rPr>
              <a:t>Not the ideal test vehicle</a:t>
            </a:r>
            <a:endParaRPr lang="en-US" altLang="ja-JP" i="1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Arial"/>
              </a:rPr>
              <a:t>AAC Workshop, San Jose, California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4570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ASC: Results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smtClean="0"/>
              <a:t>Significant performance improvement over original the 805 MHz pillbox cavity.</a:t>
            </a:r>
          </a:p>
          <a:p>
            <a:pPr lvl="1"/>
            <a:r>
              <a:rPr lang="en-US" altLang="ja-JP" sz="2000" dirty="0"/>
              <a:t>Operated in magnet: </a:t>
            </a:r>
            <a:r>
              <a:rPr lang="en-US" altLang="ja-JP" sz="2000" dirty="0" smtClean="0"/>
              <a:t>25 </a:t>
            </a:r>
            <a:r>
              <a:rPr lang="en-US" altLang="ja-JP" sz="2000" dirty="0"/>
              <a:t>MV/m at B=0, 3 T</a:t>
            </a:r>
          </a:p>
          <a:p>
            <a:pPr lvl="1"/>
            <a:r>
              <a:rPr lang="en-US" altLang="ja-JP" sz="2000" dirty="0"/>
              <a:t>Re-run with RF pickup</a:t>
            </a:r>
          </a:p>
          <a:p>
            <a:pPr lvl="2"/>
            <a:r>
              <a:rPr lang="en-US" altLang="ja-JP" sz="1800" dirty="0"/>
              <a:t>Confirmed B=0 data</a:t>
            </a:r>
          </a:p>
          <a:p>
            <a:pPr lvl="2"/>
            <a:r>
              <a:rPr lang="en-US" altLang="ja-JP" sz="1800" dirty="0"/>
              <a:t>20-22 MV/m </a:t>
            </a:r>
            <a:r>
              <a:rPr lang="en-US" altLang="ja-JP" sz="1800" dirty="0" smtClean="0"/>
              <a:t>to 5T</a:t>
            </a:r>
            <a:endParaRPr lang="en-US" altLang="ja-JP" sz="1800" dirty="0"/>
          </a:p>
          <a:p>
            <a:endParaRPr kumimoji="1" lang="ja-JP" alt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8" name="Picture 7" descr="ASC_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12" y="3304305"/>
            <a:ext cx="4788035" cy="2919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>
            <a:off x="266913" y="3176784"/>
            <a:ext cx="400110" cy="320536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sz="1400" dirty="0">
                <a:solidFill>
                  <a:prstClr val="black"/>
                </a:solidFill>
                <a:latin typeface="Arial"/>
                <a:ea typeface="ＭＳ Ｐゴシック"/>
              </a:rPr>
              <a:t>Max. Stable Operating gradient (MV/m)</a:t>
            </a:r>
            <a:endParaRPr kumimoji="1" lang="ja-JP" altLang="en-US" sz="1400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1595" y="6193322"/>
            <a:ext cx="965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prstClr val="black"/>
                </a:solidFill>
                <a:latin typeface="Arial"/>
                <a:ea typeface="ＭＳ Ｐゴシック"/>
              </a:rPr>
              <a:t>B(T)</a:t>
            </a:r>
            <a:endParaRPr kumimoji="1" lang="ja-JP" altLang="en-US" sz="1400" b="1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AAC Workshop, San Jose, California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13" name="Picture 12" descr="x8315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8509" y="4083301"/>
            <a:ext cx="3163824" cy="210921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6947" y="1655696"/>
            <a:ext cx="316169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32830" y="5472117"/>
            <a:ext cx="3403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Very encouraging results 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992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4318" y="-17480"/>
            <a:ext cx="6579253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Improved Surface Inspection 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Capability at FNAL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9053" y="990544"/>
            <a:ext cx="8915813" cy="5557072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Digital microscope + flatbed scanner</a:t>
            </a:r>
          </a:p>
          <a:p>
            <a:pPr lvl="1"/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Frequent, in-situ surface characterization.</a:t>
            </a:r>
          </a:p>
          <a:p>
            <a:endParaRPr lang="en-US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15" y="2234957"/>
            <a:ext cx="2514600" cy="41658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9" name="Picture 8" descr="scan_samp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5273" y="2221102"/>
            <a:ext cx="3619363" cy="2597885"/>
          </a:xfrm>
          <a:prstGeom prst="rect">
            <a:avLst/>
          </a:prstGeom>
        </p:spPr>
      </p:pic>
      <p:pic>
        <p:nvPicPr>
          <p:cNvPr id="10" name="Picture 9" descr="Keyence_samp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195285" y="2587589"/>
            <a:ext cx="3048001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9025" y="5050340"/>
            <a:ext cx="3453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Input coupler region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of the All-Season Cavity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4837" y="5271749"/>
            <a:ext cx="280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close-up of one of the </a:t>
            </a:r>
            <a:br>
              <a:rPr lang="en-US" dirty="0" smtClean="0"/>
            </a:br>
            <a:r>
              <a:rPr lang="en-US" dirty="0" smtClean="0"/>
              <a:t>breakdown spots on the </a:t>
            </a:r>
            <a:br>
              <a:rPr lang="en-US" dirty="0" smtClean="0"/>
            </a:br>
            <a:r>
              <a:rPr lang="en-US" dirty="0" smtClean="0"/>
              <a:t>All Seasons Cavity taken </a:t>
            </a:r>
            <a:br>
              <a:rPr lang="en-US" dirty="0" smtClean="0"/>
            </a:br>
            <a:r>
              <a:rPr lang="en-US" dirty="0" smtClean="0"/>
              <a:t>at 150X magnification 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MICE 201 </a:t>
            </a:r>
            <a:r>
              <a:rPr lang="en-US" dirty="0" smtClean="0"/>
              <a:t>MHz </a:t>
            </a:r>
            <a:r>
              <a:rPr lang="en-US" dirty="0" smtClean="0"/>
              <a:t>Prototype Cavity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787" y="984775"/>
            <a:ext cx="8822029" cy="5316675"/>
          </a:xfrm>
        </p:spPr>
        <p:txBody>
          <a:bodyPr>
            <a:normAutofit/>
          </a:bodyPr>
          <a:lstStyle/>
          <a:p>
            <a:pPr marL="400050" lvl="1" indent="-400050">
              <a:spcBef>
                <a:spcPts val="600"/>
              </a:spcBef>
            </a:pPr>
            <a:r>
              <a:rPr lang="en-US" sz="2400" dirty="0" smtClean="0"/>
              <a:t>Using the single cavity vacuum vessel at Fermilab</a:t>
            </a:r>
          </a:p>
          <a:p>
            <a:pPr marL="685800" lvl="2" indent="-285750">
              <a:spcBef>
                <a:spcPts val="600"/>
              </a:spcBef>
            </a:pPr>
            <a:r>
              <a:rPr lang="en-US" sz="2000" dirty="0" smtClean="0">
                <a:solidFill>
                  <a:schemeClr val="accent1"/>
                </a:solidFill>
              </a:rPr>
              <a:t>Same dimensions and features that a MICE RFCC vacuum vessel would have</a:t>
            </a:r>
          </a:p>
          <a:p>
            <a:pPr marL="685800" lvl="2" indent="-285750">
              <a:spcBef>
                <a:spcPts val="600"/>
              </a:spcBef>
            </a:pPr>
            <a:r>
              <a:rPr lang="en-US" sz="2000" dirty="0" smtClean="0">
                <a:solidFill>
                  <a:schemeClr val="accent1"/>
                </a:solidFill>
              </a:rPr>
              <a:t>Installation fixtures and cavity handling experience</a:t>
            </a:r>
          </a:p>
          <a:p>
            <a:pPr marL="685800" lvl="2" indent="-285750">
              <a:spcBef>
                <a:spcPts val="600"/>
              </a:spcBef>
            </a:pPr>
            <a:r>
              <a:rPr lang="en-US" sz="2000" dirty="0" smtClean="0">
                <a:solidFill>
                  <a:schemeClr val="accent1"/>
                </a:solidFill>
              </a:rPr>
              <a:t>RF commissioning and testing with external magnetic field</a:t>
            </a:r>
          </a:p>
          <a:p>
            <a:pPr marL="971550" lvl="3" indent="-285750">
              <a:spcBef>
                <a:spcPts val="600"/>
              </a:spcBef>
            </a:pPr>
            <a:r>
              <a:rPr lang="en-US" sz="1600" dirty="0" smtClean="0"/>
              <a:t>Require a coupling coil magnet for testing at MTA</a:t>
            </a:r>
          </a:p>
          <a:p>
            <a:pPr>
              <a:spcBef>
                <a:spcPts val="600"/>
              </a:spcBef>
            </a:pPr>
            <a:endParaRPr lang="en-US" sz="2800" dirty="0"/>
          </a:p>
        </p:txBody>
      </p:sp>
      <p:pic>
        <p:nvPicPr>
          <p:cNvPr id="9" name="Picture 2" descr="C:\Users\Derun\Documents\MICE Collaboration\Single Vessel Images\SINGLE_CAVITY_VAC_VESSEL_CAVITY_ORIENTATION_OUTER_FRONT_MTA_2011011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22336" y="3429440"/>
            <a:ext cx="4321421" cy="29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CVV.jpg"/>
          <p:cNvPicPr>
            <a:picLocks noChangeAspect="1"/>
          </p:cNvPicPr>
          <p:nvPr/>
        </p:nvPicPr>
        <p:blipFill>
          <a:blip r:embed="rId3" cstate="screen">
            <a:lum bright="-10000"/>
          </a:blip>
          <a:stretch>
            <a:fillRect/>
          </a:stretch>
        </p:blipFill>
        <p:spPr>
          <a:xfrm>
            <a:off x="363557" y="3461805"/>
            <a:ext cx="2165336" cy="288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12044" y="5294434"/>
            <a:ext cx="1371600" cy="102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1" descr="Tuner section view X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6267139" y="5502097"/>
            <a:ext cx="855598" cy="8750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37882" y="5913261"/>
            <a:ext cx="19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Single cavity vessel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9808" y="3449306"/>
            <a:ext cx="3594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Configuration of cavity and the vessel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6480" y="4268129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Loop coupler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9456" y="4266640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Loop coupler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4846" y="6086785"/>
            <a:ext cx="132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Vacuum pump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3317592" y="5829319"/>
            <a:ext cx="1311553" cy="25746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08237" y="4674985"/>
            <a:ext cx="1570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Tuner actuator </a:t>
            </a:r>
          </a:p>
          <a:p>
            <a:pPr algn="ctr"/>
            <a:r>
              <a:rPr lang="en-US" sz="1600" dirty="0" smtClean="0"/>
              <a:t>Tuner arms 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963289" y="5237875"/>
            <a:ext cx="880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6 Tuners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442853" y="4319844"/>
            <a:ext cx="891924" cy="92904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512044" y="2571783"/>
            <a:ext cx="1371600" cy="11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/>
          <a:srcRect l="3481" t="15890" r="3797" b="15254"/>
          <a:stretch>
            <a:fillRect/>
          </a:stretch>
        </p:blipFill>
        <p:spPr bwMode="auto">
          <a:xfrm>
            <a:off x="7429505" y="3852785"/>
            <a:ext cx="1528763" cy="8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scm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" r="37996"/>
          <a:stretch/>
        </p:blipFill>
        <p:spPr>
          <a:xfrm>
            <a:off x="749299" y="632"/>
            <a:ext cx="7793039" cy="6410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650" y="5032365"/>
            <a:ext cx="5267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Fixtures and procedures of cavity to vessel</a:t>
            </a:r>
          </a:p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Tuner-actuator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installation and testing</a:t>
            </a:r>
            <a:endParaRPr lang="en-US" dirty="0" smtClean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Water cooling lines</a:t>
            </a:r>
          </a:p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Cavity support struts </a:t>
            </a:r>
          </a:p>
          <a:p>
            <a:r>
              <a:rPr lang="en-US" u="sng" dirty="0" smtClean="0">
                <a:solidFill>
                  <a:srgbClr val="C00000"/>
                </a:solidFill>
                <a:latin typeface="Calibri" pitchFamily="34" charset="0"/>
              </a:rPr>
              <a:t>New RF </a:t>
            </a:r>
            <a:r>
              <a:rPr lang="en-US" u="sng" dirty="0" smtClean="0">
                <a:solidFill>
                  <a:srgbClr val="C00000"/>
                </a:solidFill>
                <a:latin typeface="Calibri" pitchFamily="34" charset="0"/>
              </a:rPr>
              <a:t>power couplers </a:t>
            </a:r>
            <a:endParaRPr lang="en-US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alibri" pitchFamily="34" charset="0"/>
              </a:rPr>
              <a:t>Single Cavity Assembly at MTA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All sub-components fabrication complete, successful cavity-tuner-vessel integration and </a:t>
            </a:r>
            <a:r>
              <a:rPr lang="en-US" sz="2000" u="sng" dirty="0" smtClean="0"/>
              <a:t>installation </a:t>
            </a:r>
            <a:r>
              <a:rPr lang="en-US" sz="2000" u="sng" dirty="0" smtClean="0"/>
              <a:t>at MTA</a:t>
            </a:r>
            <a:r>
              <a:rPr lang="en-US" sz="2000" dirty="0" smtClean="0"/>
              <a:t>, </a:t>
            </a:r>
            <a:r>
              <a:rPr lang="en-US" sz="2000" dirty="0" smtClean="0"/>
              <a:t>Fermilab</a:t>
            </a:r>
          </a:p>
          <a:p>
            <a:r>
              <a:rPr lang="en-US" sz="2000" dirty="0" smtClean="0"/>
              <a:t>RF testing starts soon</a:t>
            </a:r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yt5_9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9944" y="2117273"/>
            <a:ext cx="2926079" cy="4389120"/>
          </a:xfrm>
          <a:prstGeom prst="rect">
            <a:avLst/>
          </a:prstGeom>
        </p:spPr>
      </p:pic>
      <p:pic>
        <p:nvPicPr>
          <p:cNvPr id="7" name="Picture 6" descr="i4_1497.jpg"/>
          <p:cNvPicPr>
            <a:picLocks noChangeAspect="1"/>
          </p:cNvPicPr>
          <p:nvPr/>
        </p:nvPicPr>
        <p:blipFill>
          <a:blip r:embed="rId3"/>
          <a:srcRect l="10000"/>
          <a:stretch>
            <a:fillRect/>
          </a:stretch>
        </p:blipFill>
        <p:spPr>
          <a:xfrm>
            <a:off x="310200" y="2112347"/>
            <a:ext cx="5288708" cy="438912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400"/>
              </a:spcBef>
            </a:pPr>
            <a:r>
              <a:rPr lang="en-US" dirty="0" smtClean="0">
                <a:latin typeface="Calibri" pitchFamily="34" charset="0"/>
              </a:rPr>
              <a:t>Introduction</a:t>
            </a:r>
          </a:p>
          <a:p>
            <a:pPr>
              <a:spcBef>
                <a:spcPts val="400"/>
              </a:spcBef>
            </a:pPr>
            <a:r>
              <a:rPr lang="en-US" dirty="0" smtClean="0">
                <a:latin typeface="Calibri" pitchFamily="34" charset="0"/>
              </a:rPr>
              <a:t>Status </a:t>
            </a:r>
            <a:r>
              <a:rPr lang="en-US" dirty="0" smtClean="0">
                <a:latin typeface="Calibri" pitchFamily="34" charset="0"/>
              </a:rPr>
              <a:t>of current R&amp;D programs and plans</a:t>
            </a:r>
          </a:p>
          <a:p>
            <a:pPr lvl="1">
              <a:spcBef>
                <a:spcPts val="400"/>
              </a:spcBef>
            </a:pPr>
            <a:r>
              <a:rPr lang="en-US" dirty="0" smtClean="0">
                <a:latin typeface="Calibri" pitchFamily="34" charset="0"/>
              </a:rPr>
              <a:t>RF breakdown studies at 805-MHz and </a:t>
            </a:r>
            <a:r>
              <a:rPr lang="en-US" dirty="0" smtClean="0">
                <a:latin typeface="Calibri" pitchFamily="34" charset="0"/>
              </a:rPr>
              <a:t>201-MHz in strong magnetic field at MTA, Fermilab</a:t>
            </a:r>
          </a:p>
          <a:p>
            <a:pPr lvl="1">
              <a:spcBef>
                <a:spcPts val="400"/>
              </a:spcBef>
            </a:pPr>
            <a:r>
              <a:rPr lang="en-US" dirty="0" smtClean="0">
                <a:latin typeface="Calibri" pitchFamily="34" charset="0"/>
              </a:rPr>
              <a:t>Two type of RF cavities</a:t>
            </a:r>
            <a:endParaRPr lang="en-US" dirty="0" smtClean="0">
              <a:latin typeface="Calibri" pitchFamily="34" charset="0"/>
            </a:endParaRPr>
          </a:p>
          <a:p>
            <a:pPr lvl="2">
              <a:spcBef>
                <a:spcPts val="400"/>
              </a:spcBef>
            </a:pPr>
            <a:r>
              <a:rPr lang="en-US" dirty="0" smtClean="0">
                <a:latin typeface="Calibri" pitchFamily="34" charset="0"/>
              </a:rPr>
              <a:t>Vacuum cavities</a:t>
            </a:r>
          </a:p>
          <a:p>
            <a:pPr lvl="3">
              <a:spcBef>
                <a:spcPts val="400"/>
              </a:spcBef>
            </a:pPr>
            <a:r>
              <a:rPr lang="en-US" sz="2400" dirty="0" smtClean="0">
                <a:latin typeface="Calibri" pitchFamily="34" charset="0"/>
              </a:rPr>
              <a:t>Modular cavity design, fabrication and testing</a:t>
            </a:r>
          </a:p>
          <a:p>
            <a:pPr lvl="3">
              <a:spcBef>
                <a:spcPts val="400"/>
              </a:spcBef>
            </a:pPr>
            <a:r>
              <a:rPr lang="en-US" sz="2400" dirty="0" smtClean="0">
                <a:latin typeface="Calibri" pitchFamily="34" charset="0"/>
              </a:rPr>
              <a:t>All season cavity (Muons Inc.)</a:t>
            </a:r>
            <a:endParaRPr lang="en-US" sz="2400" dirty="0" smtClean="0">
              <a:latin typeface="Calibri" pitchFamily="34" charset="0"/>
            </a:endParaRPr>
          </a:p>
          <a:p>
            <a:pPr lvl="2">
              <a:spcBef>
                <a:spcPts val="400"/>
              </a:spcBef>
            </a:pPr>
            <a:r>
              <a:rPr lang="en-US" dirty="0" smtClean="0">
                <a:latin typeface="Calibri" pitchFamily="34" charset="0"/>
              </a:rPr>
              <a:t>High pressure RF cavities</a:t>
            </a:r>
          </a:p>
          <a:p>
            <a:pPr>
              <a:spcBef>
                <a:spcPts val="400"/>
              </a:spcBef>
            </a:pPr>
            <a:r>
              <a:rPr lang="en-US" dirty="0" smtClean="0">
                <a:latin typeface="Calibri" pitchFamily="34" charset="0"/>
              </a:rPr>
              <a:t>MICE</a:t>
            </a:r>
          </a:p>
          <a:p>
            <a:pPr lvl="2">
              <a:spcBef>
                <a:spcPts val="400"/>
              </a:spcBef>
            </a:pPr>
            <a:r>
              <a:rPr lang="en-US" dirty="0" smtClean="0">
                <a:latin typeface="Calibri" pitchFamily="34" charset="0"/>
              </a:rPr>
              <a:t>MICE prototype RF cavity testing using single cavity vessel</a:t>
            </a:r>
            <a:endParaRPr lang="en-US" dirty="0" smtClean="0">
              <a:latin typeface="Calibri" pitchFamily="34" charset="0"/>
            </a:endParaRPr>
          </a:p>
          <a:p>
            <a:pPr>
              <a:spcBef>
                <a:spcPts val="400"/>
              </a:spcBef>
            </a:pPr>
            <a:r>
              <a:rPr lang="en-US" dirty="0" smtClean="0">
                <a:latin typeface="Calibri" pitchFamily="34" charset="0"/>
              </a:rPr>
              <a:t>Summary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335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latin typeface="Calibri" pitchFamily="34" charset="0"/>
              </a:rPr>
              <a:t>High Pressure H</a:t>
            </a:r>
            <a:r>
              <a:rPr kumimoji="1" lang="en-US" altLang="ja-JP" baseline="-25000" dirty="0" smtClean="0">
                <a:latin typeface="Calibri" pitchFamily="34" charset="0"/>
              </a:rPr>
              <a:t>2</a:t>
            </a:r>
            <a:r>
              <a:rPr kumimoji="1" lang="en-US" altLang="ja-JP" dirty="0" smtClean="0">
                <a:latin typeface="Calibri" pitchFamily="34" charset="0"/>
              </a:rPr>
              <a:t> filled RF Cavity</a:t>
            </a:r>
            <a:endParaRPr kumimoji="1" lang="ja-JP" alt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alibri" pitchFamily="34" charset="0"/>
              </a:rPr>
              <a:t>Experimental studies of HPRF cavities:</a:t>
            </a:r>
          </a:p>
          <a:p>
            <a:pPr lvl="1"/>
            <a:r>
              <a:rPr kumimoji="1" lang="en-US" altLang="ja-JP" dirty="0" smtClean="0">
                <a:latin typeface="Calibri" pitchFamily="34" charset="0"/>
              </a:rPr>
              <a:t>Suppression </a:t>
            </a:r>
            <a:r>
              <a:rPr kumimoji="1" lang="en-US" altLang="ja-JP" dirty="0" smtClean="0">
                <a:latin typeface="Calibri" pitchFamily="34" charset="0"/>
              </a:rPr>
              <a:t>of breakdown with the use of HP (100 </a:t>
            </a:r>
            <a:r>
              <a:rPr kumimoji="1" lang="en-US" altLang="ja-JP" dirty="0" err="1" smtClean="0">
                <a:latin typeface="Calibri" pitchFamily="34" charset="0"/>
              </a:rPr>
              <a:t>atm</a:t>
            </a:r>
            <a:r>
              <a:rPr kumimoji="1" lang="en-US" altLang="ja-JP" dirty="0" smtClean="0">
                <a:latin typeface="Calibri" pitchFamily="34" charset="0"/>
              </a:rPr>
              <a:t>) H</a:t>
            </a:r>
            <a:r>
              <a:rPr kumimoji="1" lang="en-US" altLang="ja-JP" baseline="-25000" dirty="0" smtClean="0">
                <a:latin typeface="Calibri" pitchFamily="34" charset="0"/>
              </a:rPr>
              <a:t>2</a:t>
            </a:r>
            <a:r>
              <a:rPr kumimoji="1" lang="en-US" altLang="ja-JP" dirty="0" smtClean="0">
                <a:latin typeface="Calibri" pitchFamily="34" charset="0"/>
              </a:rPr>
              <a:t> gas demonstrated </a:t>
            </a:r>
            <a:r>
              <a:rPr kumimoji="1" lang="en-US" altLang="ja-JP" dirty="0" smtClean="0">
                <a:latin typeface="Calibri" pitchFamily="34" charset="0"/>
                <a:sym typeface="Symbol"/>
              </a:rPr>
              <a:t> </a:t>
            </a:r>
            <a:r>
              <a:rPr kumimoji="1" lang="en-US" altLang="ja-JP" dirty="0" smtClean="0">
                <a:latin typeface="Calibri" pitchFamily="34" charset="0"/>
              </a:rPr>
              <a:t>6 </a:t>
            </a:r>
            <a:r>
              <a:rPr kumimoji="1" lang="en-US" altLang="ja-JP" dirty="0" smtClean="0">
                <a:latin typeface="Calibri" pitchFamily="34" charset="0"/>
              </a:rPr>
              <a:t>years ago.</a:t>
            </a:r>
          </a:p>
          <a:p>
            <a:pPr lvl="2"/>
            <a:r>
              <a:rPr kumimoji="1" lang="en-US" altLang="ja-JP" dirty="0" smtClean="0">
                <a:latin typeface="Calibri" pitchFamily="34" charset="0"/>
              </a:rPr>
              <a:t>In button cavity</a:t>
            </a:r>
          </a:p>
          <a:p>
            <a:pPr lvl="2"/>
            <a:r>
              <a:rPr kumimoji="1" lang="en-US" altLang="ja-JP" dirty="0" smtClean="0">
                <a:latin typeface="Calibri" pitchFamily="34" charset="0"/>
              </a:rPr>
              <a:t>No </a:t>
            </a:r>
            <a:r>
              <a:rPr kumimoji="1" lang="en-US" altLang="ja-JP" b="1" i="1" dirty="0" smtClean="0">
                <a:solidFill>
                  <a:srgbClr val="FF0000"/>
                </a:solidFill>
                <a:latin typeface="Calibri" pitchFamily="34" charset="0"/>
              </a:rPr>
              <a:t>B</a:t>
            </a:r>
            <a:r>
              <a:rPr kumimoji="1" lang="en-US" altLang="ja-JP" dirty="0" smtClean="0">
                <a:latin typeface="Calibri" pitchFamily="34" charset="0"/>
              </a:rPr>
              <a:t> effect (60 MV/m with and without B)</a:t>
            </a:r>
          </a:p>
          <a:p>
            <a:pPr lvl="2"/>
            <a:r>
              <a:rPr kumimoji="1" lang="en-US" altLang="ja-JP" dirty="0" smtClean="0">
                <a:latin typeface="Calibri" pitchFamily="34" charset="0"/>
              </a:rPr>
              <a:t>Breakdown limited by electrodes</a:t>
            </a:r>
          </a:p>
          <a:p>
            <a:pPr lvl="1"/>
            <a:r>
              <a:rPr kumimoji="1" lang="en-US" altLang="ja-JP" dirty="0" smtClean="0">
                <a:latin typeface="Calibri" pitchFamily="34" charset="0"/>
              </a:rPr>
              <a:t>Fundamental Question: </a:t>
            </a:r>
            <a:r>
              <a:rPr kumimoji="1" lang="en-US" altLang="ja-JP" i="1" dirty="0" smtClean="0">
                <a:latin typeface="Calibri" pitchFamily="34" charset="0"/>
              </a:rPr>
              <a:t>“What happens when intense beam passes through cavity</a:t>
            </a:r>
            <a:r>
              <a:rPr kumimoji="1" lang="en-US" altLang="ja-JP" i="1" dirty="0" smtClean="0">
                <a:latin typeface="Calibri" pitchFamily="34" charset="0"/>
              </a:rPr>
              <a:t>?”</a:t>
            </a:r>
            <a:r>
              <a:rPr kumimoji="1" lang="en-US" altLang="ja-JP" dirty="0" smtClean="0">
                <a:latin typeface="Calibri" pitchFamily="34" charset="0"/>
              </a:rPr>
              <a:t>.</a:t>
            </a:r>
          </a:p>
          <a:p>
            <a:pPr lvl="2"/>
            <a:r>
              <a:rPr kumimoji="1" lang="en-US" altLang="ja-JP" dirty="0" smtClean="0">
                <a:latin typeface="Calibri" pitchFamily="34" charset="0"/>
              </a:rPr>
              <a:t>Beam testing at MTA</a:t>
            </a:r>
            <a:endParaRPr kumimoji="1" lang="ja-JP" altLang="en-US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AAC Workshop, San Jose, California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74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prfwavefor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6" y="1480909"/>
            <a:ext cx="3649779" cy="238452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</a:rPr>
              <a:t>805-MHz HPRF Cavity Beam Test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214" y="990543"/>
            <a:ext cx="5485879" cy="5557073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000" dirty="0" smtClean="0"/>
              <a:t>Wide range of parameters studied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10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-3x10</a:t>
            </a:r>
            <a:r>
              <a:rPr lang="en-US" sz="1600" baseline="30000" dirty="0" smtClean="0"/>
              <a:t>11</a:t>
            </a:r>
            <a:r>
              <a:rPr lang="en-US" sz="1600" dirty="0" smtClean="0"/>
              <a:t> </a:t>
            </a:r>
            <a:r>
              <a:rPr lang="en-US" sz="1600" dirty="0" err="1" smtClean="0"/>
              <a:t>ppp</a:t>
            </a:r>
            <a:r>
              <a:rPr lang="en-US" sz="1600" dirty="0" smtClean="0"/>
              <a:t>, 5-50 MV/m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300-1520 psi H</a:t>
            </a:r>
            <a:r>
              <a:rPr lang="en-US" sz="1800" baseline="-25000" dirty="0" smtClean="0"/>
              <a:t>2</a:t>
            </a:r>
            <a:r>
              <a:rPr lang="en-US" sz="1600" dirty="0" smtClean="0"/>
              <a:t>, B=0 and 3T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Electronegative Dopant Studies:  </a:t>
            </a:r>
            <a:br>
              <a:rPr lang="en-US" sz="1600" dirty="0" smtClean="0"/>
            </a:br>
            <a:r>
              <a:rPr lang="en-US" sz="1600" dirty="0" smtClean="0"/>
              <a:t>SF6 and dry air versus concentration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Ion Mobility Studies: </a:t>
            </a:r>
            <a:br>
              <a:rPr lang="en-US" sz="1600" dirty="0" smtClean="0"/>
            </a:br>
            <a:r>
              <a:rPr lang="en-US" sz="1600" dirty="0" err="1" smtClean="0"/>
              <a:t>He+air</a:t>
            </a:r>
            <a:r>
              <a:rPr lang="en-US" sz="1600" dirty="0" smtClean="0"/>
              <a:t>, N2+air, D2</a:t>
            </a:r>
          </a:p>
          <a:p>
            <a:pPr>
              <a:spcBef>
                <a:spcPts val="200"/>
              </a:spcBef>
            </a:pPr>
            <a:r>
              <a:rPr lang="en-US" sz="2000" dirty="0" smtClean="0"/>
              <a:t>Journal publication: 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M. Chung et al., </a:t>
            </a:r>
            <a:r>
              <a:rPr lang="en-US" sz="1600" b="1" i="1" dirty="0" smtClean="0"/>
              <a:t>PRL 111, 184802, 2013 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Quantitative theory validated by measurement of energy in H2/D2+dopant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Electronegative dopants turn mobile ionization electrons into heavy ions, reducing RF losses by large factor</a:t>
            </a:r>
          </a:p>
          <a:p>
            <a:pPr>
              <a:spcBef>
                <a:spcPts val="2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Results extrapolate well to Neutrino </a:t>
            </a:r>
            <a:r>
              <a:rPr lang="en-US" sz="2000" dirty="0">
                <a:solidFill>
                  <a:srgbClr val="FF0000"/>
                </a:solidFill>
              </a:rPr>
              <a:t>F</a:t>
            </a:r>
            <a:r>
              <a:rPr lang="en-US" sz="2000" dirty="0" smtClean="0">
                <a:solidFill>
                  <a:srgbClr val="FF0000"/>
                </a:solidFill>
              </a:rPr>
              <a:t>actory operation and a range of </a:t>
            </a:r>
            <a:r>
              <a:rPr lang="en-US" sz="2000" dirty="0" err="1">
                <a:solidFill>
                  <a:srgbClr val="FF0000"/>
                </a:solidFill>
              </a:rPr>
              <a:t>M</a:t>
            </a:r>
            <a:r>
              <a:rPr lang="en-US" sz="2000" dirty="0" err="1" smtClean="0">
                <a:solidFill>
                  <a:srgbClr val="FF0000"/>
                </a:solidFill>
              </a:rPr>
              <a:t>uon</a:t>
            </a:r>
            <a:r>
              <a:rPr lang="en-US" sz="2000" dirty="0" smtClean="0">
                <a:solidFill>
                  <a:srgbClr val="FF0000"/>
                </a:solidFill>
              </a:rPr>
              <a:t> Collider beam parameters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Plasma loading &lt; beam loading</a:t>
            </a:r>
          </a:p>
          <a:p>
            <a:pPr lvl="1">
              <a:spcBef>
                <a:spcPts val="200"/>
              </a:spcBef>
            </a:pPr>
            <a:r>
              <a:rPr lang="en-US" sz="1600" dirty="0"/>
              <a:t>B</a:t>
            </a:r>
            <a:r>
              <a:rPr lang="en-US" sz="1600" dirty="0" smtClean="0"/>
              <a:t>unch intensity limits being evaluated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4919" y="1083637"/>
            <a:ext cx="403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/>
              </a:rPr>
              <a:t>1470psi H</a:t>
            </a:r>
            <a:r>
              <a:rPr lang="en-US" sz="1600" b="1" baseline="-25000" dirty="0">
                <a:solidFill>
                  <a:prstClr val="black"/>
                </a:solidFill>
                <a:latin typeface="Arial"/>
              </a:rPr>
              <a:t>2</a:t>
            </a:r>
            <a:r>
              <a:rPr lang="en-US"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w/beam</a:t>
            </a:r>
            <a:r>
              <a:rPr lang="en-US"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Arial"/>
              </a:rPr>
              <a:t>add 1% dry air</a:t>
            </a:r>
          </a:p>
        </p:txBody>
      </p:sp>
      <p:pic>
        <p:nvPicPr>
          <p:cNvPr id="14" name="Picture 13" descr="yt8930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42" y="4106202"/>
            <a:ext cx="3530600" cy="235373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AAC Workshop, San Jose, California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7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32894" y="25384"/>
            <a:ext cx="6536389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Physical Review Letter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7" name="Picture 6" descr="abstract_Phys. Rev. Lett. 111, 184802 (2013): Pressurized &lt;span class=&quot;aps-inline-formula&quot;&gt;&lt;math display=&quot;inline&quot;&gt;&lt;msub&gt;&lt;mi mathvariant=&quot;bold&quot;&gt;H&lt;:mi&gt;&lt;mn&gt;2&lt;:mn&gt;&lt;:msub&gt;&lt;:math&gt;&lt;:span&gt; rf Cavities in Ionizing Beams and Magnetic Field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9" t="28542" r="37807" b="20222"/>
          <a:stretch/>
        </p:blipFill>
        <p:spPr>
          <a:xfrm>
            <a:off x="486979" y="1148850"/>
            <a:ext cx="4559287" cy="52652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0389" y="5090650"/>
            <a:ext cx="3733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C00000"/>
                </a:solidFill>
              </a:rPr>
              <a:t>"All these results indicate that a high pressure gas-filled cavity is a viable technology for </a:t>
            </a:r>
            <a:r>
              <a:rPr lang="en-US" sz="2000" i="1" dirty="0" err="1" smtClean="0">
                <a:solidFill>
                  <a:srgbClr val="C00000"/>
                </a:solidFill>
              </a:rPr>
              <a:t>muon</a:t>
            </a:r>
            <a:r>
              <a:rPr lang="en-US" sz="2000" i="1" dirty="0" smtClean="0">
                <a:solidFill>
                  <a:srgbClr val="C00000"/>
                </a:solidFill>
              </a:rPr>
              <a:t> ionization cooling"</a:t>
            </a:r>
            <a:endParaRPr lang="en-US" sz="2000" i="1" dirty="0">
              <a:solidFill>
                <a:srgbClr val="C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latin typeface="Calibri" pitchFamily="34" charset="0"/>
              </a:rPr>
              <a:t>HP H</a:t>
            </a:r>
            <a:r>
              <a:rPr kumimoji="1" lang="en-US" altLang="ja-JP" baseline="-25000" dirty="0">
                <a:latin typeface="Calibri" pitchFamily="34" charset="0"/>
              </a:rPr>
              <a:t>2</a:t>
            </a:r>
            <a:r>
              <a:rPr kumimoji="1" lang="en-US" altLang="ja-JP" dirty="0">
                <a:latin typeface="Calibri" pitchFamily="34" charset="0"/>
              </a:rPr>
              <a:t> filled RF: Development plan</a:t>
            </a:r>
            <a:br>
              <a:rPr kumimoji="1" lang="en-US" altLang="ja-JP" dirty="0">
                <a:latin typeface="Calibri" pitchFamily="34" charset="0"/>
              </a:rPr>
            </a:br>
            <a:r>
              <a:rPr kumimoji="1" lang="en-US" altLang="ja-JP" sz="2400" i="1" dirty="0">
                <a:latin typeface="Calibri" pitchFamily="34" charset="0"/>
              </a:rPr>
              <a:t>Engineering Considerations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3" y="1047696"/>
            <a:ext cx="9024947" cy="255594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5000"/>
              </a:lnSpc>
            </a:pPr>
            <a:r>
              <a:rPr lang="en-US" dirty="0" smtClean="0"/>
              <a:t>Need to shrink transverse cavity size to reduce magnet apertures in Helical Cooling Channel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Proof-of-principle test: HPRF test cell + alumina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s</a:t>
            </a:r>
            <a:r>
              <a:rPr lang="en-US" dirty="0" smtClean="0"/>
              <a:t>uppression of breakdown up to surface breakdown limit of material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Other samples to be measured at low power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High power test in MTA for promising candidates (suitable dielectric constant, low loss tangent)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Beam test if successful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Also looking at reentrant cavity design (</a:t>
            </a:r>
            <a:r>
              <a:rPr lang="en-US" dirty="0" err="1" smtClean="0"/>
              <a:t>Muons</a:t>
            </a:r>
            <a:r>
              <a:rPr lang="en-US" dirty="0" smtClean="0"/>
              <a:t> </a:t>
            </a:r>
            <a:r>
              <a:rPr lang="en-US" dirty="0" err="1" smtClean="0"/>
              <a:t>Inc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6" descr="Al2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36" y="3546492"/>
            <a:ext cx="4487333" cy="2957065"/>
          </a:xfrm>
          <a:prstGeom prst="rect">
            <a:avLst/>
          </a:prstGeom>
        </p:spPr>
      </p:pic>
      <p:pic>
        <p:nvPicPr>
          <p:cNvPr id="9" name="Picture 8" descr="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3" y="3675084"/>
            <a:ext cx="4409440" cy="277591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AAC Workshop, San Jose, California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3155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>
                <a:latin typeface="Calibri" pitchFamily="34" charset="0"/>
              </a:rPr>
              <a:t>RF </a:t>
            </a:r>
            <a:r>
              <a:rPr kumimoji="1" lang="en-US" altLang="ja-JP" sz="4000" dirty="0" smtClean="0">
                <a:latin typeface="Calibri" pitchFamily="34" charset="0"/>
              </a:rPr>
              <a:t>Effort towards IBS</a:t>
            </a:r>
            <a:endParaRPr kumimoji="1" lang="ja-JP" altLang="en-US" sz="4000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kumimoji="1" lang="en-US" altLang="ja-JP" dirty="0" smtClean="0">
                <a:latin typeface="Calibri" pitchFamily="34" charset="0"/>
              </a:rPr>
              <a:t> RF </a:t>
            </a:r>
            <a:r>
              <a:rPr kumimoji="1" lang="en-US" altLang="ja-JP" dirty="0" smtClean="0">
                <a:latin typeface="Calibri" pitchFamily="34" charset="0"/>
              </a:rPr>
              <a:t>work supports IBS</a:t>
            </a:r>
          </a:p>
          <a:p>
            <a:pPr lvl="1"/>
            <a:r>
              <a:rPr kumimoji="1" lang="en-US" altLang="ja-JP" dirty="0" smtClean="0">
                <a:latin typeface="Calibri" pitchFamily="34" charset="0"/>
              </a:rPr>
              <a:t>Vetting RF operating </a:t>
            </a:r>
            <a:r>
              <a:rPr kumimoji="1" lang="en-US" altLang="ja-JP" dirty="0" smtClean="0">
                <a:latin typeface="Calibri" pitchFamily="34" charset="0"/>
              </a:rPr>
              <a:t>requirements</a:t>
            </a:r>
          </a:p>
          <a:p>
            <a:r>
              <a:rPr kumimoji="1" lang="en-US" altLang="ja-JP" dirty="0" smtClean="0">
                <a:latin typeface="Calibri" pitchFamily="34" charset="0"/>
              </a:rPr>
              <a:t>What RF gradient at a given frequency and magnetic field should we use for IBS?</a:t>
            </a:r>
          </a:p>
          <a:p>
            <a:r>
              <a:rPr kumimoji="1" lang="en-US" dirty="0" smtClean="0">
                <a:solidFill>
                  <a:srgbClr val="FF0000"/>
                </a:solidFill>
                <a:latin typeface="Calibri" pitchFamily="34" charset="0"/>
              </a:rPr>
              <a:t>“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NCRF Cavities in Strong Magnetic Field: Is this Still an Issue?”</a:t>
            </a:r>
          </a:p>
          <a:p>
            <a:pPr lvl="1"/>
            <a:r>
              <a:rPr kumimoji="1" lang="en-US" altLang="ja-JP" dirty="0" smtClean="0">
                <a:latin typeface="Calibri" pitchFamily="34" charset="0"/>
              </a:rPr>
              <a:t>For vacuum RF cavities, </a:t>
            </a:r>
            <a:r>
              <a:rPr kumimoji="1" lang="en-US" altLang="ja-JP" dirty="0" smtClean="0">
                <a:solidFill>
                  <a:srgbClr val="FF0000"/>
                </a:solidFill>
                <a:latin typeface="Calibri" pitchFamily="34" charset="0"/>
              </a:rPr>
              <a:t>yes!  </a:t>
            </a:r>
            <a:endParaRPr kumimoji="1" lang="en-US" altLang="ja-JP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kumimoji="1" lang="en-US" altLang="ja-JP" dirty="0" smtClean="0">
                <a:latin typeface="Calibri" pitchFamily="34" charset="0"/>
              </a:rPr>
              <a:t>Vacuum RF: 805 MHz modular cavity</a:t>
            </a:r>
          </a:p>
          <a:p>
            <a:pPr lvl="1"/>
            <a:r>
              <a:rPr kumimoji="1" lang="en-US" altLang="ja-JP" dirty="0" smtClean="0">
                <a:latin typeface="Calibri" pitchFamily="34" charset="0"/>
              </a:rPr>
              <a:t>Used to study operation in </a:t>
            </a:r>
            <a:r>
              <a:rPr kumimoji="1" lang="en-US" altLang="ja-JP" b="1" i="1" dirty="0" smtClean="0">
                <a:solidFill>
                  <a:srgbClr val="FF0000"/>
                </a:solidFill>
                <a:latin typeface="Calibri" pitchFamily="34" charset="0"/>
              </a:rPr>
              <a:t>B</a:t>
            </a:r>
            <a:r>
              <a:rPr kumimoji="1" lang="en-US" altLang="ja-JP" dirty="0" smtClean="0">
                <a:latin typeface="Calibri" pitchFamily="34" charset="0"/>
              </a:rPr>
              <a:t> and then specify cavity design and fabrication</a:t>
            </a:r>
          </a:p>
          <a:p>
            <a:pPr lvl="2"/>
            <a:r>
              <a:rPr kumimoji="1" lang="en-US" altLang="ja-JP" dirty="0" smtClean="0">
                <a:latin typeface="Calibri" pitchFamily="34" charset="0"/>
              </a:rPr>
              <a:t>If successful provides input for design and fabrication of engineering proof-of-principle cavity</a:t>
            </a:r>
          </a:p>
          <a:p>
            <a:pPr lvl="2"/>
            <a:r>
              <a:rPr kumimoji="1" lang="en-US" altLang="ja-JP" dirty="0" smtClean="0">
                <a:latin typeface="Calibri" pitchFamily="34" charset="0"/>
              </a:rPr>
              <a:t>If above successful, leads to pre-production prototypes</a:t>
            </a:r>
          </a:p>
          <a:p>
            <a:r>
              <a:rPr kumimoji="1" lang="en-US" altLang="ja-JP" dirty="0" smtClean="0">
                <a:latin typeface="Calibri" pitchFamily="34" charset="0"/>
              </a:rPr>
              <a:t>HPRF</a:t>
            </a:r>
            <a:endParaRPr kumimoji="1" lang="en-US" altLang="ja-JP" dirty="0" smtClean="0">
              <a:latin typeface="Calibri" pitchFamily="34" charset="0"/>
            </a:endParaRPr>
          </a:p>
          <a:p>
            <a:pPr lvl="1"/>
            <a:r>
              <a:rPr kumimoji="1" lang="en-US" altLang="ja-JP" dirty="0" smtClean="0">
                <a:latin typeface="Calibri" pitchFamily="34" charset="0"/>
              </a:rPr>
              <a:t>Dielectric loaded and/or re-entrant cavity test cells	</a:t>
            </a:r>
          </a:p>
          <a:p>
            <a:pPr lvl="2"/>
            <a:r>
              <a:rPr kumimoji="1" lang="en-US" altLang="ja-JP" dirty="0">
                <a:latin typeface="Calibri" pitchFamily="34" charset="0"/>
              </a:rPr>
              <a:t>If successful provides input for design and fabrication of engineering proof-of-principle cavity</a:t>
            </a:r>
          </a:p>
          <a:p>
            <a:pPr lvl="2"/>
            <a:r>
              <a:rPr kumimoji="1" lang="en-US" altLang="ja-JP" dirty="0">
                <a:latin typeface="Calibri" pitchFamily="34" charset="0"/>
              </a:rPr>
              <a:t>If above successful, leads to pre-production </a:t>
            </a:r>
            <a:r>
              <a:rPr kumimoji="1" lang="en-US" altLang="ja-JP" dirty="0" smtClean="0">
                <a:latin typeface="Calibri" pitchFamily="34" charset="0"/>
              </a:rPr>
              <a:t>prototypes</a:t>
            </a:r>
            <a:endParaRPr kumimoji="1" lang="en-US" altLang="ja-JP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AAC Workshop, San Jose, California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226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Operation of high gradient NCRF cavity in a strong magnetic field remains to be a challenge, active R&amp;D efforts to understand associated RF breakdown problems and find solution to address them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Minimize/eliminate FE/dark current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Finding an achievable accelerating gradient for a given magnetic field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 R&amp;D efforts include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Design, fabrication and testing of </a:t>
            </a:r>
            <a:r>
              <a:rPr lang="en-US" dirty="0" smtClean="0">
                <a:latin typeface="Calibri" pitchFamily="34" charset="0"/>
              </a:rPr>
              <a:t>the 805 MHz modular </a:t>
            </a:r>
            <a:r>
              <a:rPr lang="en-US" dirty="0" smtClean="0">
                <a:latin typeface="Calibri" pitchFamily="34" charset="0"/>
              </a:rPr>
              <a:t>cavity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HPRF cavity loaded with dielectric materials</a:t>
            </a:r>
            <a:endParaRPr lang="en-US" dirty="0" smtClean="0"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Significant progress in </a:t>
            </a:r>
            <a:r>
              <a:rPr lang="en-US" dirty="0" smtClean="0">
                <a:latin typeface="Calibri" pitchFamily="34" charset="0"/>
              </a:rPr>
              <a:t>201 MHz </a:t>
            </a:r>
            <a:r>
              <a:rPr lang="en-US" dirty="0" smtClean="0">
                <a:latin typeface="Calibri" pitchFamily="34" charset="0"/>
              </a:rPr>
              <a:t>MICE </a:t>
            </a:r>
            <a:r>
              <a:rPr lang="en-US" dirty="0" smtClean="0">
                <a:latin typeface="Calibri" pitchFamily="34" charset="0"/>
              </a:rPr>
              <a:t>prototype cavity at MTA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Integration and installation at MTA</a:t>
            </a:r>
            <a:endParaRPr lang="en-US" dirty="0" smtClean="0">
              <a:latin typeface="Calibri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RF testing starts soon</a:t>
            </a:r>
            <a:endParaRPr lang="en-US" dirty="0" smtClean="0"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Recent accomplishments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Encouraging </a:t>
            </a:r>
            <a:r>
              <a:rPr lang="en-US" dirty="0" smtClean="0">
                <a:latin typeface="Calibri" pitchFamily="34" charset="0"/>
              </a:rPr>
              <a:t>testing results of ASC cavity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Promising beam test results of HP gas </a:t>
            </a:r>
            <a:r>
              <a:rPr lang="en-US" dirty="0" smtClean="0">
                <a:latin typeface="Calibri" pitchFamily="34" charset="0"/>
              </a:rPr>
              <a:t>cavity and physics </a:t>
            </a:r>
            <a:r>
              <a:rPr lang="en-US" dirty="0" smtClean="0">
                <a:latin typeface="Calibri" pitchFamily="34" charset="0"/>
              </a:rPr>
              <a:t>model, data analysis and PRL publication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itchFamily="34" charset="0"/>
              </a:rPr>
              <a:t>RF </a:t>
            </a:r>
            <a:r>
              <a:rPr lang="en-US" dirty="0" smtClean="0">
                <a:latin typeface="Calibri" pitchFamily="34" charset="0"/>
              </a:rPr>
              <a:t>study support of MAP IBS 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Introduction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3" y="977844"/>
            <a:ext cx="8915813" cy="5557072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High gradient normal conducting RF (NCRF) cavities are needed for muon ionization cooling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channels; these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cavities must operate in a strong magnetic field</a:t>
            </a:r>
          </a:p>
          <a:p>
            <a:pPr>
              <a:spcBef>
                <a:spcPts val="40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ctive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R&amp;D efforts and experimental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programs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under the US Muon Accelerator Program (MAP)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focusing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on</a:t>
            </a:r>
          </a:p>
          <a:p>
            <a:pPr lvl="1">
              <a:spcBef>
                <a:spcPts val="400"/>
              </a:spcBef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Vacuum RF</a:t>
            </a:r>
          </a:p>
          <a:p>
            <a:pPr lvl="1">
              <a:spcBef>
                <a:spcPts val="400"/>
              </a:spcBef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High pressure RF and beam testing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40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Near term plans</a:t>
            </a:r>
          </a:p>
          <a:p>
            <a:pPr lvl="1">
              <a:spcBef>
                <a:spcPts val="400"/>
              </a:spcBef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Support  MICE: MICE prototype cavity testing at MTA</a:t>
            </a:r>
          </a:p>
          <a:p>
            <a:pPr lvl="1">
              <a:spcBef>
                <a:spcPts val="400"/>
              </a:spcBef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Modular cavity testing: RF breakdown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studies</a:t>
            </a:r>
          </a:p>
          <a:p>
            <a:pPr lvl="1">
              <a:spcBef>
                <a:spcPts val="400"/>
              </a:spcBef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HPRF loaded with dielectric material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2895" y="13378"/>
            <a:ext cx="6591992" cy="97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 Ionization Cooling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864" y="5391868"/>
            <a:ext cx="9041166" cy="100027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dirty="0">
                <a:solidFill>
                  <a:srgbClr val="0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dirty="0" smtClean="0">
                <a:solidFill>
                  <a:srgbClr val="0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Design</a:t>
            </a:r>
            <a:r>
              <a:rPr lang="en-US" altLang="zh-CN" dirty="0">
                <a:latin typeface="+mj-lt"/>
              </a:rPr>
              <a:t>, engineering and construction of a real muon ionization cooling section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altLang="zh-CN" dirty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 Demonstrate that 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</a:rPr>
              <a:t>NCRF cavities </a:t>
            </a:r>
            <a:r>
              <a:rPr lang="en-US" altLang="zh-CN" b="1" dirty="0">
                <a:solidFill>
                  <a:srgbClr val="FF0000"/>
                </a:solidFill>
                <a:latin typeface="+mj-lt"/>
              </a:rPr>
              <a:t>at 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</a:rPr>
              <a:t>high gradient (for instance, 201 MHz at </a:t>
            </a:r>
            <a:br>
              <a:rPr lang="en-US" altLang="zh-CN" b="1" dirty="0" smtClean="0">
                <a:solidFill>
                  <a:srgbClr val="FF0000"/>
                </a:solidFill>
                <a:latin typeface="+mj-lt"/>
              </a:rPr>
            </a:br>
            <a:r>
              <a:rPr lang="en-US" altLang="zh-CN" b="1" dirty="0" smtClean="0">
                <a:solidFill>
                  <a:srgbClr val="FF0000"/>
                </a:solidFill>
                <a:latin typeface="+mj-lt"/>
              </a:rPr>
              <a:t>     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  <a:sym typeface="Symbol"/>
              </a:rPr>
              <a:t></a:t>
            </a:r>
            <a:r>
              <a:rPr lang="en-US" altLang="zh-CN" b="1" dirty="0">
                <a:solidFill>
                  <a:srgbClr val="FF0000"/>
                </a:solidFill>
                <a:latin typeface="+mj-lt"/>
              </a:rPr>
              <a:t>16 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</a:rPr>
              <a:t>MV/m, 805 MHz at ~ 25 MV/m)</a:t>
            </a:r>
            <a:r>
              <a:rPr lang="en-US" altLang="zh-CN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operate </a:t>
            </a:r>
            <a:r>
              <a:rPr lang="en-US" altLang="zh-CN" dirty="0">
                <a:latin typeface="+mj-lt"/>
              </a:rPr>
              <a:t>in a few-Tesla solenoidal </a:t>
            </a:r>
            <a:r>
              <a:rPr lang="en-US" altLang="zh-CN" b="1" i="1" dirty="0">
                <a:latin typeface="+mj-lt"/>
              </a:rPr>
              <a:t>B </a:t>
            </a:r>
            <a:r>
              <a:rPr lang="en-US" altLang="zh-CN" dirty="0" smtClean="0">
                <a:latin typeface="+mj-lt"/>
              </a:rPr>
              <a:t>field</a:t>
            </a:r>
            <a:endParaRPr lang="en-US" altLang="zh-CN" dirty="0">
              <a:latin typeface="+mj-lt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7032" y="1147172"/>
            <a:ext cx="9036968" cy="104644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b="1" dirty="0">
                <a:latin typeface="+mj-lt"/>
              </a:rPr>
              <a:t> </a:t>
            </a:r>
            <a:r>
              <a:rPr lang="en-US" altLang="zh-CN" sz="2000" dirty="0" smtClean="0">
                <a:latin typeface="+mj-lt"/>
              </a:rPr>
              <a:t>Ionization cooling is the only practical scheme to cool muon beams, requires</a:t>
            </a:r>
            <a:endParaRPr lang="en-US" altLang="zh-CN" dirty="0" smtClean="0">
              <a:latin typeface="+mj-lt"/>
            </a:endParaRPr>
          </a:p>
          <a:p>
            <a:pPr lvl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altLang="zh-CN" sz="1600" dirty="0" smtClean="0">
                <a:solidFill>
                  <a:schemeClr val="tx2"/>
                </a:solidFill>
                <a:latin typeface="+mj-lt"/>
              </a:rPr>
              <a:t> High </a:t>
            </a:r>
            <a:r>
              <a:rPr lang="en-US" altLang="zh-CN" sz="1600" dirty="0">
                <a:solidFill>
                  <a:schemeClr val="tx2"/>
                </a:solidFill>
                <a:latin typeface="+mj-lt"/>
              </a:rPr>
              <a:t>gradient RF cavities compensate for lost longitudinal energy in absorbers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altLang="zh-CN" sz="1600" dirty="0">
                <a:solidFill>
                  <a:schemeClr val="tx2"/>
                </a:solidFill>
                <a:latin typeface="+mj-lt"/>
              </a:rPr>
              <a:t> Strong magnetic field to confine muon beams</a:t>
            </a:r>
            <a:endParaRPr lang="en-US" altLang="zh-CN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1" name="Picture 4" descr="http://map.fnal.gov/images/Cooling_muon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7083" y="2366093"/>
            <a:ext cx="7512813" cy="2746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Normal Conducting RF Requirements for Muon Beams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19053" y="1041344"/>
            <a:ext cx="8915813" cy="5557072"/>
          </a:xfrm>
        </p:spPr>
        <p:txBody>
          <a:bodyPr/>
          <a:lstStyle/>
          <a:p>
            <a:pPr lvl="0">
              <a:lnSpc>
                <a:spcPct val="95000"/>
              </a:lnSpc>
              <a:spcBef>
                <a:spcPts val="0"/>
              </a:spcBef>
              <a:defRPr/>
            </a:pPr>
            <a:r>
              <a:rPr lang="en-US" sz="2200" dirty="0" smtClean="0"/>
              <a:t>Examples of normal conducting RF requirements for muon beams: 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M</a:t>
            </a:r>
            <a:r>
              <a:rPr lang="en-US" altLang="zh-CN" sz="2200" dirty="0" smtClean="0">
                <a:solidFill>
                  <a:srgbClr val="C0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uon capture, bunching, phase rotation, ionization cooling require 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zh-CN" sz="2200" dirty="0" smtClean="0">
                <a:solidFill>
                  <a:schemeClr val="accent3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Low frequency </a:t>
            </a:r>
            <a:r>
              <a:rPr lang="en-US" altLang="zh-CN" sz="2200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normal conducting RF cavities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defRPr/>
            </a:pPr>
            <a:r>
              <a:rPr lang="en-US" altLang="zh-CN" sz="2200" dirty="0" smtClean="0">
                <a:solidFill>
                  <a:schemeClr val="accent3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High RF gradient operation in </a:t>
            </a:r>
            <a:r>
              <a:rPr lang="en-US" altLang="zh-CN" sz="2200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 few-T to 13 T </a:t>
            </a:r>
            <a:r>
              <a:rPr lang="en-US" altLang="zh-CN" sz="2200" dirty="0" smtClean="0">
                <a:solidFill>
                  <a:schemeClr val="accent3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magnetic fields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2052" name="Object 1"/>
          <p:cNvGraphicFramePr>
            <a:graphicFrameLocks noChangeAspect="1"/>
          </p:cNvGraphicFramePr>
          <p:nvPr/>
        </p:nvGraphicFramePr>
        <p:xfrm>
          <a:off x="619125" y="2506663"/>
          <a:ext cx="7724775" cy="3673475"/>
        </p:xfrm>
        <a:graphic>
          <a:graphicData uri="http://schemas.openxmlformats.org/presentationml/2006/ole">
            <p:oleObj spid="_x0000_s2052" name="Document" r:id="rId3" imgW="5441247" imgH="2583804" progId="Word.Document.12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11487" y="6162565"/>
            <a:ext cx="4570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* RF gradients of HCC: 19-30 MV/m at </a:t>
            </a:r>
            <a:r>
              <a:rPr lang="en-US" sz="1200" dirty="0" err="1" smtClean="0">
                <a:solidFill>
                  <a:srgbClr val="C00000"/>
                </a:solidFill>
              </a:rPr>
              <a:t>Bz</a:t>
            </a:r>
            <a:r>
              <a:rPr lang="en-US" sz="1200" dirty="0" smtClean="0">
                <a:solidFill>
                  <a:srgbClr val="C00000"/>
                </a:solidFill>
              </a:rPr>
              <a:t> on axis from ~ 3 -13T 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for Muon Ionization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2800" b="1" i="1" dirty="0" smtClean="0">
                <a:latin typeface="Calibri" pitchFamily="34" charset="0"/>
                <a:cs typeface="Calibri" pitchFamily="34" charset="0"/>
              </a:rPr>
              <a:t>What we have accomplished so far:</a:t>
            </a:r>
          </a:p>
          <a:p>
            <a:pPr marL="571500" lvl="1" indent="-279400">
              <a:lnSpc>
                <a:spcPct val="90000"/>
              </a:lnSpc>
              <a:spcBef>
                <a:spcPts val="200"/>
              </a:spcBef>
            </a:pPr>
            <a:r>
              <a:rPr lang="en-US" sz="24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Development of RF cavities with the conventional open beam irises terminated by beryllium windows</a:t>
            </a:r>
          </a:p>
          <a:p>
            <a:pPr marL="571500" lvl="1" indent="-279400">
              <a:lnSpc>
                <a:spcPct val="90000"/>
              </a:lnSpc>
              <a:spcBef>
                <a:spcPts val="200"/>
              </a:spcBef>
            </a:pPr>
            <a:r>
              <a:rPr lang="en-US" sz="24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Development of beryllium windows</a:t>
            </a:r>
          </a:p>
          <a:p>
            <a:pPr marL="800100" lvl="2" indent="-571500">
              <a:lnSpc>
                <a:spcPct val="90000"/>
              </a:lnSpc>
              <a:spcBef>
                <a:spcPts val="20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Thin and pre-curved beryllium windows for 805 and 201 MHz cavities </a:t>
            </a:r>
          </a:p>
          <a:p>
            <a:pPr marL="571500" lvl="1" indent="-279400">
              <a:lnSpc>
                <a:spcPct val="90000"/>
              </a:lnSpc>
              <a:spcBef>
                <a:spcPts val="200"/>
              </a:spcBef>
            </a:pPr>
            <a:r>
              <a:rPr lang="en-US" sz="24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Design, fabrication and tests of RF cavities at </a:t>
            </a:r>
            <a:r>
              <a:rPr lang="en-US" sz="24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MTA, Fermilab</a:t>
            </a:r>
            <a:endParaRPr lang="en-US" sz="2400" dirty="0" smtClean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marL="749300" lvl="2" indent="-177800">
              <a:lnSpc>
                <a:spcPct val="90000"/>
              </a:lnSpc>
              <a:spcBef>
                <a:spcPts val="20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805 MHz pillbox cavity with re-mountable windows  and RF buttons</a:t>
            </a:r>
          </a:p>
          <a:p>
            <a:pPr marL="749300" lvl="2" indent="-177800">
              <a:lnSpc>
                <a:spcPct val="90000"/>
              </a:lnSpc>
              <a:spcBef>
                <a:spcPts val="20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Box cavity to test magnetic field insulations: </a:t>
            </a:r>
            <a:r>
              <a:rPr lang="en-US" sz="2000" b="1" i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ExB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effects</a:t>
            </a:r>
          </a:p>
          <a:p>
            <a:pPr marL="749300" lvl="2" indent="-177800">
              <a:lnSpc>
                <a:spcPct val="90000"/>
              </a:lnSpc>
              <a:spcBef>
                <a:spcPts val="20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All season cavity (Muons Inc.)</a:t>
            </a:r>
            <a:endParaRPr lang="en-US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749300" lvl="2" indent="-177800">
              <a:lnSpc>
                <a:spcPct val="90000"/>
              </a:lnSpc>
              <a:spcBef>
                <a:spcPts val="20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MHz MuCool cavity with thin and curved beryllium windows </a:t>
            </a:r>
          </a:p>
          <a:p>
            <a:pPr marL="1092200" lvl="3" indent="-292100">
              <a:lnSpc>
                <a:spcPct val="90000"/>
              </a:lnSpc>
              <a:spcBef>
                <a:spcPts val="200"/>
              </a:spcBef>
            </a:pPr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Baseline design for MICE 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cavity</a:t>
            </a:r>
          </a:p>
          <a:p>
            <a:pPr marL="749300" lvl="2" indent="-177800">
              <a:lnSpc>
                <a:spcPct val="90000"/>
              </a:lnSpc>
              <a:spcBef>
                <a:spcPts val="200"/>
              </a:spcBef>
            </a:pP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HPRF cavities and beam testing and all season cavity </a:t>
            </a:r>
            <a:endParaRPr lang="en-US" sz="2000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749300" lvl="2" indent="-177800">
              <a:lnSpc>
                <a:spcPct val="90000"/>
              </a:lnSpc>
              <a:spcBef>
                <a:spcPts val="20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Design and fabrication of an 805 MHz modular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cavity</a:t>
            </a:r>
          </a:p>
          <a:p>
            <a:pPr marL="749300" lvl="2" indent="-177800">
              <a:lnSpc>
                <a:spcPct val="90000"/>
              </a:lnSpc>
              <a:spcBef>
                <a:spcPts val="20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 MHz MICE prototype cavity and modular cavity to be tested soon at MTA</a:t>
            </a:r>
            <a:endParaRPr lang="en-US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571500" lvl="1" indent="-279400">
              <a:lnSpc>
                <a:spcPct val="90000"/>
              </a:lnSpc>
              <a:spcBef>
                <a:spcPts val="200"/>
              </a:spcBef>
            </a:pP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Experimental RF test </a:t>
            </a: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programs </a:t>
            </a: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at </a:t>
            </a: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MTA</a:t>
            </a:r>
            <a:endParaRPr lang="en-US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800100" lvl="2">
              <a:lnSpc>
                <a:spcPct val="90000"/>
              </a:lnSpc>
              <a:spcBef>
                <a:spcPts val="20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RF sources at 805 MHz (up to 12 MW) and 201 MHz (up to 5 MW)</a:t>
            </a:r>
          </a:p>
          <a:p>
            <a:pPr marL="800100" lvl="2">
              <a:lnSpc>
                <a:spcPct val="90000"/>
              </a:lnSpc>
              <a:spcBef>
                <a:spcPts val="20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Lab-G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superconducting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magnet (up to 5 Tesla)</a:t>
            </a:r>
            <a:endParaRPr lang="en-US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Experimental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ct val="5000"/>
              </a:spcAft>
              <a:buFontTx/>
              <a:buChar char="•"/>
            </a:pPr>
            <a:r>
              <a:rPr lang="en-US" altLang="zh-CN" sz="2400" dirty="0" smtClean="0">
                <a:latin typeface="Calibri" pitchFamily="34" charset="0"/>
                <a:cs typeface="Calibri" pitchFamily="34" charset="0"/>
              </a:rPr>
              <a:t>Experimental studies using  the 805 MHz pillbox (+ button) cavity 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i="1" u="sng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RF gradient degradation in strong magnetic field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Cavity surface damage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i="1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 damage on Beryllium window</a:t>
            </a:r>
            <a:endParaRPr lang="en-US" altLang="zh-CN" sz="24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Content Placeholder 6" descr="Pillbox_iris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76800" y="4992525"/>
            <a:ext cx="182880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6" descr="Pillbox_damag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876800" y="3481338"/>
            <a:ext cx="1828800" cy="137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00600" y="1995619"/>
            <a:ext cx="1645920" cy="98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10" descr="Pillbox_BE_win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16331" y="3703027"/>
            <a:ext cx="2286000" cy="2000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922760" y="299648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Coupling iris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26369" y="330171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805 MHz PB Cavity </a:t>
            </a:r>
            <a:endParaRPr lang="en-US" dirty="0"/>
          </a:p>
        </p:txBody>
      </p:sp>
      <p:sp>
        <p:nvSpPr>
          <p:cNvPr id="15" name="Up-Down Arrow 14"/>
          <p:cNvSpPr/>
          <p:nvPr/>
        </p:nvSpPr>
        <p:spPr>
          <a:xfrm>
            <a:off x="5613042" y="4600980"/>
            <a:ext cx="304800" cy="609600"/>
          </a:xfrm>
          <a:prstGeom prst="up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68548" y="5766317"/>
            <a:ext cx="122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window</a:t>
            </a:r>
            <a:endParaRPr lang="en-US" dirty="0"/>
          </a:p>
        </p:txBody>
      </p:sp>
      <p:grpSp>
        <p:nvGrpSpPr>
          <p:cNvPr id="4" name="Group 26"/>
          <p:cNvGrpSpPr/>
          <p:nvPr/>
        </p:nvGrpSpPr>
        <p:grpSpPr>
          <a:xfrm>
            <a:off x="97459" y="2391492"/>
            <a:ext cx="4908716" cy="3644053"/>
            <a:chOff x="97459" y="2714220"/>
            <a:chExt cx="4908716" cy="3644053"/>
          </a:xfrm>
        </p:grpSpPr>
        <p:pic>
          <p:nvPicPr>
            <p:cNvPr id="7" name="Picture 6" descr="SOLvgradient.jpg"/>
            <p:cNvPicPr/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280116" y="3066433"/>
              <a:ext cx="4520484" cy="329184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7459" y="2714220"/>
              <a:ext cx="4908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Experimental observation @ the 805-MHz PB cavity</a:t>
              </a:r>
              <a:endParaRPr lang="en-US" sz="1600" dirty="0"/>
            </a:p>
          </p:txBody>
        </p:sp>
      </p:grpSp>
      <p:grpSp>
        <p:nvGrpSpPr>
          <p:cNvPr id="8" name="Group 23"/>
          <p:cNvGrpSpPr/>
          <p:nvPr/>
        </p:nvGrpSpPr>
        <p:grpSpPr>
          <a:xfrm>
            <a:off x="2781842" y="3535504"/>
            <a:ext cx="1276293" cy="699744"/>
            <a:chOff x="2781842" y="3535504"/>
            <a:chExt cx="1276293" cy="699744"/>
          </a:xfrm>
        </p:grpSpPr>
        <p:sp>
          <p:nvSpPr>
            <p:cNvPr id="23" name="5-Point Star 22"/>
            <p:cNvSpPr/>
            <p:nvPr/>
          </p:nvSpPr>
          <p:spPr>
            <a:xfrm>
              <a:off x="3052301" y="4052368"/>
              <a:ext cx="182880" cy="18288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23053" y="3617069"/>
              <a:ext cx="1235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25 MV/m at 3 T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8" name="Oval Callout 27"/>
            <p:cNvSpPr/>
            <p:nvPr/>
          </p:nvSpPr>
          <p:spPr>
            <a:xfrm>
              <a:off x="2781842" y="3535504"/>
              <a:ext cx="1249243" cy="399249"/>
            </a:xfrm>
            <a:prstGeom prst="wedgeEllipseCallou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7459" y="6135649"/>
            <a:ext cx="8904872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results dominated by FE/dark currents at high peak surface field region &amp; </a:t>
            </a:r>
            <a:r>
              <a:rPr lang="en-US" b="1" i="1" dirty="0" smtClean="0">
                <a:solidFill>
                  <a:srgbClr val="FF0000"/>
                </a:solidFill>
              </a:rPr>
              <a:t>B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7" cstate="screen"/>
          <a:srcRect l="9180"/>
          <a:stretch>
            <a:fillRect/>
          </a:stretch>
        </p:blipFill>
        <p:spPr bwMode="auto">
          <a:xfrm rot="5400000">
            <a:off x="6883564" y="1018006"/>
            <a:ext cx="172616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Straight Arrow Connector 18"/>
          <p:cNvCxnSpPr/>
          <p:nvPr/>
        </p:nvCxnSpPr>
        <p:spPr>
          <a:xfrm>
            <a:off x="6991143" y="1365161"/>
            <a:ext cx="781257" cy="5398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880847" y="2949434"/>
            <a:ext cx="848931" cy="9860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Physics Model for Understanding </a:t>
            </a:r>
            <a:br>
              <a:rPr lang="en-US" sz="2800" dirty="0" smtClean="0"/>
            </a:br>
            <a:r>
              <a:rPr lang="en-US" sz="2800" dirty="0" smtClean="0"/>
              <a:t>the RF Breakdown in a Strong </a:t>
            </a:r>
            <a:r>
              <a:rPr lang="en-US" sz="2800" b="1" i="1" dirty="0" smtClean="0">
                <a:solidFill>
                  <a:srgbClr val="FF0000"/>
                </a:solidFill>
              </a:rPr>
              <a:t>B</a:t>
            </a:r>
            <a:r>
              <a:rPr lang="en-US" sz="2800" dirty="0" smtClean="0"/>
              <a:t> Field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58" y="990544"/>
            <a:ext cx="9024947" cy="5557072"/>
          </a:xfrm>
        </p:spPr>
        <p:txBody>
          <a:bodyPr/>
          <a:lstStyle/>
          <a:p>
            <a:pPr lvl="0">
              <a:defRPr/>
            </a:pPr>
            <a:r>
              <a:rPr lang="en-US" altLang="zh-CN" sz="2000" dirty="0" smtClean="0">
                <a:ea typeface="宋体" pitchFamily="2" charset="-122"/>
                <a:cs typeface="Calibri" pitchFamily="34" charset="0"/>
              </a:rPr>
              <a:t>The RF breakdown could be related by heating through field emission with external magnetic field and RF field: </a:t>
            </a:r>
          </a:p>
          <a:p>
            <a:pPr lvl="1">
              <a:defRPr/>
            </a:pP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Field emission (dark current) + external magnetic field</a:t>
            </a:r>
          </a:p>
          <a:p>
            <a:pPr lvl="1">
              <a:defRPr/>
            </a:pPr>
            <a:r>
              <a:rPr lang="en-US" altLang="zh-CN" sz="1800" dirty="0" err="1" smtClean="0">
                <a:latin typeface="+mj-lt"/>
                <a:ea typeface="宋体" pitchFamily="2" charset="-122"/>
                <a:cs typeface="Calibri" pitchFamily="34" charset="0"/>
              </a:rPr>
              <a:t>Ohmic</a:t>
            </a: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 heating</a:t>
            </a:r>
          </a:p>
          <a:p>
            <a:pPr lvl="0">
              <a:defRPr/>
            </a:pPr>
            <a:r>
              <a:rPr lang="en-US" altLang="zh-CN" sz="2000" dirty="0" smtClean="0">
                <a:latin typeface="+mj-lt"/>
                <a:ea typeface="宋体" pitchFamily="2" charset="-122"/>
                <a:cs typeface="Calibri" pitchFamily="34" charset="0"/>
              </a:rPr>
              <a:t>Possible solutions</a:t>
            </a:r>
          </a:p>
          <a:p>
            <a:pPr lvl="1">
              <a:defRPr/>
            </a:pPr>
            <a:r>
              <a:rPr lang="en-US" altLang="zh-CN" sz="1800" dirty="0" smtClean="0">
                <a:solidFill>
                  <a:schemeClr val="tx2"/>
                </a:solidFill>
                <a:latin typeface="+mj-lt"/>
                <a:ea typeface="宋体" pitchFamily="2" charset="-122"/>
                <a:cs typeface="Calibri" pitchFamily="34" charset="0"/>
              </a:rPr>
              <a:t>Reduce/eliminate FE</a:t>
            </a:r>
            <a:endParaRPr lang="en-US" altLang="zh-CN" sz="1800" b="1" dirty="0" smtClean="0">
              <a:solidFill>
                <a:srgbClr val="FF0000"/>
              </a:solidFill>
              <a:latin typeface="+mj-lt"/>
              <a:ea typeface="宋体" pitchFamily="2" charset="-122"/>
              <a:cs typeface="Calibri" pitchFamily="34" charset="0"/>
            </a:endParaRPr>
          </a:p>
          <a:p>
            <a:pPr lvl="1">
              <a:defRPr/>
            </a:pP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Choice of materials</a:t>
            </a:r>
          </a:p>
          <a:p>
            <a:pPr lvl="1">
              <a:defRPr/>
            </a:pP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Lower initial temperatures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6369" y="4014066"/>
            <a:ext cx="1713757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09639" y="4175126"/>
            <a:ext cx="11171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200" b="1" dirty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E field contour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25528" y="4013677"/>
            <a:ext cx="1570187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48076" y="4020206"/>
            <a:ext cx="1574113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568281" y="5871804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800" dirty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B=0 T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4320881" y="5884867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800" dirty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B=1 T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/>
          <a:srcRect l="45630" b="18868"/>
          <a:stretch>
            <a:fillRect/>
          </a:stretch>
        </p:blipFill>
        <p:spPr bwMode="auto">
          <a:xfrm>
            <a:off x="3725449" y="2087326"/>
            <a:ext cx="2484422" cy="154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60674" y="4034281"/>
            <a:ext cx="2974335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6094926" y="5819552"/>
            <a:ext cx="2039213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8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Magnetic insulation</a:t>
            </a:r>
            <a:endParaRPr lang="en-US" altLang="zh-CN" sz="1800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screen"/>
          <a:srcRect r="52616" b="18868"/>
          <a:stretch>
            <a:fillRect/>
          </a:stretch>
        </p:blipFill>
        <p:spPr bwMode="auto">
          <a:xfrm>
            <a:off x="6322506" y="2080923"/>
            <a:ext cx="2372162" cy="156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Elbow Connector 19"/>
          <p:cNvCxnSpPr/>
          <p:nvPr/>
        </p:nvCxnSpPr>
        <p:spPr>
          <a:xfrm>
            <a:off x="2595175" y="2183955"/>
            <a:ext cx="1331311" cy="404699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52129" y="422128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ExB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5085" y="6211441"/>
            <a:ext cx="4060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SLAC simulation of the 805 MHz PB cavity</a:t>
            </a:r>
            <a:endParaRPr lang="en-US" sz="1600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NCRF </a:t>
            </a:r>
            <a:r>
              <a:rPr lang="en-US" i="1" dirty="0" smtClean="0"/>
              <a:t>R&amp;D </a:t>
            </a:r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8463" lvl="1" indent="-398463">
              <a:defRPr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Surface Processing 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	</a:t>
            </a:r>
          </a:p>
          <a:p>
            <a:pPr marL="914400" lvl="2" indent="-231775">
              <a:defRPr/>
            </a:pPr>
            <a:r>
              <a:rPr lang="en-US" dirty="0" smtClean="0">
                <a:solidFill>
                  <a:srgbClr val="00B050"/>
                </a:solidFill>
                <a:latin typeface="Calibri" pitchFamily="34" charset="0"/>
              </a:rPr>
              <a:t>Reduce (eliminate?) surface field enhancements, field emission</a:t>
            </a:r>
          </a:p>
          <a:p>
            <a:pPr marL="1597025" lvl="3" indent="-219075">
              <a:defRPr/>
            </a:pPr>
            <a:r>
              <a:rPr lang="en-US" dirty="0" smtClean="0">
                <a:latin typeface="Calibri" pitchFamily="34" charset="0"/>
              </a:rPr>
              <a:t>SCRF processing techniques</a:t>
            </a:r>
          </a:p>
          <a:p>
            <a:pPr marL="1597025" lvl="4" indent="-219075">
              <a:defRPr/>
            </a:pPr>
            <a:r>
              <a:rPr lang="en-US" dirty="0" smtClean="0">
                <a:latin typeface="Calibri" pitchFamily="34" charset="0"/>
              </a:rPr>
              <a:t>Electro-polishing  (smooth by removing) + HP H</a:t>
            </a:r>
            <a:r>
              <a:rPr lang="en-US" baseline="-25000" dirty="0" smtClean="0">
                <a:latin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</a:rPr>
              <a:t>O rinse</a:t>
            </a:r>
          </a:p>
          <a:p>
            <a:pPr marL="1597025" lvl="3" indent="-219075">
              <a:defRPr/>
            </a:pPr>
            <a:r>
              <a:rPr lang="en-US" dirty="0" smtClean="0">
                <a:latin typeface="Calibri" pitchFamily="34" charset="0"/>
              </a:rPr>
              <a:t>More advanced techniques (Atomic-Layer-Deposition (ALD))</a:t>
            </a:r>
          </a:p>
          <a:p>
            <a:pPr marL="1597025" lvl="4" indent="-219075">
              <a:defRPr/>
            </a:pPr>
            <a:r>
              <a:rPr lang="en-US" dirty="0" smtClean="0">
                <a:latin typeface="Calibri" pitchFamily="34" charset="0"/>
              </a:rPr>
              <a:t>Smooth by adding to surface (conformal coating @ molecular level)</a:t>
            </a:r>
          </a:p>
          <a:p>
            <a:pPr marL="406400" lvl="1" indent="-406400">
              <a:defRPr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Materials studies</a:t>
            </a:r>
            <a:r>
              <a:rPr lang="en-US" dirty="0" smtClean="0">
                <a:latin typeface="Calibri" pitchFamily="34" charset="0"/>
              </a:rPr>
              <a:t>: Use base materials that are more robust to the focusing effects of the magnetic field</a:t>
            </a:r>
          </a:p>
          <a:p>
            <a:pPr marL="914400" lvl="2">
              <a:defRPr/>
            </a:pPr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Cavity bodies made from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Be 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or possibly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Mo</a:t>
            </a:r>
          </a:p>
          <a:p>
            <a:pPr marL="406400" lvl="1" indent="-406400">
              <a:defRPr/>
            </a:pPr>
            <a:endParaRPr lang="en-US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406400" lvl="1" indent="-406400">
              <a:defRPr/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High-Pressure 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Gas-filled (H</a:t>
            </a:r>
            <a:r>
              <a:rPr lang="en-US" b="1" baseline="-25000" dirty="0" smtClean="0">
                <a:solidFill>
                  <a:srgbClr val="0070C0"/>
                </a:solidFill>
                <a:latin typeface="Calibri" pitchFamily="34" charset="0"/>
              </a:rPr>
              <a:t>2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) cavities</a:t>
            </a:r>
            <a:endParaRPr lang="en-US" sz="24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AAC Workshop, San Jose,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15,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PAC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MuPAC_Review_Template</Template>
  <TotalTime>3373</TotalTime>
  <Words>1841</Words>
  <Application>Microsoft Office PowerPoint</Application>
  <PresentationFormat>On-screen Show (4:3)</PresentationFormat>
  <Paragraphs>315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MuPAC_Review_Template</vt:lpstr>
      <vt:lpstr>Custom Design</vt:lpstr>
      <vt:lpstr>Document</vt:lpstr>
      <vt:lpstr>NCRF Cavities in Strong Magnetic Field:  Is This Still an Issue?</vt:lpstr>
      <vt:lpstr>Outline</vt:lpstr>
      <vt:lpstr>Introduction</vt:lpstr>
      <vt:lpstr>Slide 4</vt:lpstr>
      <vt:lpstr>Examples of Normal Conducting RF Requirements for Muon Beams</vt:lpstr>
      <vt:lpstr>RF for Muon Ionization Cooling</vt:lpstr>
      <vt:lpstr>Initial Experimental Observation</vt:lpstr>
      <vt:lpstr>Physics Model for Understanding  the RF Breakdown in a Strong B Field</vt:lpstr>
      <vt:lpstr>Current NCRF R&amp;D Strategy</vt:lpstr>
      <vt:lpstr>RF Program</vt:lpstr>
      <vt:lpstr>805 MHz Modular Cavity</vt:lpstr>
      <vt:lpstr>The Modular Cavity Design</vt:lpstr>
      <vt:lpstr>Cavity Fabrication at SLAC</vt:lpstr>
      <vt:lpstr>All Seasons Cavity</vt:lpstr>
      <vt:lpstr>ASC: Results</vt:lpstr>
      <vt:lpstr>Slide 16</vt:lpstr>
      <vt:lpstr>MICE 201 MHz Prototype Cavity</vt:lpstr>
      <vt:lpstr>Slide 18</vt:lpstr>
      <vt:lpstr>Single Cavity Assembly at MTA</vt:lpstr>
      <vt:lpstr>High Pressure H2 filled RF Cavity</vt:lpstr>
      <vt:lpstr>805-MHz HPRF Cavity Beam Test</vt:lpstr>
      <vt:lpstr>Slide 22</vt:lpstr>
      <vt:lpstr>HP H2 filled RF: Development plan Engineering Considerations</vt:lpstr>
      <vt:lpstr>RF Effort towards IBS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Normal Conducting RF</dc:title>
  <dc:creator>Derun</dc:creator>
  <cp:lastModifiedBy>Derun</cp:lastModifiedBy>
  <cp:revision>117</cp:revision>
  <dcterms:created xsi:type="dcterms:W3CDTF">2012-07-04T15:56:20Z</dcterms:created>
  <dcterms:modified xsi:type="dcterms:W3CDTF">2014-07-15T17:23:56Z</dcterms:modified>
</cp:coreProperties>
</file>