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4" r:id="rId2"/>
    <p:sldMasterId id="2147483705" r:id="rId3"/>
    <p:sldMasterId id="2147483761" r:id="rId4"/>
    <p:sldMasterId id="2147483785" r:id="rId5"/>
    <p:sldMasterId id="2147483799" r:id="rId6"/>
    <p:sldMasterId id="2147483837" r:id="rId7"/>
    <p:sldMasterId id="2147483861" r:id="rId8"/>
    <p:sldMasterId id="2147483873" r:id="rId9"/>
    <p:sldMasterId id="2147483885" r:id="rId10"/>
  </p:sldMasterIdLst>
  <p:notesMasterIdLst>
    <p:notesMasterId r:id="rId29"/>
  </p:notesMasterIdLst>
  <p:sldIdLst>
    <p:sldId id="256" r:id="rId11"/>
    <p:sldId id="327" r:id="rId12"/>
    <p:sldId id="257" r:id="rId13"/>
    <p:sldId id="266" r:id="rId14"/>
    <p:sldId id="326" r:id="rId15"/>
    <p:sldId id="328" r:id="rId16"/>
    <p:sldId id="299" r:id="rId17"/>
    <p:sldId id="331" r:id="rId18"/>
    <p:sldId id="316" r:id="rId19"/>
    <p:sldId id="323" r:id="rId20"/>
    <p:sldId id="330" r:id="rId21"/>
    <p:sldId id="329" r:id="rId22"/>
    <p:sldId id="288" r:id="rId23"/>
    <p:sldId id="325" r:id="rId24"/>
    <p:sldId id="289" r:id="rId25"/>
    <p:sldId id="304" r:id="rId26"/>
    <p:sldId id="305" r:id="rId27"/>
    <p:sldId id="322" r:id="rId28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AFA"/>
    <a:srgbClr val="D0D8E8"/>
    <a:srgbClr val="E4EAFC"/>
    <a:srgbClr val="E9EDF4"/>
    <a:srgbClr val="BCC6EE"/>
    <a:srgbClr val="C3D1F9"/>
    <a:srgbClr val="A0B7F6"/>
    <a:srgbClr val="B6C7F8"/>
    <a:srgbClr val="AFC2F7"/>
    <a:srgbClr val="CED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1297" autoAdjust="0"/>
  </p:normalViewPr>
  <p:slideViewPr>
    <p:cSldViewPr>
      <p:cViewPr>
        <p:scale>
          <a:sx n="100" d="100"/>
          <a:sy n="100" d="100"/>
        </p:scale>
        <p:origin x="-63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030"/>
            <a:ext cx="301376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775508D-1103-4AFF-A62B-0D2861B9B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4A46C-4725-40D1-BE7F-706E57F0DAC8}" type="slidenum">
              <a:rPr lang="en-US"/>
              <a:pPr eaLnBrk="1" hangingPunct="1"/>
              <a:t>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6595718" y="9027336"/>
            <a:ext cx="359120" cy="2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3" tIns="46473" rIns="92943" bIns="46473" anchor="b">
            <a:spAutoFit/>
          </a:bodyPr>
          <a:lstStyle>
            <a:lvl1pPr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69938" indent="-295275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85863" indent="-238125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60525" indent="-238125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133600" indent="-236538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90800" indent="-236538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3048000" indent="-236538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505200" indent="-236538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962400" indent="-236538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/>
            <a:fld id="{C10D8468-2124-462A-935C-09A63F90A3BD}" type="slidenum">
              <a:rPr lang="ar-SA" sz="1200">
                <a:solidFill>
                  <a:prstClr val="black"/>
                </a:solidFill>
              </a:rPr>
              <a:pPr algn="r" eaLnBrk="0" hangingPunct="0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787" y="6379998"/>
            <a:ext cx="3367240" cy="273978"/>
          </a:xfrm>
          <a:noFill/>
        </p:spPr>
        <p:txBody>
          <a:bodyPr lIns="92943" tIns="46473" rIns="92943" bIns="46473"/>
          <a:lstStyle/>
          <a:p>
            <a:r>
              <a:rPr lang="en-US" smtClean="0"/>
              <a:t>Originally studied by John Scott Russell (1800s) for interest of design of ship hulls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36032-6766-4837-A327-34E0634627A1}" type="slidenum">
              <a:rPr lang="ar-SY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0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C09CE-2668-4890-9BC2-98B6796EB1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8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The red line represent the , even in log scale, the fluctuation is big, only after applying the mask and retaking the picture, the fluctuation shrink, and  we can see here a dynamic range of 10</a:t>
            </a:r>
            <a:r>
              <a:rPr lang="en-US" altLang="zh-CN" baseline="30000" smtClean="0"/>
              <a:t>5</a:t>
            </a:r>
            <a:r>
              <a:rPr lang="en-US" altLang="zh-CN" smtClean="0"/>
              <a:t> can be achieved. This is a reconstructed picture showed a full dynamic range in log scale. 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FF0000"/>
                </a:solidFill>
              </a:rPr>
              <a:t>with smoothing and background subtraction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E42DC-CACE-47FF-96C1-FE1889C1F96B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3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19BCE-C31F-4D6A-A536-DFBF81625790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3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720E8C-D2DD-407F-823E-5BFE39FB8417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1375" cy="34893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823"/>
            <a:ext cx="5100215" cy="418748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008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475" indent="-284589" defTabSz="93008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125" indent="-228943" defTabSz="93008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421" indent="-227354" defTabSz="93008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6" indent="-228943" defTabSz="93008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5192" indent="-228943" defTabSz="930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3078" indent="-228943" defTabSz="930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0964" indent="-228943" defTabSz="930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8850" indent="-228943" defTabSz="9300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0BA45E-F0CD-44CF-94A9-CD8CBEDA24F5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648200" cy="348773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733" y="4422141"/>
            <a:ext cx="5099373" cy="4186549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main parameters for beam transport appear in blue.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9D00E-6108-49EE-BD40-6323F1E42101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The red line represent the , even in log scale, the fluctuation is big, only after applying the mask and retaking the picture, the fluctuation shrink, and  we can see here a dynamic range of 10</a:t>
            </a:r>
            <a:r>
              <a:rPr lang="en-US" altLang="zh-CN" baseline="30000" smtClean="0"/>
              <a:t>5</a:t>
            </a:r>
            <a:r>
              <a:rPr lang="en-US" altLang="zh-CN" smtClean="0"/>
              <a:t> can be achieved. This is a reconstructed picture showed a full dynamic range in log scale. 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FF0000"/>
                </a:solidFill>
              </a:rPr>
              <a:t>with smoothing and background subtraction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49D00E-6108-49EE-BD40-6323F1E42101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330">
              <a:spcBef>
                <a:spcPct val="0"/>
              </a:spcBef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16108" indent="-275427" defTabSz="930330">
              <a:spcBef>
                <a:spcPct val="0"/>
              </a:spcBef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01706" indent="-220341" defTabSz="930330">
              <a:spcBef>
                <a:spcPct val="0"/>
              </a:spcBef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42388" indent="-220341" defTabSz="930330">
              <a:spcBef>
                <a:spcPct val="0"/>
              </a:spcBef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83071" indent="-220341" defTabSz="930330">
              <a:spcBef>
                <a:spcPct val="0"/>
              </a:spcBef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423753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64435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305117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745800" indent="-220341" defTabSz="93033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28D541-D70D-4F5C-9F12-CDCA08E6A1C2}" type="slidenum">
              <a:rPr lang="ar-SA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6595718" y="9027336"/>
            <a:ext cx="359120" cy="2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43" tIns="46473" rIns="92943" bIns="46473" anchor="b">
            <a:spAutoFit/>
          </a:bodyPr>
          <a:lstStyle>
            <a:lvl1pPr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52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/>
            <a:fld id="{5CBA922F-5628-4A7F-84DB-13D0C8E8BAE1}" type="slidenum">
              <a:rPr lang="ar-SA" sz="1200">
                <a:solidFill>
                  <a:prstClr val="black"/>
                </a:solidFill>
              </a:rPr>
              <a:pPr algn="r" eaLnBrk="0" hangingPunct="0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709" y="6378459"/>
            <a:ext cx="4299987" cy="273978"/>
          </a:xfrm>
          <a:noFill/>
        </p:spPr>
        <p:txBody>
          <a:bodyPr lIns="92943" tIns="46473" rIns="92943" bIns="46473"/>
          <a:lstStyle/>
          <a:p>
            <a:r>
              <a:rPr lang="en-US" smtClean="0"/>
              <a:t>highest space charge circulated in a ring!  100 turns design criterion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E5A3-9B42-4DB3-9C0C-CFE24A52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790B-AB38-4995-BBCD-DD5027E5D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8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769D5-63F6-4E76-BB1C-6D50C3AAA672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E0CE-FD3B-4653-9328-D80708ED2C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25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AE630-4C0F-4C7E-BCD4-D1F76B481E23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4D42-9989-4E65-8D2E-6B2AA333B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532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E5A3-9B42-4DB3-9C0C-CFE24A523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489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DF87-A6AC-4C61-8F42-57A8947AD4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1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24A8-E5EA-43C7-9917-E586A1DA4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064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124D-7D36-4A0F-936D-476EA1564A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28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FB66-9F08-48B9-84FB-CFF32E331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048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5A68-D4EB-449F-B344-B8D0FA48EF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69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81C6-074A-4FF0-BCFF-B686E96E8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66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8C4B-6691-4D6D-902F-3598EA3D8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4699-A4F3-43DB-B318-2B8E6E01C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9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7009-CC24-45C5-BA1F-9BC5C7961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97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790B-AB38-4995-BBCD-DD5027E5D9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51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4699-A4F3-43DB-B318-2B8E6E01C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9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1A81-B420-45E5-9943-6C5F708F97E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0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139B-76E9-47EC-9D62-DDF898C87F9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20250-B519-45A3-AF22-B71FF326922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779F-3E2A-454F-943C-9EBFEC4A36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6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ED5CE-82C4-4EF7-8FFD-43341AEEB22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1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30A39-8D72-4F92-B633-CCA28DCD51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5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EA50A-3DEC-4691-A9AD-633E5A8A820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C0EB-8F3E-4CC2-9AE1-9A60CAD9375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8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DF87-A6AC-4C61-8F42-57A8947A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E832C-2268-44E7-BD2A-5B9B3F2E6C4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52AEB-235A-4EAC-AEBB-4B92BE21ED7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47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C1A81-B420-45E5-9943-6C5F708F97E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7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5139B-76E9-47EC-9D62-DDF898C87F9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20250-B519-45A3-AF22-B71FF326922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779F-3E2A-454F-943C-9EBFEC4A36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25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ED5CE-82C4-4EF7-8FFD-43341AEEB22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65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30A39-8D72-4F92-B633-CCA28DCD51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76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EA50A-3DEC-4691-A9AD-633E5A8A820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25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C0EB-8F3E-4CC2-9AE1-9A60CAD9375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24A8-E5EA-43C7-9917-E586A1DA4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1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E832C-2268-44E7-BD2A-5B9B3F2E6C4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78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52AEB-235A-4EAC-AEBB-4B92BE21ED7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32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5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73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8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66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48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5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527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124D-7D36-4A0F-936D-476EA156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3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14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23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29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DA12-85AE-4F37-AD50-14CDF458F4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48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21A7-6E38-4BFE-B0BD-967BBCE8D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57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CA96-E862-4EC5-B1A7-D3CE32F21B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0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D2A7-5380-45BF-AF12-338AA4027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45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9E5C-6C2D-47CD-A6AE-24ED26C9D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52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39BE-747D-4B92-9DAF-C8DCDCB6A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26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21CCD-C51E-4B71-842F-297B03314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FB66-9F08-48B9-84FB-CFF32E33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0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34B21-99E4-4B52-AE9B-8A54117FD5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855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A2B2-5397-449B-82DB-5138B1FF92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5445-14FC-41E8-AF89-3C8D4403E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2388-73E3-4FD7-A39C-FD002C8AA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026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C7F5-0B92-4735-B521-DC9EE6A2E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8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6C70-0E72-4006-A586-2744FF818E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40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DA12-85AE-4F37-AD50-14CDF458F4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1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F21A7-6E38-4BFE-B0BD-967BBCE8D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81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FCA96-E862-4EC5-B1A7-D3CE32F21B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2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D2A7-5380-45BF-AF12-338AA4027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3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5A68-D4EB-449F-B344-B8D0FA48E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7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9E5C-6C2D-47CD-A6AE-24ED26C9D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21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39BE-747D-4B92-9DAF-C8DCDCB6A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8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21CCD-C51E-4B71-842F-297B03314F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34B21-99E4-4B52-AE9B-8A54117FD5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41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A2B2-5397-449B-82DB-5138B1FF92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33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5445-14FC-41E8-AF89-3C8D4403E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81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2388-73E3-4FD7-A39C-FD002C8AA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91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C7F5-0B92-4735-B521-DC9EE6A2E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73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6C70-0E72-4006-A586-2744FF818E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2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81C6-074A-4FF0-BCFF-B686E96E8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62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13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72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782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938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153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11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575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2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33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1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8C4B-6691-4D6D-902F-3598EA3D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49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832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716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508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303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3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08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207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6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463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0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7009-CC24-45C5-BA1F-9BC5C7961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0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236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64727-3AA1-41D7-81B3-C344F6588542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7DD9-119B-4CB0-A847-4DE162C764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401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CD7AA-A106-4BC5-B173-316ECAA26FFD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F718-CCB5-45EB-B85A-0AB8822D6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92C4-D071-400F-BECE-E25906757F13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D2F56-69B2-4001-9307-7126824DF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82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9D87A-169E-4B58-B5BC-B42520832297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BB8F-8ED8-42CD-A70B-FB08FADDC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441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F7BC-6BDA-43BB-B644-C901DDD20299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F701-0576-47CF-BF18-C8C8B4E95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84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CCE59-E3CE-4B0F-B1F2-DF23BB53B9C9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035E-1764-421F-B0DE-BB14779CB5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19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BCE1D-06B6-4D3A-884A-71B02286F5CF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972D-F6BA-4CDF-9CED-FDFBE79D66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18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42C0A-4DF5-43C2-9648-B1DDC52A9585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F32BD-350F-4A19-A25E-1BF58736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633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84C2A-F568-4F47-A826-A8DD8F996D11}" type="datetime1">
              <a:rPr lang="en-US" altLang="en-US">
                <a:solidFill>
                  <a:srgbClr val="000000"/>
                </a:solidFill>
              </a:rPr>
              <a:pPr/>
              <a:t>7/16/2014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E2D6-F422-4F10-93D6-E0245B5C9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7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454E9F-0B77-426C-B6F4-3BADDD6A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454E9F-0B77-426C-B6F4-3BADDD6A8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0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Arial" pitchFamily="34" charset="0"/>
              </a:defRPr>
            </a:lvl1pPr>
          </a:lstStyle>
          <a:p>
            <a:pPr eaLnBrk="0" hangingPunct="0"/>
            <a:fld id="{218FDFFD-0565-4DE2-AF5E-5E85B06A2676}" type="slidenum">
              <a:rPr lang="ar-SA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1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Arial" pitchFamily="34" charset="0"/>
              </a:defRPr>
            </a:lvl1pPr>
          </a:lstStyle>
          <a:p>
            <a:pPr eaLnBrk="0" hangingPunct="0"/>
            <a:fld id="{218FDFFD-0565-4DE2-AF5E-5E85B06A2676}" type="slidenum">
              <a:rPr lang="ar-SA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QuillScript" pitchFamily="66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6B12E6-A637-437D-AAB3-DDC76DE723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78E39C-2D96-4580-AE56-575E786A2E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74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26962C-70A0-44F0-8EF1-F30F4B5FA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1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00FF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26962C-70A0-44F0-8EF1-F30F4B5FA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8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2971E0-9C6B-4AC0-9509-6CD2CE51F1B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CB0045-154C-412F-8F1C-0D0F27CC3B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13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7/16/2014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34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43BFE92-DC41-44C4-8053-C675B664515C}" type="datetime1">
              <a:rPr lang="en-US" altLang="en-US" smtClean="0">
                <a:solidFill>
                  <a:srgbClr val="000000"/>
                </a:solidFill>
              </a:rPr>
              <a:pPr/>
              <a:t>7/16/2014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1E5AFF-04D4-4663-8F85-84F58FAF98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21.wmf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microsoft.com/office/2007/relationships/hdphoto" Target="../media/hdphoto5.wdp"/><Relationship Id="rId5" Type="http://schemas.openxmlformats.org/officeDocument/2006/relationships/image" Target="../media/image20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5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5.xml"/><Relationship Id="rId7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078831"/>
            <a:ext cx="8534400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Nonlinear </a:t>
            </a:r>
            <a:r>
              <a:rPr lang="en-US" sz="2800" b="1" dirty="0">
                <a:solidFill>
                  <a:srgbClr val="002060"/>
                </a:solidFill>
              </a:rPr>
              <a:t>Dynamics with </a:t>
            </a:r>
            <a:r>
              <a:rPr lang="en-US" sz="2800" b="1" dirty="0" smtClean="0">
                <a:solidFill>
                  <a:srgbClr val="002060"/>
                </a:solidFill>
              </a:rPr>
              <a:t>Space-Charge </a:t>
            </a:r>
            <a:r>
              <a:rPr lang="en-US" sz="2800" b="1" dirty="0">
                <a:solidFill>
                  <a:srgbClr val="002060"/>
                </a:solidFill>
              </a:rPr>
              <a:t>in a Small Electron Recirculator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59962"/>
            <a:ext cx="7010400" cy="91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Santiago Bernal on behalf of UMER group,</a:t>
            </a:r>
          </a:p>
          <a:p>
            <a:pPr eaLnBrk="1" hangingPunct="1"/>
            <a:r>
              <a:rPr lang="en-US" sz="2400" dirty="0" smtClean="0"/>
              <a:t>IREAP, University of Maryland, College Park, MD</a:t>
            </a:r>
          </a:p>
        </p:txBody>
      </p: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88900" y="6096000"/>
            <a:ext cx="9055100" cy="668338"/>
            <a:chOff x="56" y="56"/>
            <a:chExt cx="5704" cy="421"/>
          </a:xfrm>
        </p:grpSpPr>
        <p:pic>
          <p:nvPicPr>
            <p:cNvPr id="2055" name="Picture 4" descr="UMinformal300dpi1x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56"/>
              <a:ext cx="42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5"/>
            <p:cNvGrpSpPr>
              <a:grpSpLocks/>
            </p:cNvGrpSpPr>
            <p:nvPr/>
          </p:nvGrpSpPr>
          <p:grpSpPr bwMode="auto">
            <a:xfrm>
              <a:off x="4958" y="130"/>
              <a:ext cx="802" cy="272"/>
              <a:chOff x="4958" y="136"/>
              <a:chExt cx="802" cy="272"/>
            </a:xfrm>
          </p:grpSpPr>
          <p:sp>
            <p:nvSpPr>
              <p:cNvPr id="2" name="Text Box 6"/>
              <p:cNvSpPr txBox="1">
                <a:spLocks noChangeArrowheads="1"/>
              </p:cNvSpPr>
              <p:nvPr/>
            </p:nvSpPr>
            <p:spPr bwMode="auto">
              <a:xfrm>
                <a:off x="5254" y="136"/>
                <a:ext cx="5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33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IREAP</a:t>
                </a:r>
              </a:p>
            </p:txBody>
          </p:sp>
          <p:pic>
            <p:nvPicPr>
              <p:cNvPr id="2058" name="Picture 7" descr="IREAP logo onl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8" y="136"/>
                <a:ext cx="33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AAC14, San José, CA, July 16th, 2014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8174" y="6285468"/>
            <a:ext cx="570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Work Supported by the U.S. Department of Energy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F21A7-6E38-4BFE-B0BD-967BBCE8D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6" r="1033" b="10185"/>
          <a:stretch/>
        </p:blipFill>
        <p:spPr bwMode="auto">
          <a:xfrm>
            <a:off x="273132" y="1122872"/>
            <a:ext cx="8642268" cy="52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Calibri"/>
              </a:rPr>
              <a:t>Halo Formation from Mismatch</a:t>
            </a:r>
          </a:p>
          <a:p>
            <a:pPr algn="ctr"/>
            <a:r>
              <a:rPr lang="en-US" sz="2000" kern="0" dirty="0" smtClean="0">
                <a:latin typeface="+mn-lt"/>
              </a:rPr>
              <a:t>(H. D. Zhang, B. L. Beaudoin, and R. A. Kishek, N-PAC 2013)</a:t>
            </a:r>
            <a:endParaRPr lang="en-US" sz="2000" dirty="0">
              <a:latin typeface="+mn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1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NONLINEAR OPTICS AT UMER: </a:t>
            </a:r>
            <a:r>
              <a:rPr lang="en-US" sz="2400" b="1" dirty="0" smtClean="0">
                <a:solidFill>
                  <a:srgbClr val="002060"/>
                </a:solidFill>
                <a:latin typeface="Calibri"/>
              </a:rPr>
              <a:t>Studies of IOTA-like Optics + Sp. Charge</a:t>
            </a: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(See plenary talk by Sergei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Nagaitsev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and WG7 talk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by Kiersten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Ruisard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tomorrow)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49258" y="6564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*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00600" y="953869"/>
            <a:ext cx="4059936" cy="5738574"/>
            <a:chOff x="4800600" y="953869"/>
            <a:chExt cx="4059936" cy="5738574"/>
          </a:xfrm>
        </p:grpSpPr>
        <p:sp>
          <p:nvSpPr>
            <p:cNvPr id="13" name="Rectangle 12"/>
            <p:cNvSpPr/>
            <p:nvPr/>
          </p:nvSpPr>
          <p:spPr>
            <a:xfrm>
              <a:off x="4800600" y="953869"/>
              <a:ext cx="4059936" cy="57385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097811" y="5066494"/>
              <a:ext cx="3465513" cy="1039789"/>
              <a:chOff x="5137150" y="5029200"/>
              <a:chExt cx="3465513" cy="1039789"/>
            </a:xfrm>
          </p:grpSpPr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1541586"/>
                  </p:ext>
                </p:extLst>
              </p:nvPr>
            </p:nvGraphicFramePr>
            <p:xfrm>
              <a:off x="5137150" y="5029200"/>
              <a:ext cx="16764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800" name="Equation" r:id="rId4" imgW="1676160" imgH="457200" progId="Equation.DSMT4">
                      <p:embed/>
                    </p:oleObj>
                  </mc:Choice>
                  <mc:Fallback>
                    <p:oleObj name="Equation" r:id="rId4" imgW="1676160" imgH="457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137150" y="5029200"/>
                            <a:ext cx="167640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2700933"/>
                  </p:ext>
                </p:extLst>
              </p:nvPr>
            </p:nvGraphicFramePr>
            <p:xfrm>
              <a:off x="6837363" y="5118100"/>
              <a:ext cx="17653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801" name="Equation" r:id="rId6" imgW="1765080" imgH="253800" progId="Equation.DSMT4">
                      <p:embed/>
                    </p:oleObj>
                  </mc:Choice>
                  <mc:Fallback>
                    <p:oleObj name="Equation" r:id="rId6" imgW="1765080" imgH="25380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37363" y="5118100"/>
                            <a:ext cx="1765300" cy="25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1302290"/>
                  </p:ext>
                </p:extLst>
              </p:nvPr>
            </p:nvGraphicFramePr>
            <p:xfrm>
              <a:off x="5903468" y="5586389"/>
              <a:ext cx="18542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802" name="Equation" r:id="rId8" imgW="1854000" imgH="482400" progId="Equation.DSMT4">
                      <p:embed/>
                    </p:oleObj>
                  </mc:Choice>
                  <mc:Fallback>
                    <p:oleObj name="Equation" r:id="rId8" imgW="185400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5903468" y="5586389"/>
                            <a:ext cx="1854200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TextBox 14"/>
            <p:cNvSpPr txBox="1"/>
            <p:nvPr/>
          </p:nvSpPr>
          <p:spPr>
            <a:xfrm>
              <a:off x="5116069" y="990600"/>
              <a:ext cx="3428998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Beta Functions in Modified UMER Alternative Lattice (ELEGANT)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002060"/>
                  </a:solidFill>
                  <a:latin typeface="Calibri"/>
                </a:rPr>
                <a:t>(Courtesy of Kiersten Ruisard)</a:t>
              </a:r>
              <a:endParaRPr lang="en-US" sz="1200" b="1" kern="0" dirty="0">
                <a:solidFill>
                  <a:srgbClr val="002060"/>
                </a:solidFill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78058" y="1714164"/>
              <a:ext cx="3705020" cy="2857836"/>
              <a:chOff x="4978058" y="1714164"/>
              <a:chExt cx="3705020" cy="28578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8058" y="1714164"/>
                <a:ext cx="3705020" cy="2857836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6553200" y="2587141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sym typeface="Mathematica1"/>
                  </a:rPr>
                  <a:t>*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93275" y="3085078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2060"/>
                    </a:solidFill>
                    <a:sym typeface="Mathematica1"/>
                  </a:rPr>
                  <a:t>L</a:t>
                </a:r>
                <a:endParaRPr lang="en-US" b="1" i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074" name="Straight Arrow Connector 3073"/>
              <p:cNvCxnSpPr/>
              <p:nvPr/>
            </p:nvCxnSpPr>
            <p:spPr>
              <a:xfrm>
                <a:off x="6477000" y="3269744"/>
                <a:ext cx="152400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6857637" y="3269744"/>
                <a:ext cx="152763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206704" y="913983"/>
            <a:ext cx="4060497" cy="5797510"/>
            <a:chOff x="206704" y="913983"/>
            <a:chExt cx="4060497" cy="5797510"/>
          </a:xfrm>
        </p:grpSpPr>
        <p:grpSp>
          <p:nvGrpSpPr>
            <p:cNvPr id="6" name="Group 5"/>
            <p:cNvGrpSpPr/>
            <p:nvPr/>
          </p:nvGrpSpPr>
          <p:grpSpPr>
            <a:xfrm>
              <a:off x="206704" y="913983"/>
              <a:ext cx="4060497" cy="5797510"/>
              <a:chOff x="206704" y="913983"/>
              <a:chExt cx="4060497" cy="57975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06704" y="972919"/>
                <a:ext cx="4060497" cy="57385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5803" y="4036372"/>
                <a:ext cx="322229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UMER Alternative Lattice</a:t>
                </a:r>
                <a:endParaRPr lang="en-US" b="1" kern="0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237" y="4483738"/>
                <a:ext cx="2682125" cy="2205302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000" y="913983"/>
                <a:ext cx="3886200" cy="28007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b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Generally,</a:t>
                </a:r>
                <a:r>
                  <a:rPr lang="en-US" sz="1600" b="1" dirty="0" smtClean="0"/>
                  <a:t> nonlinear</a:t>
                </a:r>
                <a:r>
                  <a:rPr lang="en-US" sz="1600" dirty="0" smtClean="0"/>
                  <a:t> systems are more </a:t>
                </a:r>
                <a:r>
                  <a:rPr lang="en-US" sz="1600" dirty="0"/>
                  <a:t>stable than </a:t>
                </a:r>
                <a:r>
                  <a:rPr lang="en-US" sz="1600" dirty="0" smtClean="0"/>
                  <a:t>linear ones.</a:t>
                </a:r>
              </a:p>
              <a:p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Nonlinear focusing leads to amplitude-dependent tunes (tune spread) and </a:t>
                </a:r>
                <a:r>
                  <a:rPr lang="en-US" sz="1600" b="1" dirty="0">
                    <a:sym typeface="Mathematica1"/>
                  </a:rPr>
                  <a:t>n</a:t>
                </a:r>
                <a:r>
                  <a:rPr lang="en-US" sz="1600" b="1" dirty="0" smtClean="0">
                    <a:sym typeface="Mathematica1"/>
                  </a:rPr>
                  <a:t>onlinear decoherence*.</a:t>
                </a:r>
              </a:p>
              <a:p>
                <a:endParaRPr lang="en-US" sz="8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Nonlinear decoherence helps mitigate </a:t>
                </a:r>
                <a:r>
                  <a:rPr lang="en-US" sz="1600" b="1" dirty="0" smtClean="0"/>
                  <a:t>resonances</a:t>
                </a:r>
                <a:r>
                  <a:rPr lang="en-US" sz="1600" dirty="0" smtClean="0"/>
                  <a:t> and </a:t>
                </a:r>
                <a:r>
                  <a:rPr lang="en-US" sz="1600" b="1" dirty="0" smtClean="0"/>
                  <a:t>halo formation</a:t>
                </a:r>
                <a:r>
                  <a:rPr lang="en-US" sz="1600" dirty="0" smtClean="0"/>
                  <a:t>. Effect similar to Landau damping.</a:t>
                </a:r>
                <a:endParaRPr lang="en-US" sz="1600" b="1" dirty="0" smtClean="0"/>
              </a:p>
              <a:p>
                <a:endParaRPr lang="en-US" sz="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Role of </a:t>
                </a:r>
                <a:r>
                  <a:rPr lang="en-US" sz="1600" b="1" dirty="0" smtClean="0"/>
                  <a:t>space charge</a:t>
                </a:r>
                <a:r>
                  <a:rPr lang="en-US" sz="1600" dirty="0" smtClean="0"/>
                  <a:t>?</a:t>
                </a:r>
                <a:r>
                  <a:rPr lang="en-US" sz="1400" dirty="0" smtClean="0"/>
                  <a:t>  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8065" y="3700046"/>
                <a:ext cx="32222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latin typeface="Calibri"/>
                  </a:rPr>
                  <a:t>*S. D. Webb et al, to be published.</a:t>
                </a:r>
                <a:endParaRPr lang="en-US" sz="1600" kern="0" dirty="0">
                  <a:latin typeface="Calibri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206704" y="4038600"/>
              <a:ext cx="4060497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314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LONGITUDINAL DYNAMICS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5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027CA4-8321-4112-BB93-7D5A642CB2A0}" type="slidenum">
              <a:rPr lang="ar-SA" sz="1400">
                <a:solidFill>
                  <a:srgbClr val="000000"/>
                </a:solidFill>
              </a:rPr>
              <a:pPr/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/>
            <a:fld id="{CA1A3713-83B2-4822-8F12-006B6EF76A78}" type="slidenum">
              <a:rPr lang="ar-SA" sz="1400">
                <a:solidFill>
                  <a:srgbClr val="000000"/>
                </a:solidFill>
                <a:cs typeface="Arial" pitchFamily="34" charset="0"/>
              </a:rPr>
              <a:pPr algn="r" eaLnBrk="0" hangingPunct="0"/>
              <a:t>13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UMER Design Performance Exceeded by a Factor of 10</a:t>
            </a:r>
            <a:b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Low Current But High Inj. Sp. Charge Tune Shift (0.9)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553200" y="2438400"/>
            <a:ext cx="338812" cy="9525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877" name="Group 36876"/>
          <p:cNvGrpSpPr/>
          <p:nvPr/>
        </p:nvGrpSpPr>
        <p:grpSpPr>
          <a:xfrm>
            <a:off x="190716" y="1074902"/>
            <a:ext cx="7962684" cy="2943181"/>
            <a:chOff x="190716" y="1074902"/>
            <a:chExt cx="7962684" cy="2943181"/>
          </a:xfrm>
        </p:grpSpPr>
        <p:grpSp>
          <p:nvGrpSpPr>
            <p:cNvPr id="22" name="Group 21"/>
            <p:cNvGrpSpPr/>
            <p:nvPr/>
          </p:nvGrpSpPr>
          <p:grpSpPr>
            <a:xfrm>
              <a:off x="3876853" y="1074902"/>
              <a:ext cx="4276547" cy="2153673"/>
              <a:chOff x="4267199" y="878456"/>
              <a:chExt cx="4276547" cy="2153673"/>
            </a:xfrm>
          </p:grpSpPr>
          <p:sp>
            <p:nvSpPr>
              <p:cNvPr id="19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6742262" y="1248344"/>
                <a:ext cx="1801484" cy="369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600" dirty="0">
                    <a:solidFill>
                      <a:srgbClr val="0000FF"/>
                    </a:solidFill>
                  </a:rPr>
                  <a:t>Cell On</a:t>
                </a:r>
                <a:r>
                  <a:rPr lang="en-US" altLang="en-US" sz="1600" dirty="0"/>
                  <a:t> </a:t>
                </a:r>
                <a:r>
                  <a:rPr lang="en-US" altLang="en-US" sz="1600" dirty="0">
                    <a:solidFill>
                      <a:srgbClr val="0000FF"/>
                    </a:solidFill>
                  </a:rPr>
                  <a:t>(140 V)</a:t>
                </a:r>
              </a:p>
            </p:txBody>
          </p:sp>
          <p:pic>
            <p:nvPicPr>
              <p:cNvPr id="18" name="Picture 16" descr="with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199" y="1066800"/>
                <a:ext cx="2624813" cy="1965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6892012" y="2533650"/>
                <a:ext cx="95099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en-US" sz="1600" dirty="0"/>
                  <a:t>46</a:t>
                </a:r>
                <a:r>
                  <a:rPr lang="en-US" altLang="en-US" sz="1600" baseline="30000" dirty="0"/>
                  <a:t>th</a:t>
                </a:r>
                <a:r>
                  <a:rPr lang="en-US" altLang="en-US" sz="1600" dirty="0"/>
                  <a:t> </a:t>
                </a:r>
                <a:r>
                  <a:rPr lang="en-US" altLang="en-US" sz="1600" dirty="0" smtClean="0"/>
                  <a:t>Turn</a:t>
                </a:r>
                <a:endParaRPr lang="en-US" altLang="en-US" sz="1600" dirty="0"/>
              </a:p>
            </p:txBody>
          </p:sp>
          <p:sp>
            <p:nvSpPr>
              <p:cNvPr id="21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4724400" y="878456"/>
                <a:ext cx="1451996" cy="369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altLang="en-US" sz="1600" dirty="0">
                    <a:solidFill>
                      <a:srgbClr val="FF0000"/>
                    </a:solidFill>
                  </a:rPr>
                  <a:t>Cell Off (0 V)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H="1" flipV="1">
                <a:off x="6556511" y="2438400"/>
                <a:ext cx="348498" cy="16033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1644770" y="1168347"/>
              <a:ext cx="19269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LONGITUDINAL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 FOCUSING</a:t>
              </a:r>
              <a:endParaRPr lang="en-US" b="1" kern="0" dirty="0">
                <a:solidFill>
                  <a:srgbClr val="002060"/>
                </a:solidFill>
                <a:latin typeface="Calibri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16" y="2127909"/>
              <a:ext cx="2269584" cy="1890174"/>
            </a:xfrm>
            <a:prstGeom prst="rect">
              <a:avLst/>
            </a:prstGeom>
          </p:spPr>
        </p:pic>
        <p:cxnSp>
          <p:nvCxnSpPr>
            <p:cNvPr id="42" name="Straight Arrow Connector 41"/>
            <p:cNvCxnSpPr/>
            <p:nvPr/>
          </p:nvCxnSpPr>
          <p:spPr bwMode="auto">
            <a:xfrm flipV="1">
              <a:off x="1613140" y="1794522"/>
              <a:ext cx="672860" cy="413542"/>
            </a:xfrm>
            <a:prstGeom prst="straightConnector1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879" name="Group 36878"/>
          <p:cNvGrpSpPr/>
          <p:nvPr/>
        </p:nvGrpSpPr>
        <p:grpSpPr>
          <a:xfrm>
            <a:off x="649690" y="3509962"/>
            <a:ext cx="8237117" cy="3013075"/>
            <a:chOff x="649690" y="3509962"/>
            <a:chExt cx="8237117" cy="3013075"/>
          </a:xfrm>
        </p:grpSpPr>
        <p:grpSp>
          <p:nvGrpSpPr>
            <p:cNvPr id="7" name="Group 6"/>
            <p:cNvGrpSpPr/>
            <p:nvPr/>
          </p:nvGrpSpPr>
          <p:grpSpPr>
            <a:xfrm>
              <a:off x="2667000" y="3509962"/>
              <a:ext cx="6219807" cy="3013075"/>
              <a:chOff x="1828800" y="990600"/>
              <a:chExt cx="6219807" cy="3013075"/>
            </a:xfrm>
          </p:grpSpPr>
          <p:graphicFrame>
            <p:nvGraphicFramePr>
              <p:cNvPr id="3687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0947715"/>
                  </p:ext>
                </p:extLst>
              </p:nvPr>
            </p:nvGraphicFramePr>
            <p:xfrm>
              <a:off x="1828800" y="990600"/>
              <a:ext cx="6219807" cy="3013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61" name="Graph" r:id="rId7" imgW="4998720" imgH="2651760" progId="Origin50.Graph">
                      <p:embed/>
                    </p:oleObj>
                  </mc:Choice>
                  <mc:Fallback>
                    <p:oleObj name="Graph" r:id="rId7" imgW="4998720" imgH="265176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830" t="6894" r="3659" b="689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8800" y="990600"/>
                            <a:ext cx="6219807" cy="3013075"/>
                          </a:xfrm>
                          <a:prstGeom prst="rect">
                            <a:avLst/>
                          </a:prstGeom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869" name="Text Box 3"/>
              <p:cNvSpPr txBox="1">
                <a:spLocks noChangeArrowheads="1"/>
              </p:cNvSpPr>
              <p:nvPr/>
            </p:nvSpPr>
            <p:spPr bwMode="auto">
              <a:xfrm>
                <a:off x="4412461" y="1870075"/>
                <a:ext cx="21907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0.6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mA, 10 keV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878" name="Group 36877"/>
            <p:cNvGrpSpPr/>
            <p:nvPr/>
          </p:nvGrpSpPr>
          <p:grpSpPr>
            <a:xfrm>
              <a:off x="649690" y="3631299"/>
              <a:ext cx="1926900" cy="1681468"/>
              <a:chOff x="649690" y="3631299"/>
              <a:chExt cx="1926900" cy="168146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49690" y="4389437"/>
                <a:ext cx="1926900" cy="9233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Signal from wall-current monitor at  RC10</a:t>
                </a:r>
                <a:endParaRPr lang="en-US" b="1" kern="0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1238534" y="3631299"/>
                <a:ext cx="895066" cy="77406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8618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2" b="1892"/>
          <a:stretch/>
        </p:blipFill>
        <p:spPr>
          <a:xfrm>
            <a:off x="304800" y="914400"/>
            <a:ext cx="8534400" cy="58070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Barrier Bucket Focusing of 0.55mA Beam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8049" y="6461741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Courtesy of Brian Beaudoin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/>
              </a:rPr>
              <a:t>First Experimental Observation of Soliton Wave Trains in Electron Beams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38101" y="3200400"/>
            <a:ext cx="3048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Nonlinear steepening </a:t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balances wave dispersion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151927" y="914400"/>
            <a:ext cx="8840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Persistent large-amplitude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</a:rPr>
              <a:t>waves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</a:rPr>
              <a:t>that retain their shape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24200" y="1352555"/>
            <a:ext cx="5965825" cy="5429245"/>
            <a:chOff x="3178175" y="1219200"/>
            <a:chExt cx="5965825" cy="5429245"/>
          </a:xfrm>
        </p:grpSpPr>
        <p:grpSp>
          <p:nvGrpSpPr>
            <p:cNvPr id="123906" name="Group 2"/>
            <p:cNvGrpSpPr>
              <a:grpSpLocks noChangeAspect="1"/>
            </p:cNvGrpSpPr>
            <p:nvPr/>
          </p:nvGrpSpPr>
          <p:grpSpPr bwMode="auto">
            <a:xfrm>
              <a:off x="3178175" y="1219200"/>
              <a:ext cx="5965825" cy="5429245"/>
              <a:chOff x="828" y="505"/>
              <a:chExt cx="4100" cy="3731"/>
            </a:xfrm>
          </p:grpSpPr>
          <p:sp>
            <p:nvSpPr>
              <p:cNvPr id="123907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828" y="505"/>
                <a:ext cx="4100" cy="3731"/>
              </a:xfrm>
              <a:prstGeom prst="rect">
                <a:avLst/>
              </a:prstGeom>
              <a:solidFill>
                <a:srgbClr val="FFFF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pic>
            <p:nvPicPr>
              <p:cNvPr id="26638" name="Picture 4" descr="Wavebreakingzoom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95" t="2820" r="7393" b="4205"/>
              <a:stretch>
                <a:fillRect/>
              </a:stretch>
            </p:blipFill>
            <p:spPr bwMode="auto">
              <a:xfrm>
                <a:off x="1121" y="916"/>
                <a:ext cx="3644" cy="281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09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878" y="3738"/>
                <a:ext cx="3998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FF0000"/>
                    </a:solidFill>
                    <a:latin typeface="Arial" pitchFamily="34" charset="0"/>
                  </a:rPr>
                  <a:t>J. Charles T. Thangaraj, Ph.D. Thesis, (2009) and 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FF0000"/>
                    </a:solidFill>
                  </a:rPr>
                  <a:t>Y</a:t>
                </a:r>
                <a:r>
                  <a:rPr lang="fr-FR" sz="1600" dirty="0">
                    <a:solidFill>
                      <a:srgbClr val="FF0000"/>
                    </a:solidFill>
                  </a:rPr>
                  <a:t>. C. Mo et al, Phys. Rev. Lett. 110, 084802 (2013) </a:t>
                </a:r>
              </a:p>
            </p:txBody>
          </p:sp>
          <p:sp>
            <p:nvSpPr>
              <p:cNvPr id="123910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828" y="550"/>
                <a:ext cx="4100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0"/>
                  </a:spcBef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3333CC"/>
                    </a:solidFill>
                  </a:rPr>
                  <a:t>Evolution of Large-Amplitude Perturbation</a:t>
                </a:r>
              </a:p>
            </p:txBody>
          </p:sp>
        </p:grpSp>
        <p:cxnSp>
          <p:nvCxnSpPr>
            <p:cNvPr id="12" name="Straight Arrow Connector 11"/>
            <p:cNvCxnSpPr>
              <a:cxnSpLocks noChangeShapeType="1"/>
            </p:cNvCxnSpPr>
            <p:nvPr>
              <p:custDataLst>
                <p:tags r:id="rId1"/>
              </p:custDataLst>
            </p:nvPr>
          </p:nvCxnSpPr>
          <p:spPr bwMode="auto">
            <a:xfrm flipH="1" flipV="1">
              <a:off x="6094413" y="1804988"/>
              <a:ext cx="2714625" cy="3592512"/>
            </a:xfrm>
            <a:prstGeom prst="straightConnector1">
              <a:avLst/>
            </a:prstGeom>
            <a:noFill/>
            <a:ln w="38100" algn="ctr">
              <a:solidFill>
                <a:schemeClr val="accent2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14" name="Rounded Rectangle 2"/>
            <p:cNvSpPr>
              <a:spLocks noChangeArrowheads="1"/>
            </p:cNvSpPr>
            <p:nvPr/>
          </p:nvSpPr>
          <p:spPr bwMode="auto">
            <a:xfrm>
              <a:off x="5915025" y="2006600"/>
              <a:ext cx="914400" cy="9144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41455" y="5093646"/>
              <a:ext cx="84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 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1454" y="4733342"/>
              <a:ext cx="84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 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1453" y="4373038"/>
              <a:ext cx="84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 3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877" y="2184924"/>
              <a:ext cx="84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Turn 8</a:t>
              </a:r>
              <a:endParaRPr lang="en-US" dirty="0"/>
            </a:p>
          </p:txBody>
        </p:sp>
      </p:grp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7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Observation of a Multi-Stream </a:t>
            </a:r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nstability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E08E8-39F2-45A8-A18B-8A865DBE600D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exp%20corrected%20curr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830"/>
            <a:ext cx="6177580" cy="46298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941" y="742890"/>
            <a:ext cx="8331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No longitudinal focusing – Beam expands and wraps around ring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639229" y="2709746"/>
            <a:ext cx="914400" cy="29838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181601" y="1525495"/>
            <a:ext cx="1089101" cy="6824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97908" y="5693633"/>
            <a:ext cx="3133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</a:rPr>
              <a:t>Beam becomes “DC”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0702" y="1279273"/>
            <a:ext cx="2873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</a:rPr>
              <a:t>Onset of instability</a:t>
            </a:r>
          </a:p>
          <a:p>
            <a:r>
              <a:rPr lang="en-US" sz="2200" dirty="0">
                <a:solidFill>
                  <a:srgbClr val="0070C0"/>
                </a:solidFill>
              </a:rPr>
              <a:t>s</a:t>
            </a:r>
            <a:r>
              <a:rPr lang="en-US" sz="2200" baseline="-25000" dirty="0">
                <a:solidFill>
                  <a:srgbClr val="0070C0"/>
                </a:solidFill>
              </a:rPr>
              <a:t>onset</a:t>
            </a:r>
            <a:r>
              <a:rPr lang="en-US" sz="2200" dirty="0">
                <a:solidFill>
                  <a:srgbClr val="0070C0"/>
                </a:solidFill>
              </a:rPr>
              <a:t> = </a:t>
            </a:r>
            <a:r>
              <a:rPr lang="en-US" sz="2200" dirty="0" smtClean="0">
                <a:solidFill>
                  <a:srgbClr val="0070C0"/>
                </a:solidFill>
              </a:rPr>
              <a:t>952.7m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turns</a:t>
            </a:r>
            <a:r>
              <a:rPr lang="en-US" sz="2200" baseline="-25000" dirty="0" smtClean="0">
                <a:solidFill>
                  <a:srgbClr val="0070C0"/>
                </a:solidFill>
              </a:rPr>
              <a:t>onset</a:t>
            </a:r>
            <a:r>
              <a:rPr lang="en-US" sz="2200" dirty="0" smtClean="0">
                <a:solidFill>
                  <a:srgbClr val="0070C0"/>
                </a:solidFill>
              </a:rPr>
              <a:t> = 82.7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2240" y="6248400"/>
            <a:ext cx="30887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 i="1" dirty="0" smtClean="0">
                <a:solidFill>
                  <a:srgbClr val="CC0066"/>
                </a:solidFill>
              </a:rPr>
              <a:t>B.L. Beaudoin, et al, IPAC 2013</a:t>
            </a:r>
            <a:endParaRPr lang="en-US" sz="1600" i="1" dirty="0">
              <a:solidFill>
                <a:srgbClr val="CC0066"/>
              </a:solidFill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2651233" y="1445408"/>
            <a:ext cx="1459592" cy="62955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6 mA beam</a:t>
            </a:r>
          </a:p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 h </a:t>
            </a:r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0.5</a:t>
            </a:r>
            <a:endParaRPr lang="en-US" sz="2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575033" y="1133228"/>
            <a:ext cx="1676400" cy="32475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Experimental</a:t>
            </a:r>
            <a:endParaRPr lang="en-US" sz="20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4790"/>
              </p:ext>
            </p:extLst>
          </p:nvPr>
        </p:nvGraphicFramePr>
        <p:xfrm>
          <a:off x="2703960" y="3410164"/>
          <a:ext cx="13541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5" name="Equation" r:id="rId5" imgW="711000" imgH="431640" progId="Equation.DSMT4">
                  <p:embed/>
                </p:oleObj>
              </mc:Choice>
              <mc:Fallback>
                <p:oleObj name="Equation" r:id="rId5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960" y="3410164"/>
                        <a:ext cx="1354138" cy="823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" descr="bi09b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9094" r="9804" b="37390"/>
          <a:stretch/>
        </p:blipFill>
        <p:spPr bwMode="auto">
          <a:xfrm>
            <a:off x="5105400" y="3048000"/>
            <a:ext cx="403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543800" y="3429000"/>
            <a:ext cx="990600" cy="656590"/>
            <a:chOff x="7075450" y="4992175"/>
            <a:chExt cx="525964" cy="65659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7075450" y="4992175"/>
              <a:ext cx="0" cy="48307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107043" y="4992175"/>
              <a:ext cx="494371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000000"/>
                  </a:solidFill>
                </a:rPr>
                <a:t>&lt;c</a:t>
              </a:r>
              <a:r>
                <a:rPr lang="en-US" sz="2200" baseline="-25000" dirty="0" smtClean="0">
                  <a:solidFill>
                    <a:srgbClr val="000000"/>
                  </a:solidFill>
                </a:rPr>
                <a:t>s</a:t>
              </a:r>
              <a:endParaRPr lang="en-US" sz="22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00906" y="2850358"/>
            <a:ext cx="3133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Phase Space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8777" y="6457890"/>
            <a:ext cx="111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11.52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6457890"/>
            <a:ext cx="1115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9526" y="7620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19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41283"/>
            <a:ext cx="6756347" cy="521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5" y="145667"/>
            <a:ext cx="9131845" cy="844933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Comparison between Theory, Simulation and Experiment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393105"/>
            <a:ext cx="1905000" cy="457200"/>
          </a:xfrm>
        </p:spPr>
        <p:txBody>
          <a:bodyPr/>
          <a:lstStyle/>
          <a:p>
            <a:pPr>
              <a:defRPr/>
            </a:pPr>
            <a:fld id="{70534D9D-4D62-48CE-AF5F-CA833BA5081A}" type="slidenum">
              <a:rPr lang="ar-SY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9600" y="1074771"/>
            <a:ext cx="4724400" cy="7684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27432" rIns="54864" bIns="2743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87338" algn="l"/>
              </a:tabLst>
            </a:pPr>
            <a:r>
              <a:rPr lang="en-US" sz="2000" dirty="0" smtClean="0">
                <a:solidFill>
                  <a:srgbClr val="008000"/>
                </a:solidFill>
                <a:latin typeface="Symbol" pitchFamily="18" charset="2"/>
                <a:ea typeface="Times New Roman" pitchFamily="18" charset="0"/>
                <a:cs typeface="Arial" charset="0"/>
              </a:rPr>
              <a:t>h</a:t>
            </a:r>
            <a:r>
              <a:rPr lang="en-US" sz="2000" dirty="0" smtClean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 	= fill factor </a:t>
            </a:r>
            <a:br>
              <a:rPr lang="en-US" sz="2000" dirty="0" smtClean="0">
                <a:solidFill>
                  <a:srgbClr val="008000"/>
                </a:solidFill>
                <a:ea typeface="Times New Roman" pitchFamily="18" charset="0"/>
                <a:cs typeface="Arial" charset="0"/>
              </a:rPr>
            </a:br>
            <a:r>
              <a:rPr lang="en-US" sz="2000" dirty="0" smtClean="0">
                <a:solidFill>
                  <a:srgbClr val="008000"/>
                </a:solidFill>
                <a:ea typeface="Times New Roman" pitchFamily="18" charset="0"/>
                <a:cs typeface="Arial" charset="0"/>
              </a:rPr>
              <a:t>	= injected pulse length / ring lap-time</a:t>
            </a:r>
            <a:endParaRPr lang="en-US" sz="2000" dirty="0">
              <a:solidFill>
                <a:srgbClr val="008000"/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58671" y="4260307"/>
            <a:ext cx="2438400" cy="1378493"/>
            <a:chOff x="7274704" y="2005445"/>
            <a:chExt cx="2438400" cy="1378493"/>
          </a:xfrm>
        </p:grpSpPr>
        <p:grpSp>
          <p:nvGrpSpPr>
            <p:cNvPr id="29" name="Group 28"/>
            <p:cNvGrpSpPr/>
            <p:nvPr/>
          </p:nvGrpSpPr>
          <p:grpSpPr>
            <a:xfrm>
              <a:off x="7372380" y="2005445"/>
              <a:ext cx="1771621" cy="369332"/>
              <a:chOff x="7372380" y="2005445"/>
              <a:chExt cx="1771621" cy="369332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7372380" y="2136920"/>
                <a:ext cx="137160" cy="137160"/>
              </a:xfrm>
              <a:prstGeom prst="rect">
                <a:avLst/>
              </a:prstGeom>
              <a:solidFill>
                <a:srgbClr val="000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400" kern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514705" y="2005445"/>
                <a:ext cx="1629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</a:rPr>
                  <a:t>Experiment</a:t>
                </a:r>
                <a:endParaRPr lang="en-US" sz="20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372380" y="2510026"/>
              <a:ext cx="2340724" cy="369332"/>
              <a:chOff x="7372380" y="2462096"/>
              <a:chExt cx="2340724" cy="369332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7372380" y="2593571"/>
                <a:ext cx="137160" cy="13716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2400" kern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09540" y="2462096"/>
                <a:ext cx="2203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</a:rPr>
                  <a:t>Simulation (WARP)</a:t>
                </a: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274704" y="3014606"/>
              <a:ext cx="1869297" cy="369332"/>
              <a:chOff x="7274704" y="3014606"/>
              <a:chExt cx="1869297" cy="36933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514705" y="3014606"/>
                <a:ext cx="1629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 smtClean="0">
                    <a:solidFill>
                      <a:sysClr val="windowText" lastClr="000000"/>
                    </a:solidFill>
                  </a:rPr>
                  <a:t>Theory</a:t>
                </a: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>
                <a:off x="7274704" y="3114634"/>
                <a:ext cx="292015" cy="200055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" name="Rectangle 2"/>
          <p:cNvSpPr/>
          <p:nvPr/>
        </p:nvSpPr>
        <p:spPr>
          <a:xfrm>
            <a:off x="2134081" y="1657290"/>
            <a:ext cx="248818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Onset of Instability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79291"/>
              </p:ext>
            </p:extLst>
          </p:nvPr>
        </p:nvGraphicFramePr>
        <p:xfrm>
          <a:off x="262418" y="609600"/>
          <a:ext cx="187166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9" name="Equation" r:id="rId5" imgW="2400120" imgH="825480" progId="Equation.DSMT4">
                  <p:embed/>
                </p:oleObj>
              </mc:Choice>
              <mc:Fallback>
                <p:oleObj name="Equation" r:id="rId5" imgW="24001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418" y="609600"/>
                        <a:ext cx="1871663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394126"/>
              </p:ext>
            </p:extLst>
          </p:nvPr>
        </p:nvGraphicFramePr>
        <p:xfrm>
          <a:off x="6658671" y="2362200"/>
          <a:ext cx="19383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0" name="Equation" r:id="rId7" imgW="1130040" imgH="507960" progId="Equation.DSMT4">
                  <p:embed/>
                </p:oleObj>
              </mc:Choice>
              <mc:Fallback>
                <p:oleObj name="Equation" r:id="rId7" imgW="1130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671" y="2362200"/>
                        <a:ext cx="1938337" cy="86677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97560"/>
              </p:ext>
            </p:extLst>
          </p:nvPr>
        </p:nvGraphicFramePr>
        <p:xfrm>
          <a:off x="268288" y="1246187"/>
          <a:ext cx="17129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1" name="Equation" r:id="rId9" imgW="2197080" imgH="749160" progId="Equation.DSMT4">
                  <p:embed/>
                </p:oleObj>
              </mc:Choice>
              <mc:Fallback>
                <p:oleObj name="Equation" r:id="rId9" imgW="219708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246187"/>
                        <a:ext cx="1712912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7545" y="1905000"/>
            <a:ext cx="4988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Symbol" panose="05050102010706020507" pitchFamily="18" charset="2"/>
              </a:rPr>
              <a:t>L</a:t>
            </a:r>
            <a:r>
              <a:rPr lang="en-US" sz="2400" b="1" baseline="-25000" dirty="0" smtClean="0">
                <a:latin typeface="Symbol" panose="05050102010706020507" pitchFamily="18" charset="2"/>
              </a:rPr>
              <a:t>0</a:t>
            </a:r>
            <a:endParaRPr lang="en-US" sz="2400" b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9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002060"/>
                </a:solidFill>
                <a:latin typeface="Calibri"/>
              </a:rPr>
              <a:t>SUMMARY/CONCLUSIONS</a:t>
            </a:r>
            <a:endParaRPr lang="en-US" sz="3600" b="1" kern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424" y="1143000"/>
            <a:ext cx="85151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UMER is a compact, flexible machine for research and training in </a:t>
            </a:r>
            <a:r>
              <a:rPr lang="en-US" sz="2400" b="1" dirty="0" smtClean="0"/>
              <a:t>intensity-frontier</a:t>
            </a:r>
            <a:r>
              <a:rPr lang="en-US" sz="2400" dirty="0" smtClean="0"/>
              <a:t> beam physics.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are studying the </a:t>
            </a:r>
            <a:r>
              <a:rPr lang="en-US" sz="2400" b="1" dirty="0" smtClean="0"/>
              <a:t>centroid and collective transverse </a:t>
            </a:r>
          </a:p>
          <a:p>
            <a:pPr marL="287338" indent="-287338"/>
            <a:r>
              <a:rPr lang="en-US" sz="2400" b="1" dirty="0" smtClean="0"/>
              <a:t>	dynamics</a:t>
            </a:r>
            <a:r>
              <a:rPr lang="en-US" sz="2400" dirty="0" smtClean="0"/>
              <a:t> of both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and space-charge dominated beams: </a:t>
            </a:r>
            <a:r>
              <a:rPr lang="en-US" sz="2400" dirty="0" err="1" smtClean="0"/>
              <a:t>betatron</a:t>
            </a:r>
            <a:r>
              <a:rPr lang="en-US" sz="2400" dirty="0" smtClean="0"/>
              <a:t> resonances, envelope mode excitation, and halos.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IOTA-like </a:t>
            </a:r>
            <a:r>
              <a:rPr lang="en-US" sz="2400" b="1" dirty="0" smtClean="0"/>
              <a:t>nonlinear focusing </a:t>
            </a:r>
            <a:r>
              <a:rPr lang="en-US" sz="2400" dirty="0" smtClean="0"/>
              <a:t>in UMER is being studied </a:t>
            </a:r>
          </a:p>
          <a:p>
            <a:pPr marL="287338" indent="-287338"/>
            <a:r>
              <a:rPr lang="en-US" sz="2400" dirty="0" smtClean="0"/>
              <a:t>	for low and high space-charge intensities (ELEGANT and </a:t>
            </a:r>
          </a:p>
          <a:p>
            <a:pPr marL="287338" indent="-287338"/>
            <a:r>
              <a:rPr lang="en-US" sz="2400" dirty="0" smtClean="0"/>
              <a:t>	WARP codes).</a:t>
            </a:r>
          </a:p>
          <a:p>
            <a:pPr marL="287338" indent="-287338"/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Research on </a:t>
            </a:r>
            <a:r>
              <a:rPr lang="en-US" sz="2400" b="1" dirty="0" smtClean="0"/>
              <a:t>longitudinal dynamics</a:t>
            </a:r>
            <a:r>
              <a:rPr lang="en-US" sz="2400" dirty="0" smtClean="0"/>
              <a:t> in UMER has revealed important results on bunch containment and space charge waves including </a:t>
            </a:r>
            <a:r>
              <a:rPr lang="en-US" sz="2400" b="1" dirty="0" err="1" smtClean="0"/>
              <a:t>soliton</a:t>
            </a:r>
            <a:r>
              <a:rPr lang="en-US" sz="2400" b="1" dirty="0" smtClean="0"/>
              <a:t> wave trains</a:t>
            </a:r>
            <a:r>
              <a:rPr lang="en-US" sz="2400" dirty="0" smtClean="0"/>
              <a:t> and </a:t>
            </a:r>
            <a:r>
              <a:rPr lang="en-US" sz="2400" b="1" dirty="0" smtClean="0"/>
              <a:t>multi-stream instability.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9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OUTLINE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933450"/>
            <a:ext cx="7696200" cy="5895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UMER LAYOUT AND PARAMETERS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TRANSVERSE DYNAMICS:</a:t>
            </a:r>
            <a:endParaRPr lang="en-US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Betatron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Resonances</a:t>
            </a:r>
            <a:r>
              <a:rPr lang="en-US" sz="2000" dirty="0" smtClean="0"/>
              <a:t> with low and high current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Envelope-Mode Excitation </a:t>
            </a:r>
            <a:r>
              <a:rPr lang="en-US" sz="2000" dirty="0" smtClean="0"/>
              <a:t>with quadrupole kicker</a:t>
            </a:r>
            <a:endParaRPr lang="en-US" sz="1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b="1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Halo</a:t>
            </a:r>
            <a:r>
              <a:rPr lang="en-US" sz="2000" dirty="0" smtClean="0"/>
              <a:t> (DMA diagnostics) and Envelope Matching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Nonlinear</a:t>
            </a:r>
            <a:r>
              <a:rPr lang="en-US" sz="2000" b="1" dirty="0">
                <a:solidFill>
                  <a:srgbClr val="002060"/>
                </a:solidFill>
              </a:rPr>
              <a:t>, IOTA-like Optics </a:t>
            </a:r>
            <a:r>
              <a:rPr lang="en-US" sz="2000" dirty="0"/>
              <a:t>with space </a:t>
            </a:r>
            <a:r>
              <a:rPr lang="en-US" sz="2000" dirty="0" smtClean="0"/>
              <a:t>charge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LONGITUDINAL DYNAMICS: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b="1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Longitudinal </a:t>
            </a:r>
            <a:r>
              <a:rPr lang="en-US" sz="2000" b="1" dirty="0" smtClean="0">
                <a:solidFill>
                  <a:srgbClr val="002060"/>
                </a:solidFill>
              </a:rPr>
              <a:t>Focusing </a:t>
            </a:r>
            <a:r>
              <a:rPr lang="en-US" sz="2000" dirty="0"/>
              <a:t>extended to high </a:t>
            </a:r>
            <a:r>
              <a:rPr lang="en-US" sz="2000" dirty="0" smtClean="0"/>
              <a:t>current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Solitons</a:t>
            </a:r>
            <a:r>
              <a:rPr lang="en-US" sz="2000" dirty="0"/>
              <a:t> </a:t>
            </a:r>
            <a:r>
              <a:rPr lang="en-US" sz="2000" dirty="0" smtClean="0"/>
              <a:t>observed/simulated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Multi-Stream Instability </a:t>
            </a:r>
            <a:r>
              <a:rPr lang="en-US" sz="2000" dirty="0" smtClean="0"/>
              <a:t>observed/simulated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University of MD Electron Ring (UMER)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4" name="Picture 5" descr="DSC_0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66800"/>
            <a:ext cx="852805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88900" y="6096000"/>
            <a:ext cx="9055100" cy="668338"/>
            <a:chOff x="56" y="56"/>
            <a:chExt cx="5704" cy="421"/>
          </a:xfrm>
        </p:grpSpPr>
        <p:pic>
          <p:nvPicPr>
            <p:cNvPr id="5126" name="Picture 7" descr="UMinformal300dpi1x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56"/>
              <a:ext cx="42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7" name="Group 8"/>
            <p:cNvGrpSpPr>
              <a:grpSpLocks/>
            </p:cNvGrpSpPr>
            <p:nvPr/>
          </p:nvGrpSpPr>
          <p:grpSpPr bwMode="auto">
            <a:xfrm>
              <a:off x="4958" y="130"/>
              <a:ext cx="802" cy="272"/>
              <a:chOff x="4958" y="136"/>
              <a:chExt cx="802" cy="272"/>
            </a:xfrm>
          </p:grpSpPr>
          <p:sp>
            <p:nvSpPr>
              <p:cNvPr id="6153" name="Text Box 9"/>
              <p:cNvSpPr txBox="1">
                <a:spLocks noChangeArrowheads="1"/>
              </p:cNvSpPr>
              <p:nvPr/>
            </p:nvSpPr>
            <p:spPr bwMode="auto">
              <a:xfrm>
                <a:off x="5254" y="136"/>
                <a:ext cx="5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3333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6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IREAP</a:t>
                </a:r>
              </a:p>
            </p:txBody>
          </p:sp>
          <p:pic>
            <p:nvPicPr>
              <p:cNvPr id="5129" name="Picture 10" descr="IREAP logo onl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8" y="136"/>
                <a:ext cx="33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UMER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074737"/>
            <a:ext cx="8656637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University of </a:t>
            </a:r>
            <a:r>
              <a:rPr lang="en-US" sz="2400" b="1" dirty="0" smtClean="0">
                <a:solidFill>
                  <a:srgbClr val="002060"/>
                </a:solidFill>
              </a:rPr>
              <a:t>Maryland </a:t>
            </a:r>
            <a:r>
              <a:rPr lang="en-US" sz="2400" b="1" dirty="0">
                <a:solidFill>
                  <a:srgbClr val="002060"/>
                </a:solidFill>
              </a:rPr>
              <a:t>Electron Ring (UMER</a:t>
            </a:r>
            <a:r>
              <a:rPr lang="en-US" sz="2400" b="1" dirty="0" smtClean="0">
                <a:solidFill>
                  <a:srgbClr val="002060"/>
                </a:solidFill>
              </a:rPr>
              <a:t>):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Research on Space-Charge Dominated Beams with Applications to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Intensity-Frontier Advanced Accelerators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1" name="Group 13"/>
          <p:cNvGrpSpPr>
            <a:grpSpLocks/>
          </p:cNvGrpSpPr>
          <p:nvPr/>
        </p:nvGrpSpPr>
        <p:grpSpPr bwMode="auto">
          <a:xfrm>
            <a:off x="141288" y="4664076"/>
            <a:ext cx="3516312" cy="2195513"/>
            <a:chOff x="89" y="2938"/>
            <a:chExt cx="2215" cy="1383"/>
          </a:xfrm>
        </p:grpSpPr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89" y="2938"/>
              <a:ext cx="2215" cy="1241"/>
            </a:xfrm>
            <a:prstGeom prst="rect">
              <a:avLst/>
            </a:prstGeom>
            <a:solidFill>
              <a:schemeClr val="accent3">
                <a:lumMod val="85000"/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>
                  <a:solidFill>
                    <a:srgbClr val="002060"/>
                  </a:solidFill>
                </a:rPr>
                <a:t> Energy: </a:t>
              </a:r>
              <a:r>
                <a:rPr lang="en-US" sz="1600" b="1" dirty="0"/>
                <a:t>	                </a:t>
              </a:r>
              <a:r>
                <a:rPr lang="en-US" sz="1600" b="1" dirty="0">
                  <a:sym typeface="Symbol" pitchFamily="18" charset="2"/>
                </a:rPr>
                <a:t></a:t>
              </a:r>
              <a:r>
                <a:rPr lang="en-US" sz="1600" b="1" dirty="0">
                  <a:sym typeface="Math1" pitchFamily="2" charset="2"/>
                </a:rPr>
                <a:t> 10 </a:t>
              </a:r>
              <a:r>
                <a:rPr lang="en-US" sz="1600" b="1" dirty="0" smtClean="0">
                  <a:sym typeface="Math1" pitchFamily="2" charset="2"/>
                </a:rPr>
                <a:t>keV,</a:t>
              </a:r>
              <a:r>
                <a:rPr lang="en-US" altLang="en-US" sz="1600" b="1" i="1" dirty="0">
                  <a:solidFill>
                    <a:srgbClr val="000000"/>
                  </a:solidFill>
                  <a:latin typeface="Symbol" pitchFamily="18" charset="2"/>
                </a:rPr>
                <a:t> b  </a:t>
              </a:r>
              <a:r>
                <a:rPr lang="en-US" altLang="en-US" sz="1600" b="1" dirty="0">
                  <a:solidFill>
                    <a:srgbClr val="000000"/>
                  </a:solidFill>
                  <a:latin typeface="Symbol" pitchFamily="18" charset="2"/>
                </a:rPr>
                <a:t>= </a:t>
              </a:r>
              <a:r>
                <a:rPr lang="en-US" altLang="en-US" sz="1600" b="1" dirty="0" smtClean="0">
                  <a:solidFill>
                    <a:srgbClr val="000000"/>
                  </a:solidFill>
                </a:rPr>
                <a:t>0.20</a:t>
              </a:r>
              <a:endParaRPr lang="en-US" sz="1600" b="1" dirty="0">
                <a:sym typeface="Math1" pitchFamily="2" charset="2"/>
              </a:endParaRPr>
            </a:p>
            <a:p>
              <a:r>
                <a:rPr lang="en-US" sz="1600" b="1" dirty="0">
                  <a:solidFill>
                    <a:schemeClr val="accent2"/>
                  </a:solidFill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</a:rPr>
                <a:t>Current, </a:t>
              </a:r>
              <a:r>
                <a:rPr lang="en-US" sz="1600" b="1" i="1" dirty="0">
                  <a:solidFill>
                    <a:srgbClr val="002060"/>
                  </a:solidFill>
                </a:rPr>
                <a:t>I</a:t>
              </a:r>
              <a:r>
                <a:rPr lang="en-US" sz="1600" b="1" dirty="0">
                  <a:solidFill>
                    <a:srgbClr val="002060"/>
                  </a:solidFill>
                </a:rPr>
                <a:t>:</a:t>
              </a:r>
              <a:r>
                <a:rPr lang="en-US" sz="1600" b="1" dirty="0"/>
                <a:t>              </a:t>
              </a:r>
              <a:r>
                <a:rPr lang="en-US" sz="1600" b="1" dirty="0">
                  <a:sym typeface="Symbol" pitchFamily="18" charset="2"/>
                </a:rPr>
                <a:t></a:t>
              </a:r>
              <a:r>
                <a:rPr lang="en-US" sz="1600" b="1" dirty="0">
                  <a:sym typeface="Math1" pitchFamily="2" charset="2"/>
                </a:rPr>
                <a:t> 100 mA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sym typeface="Math1" pitchFamily="2" charset="2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sym typeface="Math1" pitchFamily="2" charset="2"/>
                </a:rPr>
                <a:t>Emittance*, </a:t>
              </a:r>
              <a:r>
                <a:rPr lang="el-GR" sz="1600" b="1" i="1" dirty="0">
                  <a:solidFill>
                    <a:srgbClr val="002060"/>
                  </a:solidFill>
                  <a:cs typeface="Arial" charset="0"/>
                  <a:sym typeface="Math1" pitchFamily="2" charset="2"/>
                </a:rPr>
                <a:t>ε</a:t>
              </a:r>
              <a:r>
                <a:rPr lang="en-US" sz="1600" b="1" dirty="0">
                  <a:solidFill>
                    <a:srgbClr val="002060"/>
                  </a:solidFill>
                  <a:sym typeface="Math1" pitchFamily="2" charset="2"/>
                </a:rPr>
                <a:t>:        </a:t>
              </a:r>
              <a:r>
                <a:rPr lang="en-US" sz="1600" b="1" dirty="0">
                  <a:sym typeface="Symbol" pitchFamily="18" charset="2"/>
                </a:rPr>
                <a:t></a:t>
              </a:r>
              <a:r>
                <a:rPr lang="en-US" sz="1600" b="1" dirty="0">
                  <a:sym typeface="Math1" pitchFamily="2" charset="2"/>
                </a:rPr>
                <a:t> 3.0 </a:t>
              </a:r>
              <a:r>
                <a:rPr lang="en-US" sz="1600" b="1" dirty="0">
                  <a:sym typeface="Symbol" pitchFamily="18" charset="2"/>
                </a:rPr>
                <a:t></a:t>
              </a:r>
              <a:r>
                <a:rPr lang="en-US" sz="1600" b="1" dirty="0">
                  <a:sym typeface="Math1" pitchFamily="2" charset="2"/>
                </a:rPr>
                <a:t>m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sym typeface="Math1" pitchFamily="2" charset="2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sym typeface="Math1" pitchFamily="2" charset="2"/>
                </a:rPr>
                <a:t>Lattice period, </a:t>
              </a:r>
              <a:r>
                <a:rPr lang="en-US" sz="1600" b="1" i="1" dirty="0">
                  <a:solidFill>
                    <a:srgbClr val="002060"/>
                  </a:solidFill>
                  <a:sym typeface="Math1" pitchFamily="2" charset="2"/>
                </a:rPr>
                <a:t>S</a:t>
              </a:r>
              <a:r>
                <a:rPr lang="en-US" sz="1600" b="1" dirty="0">
                  <a:solidFill>
                    <a:srgbClr val="002060"/>
                  </a:solidFill>
                  <a:sym typeface="Math1" pitchFamily="2" charset="2"/>
                </a:rPr>
                <a:t>:  </a:t>
              </a:r>
              <a:r>
                <a:rPr lang="en-US" sz="1600" b="1" dirty="0">
                  <a:sym typeface="Math1" pitchFamily="2" charset="2"/>
                </a:rPr>
                <a:t>0.32, </a:t>
              </a:r>
              <a:r>
                <a:rPr lang="en-US" sz="1600" b="1" dirty="0">
                  <a:solidFill>
                    <a:srgbClr val="FFC000"/>
                  </a:solidFill>
                  <a:sym typeface="Math1" pitchFamily="2" charset="2"/>
                </a:rPr>
                <a:t>0.64</a:t>
              </a:r>
              <a:r>
                <a:rPr lang="en-US" sz="1600" b="1" dirty="0">
                  <a:sym typeface="Math1" pitchFamily="2" charset="2"/>
                </a:rPr>
                <a:t>, 1.28 m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sym typeface="Math1" pitchFamily="2" charset="2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sym typeface="Math1" pitchFamily="2" charset="2"/>
                </a:rPr>
                <a:t>Zero-current </a:t>
              </a:r>
              <a:r>
                <a:rPr lang="en-US" sz="1600" b="1" i="1" dirty="0">
                  <a:solidFill>
                    <a:srgbClr val="002060"/>
                  </a:solidFill>
                  <a:latin typeface="Symbol" pitchFamily="18" charset="2"/>
                  <a:sym typeface="Math1" pitchFamily="2" charset="2"/>
                </a:rPr>
                <a:t>l</a:t>
              </a:r>
              <a:r>
                <a:rPr lang="en-US" sz="1600" b="1" i="1" baseline="-25000" dirty="0">
                  <a:solidFill>
                    <a:srgbClr val="002060"/>
                  </a:solidFill>
                  <a:sym typeface="Math1" pitchFamily="2" charset="2"/>
                </a:rPr>
                <a:t>0</a:t>
              </a:r>
              <a:r>
                <a:rPr lang="en-US" sz="1600" b="1" dirty="0">
                  <a:solidFill>
                    <a:srgbClr val="002060"/>
                  </a:solidFill>
                  <a:sym typeface="Math1" pitchFamily="2" charset="2"/>
                </a:rPr>
                <a:t>:    </a:t>
              </a:r>
              <a:r>
                <a:rPr lang="en-US" sz="1600" b="1" dirty="0">
                  <a:cs typeface="Arial" charset="0"/>
                  <a:sym typeface="Math3" pitchFamily="2" charset="2"/>
                </a:rPr>
                <a:t>≈</a:t>
              </a:r>
              <a:r>
                <a:rPr lang="en-US" sz="1600" b="1" dirty="0">
                  <a:sym typeface="Math3" pitchFamily="2" charset="2"/>
                </a:rPr>
                <a:t> </a:t>
              </a:r>
              <a:r>
                <a:rPr lang="en-US" sz="1600" b="1" dirty="0">
                  <a:sym typeface="Math1" pitchFamily="2" charset="2"/>
                </a:rPr>
                <a:t>1.8, 3.6, 7.2 m</a:t>
              </a:r>
            </a:p>
            <a:p>
              <a:r>
                <a:rPr lang="en-US" sz="1600" b="1" dirty="0">
                  <a:sym typeface="Math1" pitchFamily="2" charset="2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sym typeface="Math1" pitchFamily="2" charset="2"/>
                </a:rPr>
                <a:t>Av. beam radius, </a:t>
              </a:r>
              <a:r>
                <a:rPr lang="en-US" sz="1600" b="1" i="1" dirty="0">
                  <a:solidFill>
                    <a:srgbClr val="FF0000"/>
                  </a:solidFill>
                  <a:sym typeface="Math1" pitchFamily="2" charset="2"/>
                </a:rPr>
                <a:t>a</a:t>
              </a:r>
              <a:r>
                <a:rPr lang="en-US" sz="1600" b="1" dirty="0">
                  <a:solidFill>
                    <a:srgbClr val="FF0000"/>
                  </a:solidFill>
                  <a:sym typeface="Math1" pitchFamily="2" charset="2"/>
                </a:rPr>
                <a:t>:</a:t>
              </a:r>
              <a:r>
                <a:rPr lang="en-US" sz="1600" b="1" dirty="0">
                  <a:sym typeface="Math1" pitchFamily="2" charset="2"/>
                </a:rPr>
                <a:t>  </a:t>
              </a:r>
              <a:r>
                <a:rPr lang="en-US" sz="1600" b="1" dirty="0">
                  <a:sym typeface="Symbol" pitchFamily="18" charset="2"/>
                </a:rPr>
                <a:t></a:t>
              </a:r>
              <a:r>
                <a:rPr lang="en-US" sz="1600" b="1" dirty="0">
                  <a:sym typeface="Math1" pitchFamily="2" charset="2"/>
                </a:rPr>
                <a:t> 10 mm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sym typeface="Math1" pitchFamily="2" charset="2"/>
                </a:rPr>
                <a:t> Pulse </a:t>
              </a:r>
              <a:r>
                <a:rPr lang="en-US" sz="1600" b="1" dirty="0" smtClean="0">
                  <a:solidFill>
                    <a:srgbClr val="FF0000"/>
                  </a:solidFill>
                  <a:sym typeface="Math1" pitchFamily="2" charset="2"/>
                </a:rPr>
                <a:t>length</a:t>
              </a:r>
              <a:r>
                <a:rPr lang="en-US" sz="1600" b="1" dirty="0">
                  <a:solidFill>
                    <a:srgbClr val="FF0000"/>
                  </a:solidFill>
                  <a:sym typeface="Math1" pitchFamily="2" charset="2"/>
                </a:rPr>
                <a:t>:</a:t>
              </a:r>
              <a:r>
                <a:rPr lang="en-US" sz="1600" b="1" dirty="0">
                  <a:sym typeface="Math1" pitchFamily="2" charset="2"/>
                </a:rPr>
                <a:t>	 25-100 ns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sym typeface="Math1" pitchFamily="2" charset="2"/>
                </a:rPr>
                <a:t> Lap time:</a:t>
              </a:r>
              <a:r>
                <a:rPr lang="en-US" sz="1600" b="1" dirty="0">
                  <a:sym typeface="Math1" pitchFamily="2" charset="2"/>
                </a:rPr>
                <a:t>	 197 ns</a:t>
              </a:r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141" y="4205"/>
              <a:ext cx="53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*norm., </a:t>
              </a:r>
              <a:r>
                <a:rPr lang="en-US" sz="1200" b="1" dirty="0" err="1">
                  <a:solidFill>
                    <a:srgbClr val="002060"/>
                  </a:solidFill>
                </a:rPr>
                <a:t>rms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43211" y="3859481"/>
            <a:ext cx="2468563" cy="2145433"/>
            <a:chOff x="4643211" y="3859481"/>
            <a:chExt cx="2468563" cy="2145433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2"/>
            <a:stretch/>
          </p:blipFill>
          <p:spPr bwMode="auto">
            <a:xfrm>
              <a:off x="4643211" y="3859481"/>
              <a:ext cx="2468563" cy="2145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6146837" y="5050092"/>
              <a:ext cx="1476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FF00"/>
                  </a:solidFill>
                </a:rPr>
                <a:t>Q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17" name="Rectangle 43"/>
            <p:cNvSpPr>
              <a:spLocks noChangeArrowheads="1"/>
            </p:cNvSpPr>
            <p:nvPr/>
          </p:nvSpPr>
          <p:spPr bwMode="auto">
            <a:xfrm>
              <a:off x="5717811" y="4883979"/>
              <a:ext cx="1476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FF00"/>
                  </a:solidFill>
                </a:rPr>
                <a:t>Q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auto">
            <a:xfrm>
              <a:off x="5316213" y="4655379"/>
              <a:ext cx="1476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FF00"/>
                  </a:solidFill>
                </a:rPr>
                <a:t>Q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4975261" y="4438982"/>
              <a:ext cx="1476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FF00"/>
                  </a:solidFill>
                </a:rPr>
                <a:t>Q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sp>
          <p:nvSpPr>
            <p:cNvPr id="20" name="Rectangle 42"/>
            <p:cNvSpPr>
              <a:spLocks noChangeArrowheads="1"/>
            </p:cNvSpPr>
            <p:nvPr/>
          </p:nvSpPr>
          <p:spPr bwMode="auto">
            <a:xfrm>
              <a:off x="5296731" y="4275138"/>
              <a:ext cx="1381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5934906" y="4575176"/>
              <a:ext cx="138112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63259" y="4368616"/>
            <a:ext cx="810341" cy="616783"/>
            <a:chOff x="7263259" y="4368616"/>
            <a:chExt cx="810341" cy="616783"/>
          </a:xfrm>
        </p:grpSpPr>
        <p:sp>
          <p:nvSpPr>
            <p:cNvPr id="23" name="Up Arrow 22"/>
            <p:cNvSpPr/>
            <p:nvPr/>
          </p:nvSpPr>
          <p:spPr>
            <a:xfrm rot="7985712">
              <a:off x="7730700" y="4642499"/>
              <a:ext cx="228600" cy="45720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63259" y="436861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WCM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6332" y="1396418"/>
            <a:ext cx="1146468" cy="476781"/>
            <a:chOff x="6016332" y="1396418"/>
            <a:chExt cx="1146468" cy="476781"/>
          </a:xfrm>
        </p:grpSpPr>
        <p:sp>
          <p:nvSpPr>
            <p:cNvPr id="6" name="Up Arrow 5"/>
            <p:cNvSpPr/>
            <p:nvPr/>
          </p:nvSpPr>
          <p:spPr>
            <a:xfrm rot="764507">
              <a:off x="6469327" y="1396418"/>
              <a:ext cx="228600" cy="457200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6332" y="1503867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Ind. Mod.</a:t>
              </a:r>
              <a:endParaRPr lang="en-US" dirty="0"/>
            </a:p>
          </p:txBody>
        </p:sp>
      </p:grpSp>
      <p:sp>
        <p:nvSpPr>
          <p:cNvPr id="4" name="Right Arrow 3"/>
          <p:cNvSpPr/>
          <p:nvPr/>
        </p:nvSpPr>
        <p:spPr>
          <a:xfrm rot="18803561" flipV="1">
            <a:off x="3511121" y="2348624"/>
            <a:ext cx="477745" cy="2220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737CB7F-8953-4279-9391-D11F6DD6C000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044D8E-C287-4DB4-840C-3369B0BA41D2}" type="slidenum">
              <a:rPr lang="en-US" altLang="en-US" sz="1400" smtClean="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002060"/>
                </a:solidFill>
              </a:rPr>
              <a:t>BEAM PARAMETERS (all @ 10 keV) </a:t>
            </a:r>
          </a:p>
        </p:txBody>
      </p:sp>
      <p:sp>
        <p:nvSpPr>
          <p:cNvPr id="5126" name="Line 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25047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66156"/>
              </p:ext>
            </p:extLst>
          </p:nvPr>
        </p:nvGraphicFramePr>
        <p:xfrm>
          <a:off x="847723" y="1676400"/>
          <a:ext cx="7448551" cy="3872050"/>
        </p:xfrm>
        <a:graphic>
          <a:graphicData uri="http://schemas.openxmlformats.org/drawingml/2006/table">
            <a:tbl>
              <a:tblPr/>
              <a:tblGrid>
                <a:gridCol w="1885951"/>
                <a:gridCol w="1914526"/>
                <a:gridCol w="1819274"/>
                <a:gridCol w="1828800"/>
              </a:tblGrid>
              <a:tr h="49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0.6 mA</a:t>
                      </a:r>
                      <a:endParaRPr lang="en-US" sz="2800" b="1" dirty="0"/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6.0 mA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60 </a:t>
                      </a:r>
                      <a:r>
                        <a:rPr lang="en-US" sz="2800" b="1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2800" b="1" dirty="0" smtClean="0"/>
                        <a:t>A*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</a:rPr>
                        <a:t>e</a:t>
                      </a:r>
                      <a:r>
                        <a:rPr kumimoji="0" lang="en-US" sz="28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n,rms</a:t>
                      </a:r>
                      <a:r>
                        <a:rPr kumimoji="0" lang="en-US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m]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0.4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1.3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0.16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a</a:t>
                      </a:r>
                      <a:r>
                        <a:rPr kumimoji="0" lang="en-US" sz="28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ave</a:t>
                      </a:r>
                      <a:r>
                        <a:rPr kumimoji="0" lang="en-US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[mm]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1.6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3.4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1.0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n/n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0.85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0.62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0.96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Dn</a:t>
                      </a:r>
                      <a:r>
                        <a:rPr kumimoji="0" lang="en-US" sz="2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coh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Mathematica1"/>
                        </a:rPr>
                        <a:t>0.005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Mathematica1"/>
                        </a:rPr>
                        <a:t>0.05</a:t>
                      </a:r>
                      <a:endParaRPr lang="en-US" sz="2800" dirty="0" smtClean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0.00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Dn</a:t>
                      </a:r>
                      <a:r>
                        <a:rPr kumimoji="0" lang="en-US" sz="2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incoh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Mathematica1"/>
                        </a:rPr>
                        <a:t></a:t>
                      </a:r>
                      <a:r>
                        <a:rPr lang="en-US" sz="2800" dirty="0" smtClean="0"/>
                        <a:t>0.94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Mathematica1"/>
                        </a:rPr>
                        <a:t></a:t>
                      </a:r>
                      <a:r>
                        <a:rPr lang="en-US" sz="2800" dirty="0" smtClean="0"/>
                        <a:t>2.4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Mathematica1"/>
                        </a:rPr>
                        <a:t></a:t>
                      </a:r>
                      <a:r>
                        <a:rPr lang="en-US" sz="2800" dirty="0" smtClean="0"/>
                        <a:t>0.25</a:t>
                      </a:r>
                      <a:endParaRPr lang="en-US" sz="2800" dirty="0"/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87" name="Text Box 59"/>
          <p:cNvSpPr txBox="1">
            <a:spLocks noChangeArrowheads="1"/>
          </p:cNvSpPr>
          <p:nvPr/>
        </p:nvSpPr>
        <p:spPr bwMode="auto">
          <a:xfrm>
            <a:off x="838200" y="1020634"/>
            <a:ext cx="7467600" cy="49244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40" tIns="91440" rIns="91440" bIns="9144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2060"/>
                </a:solidFill>
              </a:rPr>
              <a:t>Tune</a:t>
            </a:r>
            <a:r>
              <a:rPr lang="en-US" altLang="en-US" sz="2000" dirty="0" smtClean="0">
                <a:solidFill>
                  <a:srgbClr val="333399"/>
                </a:solidFill>
                <a:latin typeface="Symbol" pitchFamily="18" charset="2"/>
              </a:rPr>
              <a:t>  </a:t>
            </a:r>
            <a:r>
              <a:rPr lang="en-US" altLang="en-US" sz="2000" dirty="0" err="1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en-US" sz="2000" baseline="-25000" dirty="0" err="1" smtClean="0">
                <a:solidFill>
                  <a:srgbClr val="000000"/>
                </a:solidFill>
              </a:rPr>
              <a:t>ox</a:t>
            </a:r>
            <a:r>
              <a:rPr lang="en-US" altLang="en-US" sz="2000" dirty="0" smtClean="0">
                <a:solidFill>
                  <a:srgbClr val="000000"/>
                </a:solidFill>
              </a:rPr>
              <a:t>= </a:t>
            </a:r>
            <a:r>
              <a:rPr lang="en-US" altLang="en-US" sz="2000" dirty="0" err="1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en-US" sz="2000" baseline="-25000" dirty="0" err="1" smtClean="0">
                <a:solidFill>
                  <a:srgbClr val="000000"/>
                </a:solidFill>
              </a:rPr>
              <a:t>oy</a:t>
            </a:r>
            <a:r>
              <a:rPr lang="en-US" altLang="en-US" sz="2000" dirty="0" smtClean="0">
                <a:solidFill>
                  <a:srgbClr val="000000"/>
                </a:solidFill>
              </a:rPr>
              <a:t>= 6.6, std. lattice; </a:t>
            </a:r>
            <a:r>
              <a:rPr lang="en-US" altLang="en-US" sz="2000" dirty="0" smtClean="0">
                <a:solidFill>
                  <a:srgbClr val="002060"/>
                </a:solidFill>
              </a:rPr>
              <a:t>Vacuum Pipe Radius </a:t>
            </a:r>
            <a:r>
              <a:rPr lang="en-US" altLang="en-US" sz="2000" dirty="0" smtClean="0">
                <a:solidFill>
                  <a:srgbClr val="000000"/>
                </a:solidFill>
              </a:rPr>
              <a:t>= 25.4 mm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019800"/>
            <a:ext cx="673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Additional beam currents: 21, 78 and 104 mA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56" y="5562600"/>
            <a:ext cx="55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*</a:t>
            </a:r>
            <a:r>
              <a:rPr lang="en-US" dirty="0" smtClean="0"/>
              <a:t>Similar results for </a:t>
            </a:r>
            <a:r>
              <a:rPr lang="en-US" b="1" dirty="0" smtClean="0"/>
              <a:t>alternative lattice</a:t>
            </a:r>
            <a:r>
              <a:rPr lang="en-US" dirty="0" smtClean="0"/>
              <a:t> if </a:t>
            </a:r>
            <a:r>
              <a:rPr lang="en-US" altLang="en-US" dirty="0" err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en-US" baseline="-25000" dirty="0" err="1">
                <a:solidFill>
                  <a:srgbClr val="000000"/>
                </a:solidFill>
              </a:rPr>
              <a:t>ox</a:t>
            </a:r>
            <a:r>
              <a:rPr lang="en-US" altLang="en-US" dirty="0">
                <a:solidFill>
                  <a:srgbClr val="000000"/>
                </a:solidFill>
              </a:rPr>
              <a:t>= </a:t>
            </a:r>
            <a:r>
              <a:rPr lang="en-US" altLang="en-US" dirty="0" err="1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en-US" baseline="-25000" dirty="0" err="1">
                <a:solidFill>
                  <a:srgbClr val="000000"/>
                </a:solidFill>
              </a:rPr>
              <a:t>oy</a:t>
            </a:r>
            <a:r>
              <a:rPr lang="en-US" altLang="en-US" dirty="0">
                <a:solidFill>
                  <a:srgbClr val="000000"/>
                </a:solidFill>
              </a:rPr>
              <a:t>= </a:t>
            </a:r>
            <a:r>
              <a:rPr lang="en-US" altLang="en-US" dirty="0" smtClean="0">
                <a:solidFill>
                  <a:srgbClr val="000000"/>
                </a:solidFill>
              </a:rPr>
              <a:t>4.2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TRANSVERSE DYNAMICS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Calibri"/>
              </a:rPr>
              <a:t>BETATRON RESONANCES AND BEAM CURRENT*: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0.6 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mA beam </a:t>
            </a:r>
            <a:r>
              <a:rPr lang="en-US" sz="2800" b="1" dirty="0" smtClean="0">
                <a:solidFill>
                  <a:srgbClr val="002060"/>
                </a:solidFill>
                <a:latin typeface="Calibri"/>
              </a:rPr>
              <a:t>behaves more coherently than 6.0 mA</a:t>
            </a:r>
            <a:endParaRPr lang="en-US" sz="28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15713" y="6477000"/>
            <a:ext cx="591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*S. Bernal et al, Proc. NA-PAC 2013, Pasadena, CA, Sep. 2013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953869"/>
            <a:ext cx="3298497" cy="5523131"/>
            <a:chOff x="76200" y="953869"/>
            <a:chExt cx="3298497" cy="5523131"/>
          </a:xfrm>
        </p:grpSpPr>
        <p:sp>
          <p:nvSpPr>
            <p:cNvPr id="8" name="Rectangle 7"/>
            <p:cNvSpPr/>
            <p:nvPr/>
          </p:nvSpPr>
          <p:spPr>
            <a:xfrm>
              <a:off x="76200" y="953869"/>
              <a:ext cx="3298497" cy="55231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" y="990600"/>
              <a:ext cx="3222297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Transmitted </a:t>
              </a:r>
              <a:r>
                <a:rPr lang="en-US" b="1" kern="0" dirty="0" smtClean="0">
                  <a:solidFill>
                    <a:srgbClr val="FF0000"/>
                  </a:solidFill>
                  <a:latin typeface="Calibri"/>
                </a:rPr>
                <a:t>peak</a:t>
              </a: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 beam current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at </a:t>
              </a:r>
              <a:r>
                <a:rPr lang="en-US" b="1" kern="0" dirty="0" smtClean="0">
                  <a:solidFill>
                    <a:srgbClr val="FF0000"/>
                  </a:solidFill>
                  <a:latin typeface="Calibri"/>
                </a:rPr>
                <a:t>10</a:t>
              </a:r>
              <a:r>
                <a:rPr lang="en-US" b="1" kern="0" baseline="30000" dirty="0" smtClean="0">
                  <a:solidFill>
                    <a:srgbClr val="FF0000"/>
                  </a:solidFill>
                  <a:latin typeface="Calibri"/>
                </a:rPr>
                <a:t>th</a:t>
              </a:r>
              <a:r>
                <a:rPr lang="en-US" b="1" kern="0" dirty="0" smtClean="0">
                  <a:solidFill>
                    <a:srgbClr val="FF0000"/>
                  </a:solidFill>
                  <a:latin typeface="Calibri"/>
                </a:rPr>
                <a:t> Turn </a:t>
              </a: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vs. Bare Tunes:</a:t>
              </a:r>
              <a:endParaRPr lang="en-US" b="1" kern="0" dirty="0">
                <a:solidFill>
                  <a:srgbClr val="002060"/>
                </a:solidFill>
                <a:latin typeface="Calibri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8" y="1676400"/>
              <a:ext cx="2960370" cy="23362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8" y="4114800"/>
              <a:ext cx="3193542" cy="231800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505200" y="2191264"/>
            <a:ext cx="5562600" cy="3160931"/>
            <a:chOff x="3505200" y="953869"/>
            <a:chExt cx="5562600" cy="3160931"/>
          </a:xfrm>
        </p:grpSpPr>
        <p:sp>
          <p:nvSpPr>
            <p:cNvPr id="13" name="Rectangle 12"/>
            <p:cNvSpPr/>
            <p:nvPr/>
          </p:nvSpPr>
          <p:spPr>
            <a:xfrm>
              <a:off x="3505200" y="953869"/>
              <a:ext cx="5562600" cy="31609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780" y="1575331"/>
              <a:ext cx="2674620" cy="2463269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324600" y="1737625"/>
              <a:ext cx="2707640" cy="2138680"/>
              <a:chOff x="3573780" y="4338320"/>
              <a:chExt cx="2707640" cy="2138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3780" y="4338320"/>
                <a:ext cx="2707640" cy="213868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038600" y="4343400"/>
                <a:ext cx="889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6.0 mA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706178" y="990600"/>
              <a:ext cx="2409824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Measured vs. Calculated (ELEGANT) Tunes</a:t>
              </a:r>
              <a:endParaRPr lang="en-US" b="1" kern="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990600"/>
              <a:ext cx="2784152" cy="553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2060"/>
                  </a:solidFill>
                  <a:latin typeface="Calibri"/>
                </a:rPr>
                <a:t>Calculated (ELEGANT) Beam Envelope with space charge</a:t>
              </a:r>
              <a:endParaRPr lang="en-US" b="1" kern="0" dirty="0">
                <a:solidFill>
                  <a:srgbClr val="00206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5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Calibri"/>
              </a:rPr>
              <a:t>ENVELOPE RESONANCE EXCITATION</a:t>
            </a:r>
          </a:p>
          <a:p>
            <a:pPr algn="ctr">
              <a:defRPr/>
            </a:pPr>
            <a:r>
              <a:rPr lang="en-US" sz="2000" dirty="0" smtClean="0"/>
              <a:t>(W</a:t>
            </a:r>
            <a:r>
              <a:rPr lang="en-US" sz="2000" dirty="0"/>
              <a:t>. D. </a:t>
            </a:r>
            <a:r>
              <a:rPr lang="en-US" sz="2000" dirty="0" smtClean="0"/>
              <a:t>Stem</a:t>
            </a:r>
            <a:r>
              <a:rPr lang="en-US" sz="2000" dirty="0"/>
              <a:t> </a:t>
            </a:r>
            <a:r>
              <a:rPr lang="en-US" sz="2000" dirty="0" smtClean="0"/>
              <a:t>et al, IPAC 2013 and N-PAC 2013)</a:t>
            </a:r>
            <a:endParaRPr lang="en-US" sz="2000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4213465" y="963168"/>
            <a:ext cx="4671535" cy="5742432"/>
            <a:chOff x="4213465" y="990226"/>
            <a:chExt cx="4671535" cy="5742432"/>
          </a:xfrm>
        </p:grpSpPr>
        <p:grpSp>
          <p:nvGrpSpPr>
            <p:cNvPr id="22" name="Group 21"/>
            <p:cNvGrpSpPr/>
            <p:nvPr/>
          </p:nvGrpSpPr>
          <p:grpSpPr>
            <a:xfrm>
              <a:off x="4213465" y="990226"/>
              <a:ext cx="4671535" cy="5742432"/>
              <a:chOff x="4216880" y="961651"/>
              <a:chExt cx="4671535" cy="574243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216880" y="961651"/>
                <a:ext cx="4671535" cy="57424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511264" y="3743980"/>
                <a:ext cx="4082762" cy="2932620"/>
                <a:chOff x="4511264" y="3743980"/>
                <a:chExt cx="4082762" cy="2932620"/>
              </a:xfrm>
            </p:grpSpPr>
            <p:pic>
              <p:nvPicPr>
                <p:cNvPr id="5529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1" b="504"/>
                <a:stretch/>
              </p:blipFill>
              <p:spPr bwMode="auto">
                <a:xfrm>
                  <a:off x="4639770" y="4267200"/>
                  <a:ext cx="3825750" cy="2409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4511264" y="3743980"/>
                  <a:ext cx="4082762" cy="5232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 smtClean="0">
                      <a:solidFill>
                        <a:srgbClr val="002060"/>
                      </a:solidFill>
                      <a:latin typeface="Calibri"/>
                    </a:rPr>
                    <a:t>Transv. Envelope OFF (quadrupole) resonance, NEAR resonance and ON resonance (</a:t>
                  </a:r>
                  <a:r>
                    <a:rPr lang="en-US" sz="1400" b="1" kern="0" dirty="0">
                      <a:solidFill>
                        <a:srgbClr val="002060"/>
                      </a:solidFill>
                      <a:latin typeface="Calibri"/>
                    </a:rPr>
                    <a:t>WARP </a:t>
                  </a:r>
                  <a:r>
                    <a:rPr lang="en-US" sz="1400" b="1" kern="0" dirty="0" smtClean="0">
                      <a:solidFill>
                        <a:srgbClr val="002060"/>
                      </a:solidFill>
                      <a:latin typeface="Calibri"/>
                    </a:rPr>
                    <a:t>code results)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606047" y="1046202"/>
                <a:ext cx="3893200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Norm. Mode Freq. vs. Tune Depression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(WARP and theory)</a:t>
                </a:r>
                <a:endParaRPr lang="en-US" b="1" kern="0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395864" y="1594504"/>
                <a:ext cx="2534335" cy="1882895"/>
                <a:chOff x="5395864" y="1670704"/>
                <a:chExt cx="2534335" cy="1882895"/>
              </a:xfrm>
            </p:grpSpPr>
            <p:pic>
              <p:nvPicPr>
                <p:cNvPr id="5530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13" b="8734"/>
                <a:stretch/>
              </p:blipFill>
              <p:spPr bwMode="auto">
                <a:xfrm>
                  <a:off x="5395864" y="1670704"/>
                  <a:ext cx="2534335" cy="18828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6934200" y="2508904"/>
                  <a:ext cx="707700" cy="24622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 smtClean="0">
                      <a:solidFill>
                        <a:srgbClr val="002060"/>
                      </a:solidFill>
                      <a:latin typeface="Calibri"/>
                    </a:rPr>
                    <a:t>6.0 mA</a:t>
                  </a:r>
                  <a:endParaRPr lang="en-US" sz="1600" b="1" kern="0" dirty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074100" y="2872283"/>
                  <a:ext cx="707700" cy="24622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 smtClean="0">
                      <a:solidFill>
                        <a:srgbClr val="002060"/>
                      </a:solidFill>
                      <a:latin typeface="Calibri"/>
                    </a:rPr>
                    <a:t>21 mA</a:t>
                  </a:r>
                  <a:endParaRPr lang="en-US" sz="1600" b="1" kern="0" dirty="0">
                    <a:solidFill>
                      <a:srgbClr val="002060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4876801" y="1524000"/>
              <a:ext cx="3108169" cy="2135832"/>
              <a:chOff x="4876801" y="1524000"/>
              <a:chExt cx="3108169" cy="2135832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942104" y="3200400"/>
                <a:ext cx="13459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Tune Depression</a:t>
                </a:r>
                <a:endParaRPr lang="en-US" sz="1200" dirty="0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5257800" y="3428999"/>
                <a:ext cx="2727170" cy="230833"/>
                <a:chOff x="5257800" y="3428999"/>
                <a:chExt cx="2727170" cy="23083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486400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0.1</a:t>
                  </a:r>
                  <a:endParaRPr lang="en-US" sz="9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725689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0.2</a:t>
                  </a:r>
                  <a:endParaRPr lang="en-US" sz="9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964978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0.3</a:t>
                  </a:r>
                  <a:endParaRPr lang="en-US" sz="9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204267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0.4</a:t>
                  </a:r>
                  <a:endParaRPr lang="en-US" sz="9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443556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0.5</a:t>
                  </a:r>
                  <a:endParaRPr lang="en-US" sz="9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682845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0.6</a:t>
                  </a:r>
                  <a:endParaRPr lang="en-US" sz="9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922134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0.7</a:t>
                  </a:r>
                  <a:endParaRPr lang="en-US" sz="900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161423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0.8</a:t>
                  </a:r>
                  <a:endParaRPr lang="en-US" sz="9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400712" y="3429000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0.9</a:t>
                  </a:r>
                  <a:endParaRPr lang="en-US" sz="9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640004" y="3428999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1.0</a:t>
                  </a:r>
                  <a:endParaRPr lang="en-US" sz="9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257800" y="3428999"/>
                  <a:ext cx="34496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0.0</a:t>
                  </a:r>
                  <a:endParaRPr lang="en-US" sz="9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066923" y="1524000"/>
                <a:ext cx="344966" cy="1459085"/>
                <a:chOff x="5066923" y="1524000"/>
                <a:chExt cx="344966" cy="1459085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066923" y="2752253"/>
                  <a:ext cx="344966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1.0</a:t>
                  </a:r>
                  <a:endParaRPr lang="en-US" sz="9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066923" y="2138126"/>
                  <a:ext cx="344966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1.5</a:t>
                  </a:r>
                  <a:endParaRPr lang="en-US" sz="9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066923" y="1524000"/>
                  <a:ext cx="344966" cy="2308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 smtClean="0"/>
                    <a:t>2.0</a:t>
                  </a:r>
                  <a:endParaRPr lang="en-US" sz="9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 rot="16200000">
                <a:off x="4135412" y="2417314"/>
                <a:ext cx="17597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Norm. Frequency, 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1200" dirty="0" smtClean="0"/>
                  <a:t>/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1200" baseline="-25000" dirty="0" smtClean="0">
                    <a:latin typeface="Symbol" panose="05050102010706020507" pitchFamily="18" charset="2"/>
                  </a:rPr>
                  <a:t>0</a:t>
                </a:r>
                <a:endParaRPr lang="en-US" sz="1200" dirty="0">
                  <a:latin typeface="Symbol" panose="05050102010706020507" pitchFamily="18" charset="2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76200" y="953869"/>
            <a:ext cx="4060497" cy="5738574"/>
            <a:chOff x="76200" y="953869"/>
            <a:chExt cx="4060497" cy="5738574"/>
          </a:xfrm>
        </p:grpSpPr>
        <p:grpSp>
          <p:nvGrpSpPr>
            <p:cNvPr id="21" name="Group 20"/>
            <p:cNvGrpSpPr/>
            <p:nvPr/>
          </p:nvGrpSpPr>
          <p:grpSpPr>
            <a:xfrm>
              <a:off x="76200" y="953869"/>
              <a:ext cx="4060497" cy="5738574"/>
              <a:chOff x="76200" y="953869"/>
              <a:chExt cx="4060497" cy="573857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6200" y="953869"/>
                <a:ext cx="4060497" cy="57385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512" y="4741933"/>
                <a:ext cx="1764030" cy="16687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81000" y="5299324"/>
                <a:ext cx="1284142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Electrostatic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 Quadrupole</a:t>
                </a:r>
                <a:endParaRPr lang="en-US" b="1" kern="0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3126899"/>
                  </p:ext>
                </p:extLst>
              </p:nvPr>
            </p:nvGraphicFramePr>
            <p:xfrm>
              <a:off x="246063" y="1905000"/>
              <a:ext cx="3759200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88" name="Equation" r:id="rId9" imgW="3759120" imgH="368280" progId="Equation.DSMT4">
                      <p:embed/>
                    </p:oleObj>
                  </mc:Choice>
                  <mc:Fallback>
                    <p:oleObj name="Equation" r:id="rId9" imgW="3759120" imgH="3682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46063" y="1905000"/>
                            <a:ext cx="3759200" cy="368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Box 23"/>
              <p:cNvSpPr txBox="1"/>
              <p:nvPr/>
            </p:nvSpPr>
            <p:spPr>
              <a:xfrm>
                <a:off x="193346" y="1066800"/>
                <a:ext cx="3864304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Phase advances of breathing</a:t>
                </a:r>
                <a:r>
                  <a:rPr lang="en-US" b="1" kern="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(even) and quadrupole (odd) envelope modes:</a:t>
                </a:r>
                <a:endParaRPr lang="en-US" b="1" kern="0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4296" y="2608421"/>
                <a:ext cx="3864304" cy="1800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 smtClean="0">
                    <a:solidFill>
                      <a:srgbClr val="002060"/>
                    </a:solidFill>
                    <a:latin typeface="Calibri"/>
                  </a:rPr>
                  <a:t>Can resonantly excite envelope modes with </a:t>
                </a: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fast electrostatic quadrupole.</a:t>
                </a: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900" b="1" kern="0" dirty="0">
                  <a:solidFill>
                    <a:srgbClr val="002060"/>
                  </a:solidFill>
                  <a:latin typeface="Calibri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kern="0" dirty="0" smtClean="0">
                    <a:solidFill>
                      <a:srgbClr val="002060"/>
                    </a:solidFill>
                    <a:latin typeface="Calibri"/>
                  </a:rPr>
                  <a:t>Frequency split depends on </a:t>
                </a: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tune depression</a:t>
                </a:r>
                <a:r>
                  <a:rPr lang="en-US" kern="0" dirty="0" smtClean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i="1" kern="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kern="0" dirty="0" smtClean="0">
                    <a:solidFill>
                      <a:srgbClr val="002060"/>
                    </a:solidFill>
                    <a:latin typeface="Calibri"/>
                  </a:rPr>
                  <a:t>/</a:t>
                </a:r>
                <a:r>
                  <a:rPr lang="en-US" i="1" kern="0" dirty="0" smtClean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i="1" kern="0" baseline="-25000" dirty="0" smtClean="0">
                    <a:solidFill>
                      <a:srgbClr val="002060"/>
                    </a:solidFill>
                    <a:latin typeface="Calibri"/>
                  </a:rPr>
                  <a:t>0</a:t>
                </a:r>
                <a:r>
                  <a:rPr lang="en-US" i="1" kern="0" dirty="0" smtClean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kern="0" dirty="0" smtClean="0">
                    <a:solidFill>
                      <a:srgbClr val="002060"/>
                    </a:solidFill>
                    <a:latin typeface="Calibri"/>
                  </a:rPr>
                  <a:t>, which depends on beam</a:t>
                </a: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n-US" kern="0" dirty="0" smtClean="0">
                    <a:solidFill>
                      <a:srgbClr val="002060"/>
                    </a:solidFill>
                    <a:latin typeface="Calibri"/>
                  </a:rPr>
                  <a:t>energy, current and </a:t>
                </a:r>
                <a:r>
                  <a:rPr lang="en-US" b="1" kern="0" dirty="0" smtClean="0">
                    <a:solidFill>
                      <a:srgbClr val="002060"/>
                    </a:solidFill>
                    <a:latin typeface="Calibri"/>
                  </a:rPr>
                  <a:t>emittance.</a:t>
                </a:r>
                <a:r>
                  <a:rPr lang="en-US" kern="0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endParaRPr lang="en-US" b="1" kern="0" dirty="0">
                  <a:solidFill>
                    <a:srgbClr val="002060"/>
                  </a:solidFill>
                  <a:latin typeface="Calibri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89708" y="1796064"/>
              <a:ext cx="3845254" cy="614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0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188075"/>
            <a:ext cx="91027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 cstate="print"/>
          <a:srcRect l="5626" r="7172"/>
          <a:stretch>
            <a:fillRect/>
          </a:stretch>
        </p:blipFill>
        <p:spPr bwMode="auto">
          <a:xfrm>
            <a:off x="2340097" y="2286000"/>
            <a:ext cx="596570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/>
          <a:srcRect l="652" t="18919" r="58925" b="12201"/>
          <a:stretch>
            <a:fillRect/>
          </a:stretch>
        </p:blipFill>
        <p:spPr bwMode="auto">
          <a:xfrm>
            <a:off x="7162800" y="1524000"/>
            <a:ext cx="1759651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3581400" y="1524000"/>
            <a:ext cx="1736896" cy="1888010"/>
            <a:chOff x="918992" y="3044353"/>
            <a:chExt cx="1736896" cy="1888010"/>
          </a:xfrm>
        </p:grpSpPr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784" t="19000" r="59317" b="12122"/>
            <a:stretch>
              <a:fillRect/>
            </a:stretch>
          </p:blipFill>
          <p:spPr bwMode="auto">
            <a:xfrm>
              <a:off x="918992" y="3044353"/>
              <a:ext cx="1736896" cy="1888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1219200" y="4756151"/>
              <a:ext cx="49212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 flipV="1">
              <a:off x="1222375" y="4221163"/>
              <a:ext cx="0" cy="5397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mtClean="0">
                <a:solidFill>
                  <a:prstClr val="black"/>
                </a:solidFill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555750" y="4495801"/>
              <a:ext cx="155575" cy="236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altLang="zh-CN" sz="2000" smtClean="0">
                  <a:solidFill>
                    <a:srgbClr val="FF0000"/>
                  </a:solidFill>
                  <a:latin typeface="Calibri"/>
                </a:rPr>
                <a:t>x</a:t>
              </a:r>
              <a:endParaRPr lang="en-US" altLang="zh-CN" sz="2000" smtClean="0">
                <a:solidFill>
                  <a:prstClr val="black"/>
                </a:solidFill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219200" y="4111626"/>
              <a:ext cx="155575" cy="236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altLang="zh-CN" sz="2000" smtClean="0">
                  <a:solidFill>
                    <a:srgbClr val="FF0000"/>
                  </a:solidFill>
                  <a:latin typeface="Calibri"/>
                </a:rPr>
                <a:t>y</a:t>
              </a:r>
              <a:endParaRPr lang="en-US" altLang="zh-CN" sz="2000" smtClean="0">
                <a:solidFill>
                  <a:prstClr val="black"/>
                </a:solidFill>
              </a:endParaRPr>
            </a:p>
          </p:txBody>
        </p:sp>
        <p:grpSp>
          <p:nvGrpSpPr>
            <p:cNvPr id="3" name="组合 43"/>
            <p:cNvGrpSpPr>
              <a:grpSpLocks/>
            </p:cNvGrpSpPr>
            <p:nvPr/>
          </p:nvGrpSpPr>
          <p:grpSpPr bwMode="auto">
            <a:xfrm>
              <a:off x="2033587" y="3294063"/>
              <a:ext cx="461963" cy="1365250"/>
              <a:chOff x="3581400" y="2286000"/>
              <a:chExt cx="461665" cy="1365250"/>
            </a:xfrm>
          </p:grpSpPr>
          <p:sp>
            <p:nvSpPr>
              <p:cNvPr id="21" name="TextBox 27"/>
              <p:cNvSpPr txBox="1">
                <a:spLocks noChangeArrowheads="1"/>
              </p:cNvSpPr>
              <p:nvPr/>
            </p:nvSpPr>
            <p:spPr bwMode="auto">
              <a:xfrm rot="-5400000">
                <a:off x="3237143" y="2630257"/>
                <a:ext cx="115018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Calibri"/>
                  </a:rPr>
                  <a:t>32mm</a:t>
                </a:r>
              </a:p>
            </p:txBody>
          </p:sp>
          <p:cxnSp>
            <p:nvCxnSpPr>
              <p:cNvPr id="22" name="Straight Arrow Connector 29"/>
              <p:cNvCxnSpPr/>
              <p:nvPr/>
            </p:nvCxnSpPr>
            <p:spPr bwMode="auto">
              <a:xfrm rot="16200000" flipH="1">
                <a:off x="3317629" y="3006725"/>
                <a:ext cx="128905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Calibri"/>
              </a:rPr>
              <a:t>Halo study using high dynamic range diagnostics</a:t>
            </a:r>
          </a:p>
          <a:p>
            <a:pPr algn="ctr"/>
            <a:r>
              <a:rPr lang="en-US" sz="2000" kern="0" dirty="0">
                <a:latin typeface="+mn-lt"/>
              </a:rPr>
              <a:t>[</a:t>
            </a:r>
            <a:r>
              <a:rPr lang="en-US" sz="2000" kern="0" dirty="0" smtClean="0">
                <a:latin typeface="+mn-lt"/>
              </a:rPr>
              <a:t>H. D. Zhang et al, Phys. Rev. ST </a:t>
            </a:r>
            <a:r>
              <a:rPr lang="en-US" sz="2000" kern="0" dirty="0" err="1" smtClean="0">
                <a:latin typeface="+mn-lt"/>
              </a:rPr>
              <a:t>Accel</a:t>
            </a:r>
            <a:r>
              <a:rPr lang="en-US" sz="2000" kern="0" dirty="0" smtClean="0">
                <a:latin typeface="+mn-lt"/>
              </a:rPr>
              <a:t>. Beams </a:t>
            </a:r>
            <a:r>
              <a:rPr lang="en-US" sz="2000" b="1" dirty="0" smtClean="0">
                <a:latin typeface="+mn-lt"/>
              </a:rPr>
              <a:t>15</a:t>
            </a:r>
            <a:r>
              <a:rPr lang="en-US" sz="2000" dirty="0" smtClean="0">
                <a:latin typeface="+mn-lt"/>
              </a:rPr>
              <a:t>, 072803 </a:t>
            </a:r>
            <a:r>
              <a:rPr lang="en-US" sz="2000" dirty="0">
                <a:latin typeface="+mn-lt"/>
              </a:rPr>
              <a:t>(2012</a:t>
            </a:r>
            <a:r>
              <a:rPr lang="en-US" sz="2000" dirty="0" smtClean="0">
                <a:latin typeface="+mn-lt"/>
              </a:rPr>
              <a:t>)]</a:t>
            </a:r>
            <a:endParaRPr lang="en-US" sz="2000" dirty="0">
              <a:latin typeface="+mn-lt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" name="Group 31"/>
          <p:cNvGrpSpPr>
            <a:grpSpLocks noChangeAspect="1"/>
          </p:cNvGrpSpPr>
          <p:nvPr/>
        </p:nvGrpSpPr>
        <p:grpSpPr bwMode="auto">
          <a:xfrm>
            <a:off x="103522" y="990599"/>
            <a:ext cx="2265585" cy="3009172"/>
            <a:chOff x="1143000" y="4377617"/>
            <a:chExt cx="2133600" cy="2900045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1404313" y="6654151"/>
              <a:ext cx="1366748" cy="6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prstClr val="black"/>
                  </a:solidFill>
                  <a:latin typeface="Calibri" pitchFamily="34" charset="0"/>
                </a:rPr>
                <a:t>Micro-mirror </a:t>
              </a:r>
              <a:endParaRPr lang="en-US" altLang="zh-CN" dirty="0" smtClean="0">
                <a:solidFill>
                  <a:prstClr val="black"/>
                </a:solidFill>
                <a:latin typeface="Calibri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prstClr val="black"/>
                  </a:solidFill>
                  <a:latin typeface="Calibri" pitchFamily="34" charset="0"/>
                </a:rPr>
                <a:t>architecture</a:t>
              </a:r>
              <a:endParaRPr lang="en-US" altLang="zh-CN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143000" y="4377617"/>
              <a:ext cx="2133600" cy="2349944"/>
              <a:chOff x="3120" y="1488"/>
              <a:chExt cx="2064" cy="1987"/>
            </a:xfrm>
          </p:grpSpPr>
          <p:graphicFrame>
            <p:nvGraphicFramePr>
              <p:cNvPr id="28" name="Object 3"/>
              <p:cNvGraphicFramePr>
                <a:graphicFrameLocks noChangeAspect="1"/>
              </p:cNvGraphicFramePr>
              <p:nvPr/>
            </p:nvGraphicFramePr>
            <p:xfrm>
              <a:off x="3120" y="1781"/>
              <a:ext cx="2064" cy="16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433" name="Image" r:id="rId9" imgW="4187606" imgH="3412900" progId="">
                      <p:embed/>
                    </p:oleObj>
                  </mc:Choice>
                  <mc:Fallback>
                    <p:oleObj name="Image" r:id="rId9" imgW="4187606" imgH="34129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1781"/>
                            <a:ext cx="2064" cy="16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 flipV="1">
                <a:off x="4272" y="1488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 flipV="1">
                <a:off x="4272" y="1966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 Box 11"/>
              <p:cNvSpPr txBox="1">
                <a:spLocks noChangeArrowheads="1"/>
              </p:cNvSpPr>
              <p:nvPr/>
            </p:nvSpPr>
            <p:spPr bwMode="auto">
              <a:xfrm>
                <a:off x="4241" y="1705"/>
                <a:ext cx="478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rgbClr val="FF0000"/>
                    </a:solidFill>
                    <a:latin typeface="Calibri" pitchFamily="34" charset="0"/>
                  </a:rPr>
                  <a:t>12</a:t>
                </a:r>
                <a:r>
                  <a:rPr lang="en-US" altLang="zh-CN" baseline="30000" dirty="0">
                    <a:solidFill>
                      <a:srgbClr val="FF0000"/>
                    </a:solidFill>
                    <a:latin typeface="Calibri" pitchFamily="34" charset="0"/>
                  </a:rPr>
                  <a:t>0</a:t>
                </a:r>
                <a:endParaRPr lang="en-US" altLang="zh-CN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V="1">
                <a:off x="3710" y="2332"/>
                <a:ext cx="1094" cy="10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Arc 24"/>
              <p:cNvSpPr>
                <a:spLocks/>
              </p:cNvSpPr>
              <p:nvPr/>
            </p:nvSpPr>
            <p:spPr bwMode="auto">
              <a:xfrm>
                <a:off x="4272" y="1923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2895600" y="5971401"/>
            <a:ext cx="5334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Line plot of sequential images with different mask sizes  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845297" y="3810000"/>
            <a:ext cx="609600" cy="0"/>
          </a:xfrm>
          <a:prstGeom prst="straightConnector1">
            <a:avLst/>
          </a:prstGeom>
          <a:ln w="2222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10760" y="3352800"/>
            <a:ext cx="304800" cy="0"/>
          </a:xfrm>
          <a:prstGeom prst="straightConnector1">
            <a:avLst/>
          </a:prstGeom>
          <a:ln w="2222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92897" y="4114800"/>
            <a:ext cx="990600" cy="0"/>
          </a:xfrm>
          <a:prstGeom prst="straightConnector1">
            <a:avLst/>
          </a:prstGeom>
          <a:ln w="2222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88097" y="4267200"/>
            <a:ext cx="1752600" cy="0"/>
          </a:xfrm>
          <a:prstGeom prst="straightConnector1">
            <a:avLst/>
          </a:prstGeom>
          <a:ln w="2222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388097" y="3429000"/>
            <a:ext cx="762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311897" y="3810000"/>
            <a:ext cx="838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311897" y="4191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388097" y="42672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05400" y="5105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Mask sizes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781800" y="1981200"/>
            <a:ext cx="114300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867400" y="160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Mask: block by DMD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Straight Arrow Connector 64"/>
          <p:cNvCxnSpPr>
            <a:stCxn id="66" idx="1"/>
          </p:cNvCxnSpPr>
          <p:nvPr/>
        </p:nvCxnSpPr>
        <p:spPr>
          <a:xfrm flipH="1">
            <a:off x="6988297" y="3904566"/>
            <a:ext cx="1241303" cy="5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229600" y="3581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Screen edge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09800" y="47244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2" name="Straight Arrow Connector 71"/>
          <p:cNvCxnSpPr>
            <a:endCxn id="70" idx="2"/>
          </p:cNvCxnSpPr>
          <p:nvPr/>
        </p:nvCxnSpPr>
        <p:spPr>
          <a:xfrm flipV="1">
            <a:off x="1066800" y="51054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6200" y="552586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Achieve dynamic range up to 10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-5</a:t>
            </a:r>
            <a:endParaRPr lang="en-US" sz="2400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43200" y="106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mismatched 6mA beam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057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E-Template">
  <a:themeElements>
    <a:clrScheme name="DOE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OE-Template">
      <a:majorFont>
        <a:latin typeface="QuillScrip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E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OE-Template">
  <a:themeElements>
    <a:clrScheme name="DOE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OE-Template">
      <a:majorFont>
        <a:latin typeface="QuillScrip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E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1014</Words>
  <Application>Microsoft Office PowerPoint</Application>
  <PresentationFormat>On-screen Show (4:3)</PresentationFormat>
  <Paragraphs>229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Default Design</vt:lpstr>
      <vt:lpstr>2_DOE-Template</vt:lpstr>
      <vt:lpstr>3_DOE-Template</vt:lpstr>
      <vt:lpstr>Office Theme</vt:lpstr>
      <vt:lpstr>2_Default Design</vt:lpstr>
      <vt:lpstr>3_Default Design</vt:lpstr>
      <vt:lpstr>1_Office Theme</vt:lpstr>
      <vt:lpstr>2_Office Theme</vt:lpstr>
      <vt:lpstr>6_Default Design</vt:lpstr>
      <vt:lpstr>7_Default Design</vt:lpstr>
      <vt:lpstr>Equation</vt:lpstr>
      <vt:lpstr>Image</vt:lpstr>
      <vt:lpstr>Graph</vt:lpstr>
      <vt:lpstr>Nonlinear Dynamics with Space-Charge in a Small Electron Recirculator</vt:lpstr>
      <vt:lpstr>PowerPoint Presentation</vt:lpstr>
      <vt:lpstr>PowerPoint Presentation</vt:lpstr>
      <vt:lpstr>PowerPoint Presentation</vt:lpstr>
      <vt:lpstr>PowerPoint Presentation</vt:lpstr>
      <vt:lpstr>TRANSVERSE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LONGITUDINAL DYNAMICS</vt:lpstr>
      <vt:lpstr>UMER Design Performance Exceeded by a Factor of 10 at Low Current But High Inj. Sp. Charge Tune Shift (0.9)</vt:lpstr>
      <vt:lpstr>Barrier Bucket Focusing of 0.55mA Beam</vt:lpstr>
      <vt:lpstr>First Experimental Observation of Soliton Wave Trains in Electron Beams</vt:lpstr>
      <vt:lpstr>Observation of a Multi-Stream Instability</vt:lpstr>
      <vt:lpstr>Comparison between Theory, Simulation and Experiment</vt:lpstr>
      <vt:lpstr>PowerPoint Presentation</vt:lpstr>
    </vt:vector>
  </TitlesOfParts>
  <Company>U.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UMER:  ACCOMPLISHMENTS AND STANDING ISSUES</dc:title>
  <dc:creator>S. Bernal</dc:creator>
  <cp:lastModifiedBy>santiago</cp:lastModifiedBy>
  <cp:revision>400</cp:revision>
  <cp:lastPrinted>2014-07-11T14:20:31Z</cp:lastPrinted>
  <dcterms:created xsi:type="dcterms:W3CDTF">2009-08-03T17:18:03Z</dcterms:created>
  <dcterms:modified xsi:type="dcterms:W3CDTF">2014-07-16T17:15:16Z</dcterms:modified>
</cp:coreProperties>
</file>