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4"/>
  </p:notesMasterIdLst>
  <p:handoutMasterIdLst>
    <p:handoutMasterId r:id="rId25"/>
  </p:handoutMasterIdLst>
  <p:sldIdLst>
    <p:sldId id="265" r:id="rId3"/>
    <p:sldId id="301" r:id="rId4"/>
    <p:sldId id="302" r:id="rId5"/>
    <p:sldId id="303" r:id="rId6"/>
    <p:sldId id="305" r:id="rId7"/>
    <p:sldId id="304" r:id="rId8"/>
    <p:sldId id="273" r:id="rId9"/>
    <p:sldId id="317" r:id="rId10"/>
    <p:sldId id="306" r:id="rId11"/>
    <p:sldId id="318" r:id="rId12"/>
    <p:sldId id="319" r:id="rId13"/>
    <p:sldId id="309" r:id="rId14"/>
    <p:sldId id="310" r:id="rId15"/>
    <p:sldId id="320" r:id="rId16"/>
    <p:sldId id="290" r:id="rId17"/>
    <p:sldId id="288" r:id="rId18"/>
    <p:sldId id="294" r:id="rId19"/>
    <p:sldId id="321" r:id="rId20"/>
    <p:sldId id="300" r:id="rId21"/>
    <p:sldId id="311" r:id="rId22"/>
    <p:sldId id="322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170296"/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85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64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1E6434C9-0E08-42C5-B404-C558E18FB4E2}" type="datetimeFigureOut">
              <a:rPr lang="en-US" altLang="en-US"/>
              <a:pPr/>
              <a:t>7/15/2014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DE4E50AE-7BCE-416F-89F1-79D7CF666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541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6CE535BE-76DD-4179-B7AC-2E8603DE13D9}" type="datetimeFigureOut">
              <a:rPr lang="en-US" altLang="en-US"/>
              <a:pPr/>
              <a:t>7/15/2014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1B4E76A7-28E5-4F1E-8CA1-DF481970BA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826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683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9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5298" indent="-282807" defTabSz="914409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1227" indent="-226245" defTabSz="914409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83718" indent="-226245" defTabSz="914409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36209" indent="-226245" defTabSz="914409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88700" indent="-226245" defTabSz="914409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41190" indent="-226245" defTabSz="914409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393681" indent="-226245" defTabSz="914409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46172" indent="-226245" defTabSz="914409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419979-1358-400B-A053-8A7D4AB97986}" type="slidenum">
              <a:rPr lang="en-US" sz="1200" b="0"/>
              <a:pPr eaLnBrk="1" hangingPunct="1"/>
              <a:t>10</a:t>
            </a:fld>
            <a:endParaRPr lang="en-US" sz="1200" b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35013" indent="-282575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30300" indent="-225425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582738" indent="-225425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35175" indent="-225425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492375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49575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06775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63975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92979-85FE-4E73-B6AB-020E18431AD8}" type="slidenum">
              <a:rPr lang="en-US" altLang="en-US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08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568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96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747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303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739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312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448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2253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35013" indent="-282575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30300" indent="-225425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582738" indent="-225425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35175" indent="-225425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492375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49575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06775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63975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8F564D-55A3-4466-BD44-F16EE4E09AEB}" type="slidenum">
              <a:rPr lang="en-US" altLang="en-US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35013" indent="-282575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30300" indent="-225425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582738" indent="-225425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35175" indent="-225425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492375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49575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06775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63975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8F564D-55A3-4466-BD44-F16EE4E09AEB}" type="slidenum">
              <a:rPr lang="en-US" altLang="en-US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491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262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738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30250" indent="-280988" defTabSz="912813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23950" indent="-223838" defTabSz="912813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573213" indent="-223838" defTabSz="912813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22475" indent="-223838" defTabSz="912813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479675" indent="-223838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36875" indent="-223838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394075" indent="-223838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51275" indent="-223838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C123DD-11CD-4DF3-853D-35314F1F520C}" type="slidenum">
              <a:rPr lang="en-US" altLang="en-US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2862E-87E7-DB4C-B02C-E713B3AAE85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68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293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97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53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7/16/2014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Shiltsev | SCC at IOTA - WG6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0E120B-615F-461D-8A8C-89AC6BEB8A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914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7/16/2014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V. Shiltsev | SCC at IOTA - WG6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D8C-2882-41F9-92E5-94261C5AF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75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7/16/2014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Shiltsev | SCC at IOTA - WG6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A3A6F847-EEB2-4562-8922-6C1018EC1B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7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7/16/2014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Shiltsev | SCC at IOTA - WG6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88FB5EF2-0A30-481B-A159-BB97A7C290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93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7/16/2014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Shiltsev | SCC at IOTA - WG6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A1D54-386B-438A-B35B-786A972FA1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12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7/16/2014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Shiltsev | SCC at IOTA - WG6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41035-714E-4359-84E1-A25623C18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2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7/16/2014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Shiltsev | SCC at IOTA - WG6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8342B-3EEB-4356-B9ED-45883B1E36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423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7/16/2014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Shiltsev | SCC at IOTA - WG6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B6BCEC-84A3-42D1-A9FA-9CB73E2BEE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65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7/16/2014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Shiltsev | SCC at IOTA - WG6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71366-A185-42D2-9506-4FA3B8FFB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60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r>
              <a:rPr lang="en-US" altLang="en-US" smtClean="0"/>
              <a:t>7/16/2014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V. Shiltsev | SCC at IOTA - WG6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01D06E4C-6333-4DFD-BF5D-A50EA7E5D37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  <p:sldLayoutId id="2147484089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r>
              <a:rPr lang="en-US" altLang="en-US" smtClean="0"/>
              <a:t>7/16/2014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V. Shiltsev | SCC at IOTA - WG6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90515DF6-1CA5-421A-9AE8-13AD4A57D03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jpeg"/><Relationship Id="rId11" Type="http://schemas.openxmlformats.org/officeDocument/2006/relationships/image" Target="../media/image31.wmf"/><Relationship Id="rId5" Type="http://schemas.openxmlformats.org/officeDocument/2006/relationships/image" Target="../media/image33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Space-charge compensation experiments at ASTA</a:t>
            </a:r>
            <a:endParaRPr lang="en-US" altLang="en-US" dirty="0" smtClean="0">
              <a:latin typeface="Helvetica" pitchFamily="124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Vladimir </a:t>
            </a:r>
            <a:r>
              <a:rPr lang="en-US" altLang="en-US" dirty="0" err="1" smtClean="0">
                <a:latin typeface="Helvetica" pitchFamily="124" charset="0"/>
              </a:rPr>
              <a:t>Shiltsev</a:t>
            </a:r>
            <a:r>
              <a:rPr lang="en-US" altLang="en-US" dirty="0" smtClean="0">
                <a:latin typeface="Helvetica" pitchFamily="124" charset="0"/>
              </a:rPr>
              <a:t>, Moses </a:t>
            </a:r>
            <a:r>
              <a:rPr lang="en-US" altLang="en-US" dirty="0" smtClean="0">
                <a:latin typeface="Helvetica" pitchFamily="124" charset="0"/>
              </a:rPr>
              <a:t>Chung</a:t>
            </a:r>
            <a:endParaRPr lang="en-US" altLang="en-US" dirty="0" smtClean="0">
              <a:latin typeface="Helvetica" pitchFamily="124" charset="0"/>
            </a:endParaRPr>
          </a:p>
          <a:p>
            <a:endParaRPr lang="en-US" altLang="en-US" dirty="0" smtClean="0">
              <a:latin typeface="Helvetica" pitchFamily="124" charset="0"/>
            </a:endParaRPr>
          </a:p>
          <a:p>
            <a:r>
              <a:rPr lang="en-US" altLang="en-US" dirty="0">
                <a:latin typeface="Helvetica" pitchFamily="124" charset="0"/>
              </a:rPr>
              <a:t>16 July </a:t>
            </a:r>
            <a:r>
              <a:rPr lang="en-US" altLang="en-US" dirty="0" smtClean="0">
                <a:latin typeface="Helvetica" pitchFamily="124" charset="0"/>
              </a:rPr>
              <a:t>2014</a:t>
            </a:r>
          </a:p>
          <a:p>
            <a:pPr algn="ctr"/>
            <a:endParaRPr lang="en-US" altLang="en-US" sz="1600" dirty="0">
              <a:latin typeface="Helvetica" pitchFamily="124" charset="0"/>
            </a:endParaRPr>
          </a:p>
          <a:p>
            <a:pPr algn="ctr"/>
            <a:r>
              <a:rPr lang="en-US" altLang="en-US" sz="1600" dirty="0" smtClean="0">
                <a:latin typeface="Helvetica" pitchFamily="124" charset="0"/>
              </a:rPr>
              <a:t>2014 Advanced Accelerator Concepts Workshop, San Jose, 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208" y="76200"/>
            <a:ext cx="8892791" cy="700088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SCC with e-Lenses/e-Columns</a:t>
            </a:r>
            <a:endParaRPr lang="en-US" sz="4000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76288"/>
            <a:ext cx="8991600" cy="5478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7030A0"/>
                </a:solidFill>
              </a:rPr>
              <a:t>Instead of uniformly distributing </a:t>
            </a:r>
            <a:r>
              <a:rPr lang="en-US" sz="2800" dirty="0" smtClean="0">
                <a:solidFill>
                  <a:srgbClr val="7030A0"/>
                </a:solidFill>
                <a:sym typeface="Symbol" pitchFamily="18" charset="2"/>
              </a:rPr>
              <a:t>electrons around the ring with low concentration :</a:t>
            </a:r>
          </a:p>
          <a:p>
            <a:pPr>
              <a:lnSpc>
                <a:spcPct val="90000"/>
              </a:lnSpc>
            </a:pPr>
            <a:endParaRPr lang="en-US" sz="2800" dirty="0" smtClean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Electron </a:t>
            </a:r>
            <a:r>
              <a:rPr lang="en-US" sz="2800" dirty="0" smtClean="0">
                <a:solidFill>
                  <a:srgbClr val="C00000"/>
                </a:solidFill>
              </a:rPr>
              <a:t>columns/ lenses will </a:t>
            </a:r>
            <a:r>
              <a:rPr lang="en-US" sz="2800" dirty="0" smtClean="0">
                <a:solidFill>
                  <a:srgbClr val="C00000"/>
                </a:solidFill>
              </a:rPr>
              <a:t>generate HIGH concentration of electrons but over a small fraction of ring circumference:  </a:t>
            </a:r>
          </a:p>
          <a:p>
            <a:pPr lvl="1">
              <a:lnSpc>
                <a:spcPct val="90000"/>
              </a:lnSpc>
            </a:pP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F9F17-035E-4FFF-BC86-6059FD095D0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889250" y="1558925"/>
          <a:ext cx="3308350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4" imgW="787320" imgH="444240" progId="Equation.3">
                  <p:embed/>
                </p:oleObj>
              </mc:Choice>
              <mc:Fallback>
                <p:oleObj name="Equation" r:id="rId4" imgW="7873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0" y="1558925"/>
                        <a:ext cx="3308350" cy="187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435366"/>
              </p:ext>
            </p:extLst>
          </p:nvPr>
        </p:nvGraphicFramePr>
        <p:xfrm>
          <a:off x="2133600" y="4537075"/>
          <a:ext cx="5068888" cy="176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Equation" r:id="rId6" imgW="1206360" imgH="419040" progId="Equation.3">
                  <p:embed/>
                </p:oleObj>
              </mc:Choice>
              <mc:Fallback>
                <p:oleObj name="Equation" r:id="rId6" imgW="1206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537075"/>
                        <a:ext cx="5068888" cy="176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Shiltsev | SCC at IOTA - WG6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7/16/2014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74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6737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Issues to Explore in (Theory then) Experiment</a:t>
            </a:r>
            <a:endParaRPr lang="en-US" sz="2800" dirty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89327"/>
            <a:ext cx="8991600" cy="4716462"/>
          </a:xfrm>
        </p:spPr>
        <p:txBody>
          <a:bodyPr rtlCol="0"/>
          <a:lstStyle/>
          <a:p>
            <a:pPr marL="514350" indent="-4572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Stability of the system (transverse motion)</a:t>
            </a:r>
          </a:p>
          <a:p>
            <a:pPr marL="514350" indent="-4572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(Dynamic) matching of transverse p-charge distribution</a:t>
            </a:r>
            <a:endParaRPr lang="en-US" sz="2800" dirty="0" smtClean="0">
              <a:solidFill>
                <a:srgbClr val="C00000"/>
              </a:solidFill>
              <a:sym typeface="Wingdings" pitchFamily="2" charset="2"/>
            </a:endParaRPr>
          </a:p>
          <a:p>
            <a:pPr marL="514350" indent="-45720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C00000"/>
                </a:solidFill>
                <a:sym typeface="Wingdings" pitchFamily="2" charset="2"/>
              </a:rPr>
              <a:t>Appropriate longitudinal compensation (for not-flat proton bunches</a:t>
            </a:r>
            <a:r>
              <a:rPr lang="en-US" sz="2800" dirty="0" smtClean="0">
                <a:solidFill>
                  <a:srgbClr val="C00000"/>
                </a:solidFill>
                <a:sym typeface="Wingdings" pitchFamily="2" charset="2"/>
              </a:rPr>
              <a:t>) </a:t>
            </a:r>
            <a:r>
              <a:rPr lang="en-US" sz="2800" dirty="0" err="1" smtClean="0">
                <a:solidFill>
                  <a:srgbClr val="C00000"/>
                </a:solidFill>
                <a:sym typeface="Wingdings" pitchFamily="2" charset="2"/>
              </a:rPr>
              <a:t>eg</a:t>
            </a:r>
            <a:r>
              <a:rPr lang="en-US" sz="2800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  <a:sym typeface="Wingdings" pitchFamily="2" charset="2"/>
              </a:rPr>
              <a:t>a la </a:t>
            </a:r>
            <a:r>
              <a:rPr lang="en-US" sz="2800" dirty="0" err="1" smtClean="0">
                <a:solidFill>
                  <a:srgbClr val="C00000"/>
                </a:solidFill>
                <a:sym typeface="Wingdings" pitchFamily="2" charset="2"/>
              </a:rPr>
              <a:t>Litvinenko&amp;Wang</a:t>
            </a:r>
            <a:r>
              <a:rPr lang="en-US" sz="2800" dirty="0">
                <a:solidFill>
                  <a:srgbClr val="C00000"/>
                </a:solidFill>
                <a:sym typeface="Wingdings" pitchFamily="2" charset="2"/>
              </a:rPr>
              <a:t> http://arxiv.org/abs/1405.2352 </a:t>
            </a:r>
            <a:endParaRPr lang="en-US" sz="2800" dirty="0" smtClean="0">
              <a:solidFill>
                <a:srgbClr val="C00000"/>
              </a:solidFill>
              <a:sym typeface="Wingdings" pitchFamily="2" charset="2"/>
            </a:endParaRPr>
          </a:p>
          <a:p>
            <a:pPr marL="514350" indent="-4572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C00000"/>
                </a:solidFill>
                <a:sym typeface="Wingdings" pitchFamily="2" charset="2"/>
              </a:rPr>
              <a:t>Electron lenses </a:t>
            </a:r>
            <a:r>
              <a:rPr lang="en-US" sz="2800" dirty="0" err="1" smtClean="0">
                <a:solidFill>
                  <a:srgbClr val="C00000"/>
                </a:solidFill>
                <a:sym typeface="Wingdings" pitchFamily="2" charset="2"/>
              </a:rPr>
              <a:t>vs</a:t>
            </a:r>
            <a:r>
              <a:rPr lang="en-US" sz="2800" dirty="0" smtClean="0">
                <a:solidFill>
                  <a:srgbClr val="C00000"/>
                </a:solidFill>
                <a:sym typeface="Wingdings" pitchFamily="2" charset="2"/>
              </a:rPr>
              <a:t> electron columns</a:t>
            </a:r>
          </a:p>
          <a:p>
            <a:pPr marL="514350" indent="-4572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C00000"/>
                </a:solidFill>
                <a:sym typeface="Wingdings" pitchFamily="2" charset="2"/>
              </a:rPr>
              <a:t>Practical implementation (in existing facilities)</a:t>
            </a:r>
          </a:p>
          <a:p>
            <a:pPr marL="5715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 = the Need of Experimental Study at a dedicated AARD facility 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40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IOTA Ring at </a:t>
            </a:r>
            <a:r>
              <a:rPr lang="en-US" sz="4000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Fermilab’s</a:t>
            </a:r>
            <a:r>
              <a:rPr lang="en-US" sz="40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ASTA</a:t>
            </a:r>
            <a:endParaRPr lang="en-US" sz="4000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8813" y="6356350"/>
            <a:ext cx="2847975" cy="365125"/>
          </a:xfrm>
        </p:spPr>
        <p:txBody>
          <a:bodyPr lIns="45720" rIns="91440"/>
          <a:lstStyle/>
          <a:p>
            <a:pPr>
              <a:defRPr/>
            </a:pPr>
            <a:fld id="{78DE2B1D-96CC-4EEF-8DD6-5E35D3F28A46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Shiltsev | SCC at IOTA - WG6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7/16/2014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3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89134" y="6508750"/>
            <a:ext cx="2652887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V. </a:t>
            </a:r>
            <a:r>
              <a:rPr lang="en-US" dirty="0" err="1" smtClean="0"/>
              <a:t>Shiltsev</a:t>
            </a:r>
            <a:r>
              <a:rPr lang="en-US" dirty="0" smtClean="0"/>
              <a:t> | SCC at IOTA - WG6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6FA10E-61A5-406C-B71C-385D4B20C126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067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ASTA Facility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276600"/>
            <a:ext cx="5600700" cy="3352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IOTA Experiments</a:t>
            </a:r>
            <a:endParaRPr lang="en-US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400" dirty="0" err="1">
                <a:solidFill>
                  <a:srgbClr val="003399"/>
                </a:solidFill>
                <a:sym typeface="Wingdings" pitchFamily="2" charset="2"/>
              </a:rPr>
              <a:t>Integrable</a:t>
            </a:r>
            <a:r>
              <a:rPr lang="en-US" altLang="en-US" sz="2400" dirty="0">
                <a:solidFill>
                  <a:srgbClr val="003399"/>
                </a:solidFill>
                <a:sym typeface="Wingdings" pitchFamily="2" charset="2"/>
              </a:rPr>
              <a:t> Optics with NL magnets </a:t>
            </a:r>
            <a:r>
              <a:rPr lang="en-US" altLang="en-US" sz="2400" dirty="0">
                <a:sym typeface="Wingdings" pitchFamily="2" charset="2"/>
              </a:rPr>
              <a:t>– </a:t>
            </a:r>
            <a:r>
              <a:rPr lang="en-US" altLang="en-US" sz="2400" dirty="0" smtClean="0">
                <a:sym typeface="Wingdings" pitchFamily="2" charset="2"/>
              </a:rPr>
              <a:t>with </a:t>
            </a:r>
            <a:r>
              <a:rPr lang="en-US" altLang="en-US" sz="2400" i="1" dirty="0">
                <a:sym typeface="Wingdings" pitchFamily="2" charset="2"/>
              </a:rPr>
              <a:t>e-</a:t>
            </a:r>
            <a:r>
              <a:rPr lang="en-US" altLang="en-US" sz="2400" dirty="0">
                <a:sym typeface="Wingdings" pitchFamily="2" charset="2"/>
              </a:rPr>
              <a:t>’s and </a:t>
            </a:r>
            <a:r>
              <a:rPr lang="en-US" altLang="en-US" sz="2400" i="1" dirty="0" err="1" smtClean="0">
                <a:sym typeface="Wingdings" pitchFamily="2" charset="2"/>
              </a:rPr>
              <a:t>p+</a:t>
            </a:r>
            <a:r>
              <a:rPr lang="en-US" altLang="en-US" sz="2400" dirty="0" err="1" smtClean="0">
                <a:sym typeface="Wingdings" pitchFamily="2" charset="2"/>
              </a:rPr>
              <a:t>’s</a:t>
            </a:r>
            <a:r>
              <a:rPr lang="en-US" altLang="en-US" sz="2400" dirty="0" smtClean="0">
                <a:sym typeface="Wingdings" pitchFamily="2" charset="2"/>
              </a:rPr>
              <a:t> </a:t>
            </a:r>
            <a:endParaRPr lang="en-US" altLang="en-US" sz="2400" dirty="0">
              <a:sym typeface="Wingdings" pitchFamily="2" charset="2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400" dirty="0" err="1">
                <a:solidFill>
                  <a:srgbClr val="003399"/>
                </a:solidFill>
                <a:sym typeface="Wingdings" pitchFamily="2" charset="2"/>
              </a:rPr>
              <a:t>Integrable</a:t>
            </a:r>
            <a:r>
              <a:rPr lang="en-US" altLang="en-US" sz="2400" dirty="0">
                <a:solidFill>
                  <a:srgbClr val="003399"/>
                </a:solidFill>
                <a:sym typeface="Wingdings" pitchFamily="2" charset="2"/>
              </a:rPr>
              <a:t> Optics with E-Lens</a:t>
            </a:r>
            <a:r>
              <a:rPr lang="en-US" altLang="en-US" sz="2400" dirty="0">
                <a:sym typeface="Wingdings" pitchFamily="2" charset="2"/>
              </a:rPr>
              <a:t> – </a:t>
            </a:r>
            <a:r>
              <a:rPr lang="en-US" altLang="en-US" sz="2400" dirty="0" smtClean="0">
                <a:sym typeface="Wingdings" pitchFamily="2" charset="2"/>
              </a:rPr>
              <a:t>with </a:t>
            </a:r>
            <a:r>
              <a:rPr lang="en-US" altLang="en-US" sz="2400" i="1" dirty="0">
                <a:sym typeface="Wingdings" pitchFamily="2" charset="2"/>
              </a:rPr>
              <a:t>e-</a:t>
            </a:r>
            <a:r>
              <a:rPr lang="en-US" altLang="en-US" sz="2400" dirty="0">
                <a:sym typeface="Wingdings" pitchFamily="2" charset="2"/>
              </a:rPr>
              <a:t>’s and </a:t>
            </a:r>
            <a:r>
              <a:rPr lang="en-US" altLang="en-US" sz="2400" i="1" dirty="0" err="1" smtClean="0">
                <a:sym typeface="Wingdings" pitchFamily="2" charset="2"/>
              </a:rPr>
              <a:t>p+</a:t>
            </a:r>
            <a:r>
              <a:rPr lang="en-US" altLang="en-US" sz="2400" dirty="0" err="1" smtClean="0">
                <a:sym typeface="Wingdings" pitchFamily="2" charset="2"/>
              </a:rPr>
              <a:t>’s</a:t>
            </a:r>
            <a:endParaRPr lang="en-US" altLang="en-US" sz="2400" dirty="0">
              <a:sym typeface="Wingdings" pitchFamily="2" charset="2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003399"/>
                </a:solidFill>
                <a:sym typeface="Wingdings" pitchFamily="2" charset="2"/>
              </a:rPr>
              <a:t>Space-Charge Compensation with </a:t>
            </a:r>
            <a:r>
              <a:rPr lang="en-US" altLang="en-US" sz="2400" dirty="0" err="1">
                <a:solidFill>
                  <a:srgbClr val="003399"/>
                </a:solidFill>
                <a:sym typeface="Wingdings" pitchFamily="2" charset="2"/>
              </a:rPr>
              <a:t>Integr.Opt</a:t>
            </a:r>
            <a:r>
              <a:rPr lang="en-US" altLang="en-US" sz="2400" dirty="0">
                <a:solidFill>
                  <a:srgbClr val="003399"/>
                </a:solidFill>
                <a:sym typeface="Wingdings" pitchFamily="2" charset="2"/>
              </a:rPr>
              <a:t>.(</a:t>
            </a:r>
            <a:r>
              <a:rPr lang="en-US" altLang="en-US" sz="2400" dirty="0" err="1">
                <a:solidFill>
                  <a:srgbClr val="003399"/>
                </a:solidFill>
                <a:sym typeface="Wingdings" pitchFamily="2" charset="2"/>
              </a:rPr>
              <a:t>NL&amp;ELens</a:t>
            </a:r>
            <a:r>
              <a:rPr lang="en-US" altLang="en-US" sz="2400" dirty="0">
                <a:solidFill>
                  <a:srgbClr val="003399"/>
                </a:solidFill>
                <a:sym typeface="Wingdings" pitchFamily="2" charset="2"/>
              </a:rPr>
              <a:t>)–</a:t>
            </a:r>
            <a:r>
              <a:rPr lang="en-US" altLang="en-US" sz="2400" dirty="0">
                <a:sym typeface="Wingdings" pitchFamily="2" charset="2"/>
              </a:rPr>
              <a:t>need p’s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003399"/>
                </a:solidFill>
                <a:sym typeface="Wingdings" pitchFamily="2" charset="2"/>
              </a:rPr>
              <a:t>Space-Charge </a:t>
            </a:r>
            <a:r>
              <a:rPr lang="en-US" altLang="en-US" sz="2400" dirty="0" err="1">
                <a:solidFill>
                  <a:srgbClr val="003399"/>
                </a:solidFill>
                <a:sym typeface="Wingdings" pitchFamily="2" charset="2"/>
              </a:rPr>
              <a:t>Comp’n</a:t>
            </a:r>
            <a:r>
              <a:rPr lang="en-US" altLang="en-US" sz="2400" dirty="0">
                <a:solidFill>
                  <a:srgbClr val="003399"/>
                </a:solidFill>
                <a:sym typeface="Wingdings" pitchFamily="2" charset="2"/>
              </a:rPr>
              <a:t> with E-Columns </a:t>
            </a:r>
            <a:r>
              <a:rPr lang="en-US" altLang="en-US" sz="2400" dirty="0">
                <a:sym typeface="Wingdings" pitchFamily="2" charset="2"/>
              </a:rPr>
              <a:t>– need p’s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003399"/>
                </a:solidFill>
                <a:sym typeface="Wingdings" pitchFamily="2" charset="2"/>
              </a:rPr>
              <a:t>OSC test </a:t>
            </a:r>
            <a:r>
              <a:rPr lang="en-US" altLang="en-US" sz="2400" dirty="0" smtClean="0">
                <a:solidFill>
                  <a:srgbClr val="003399"/>
                </a:solidFill>
                <a:sym typeface="Wingdings" pitchFamily="2" charset="2"/>
              </a:rPr>
              <a:t> </a:t>
            </a:r>
            <a:r>
              <a:rPr lang="en-US" altLang="en-US" sz="2400" dirty="0">
                <a:sym typeface="Wingdings" pitchFamily="2" charset="2"/>
              </a:rPr>
              <a:t>- need e-’s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200" y="4933741"/>
            <a:ext cx="5239378" cy="134647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7/16/2014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92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38213"/>
            <a:ext cx="9144000" cy="591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276600" y="4419600"/>
            <a:ext cx="3048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76800" y="4419600"/>
            <a:ext cx="3048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Arrow Connector 6"/>
          <p:cNvCxnSpPr>
            <a:stCxn id="6" idx="2"/>
            <a:endCxn id="45063" idx="0"/>
          </p:cNvCxnSpPr>
          <p:nvPr/>
        </p:nvCxnSpPr>
        <p:spPr>
          <a:xfrm flipH="1">
            <a:off x="4365625" y="4572000"/>
            <a:ext cx="511175" cy="152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6"/>
          </p:cNvCxnSpPr>
          <p:nvPr/>
        </p:nvCxnSpPr>
        <p:spPr>
          <a:xfrm>
            <a:off x="3581400" y="4572000"/>
            <a:ext cx="533400" cy="152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3" name="TextBox 11"/>
          <p:cNvSpPr txBox="1">
            <a:spLocks noChangeArrowheads="1"/>
          </p:cNvSpPr>
          <p:nvPr/>
        </p:nvSpPr>
        <p:spPr bwMode="auto">
          <a:xfrm>
            <a:off x="3733800" y="4724400"/>
            <a:ext cx="1262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Palatino Linotype" pitchFamily="18" charset="0"/>
              </a:rPr>
              <a:t>Reserved for OSC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Palatino Linotype" pitchFamily="18" charset="0"/>
              </a:rPr>
              <a:t>optical ports </a:t>
            </a:r>
          </a:p>
        </p:txBody>
      </p:sp>
      <p:pic>
        <p:nvPicPr>
          <p:cNvPr id="4506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2641600"/>
            <a:ext cx="12842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5" name="TextBox 24"/>
          <p:cNvSpPr txBox="1">
            <a:spLocks noChangeArrowheads="1"/>
          </p:cNvSpPr>
          <p:nvPr/>
        </p:nvSpPr>
        <p:spPr bwMode="auto">
          <a:xfrm>
            <a:off x="23813" y="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2060"/>
                </a:solidFill>
                <a:latin typeface="Palatino Linotype" pitchFamily="18" charset="0"/>
              </a:rPr>
              <a:t>Integrable Optics Test Accelerator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2060"/>
                </a:solidFill>
                <a:latin typeface="Palatino Linotype" pitchFamily="18" charset="0"/>
              </a:rPr>
              <a:t>with electron and proton injectors</a:t>
            </a:r>
          </a:p>
        </p:txBody>
      </p:sp>
      <p:cxnSp>
        <p:nvCxnSpPr>
          <p:cNvPr id="3072" name="Straight Arrow Connector 3071"/>
          <p:cNvCxnSpPr/>
          <p:nvPr/>
        </p:nvCxnSpPr>
        <p:spPr>
          <a:xfrm>
            <a:off x="220663" y="2590800"/>
            <a:ext cx="128428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067" name="TextBox 34"/>
          <p:cNvSpPr txBox="1">
            <a:spLocks noChangeArrowheads="1"/>
          </p:cNvSpPr>
          <p:nvPr/>
        </p:nvSpPr>
        <p:spPr bwMode="auto">
          <a:xfrm>
            <a:off x="568325" y="2362200"/>
            <a:ext cx="498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Palatino Linotype" pitchFamily="18" charset="0"/>
              </a:rPr>
              <a:t>~5 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460500" y="2921000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012950" y="2971800"/>
            <a:ext cx="550863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917700" y="2590800"/>
            <a:ext cx="977900" cy="330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Shiltsev | SCC at IOTA - WG6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401951-7F99-4F7A-AA00-60BA7A8C677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625" y="2362200"/>
            <a:ext cx="2344738" cy="9255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98500" y="3200400"/>
            <a:ext cx="215900" cy="79692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75" name="TextBox 25"/>
          <p:cNvSpPr txBox="1">
            <a:spLocks noChangeArrowheads="1"/>
          </p:cNvSpPr>
          <p:nvPr/>
        </p:nvSpPr>
        <p:spPr bwMode="auto">
          <a:xfrm>
            <a:off x="357188" y="4060825"/>
            <a:ext cx="919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C00000"/>
                </a:solidFill>
                <a:latin typeface="Palatino Linotype" pitchFamily="18" charset="0"/>
              </a:rPr>
              <a:t>HINS RFQ</a:t>
            </a:r>
          </a:p>
        </p:txBody>
      </p:sp>
      <p:pic>
        <p:nvPicPr>
          <p:cNvPr id="45076" name="Picture 5" descr="C:\Users\mchung\Desktop\Moses\Peoples_Fellow\HINS\Picture_Drawing\DSC024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4419600"/>
            <a:ext cx="3014663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7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17475"/>
            <a:ext cx="2943226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8" name="TextBox 28"/>
          <p:cNvSpPr txBox="1">
            <a:spLocks noChangeArrowheads="1"/>
          </p:cNvSpPr>
          <p:nvPr/>
        </p:nvSpPr>
        <p:spPr bwMode="auto">
          <a:xfrm>
            <a:off x="76200" y="1793875"/>
            <a:ext cx="16129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C00000"/>
                </a:solidFill>
                <a:latin typeface="Palatino Linotype" pitchFamily="18" charset="0"/>
              </a:rPr>
              <a:t>Beam from e-Injector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698500" y="1793875"/>
            <a:ext cx="1130300" cy="33972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181600" y="2300288"/>
            <a:ext cx="998538" cy="62071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8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84250"/>
            <a:ext cx="271145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82" name="TextBox 33"/>
          <p:cNvSpPr txBox="1">
            <a:spLocks noChangeArrowheads="1"/>
          </p:cNvSpPr>
          <p:nvPr/>
        </p:nvSpPr>
        <p:spPr bwMode="auto">
          <a:xfrm>
            <a:off x="6770688" y="942975"/>
            <a:ext cx="1666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FF00"/>
                </a:solidFill>
                <a:latin typeface="Palatino Linotype" pitchFamily="18" charset="0"/>
              </a:rPr>
              <a:t>32 quads from Dubna</a:t>
            </a:r>
          </a:p>
        </p:txBody>
      </p:sp>
      <p:pic>
        <p:nvPicPr>
          <p:cNvPr id="4508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4572000"/>
            <a:ext cx="3344863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84" name="TextBox 38"/>
          <p:cNvSpPr txBox="1">
            <a:spLocks noChangeArrowheads="1"/>
          </p:cNvSpPr>
          <p:nvPr/>
        </p:nvSpPr>
        <p:spPr bwMode="auto">
          <a:xfrm>
            <a:off x="6092825" y="5943600"/>
            <a:ext cx="1357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FF00"/>
                </a:solidFill>
                <a:latin typeface="Palatino Linotype" pitchFamily="18" charset="0"/>
              </a:rPr>
              <a:t>MIT Bates stands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5943600" y="4198938"/>
            <a:ext cx="304800" cy="37306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086" name="Object 19"/>
          <p:cNvGraphicFramePr>
            <a:graphicFrameLocks noChangeAspect="1"/>
          </p:cNvGraphicFramePr>
          <p:nvPr/>
        </p:nvGraphicFramePr>
        <p:xfrm>
          <a:off x="1852613" y="6081713"/>
          <a:ext cx="215900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10" imgW="1435100" imgH="457200" progId="Equation.3">
                  <p:embed/>
                </p:oleObj>
              </mc:Choice>
              <mc:Fallback>
                <p:oleObj name="Equation" r:id="rId10" imgW="1435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613" y="6081713"/>
                        <a:ext cx="2159000" cy="6873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7/16/2014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84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 of Accumulation of Electrons in IOTA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Intensity high brightness proton beam 2.5MeV kinetic energy injected into IOTA Ring</a:t>
            </a:r>
          </a:p>
          <a:p>
            <a:r>
              <a:rPr lang="en-US" dirty="0" smtClean="0"/>
              <a:t>They ionize the residual gas </a:t>
            </a:r>
          </a:p>
          <a:p>
            <a:r>
              <a:rPr lang="en-US" dirty="0" smtClean="0"/>
              <a:t>1 m long Electron column is set up to accumulate electrons</a:t>
            </a:r>
          </a:p>
          <a:p>
            <a:r>
              <a:rPr lang="en-US" dirty="0" smtClean="0"/>
              <a:t>Dynamics of electrons and ions in E and B fields simulated by WARP-3D, primary proton beam considered stable</a:t>
            </a:r>
          </a:p>
          <a:p>
            <a:r>
              <a:rPr lang="en-US" dirty="0" smtClean="0"/>
              <a:t>We can change B, gas pressure, voltages on the electrodes and geometry of the e-</a:t>
            </a:r>
            <a:r>
              <a:rPr lang="en-US" dirty="0" err="1" smtClean="0"/>
              <a:t>colums</a:t>
            </a:r>
            <a:r>
              <a:rPr lang="en-US" dirty="0" smtClean="0"/>
              <a:t> (length, # and diameters of trapping electrodes)</a:t>
            </a:r>
          </a:p>
          <a:p>
            <a:r>
              <a:rPr lang="en-US" dirty="0" smtClean="0"/>
              <a:t>Simulations on the NERSC took few weeks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7/16/2014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Shiltsev | SCC at IOTA - WG6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4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3600" dirty="0" smtClean="0"/>
              <a:t>WARP 3D </a:t>
            </a:r>
            <a:r>
              <a:rPr lang="en-US" sz="3600" dirty="0" smtClean="0"/>
              <a:t>Simulation Parameters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63833"/>
              </p:ext>
            </p:extLst>
          </p:nvPr>
        </p:nvGraphicFramePr>
        <p:xfrm>
          <a:off x="152400" y="762000"/>
          <a:ext cx="5181600" cy="328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7432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Beam parameters: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</a:t>
                      </a:r>
                      <a:r>
                        <a:rPr lang="en-US" baseline="0" dirty="0" smtClean="0"/>
                        <a:t> 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 MeV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beam current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mA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RMS beam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5.5 mm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distribution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-Uniform</a:t>
                      </a:r>
                      <a:r>
                        <a:rPr lang="en-US" sz="1400" baseline="0" dirty="0" smtClean="0"/>
                        <a:t> in longitudinal direction</a:t>
                      </a:r>
                    </a:p>
                    <a:p>
                      <a:r>
                        <a:rPr lang="en-US" sz="1400" dirty="0" smtClean="0"/>
                        <a:t>-Gaussian in transverse </a:t>
                      </a:r>
                      <a:r>
                        <a:rPr lang="en-US" sz="1400" baseline="0" dirty="0" smtClean="0"/>
                        <a:t>direction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-Zero</a:t>
                      </a:r>
                      <a:r>
                        <a:rPr lang="en-US" sz="1400" baseline="0" dirty="0" smtClean="0"/>
                        <a:t> thermal spread 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(for initial test)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234776"/>
              </p:ext>
            </p:extLst>
          </p:nvPr>
        </p:nvGraphicFramePr>
        <p:xfrm>
          <a:off x="152400" y="3733800"/>
          <a:ext cx="5181600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1"/>
                <a:gridCol w="2743199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Gas parameters: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Main gas 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Pressure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Torr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(for initial test)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Neutralization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0.86 </a:t>
                      </a: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err="1" smtClean="0"/>
                        <a:t>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Processes considered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Emitted electron</a:t>
                      </a:r>
                      <a:r>
                        <a:rPr lang="en-US" baseline="0" dirty="0" smtClean="0"/>
                        <a:t>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 0.026 eV (room temp.)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(for initial test)</a:t>
                      </a:r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465278"/>
              </p:ext>
            </p:extLst>
          </p:nvPr>
        </p:nvGraphicFramePr>
        <p:xfrm>
          <a:off x="2743200" y="5334000"/>
          <a:ext cx="1905000" cy="72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4" imgW="1269720" imgH="482400" progId="Equation.3">
                  <p:embed/>
                </p:oleObj>
              </mc:Choice>
              <mc:Fallback>
                <p:oleObj name="Equation" r:id="rId4" imgW="1269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334000"/>
                        <a:ext cx="1905000" cy="72052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932555"/>
              </p:ext>
            </p:extLst>
          </p:nvPr>
        </p:nvGraphicFramePr>
        <p:xfrm>
          <a:off x="5562600" y="762000"/>
          <a:ext cx="3429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17145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Apparatus parameters: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m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Electrode</a:t>
                      </a:r>
                      <a:r>
                        <a:rPr lang="en-US" baseline="0" dirty="0" smtClean="0"/>
                        <a:t>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Wall radius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r>
                        <a:rPr lang="en-US" baseline="0" dirty="0" smtClean="0"/>
                        <a:t> mm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Solenoid</a:t>
                      </a:r>
                      <a:r>
                        <a:rPr lang="en-US" baseline="0" dirty="0" smtClean="0"/>
                        <a:t> field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~ 1 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Bias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0 ~ -4 kV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231114"/>
              </p:ext>
            </p:extLst>
          </p:nvPr>
        </p:nvGraphicFramePr>
        <p:xfrm>
          <a:off x="5562600" y="3733800"/>
          <a:ext cx="34290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3716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Numerical parameters: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Statistical</a:t>
                      </a:r>
                      <a:r>
                        <a:rPr lang="en-US" baseline="0" dirty="0" smtClean="0"/>
                        <a:t> weight</a:t>
                      </a:r>
                    </a:p>
                    <a:p>
                      <a:r>
                        <a:rPr lang="en-US" baseline="0" dirty="0" smtClean="0"/>
                        <a:t>(real </a:t>
                      </a:r>
                      <a:r>
                        <a:rPr lang="en-US" baseline="0" dirty="0" err="1" smtClean="0"/>
                        <a:t>ptl</a:t>
                      </a:r>
                      <a:r>
                        <a:rPr lang="en-US" baseline="0" dirty="0" smtClean="0"/>
                        <a:t>/macro </a:t>
                      </a:r>
                      <a:r>
                        <a:rPr lang="en-US" baseline="0" dirty="0" err="1" smtClean="0"/>
                        <a:t>ptl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149794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step</a:t>
                      </a:r>
                    </a:p>
                    <a:p>
                      <a:r>
                        <a:rPr lang="en-US" baseline="0" dirty="0" smtClean="0"/>
                        <a:t>(&lt; 2</a:t>
                      </a:r>
                      <a:r>
                        <a:rPr lang="en-US" baseline="0" dirty="0" smtClean="0">
                          <a:latin typeface="Symbol" panose="05050102010706020507" pitchFamily="18" charset="2"/>
                        </a:rPr>
                        <a:t>p</a:t>
                      </a:r>
                      <a:r>
                        <a:rPr lang="en-US" baseline="0" dirty="0" smtClean="0"/>
                        <a:t>/</a:t>
                      </a:r>
                      <a:r>
                        <a:rPr lang="en-US" baseline="0" dirty="0" smtClean="0">
                          <a:latin typeface="Symbol" panose="05050102010706020507" pitchFamily="18" charset="2"/>
                        </a:rPr>
                        <a:t>w</a:t>
                      </a:r>
                      <a:r>
                        <a:rPr lang="en-US" baseline="-25000" dirty="0" smtClean="0"/>
                        <a:t>ce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Boundary conditions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Absorb</a:t>
                      </a:r>
                      <a:r>
                        <a:rPr lang="en-US" sz="1400" baseline="0" dirty="0" smtClean="0"/>
                        <a:t>ing boundaries for particles 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ight Brace 9"/>
          <p:cNvSpPr/>
          <p:nvPr/>
        </p:nvSpPr>
        <p:spPr>
          <a:xfrm>
            <a:off x="3657600" y="1219200"/>
            <a:ext cx="304800" cy="1295400"/>
          </a:xfrm>
          <a:prstGeom prst="rightBrace">
            <a:avLst>
              <a:gd name="adj1" fmla="val 4772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86200" y="1676400"/>
            <a:ext cx="1334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Typical HINS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7/16/2014</a:t>
            </a:r>
            <a:endParaRPr lang="en-US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Shiltsev | SCC at IOTA - WG6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34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9" y="-4618"/>
            <a:ext cx="4921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Bsol</a:t>
            </a:r>
            <a:r>
              <a:rPr lang="en-US" b="1" dirty="0" smtClean="0">
                <a:solidFill>
                  <a:srgbClr val="C00000"/>
                </a:solidFill>
              </a:rPr>
              <a:t> = 0.0 T, </a:t>
            </a:r>
            <a:r>
              <a:rPr lang="en-US" b="1" dirty="0" err="1" smtClean="0">
                <a:solidFill>
                  <a:srgbClr val="C00000"/>
                </a:solidFill>
              </a:rPr>
              <a:t>Vbias</a:t>
            </a:r>
            <a:r>
              <a:rPr lang="en-US" b="1" dirty="0" smtClean="0">
                <a:solidFill>
                  <a:srgbClr val="C00000"/>
                </a:solidFill>
              </a:rPr>
              <a:t> = 0.0 V</a:t>
            </a:r>
            <a:r>
              <a:rPr lang="en-US" dirty="0" smtClean="0"/>
              <a:t> (10^-3 </a:t>
            </a:r>
            <a:r>
              <a:rPr lang="en-US" dirty="0" err="1" smtClean="0"/>
              <a:t>Torr</a:t>
            </a:r>
            <a:r>
              <a:rPr lang="en-US" dirty="0" smtClean="0"/>
              <a:t>)</a:t>
            </a:r>
          </a:p>
          <a:p>
            <a:r>
              <a:rPr lang="en-US" dirty="0" smtClean="0"/>
              <a:t>after </a:t>
            </a:r>
            <a:r>
              <a:rPr lang="en-US" dirty="0"/>
              <a:t>0.86 </a:t>
            </a:r>
            <a:r>
              <a:rPr lang="en-US" dirty="0" err="1" smtClean="0">
                <a:latin typeface="Symbol" panose="05050102010706020507" pitchFamily="18" charset="2"/>
              </a:rPr>
              <a:t>m</a:t>
            </a:r>
            <a:r>
              <a:rPr lang="en-US" dirty="0" err="1" smtClean="0"/>
              <a:t>s</a:t>
            </a:r>
            <a:r>
              <a:rPr lang="en-US" dirty="0" smtClean="0"/>
              <a:t> (neutralization time)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7" y="1055077"/>
            <a:ext cx="4711424" cy="439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8204" y="5377934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(m)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09" y="870411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 (m)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1" y="3278484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 (m)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875" y="98642"/>
            <a:ext cx="4434725" cy="226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438912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002" y="4776848"/>
            <a:ext cx="4237916" cy="210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9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9" y="-4618"/>
            <a:ext cx="43891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Bsol</a:t>
            </a:r>
            <a:r>
              <a:rPr lang="en-US" b="1" dirty="0" smtClean="0">
                <a:solidFill>
                  <a:srgbClr val="C00000"/>
                </a:solidFill>
              </a:rPr>
              <a:t> = 0.0 T, </a:t>
            </a:r>
            <a:r>
              <a:rPr lang="en-US" b="1" dirty="0" err="1" smtClean="0">
                <a:solidFill>
                  <a:srgbClr val="C00000"/>
                </a:solidFill>
              </a:rPr>
              <a:t>Vbias</a:t>
            </a:r>
            <a:r>
              <a:rPr lang="en-US" b="1" dirty="0" smtClean="0">
                <a:solidFill>
                  <a:srgbClr val="C00000"/>
                </a:solidFill>
              </a:rPr>
              <a:t> = -2 kV </a:t>
            </a:r>
          </a:p>
          <a:p>
            <a:r>
              <a:rPr lang="en-US" dirty="0" smtClean="0"/>
              <a:t>after </a:t>
            </a:r>
            <a:r>
              <a:rPr lang="en-US" dirty="0"/>
              <a:t>0.86 </a:t>
            </a:r>
            <a:r>
              <a:rPr lang="en-US" dirty="0" err="1" smtClean="0">
                <a:latin typeface="Symbol" panose="05050102010706020507" pitchFamily="18" charset="2"/>
              </a:rPr>
              <a:t>m</a:t>
            </a:r>
            <a:r>
              <a:rPr lang="en-US" dirty="0" err="1" smtClean="0"/>
              <a:t>s</a:t>
            </a:r>
            <a:r>
              <a:rPr lang="en-US" dirty="0" smtClean="0"/>
              <a:t> (neutralization time)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371600"/>
            <a:ext cx="44100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8204" y="5366266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(m)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484" y="1186934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 (m)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779" y="341926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 (m)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10" y="152400"/>
            <a:ext cx="4427589" cy="225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412" y="2438400"/>
            <a:ext cx="4479496" cy="217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057" y="4636532"/>
            <a:ext cx="4320543" cy="2145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7/16/2014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Shiltsev | SCC at IOTA - WG6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83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9" y="-4618"/>
            <a:ext cx="47466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Bsol</a:t>
            </a:r>
            <a:r>
              <a:rPr lang="en-US" b="1" dirty="0" smtClean="0">
                <a:solidFill>
                  <a:srgbClr val="C00000"/>
                </a:solidFill>
              </a:rPr>
              <a:t> = 0.5 T, </a:t>
            </a:r>
            <a:r>
              <a:rPr lang="en-US" b="1" dirty="0" err="1" smtClean="0">
                <a:solidFill>
                  <a:srgbClr val="C00000"/>
                </a:solidFill>
              </a:rPr>
              <a:t>Vbias</a:t>
            </a:r>
            <a:r>
              <a:rPr lang="en-US" b="1" dirty="0" smtClean="0">
                <a:solidFill>
                  <a:srgbClr val="C00000"/>
                </a:solidFill>
              </a:rPr>
              <a:t> = -2 kV </a:t>
            </a:r>
          </a:p>
          <a:p>
            <a:r>
              <a:rPr lang="en-US" dirty="0" smtClean="0"/>
              <a:t>after </a:t>
            </a:r>
            <a:r>
              <a:rPr lang="en-US" dirty="0" smtClean="0"/>
              <a:t>4</a:t>
            </a:r>
            <a:r>
              <a:rPr lang="en-US" dirty="0" smtClean="0"/>
              <a:t>.26 </a:t>
            </a:r>
            <a:r>
              <a:rPr lang="en-US" dirty="0" err="1" smtClean="0">
                <a:latin typeface="Symbol" panose="05050102010706020507" pitchFamily="18" charset="2"/>
              </a:rPr>
              <a:t>m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smtClean="0"/>
              <a:t>(5x neutralization </a:t>
            </a:r>
            <a:r>
              <a:rPr lang="en-US" dirty="0" smtClean="0"/>
              <a:t>time)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314450"/>
            <a:ext cx="44005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8204" y="5377934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(m)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869" y="1314450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 (m)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445747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 (m)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86" y="4648200"/>
            <a:ext cx="4450506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992" y="74612"/>
            <a:ext cx="4495800" cy="229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192" y="2423583"/>
            <a:ext cx="4419600" cy="214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7/16/2014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Shiltsev | SCC at IOTA - WG6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48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" y="838200"/>
            <a:ext cx="4560455" cy="232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852" y="838199"/>
            <a:ext cx="4542148" cy="229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4222"/>
            <a:ext cx="4588163" cy="2317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57625"/>
            <a:ext cx="4581427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2800" dirty="0" smtClean="0"/>
              <a:t>Parameters Varied: B=0,0.5T, 1T, U=0, -2kV, -4kV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7/16/2014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Shiltsev | SCC at IOTA - WG6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59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Space charge effects – Compensation - Motivation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2417"/>
            <a:ext cx="8672513" cy="5397947"/>
          </a:xfrm>
        </p:spPr>
        <p:txBody>
          <a:bodyPr/>
          <a:lstStyle/>
          <a:p>
            <a:r>
              <a:rPr lang="en-US" dirty="0" smtClean="0">
                <a:latin typeface="Calibri, sans-serif"/>
              </a:rPr>
              <a:t>SC – very important (not the only) high intensity beam effect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latin typeface="Calibri, sans-serif"/>
              </a:rPr>
              <a:t>There are two approaches to SC: </a:t>
            </a:r>
            <a:r>
              <a:rPr lang="en-US" dirty="0">
                <a:latin typeface="Calibri, sans-serif"/>
              </a:rPr>
              <a:t>(beside </a:t>
            </a:r>
            <a:r>
              <a:rPr lang="en-US" dirty="0" smtClean="0">
                <a:latin typeface="Calibri, sans-serif"/>
              </a:rPr>
              <a:t>the obvious </a:t>
            </a:r>
            <a:r>
              <a:rPr lang="en-US" dirty="0">
                <a:latin typeface="Calibri, sans-serif"/>
              </a:rPr>
              <a:t>– “don’t go there</a:t>
            </a:r>
            <a:r>
              <a:rPr lang="en-US" dirty="0" smtClean="0">
                <a:latin typeface="Calibri, sans-serif"/>
              </a:rPr>
              <a:t>!”):</a:t>
            </a:r>
            <a:endParaRPr lang="en-US" dirty="0" smtClean="0">
              <a:latin typeface="Calibri, sans-serif"/>
            </a:endParaRPr>
          </a:p>
          <a:p>
            <a:pPr lvl="1"/>
            <a:r>
              <a:rPr lang="en-US" dirty="0" smtClean="0">
                <a:latin typeface="Calibri, sans-serif"/>
              </a:rPr>
              <a:t>Limit the time </a:t>
            </a:r>
            <a:r>
              <a:rPr lang="en-US" dirty="0" smtClean="0">
                <a:latin typeface="Calibri, sans-serif"/>
              </a:rPr>
              <a:t>at low energies</a:t>
            </a:r>
          </a:p>
          <a:p>
            <a:pPr lvl="2"/>
            <a:r>
              <a:rPr lang="en-US" dirty="0" smtClean="0">
                <a:latin typeface="Calibri, sans-serif"/>
              </a:rPr>
              <a:t>Operate at higher energies as </a:t>
            </a:r>
            <a:r>
              <a:rPr lang="en-US" dirty="0" err="1" smtClean="0">
                <a:latin typeface="Calibri, sans-serif"/>
              </a:rPr>
              <a:t>dQ_sc</a:t>
            </a:r>
            <a:r>
              <a:rPr lang="en-US" dirty="0" smtClean="0">
                <a:latin typeface="Calibri, sans-serif"/>
              </a:rPr>
              <a:t> </a:t>
            </a:r>
            <a:r>
              <a:rPr lang="en-US" dirty="0" smtClean="0">
                <a:latin typeface="Calibri, sans-serif"/>
              </a:rPr>
              <a:t>~ 1/ gamma^2 </a:t>
            </a:r>
          </a:p>
          <a:p>
            <a:pPr lvl="2"/>
            <a:r>
              <a:rPr lang="en-US" dirty="0" err="1" smtClean="0">
                <a:latin typeface="Calibri, sans-serif"/>
              </a:rPr>
              <a:t>Linacs</a:t>
            </a:r>
            <a:endParaRPr lang="en-US" dirty="0" smtClean="0">
              <a:latin typeface="Calibri, sans-serif"/>
            </a:endParaRPr>
          </a:p>
          <a:p>
            <a:pPr lvl="2"/>
            <a:r>
              <a:rPr lang="en-US" dirty="0" smtClean="0">
                <a:latin typeface="Calibri, sans-serif"/>
              </a:rPr>
              <a:t>Expensive </a:t>
            </a:r>
          </a:p>
          <a:p>
            <a:pPr lvl="1"/>
            <a:r>
              <a:rPr lang="en-US" dirty="0" smtClean="0">
                <a:latin typeface="Calibri, sans-serif"/>
              </a:rPr>
              <a:t>Reduce the consequences</a:t>
            </a:r>
          </a:p>
          <a:p>
            <a:pPr lvl="2"/>
            <a:r>
              <a:rPr lang="en-US" dirty="0" err="1" smtClean="0">
                <a:latin typeface="Calibri, sans-serif"/>
              </a:rPr>
              <a:t>Integrable</a:t>
            </a:r>
            <a:r>
              <a:rPr lang="en-US" dirty="0" smtClean="0">
                <a:latin typeface="Calibri, sans-serif"/>
              </a:rPr>
              <a:t> optics</a:t>
            </a:r>
          </a:p>
          <a:p>
            <a:pPr lvl="2"/>
            <a:r>
              <a:rPr lang="en-US" dirty="0" smtClean="0">
                <a:latin typeface="Calibri, sans-serif"/>
              </a:rPr>
              <a:t>Collimation</a:t>
            </a:r>
          </a:p>
          <a:p>
            <a:pPr lvl="1"/>
            <a:r>
              <a:rPr lang="en-US" dirty="0" smtClean="0">
                <a:latin typeface="Calibri, sans-serif"/>
              </a:rPr>
              <a:t>Remove the source of the problem </a:t>
            </a:r>
          </a:p>
          <a:p>
            <a:pPr lvl="2"/>
            <a:r>
              <a:rPr lang="en-US" dirty="0" smtClean="0">
                <a:latin typeface="Calibri, sans-serif"/>
              </a:rPr>
              <a:t>Compensate/neutralize the SC force</a:t>
            </a:r>
          </a:p>
          <a:p>
            <a:pPr lvl="2"/>
            <a:r>
              <a:rPr lang="en-US" dirty="0" smtClean="0">
                <a:latin typeface="Calibri, sans-serif"/>
              </a:rPr>
              <a:t>Add electrons to</a:t>
            </a:r>
            <a:r>
              <a:rPr lang="en-US" dirty="0" smtClean="0">
                <a:latin typeface="Calibri, sans-serif"/>
              </a:rPr>
              <a:t> </a:t>
            </a:r>
            <a:r>
              <a:rPr lang="en-US" dirty="0" smtClean="0">
                <a:latin typeface="Calibri, sans-serif"/>
              </a:rPr>
              <a:t>compensate </a:t>
            </a:r>
            <a:r>
              <a:rPr lang="en-US" dirty="0" smtClean="0">
                <a:latin typeface="Calibri, sans-serif"/>
              </a:rPr>
              <a:t>SC of p</a:t>
            </a:r>
            <a:r>
              <a:rPr lang="en-US" dirty="0" smtClean="0">
                <a:latin typeface="Calibri, sans-serif"/>
              </a:rPr>
              <a:t>rotons</a:t>
            </a:r>
            <a:r>
              <a:rPr lang="en-US" dirty="0" smtClean="0">
                <a:latin typeface="Calibri, sans-serif"/>
              </a:rPr>
              <a:t>  </a:t>
            </a:r>
            <a:endParaRPr lang="en-US" dirty="0" smtClean="0">
              <a:latin typeface="Calibri, sans-serif"/>
            </a:endParaRPr>
          </a:p>
          <a:p>
            <a:pPr lvl="2"/>
            <a:r>
              <a:rPr lang="en-US" dirty="0" smtClean="0">
                <a:latin typeface="Calibri, sans-serif"/>
              </a:rPr>
              <a:t>Source of </a:t>
            </a:r>
            <a:r>
              <a:rPr lang="en-US" i="1" dirty="0" smtClean="0">
                <a:latin typeface="Calibri, sans-serif"/>
              </a:rPr>
              <a:t>e-</a:t>
            </a:r>
            <a:r>
              <a:rPr lang="en-US" dirty="0" smtClean="0">
                <a:latin typeface="Calibri, sans-serif"/>
              </a:rPr>
              <a:t> : external (e-lens) or “in situ” (e- column)</a:t>
            </a:r>
            <a:endParaRPr lang="en-US" dirty="0">
              <a:latin typeface="Calibri, sans-serif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7/16/2014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Shiltsev | SCC at IOTA - WG6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7" name="Rectangular Callout 6"/>
          <p:cNvSpPr/>
          <p:nvPr/>
        </p:nvSpPr>
        <p:spPr>
          <a:xfrm>
            <a:off x="5460764" y="2844137"/>
            <a:ext cx="1978497" cy="1084920"/>
          </a:xfrm>
          <a:prstGeom prst="wedgeRectCallout">
            <a:avLst>
              <a:gd name="adj1" fmla="val -96508"/>
              <a:gd name="adj2" fmla="val 22458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See </a:t>
            </a:r>
            <a:r>
              <a:rPr lang="en-US" dirty="0" err="1" smtClean="0">
                <a:solidFill>
                  <a:srgbClr val="C00000"/>
                </a:solidFill>
              </a:rPr>
              <a:t>G.Stancari’s</a:t>
            </a:r>
            <a:r>
              <a:rPr lang="en-US" dirty="0" smtClean="0">
                <a:solidFill>
                  <a:srgbClr val="C00000"/>
                </a:solidFill>
              </a:rPr>
              <a:t> talk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836419" y="4212085"/>
            <a:ext cx="1978497" cy="1084920"/>
          </a:xfrm>
          <a:prstGeom prst="wedgeRectCallout">
            <a:avLst>
              <a:gd name="adj1" fmla="val -69082"/>
              <a:gd name="adj2" fmla="val 10139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This presentation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6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0387" y="76200"/>
            <a:ext cx="8606413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Conclusions of simulations so far:</a:t>
            </a:r>
            <a:endParaRPr lang="en-US" sz="4000" dirty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54111"/>
            <a:ext cx="9144000" cy="5355770"/>
          </a:xfrm>
          <a:noFill/>
        </p:spPr>
        <p:txBody>
          <a:bodyPr rtlCol="0"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Without longitudinal magnetic </a:t>
            </a:r>
            <a:r>
              <a:rPr lang="en-US" dirty="0" smtClean="0"/>
              <a:t>field B=0 and no trapping voltage U=0 kV ionization e</a:t>
            </a:r>
            <a:r>
              <a:rPr lang="en-US" sz="2400" dirty="0" smtClean="0"/>
              <a:t>lectrons accumulate in the proton beam, concentration is low (~1/2 of p+), size about that of p+, H2+ ions form a broad cloud ~ few % </a:t>
            </a:r>
            <a:endParaRPr lang="en-US" sz="2400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Without longitudinal magnetic field B=0 </a:t>
            </a:r>
            <a:r>
              <a:rPr lang="en-US" dirty="0" smtClean="0">
                <a:solidFill>
                  <a:srgbClr val="C00000"/>
                </a:solidFill>
              </a:rPr>
              <a:t>but with trapping </a:t>
            </a:r>
            <a:r>
              <a:rPr lang="en-US" dirty="0">
                <a:solidFill>
                  <a:srgbClr val="C00000"/>
                </a:solidFill>
              </a:rPr>
              <a:t>voltage </a:t>
            </a:r>
            <a:r>
              <a:rPr lang="en-US" dirty="0" smtClean="0">
                <a:solidFill>
                  <a:srgbClr val="C00000"/>
                </a:solidFill>
              </a:rPr>
              <a:t>of U=-2, -4kV ionization </a:t>
            </a:r>
            <a:r>
              <a:rPr lang="en-US" dirty="0">
                <a:solidFill>
                  <a:srgbClr val="C00000"/>
                </a:solidFill>
              </a:rPr>
              <a:t>electrons accumulate </a:t>
            </a:r>
            <a:r>
              <a:rPr lang="en-US" dirty="0" smtClean="0">
                <a:solidFill>
                  <a:srgbClr val="C00000"/>
                </a:solidFill>
              </a:rPr>
              <a:t>in between the electrodes and H2</a:t>
            </a:r>
            <a:r>
              <a:rPr lang="en-US" dirty="0">
                <a:solidFill>
                  <a:srgbClr val="C00000"/>
                </a:solidFill>
              </a:rPr>
              <a:t>+ </a:t>
            </a:r>
            <a:r>
              <a:rPr lang="en-US" dirty="0" smtClean="0">
                <a:solidFill>
                  <a:srgbClr val="C00000"/>
                </a:solidFill>
              </a:rPr>
              <a:t>ions accumulate near the electrodes, but  concentration of e- is still low </a:t>
            </a:r>
            <a:r>
              <a:rPr lang="en-US" dirty="0">
                <a:solidFill>
                  <a:srgbClr val="C00000"/>
                </a:solidFill>
              </a:rPr>
              <a:t>(~</a:t>
            </a:r>
            <a:r>
              <a:rPr lang="en-US" dirty="0" smtClean="0">
                <a:solidFill>
                  <a:srgbClr val="C00000"/>
                </a:solidFill>
              </a:rPr>
              <a:t>1/2 </a:t>
            </a:r>
            <a:r>
              <a:rPr lang="en-US" dirty="0">
                <a:solidFill>
                  <a:srgbClr val="C00000"/>
                </a:solidFill>
              </a:rPr>
              <a:t>of p+), size about that of p</a:t>
            </a:r>
            <a:r>
              <a:rPr lang="en-US" dirty="0" smtClean="0">
                <a:solidFill>
                  <a:srgbClr val="C00000"/>
                </a:solidFill>
              </a:rPr>
              <a:t>+ </a:t>
            </a:r>
            <a:endParaRPr lang="en-US" dirty="0">
              <a:solidFill>
                <a:srgbClr val="C00000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>
                <a:solidFill>
                  <a:srgbClr val="170296"/>
                </a:solidFill>
              </a:rPr>
              <a:t>L</a:t>
            </a:r>
            <a:r>
              <a:rPr lang="en-US" dirty="0" smtClean="0">
                <a:solidFill>
                  <a:srgbClr val="170296"/>
                </a:solidFill>
              </a:rPr>
              <a:t>ongitudinal </a:t>
            </a:r>
            <a:r>
              <a:rPr lang="en-US" dirty="0">
                <a:solidFill>
                  <a:srgbClr val="170296"/>
                </a:solidFill>
              </a:rPr>
              <a:t>magnetic field </a:t>
            </a:r>
            <a:r>
              <a:rPr lang="en-US" dirty="0" smtClean="0">
                <a:solidFill>
                  <a:srgbClr val="170296"/>
                </a:solidFill>
              </a:rPr>
              <a:t>B=0.5T or 1T drastically changes the situation:  (with </a:t>
            </a:r>
            <a:r>
              <a:rPr lang="en-US" dirty="0">
                <a:solidFill>
                  <a:srgbClr val="170296"/>
                </a:solidFill>
              </a:rPr>
              <a:t>trapping voltage of U=-2, -</a:t>
            </a:r>
            <a:r>
              <a:rPr lang="en-US" dirty="0" smtClean="0">
                <a:solidFill>
                  <a:srgbClr val="170296"/>
                </a:solidFill>
              </a:rPr>
              <a:t>4kV) transverse diffusion of the ionization </a:t>
            </a:r>
            <a:r>
              <a:rPr lang="en-US" dirty="0">
                <a:solidFill>
                  <a:srgbClr val="170296"/>
                </a:solidFill>
              </a:rPr>
              <a:t>electrons </a:t>
            </a:r>
            <a:r>
              <a:rPr lang="en-US" dirty="0" smtClean="0">
                <a:solidFill>
                  <a:srgbClr val="170296"/>
                </a:solidFill>
              </a:rPr>
              <a:t>and their escape rate become very low, they very effectively accumulate </a:t>
            </a:r>
            <a:r>
              <a:rPr lang="en-US" dirty="0">
                <a:solidFill>
                  <a:srgbClr val="170296"/>
                </a:solidFill>
              </a:rPr>
              <a:t>in between the electrodes and </a:t>
            </a:r>
            <a:r>
              <a:rPr lang="en-US" dirty="0" smtClean="0">
                <a:solidFill>
                  <a:srgbClr val="170296"/>
                </a:solidFill>
              </a:rPr>
              <a:t>significantly overcompensate the primary p+ space-charge by a factor of 2-3, H2+ ions are still present at </a:t>
            </a:r>
            <a:r>
              <a:rPr lang="en-US" dirty="0" err="1" smtClean="0">
                <a:solidFill>
                  <a:srgbClr val="170296"/>
                </a:solidFill>
              </a:rPr>
              <a:t>th</a:t>
            </a:r>
            <a:r>
              <a:rPr lang="en-US" dirty="0" smtClean="0">
                <a:solidFill>
                  <a:srgbClr val="170296"/>
                </a:solidFill>
              </a:rPr>
              <a:t> e level of few %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Need more studies (see next slide)</a:t>
            </a: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7/16/2014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Shiltsev | SCC at IOTA - WG6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5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0387" y="76200"/>
            <a:ext cx="8606413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Summary: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7/16/2014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Shiltsev | SCC at IOTA - WG6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54110"/>
            <a:ext cx="9144000" cy="6003889"/>
          </a:xfrm>
          <a:solidFill>
            <a:schemeClr val="bg1"/>
          </a:solidFill>
        </p:spPr>
        <p:txBody>
          <a:bodyPr rtlCol="0"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Compensation of SC forces of high current high brightness high energy proton beams can be done by placing low energy electrons of similar transverse distribution on the proton orbit :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 smtClean="0"/>
              <a:t>Produced externally (e- lenses)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Accumulated ionization electron ( e- columns)</a:t>
            </a:r>
            <a:r>
              <a:rPr lang="en-US" sz="2200" dirty="0" smtClean="0"/>
              <a:t> </a:t>
            </a:r>
            <a:endParaRPr lang="en-US" sz="2200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Simulations of </a:t>
            </a:r>
            <a:r>
              <a:rPr lang="en-US" dirty="0">
                <a:solidFill>
                  <a:srgbClr val="C00000"/>
                </a:solidFill>
              </a:rPr>
              <a:t>the </a:t>
            </a:r>
            <a:r>
              <a:rPr lang="en-US" dirty="0" err="1">
                <a:solidFill>
                  <a:srgbClr val="C00000"/>
                </a:solidFill>
              </a:rPr>
              <a:t>Fermilab</a:t>
            </a:r>
            <a:r>
              <a:rPr lang="en-US" dirty="0">
                <a:solidFill>
                  <a:srgbClr val="C00000"/>
                </a:solidFill>
              </a:rPr>
              <a:t> booster </a:t>
            </a:r>
            <a:r>
              <a:rPr lang="en-US" dirty="0" smtClean="0">
                <a:solidFill>
                  <a:srgbClr val="C00000"/>
                </a:solidFill>
              </a:rPr>
              <a:t>proton beam dynamics with </a:t>
            </a:r>
            <a:r>
              <a:rPr lang="en-US" dirty="0">
                <a:solidFill>
                  <a:srgbClr val="C00000"/>
                </a:solidFill>
              </a:rPr>
              <a:t>idealized electron distributions </a:t>
            </a:r>
            <a:r>
              <a:rPr lang="en-US" dirty="0" smtClean="0">
                <a:solidFill>
                  <a:srgbClr val="C00000"/>
                </a:solidFill>
              </a:rPr>
              <a:t>show almost complete suppression of SC effects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SC compensation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experiments with e-lenses and e-columns are planned at the IOTA ring at </a:t>
            </a:r>
            <a:r>
              <a:rPr lang="en-US" dirty="0" err="1" smtClean="0">
                <a:solidFill>
                  <a:srgbClr val="000000"/>
                </a:solidFill>
                <a:sym typeface="Wingdings" pitchFamily="2" charset="2"/>
              </a:rPr>
              <a:t>Fermilab’s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ASTA </a:t>
            </a:r>
            <a:endParaRPr lang="en-US" dirty="0">
              <a:solidFill>
                <a:srgbClr val="C00000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rgbClr val="170296"/>
                </a:solidFill>
              </a:rPr>
              <a:t>WARP-3D simulations of processes in the electron column show that longitudinal </a:t>
            </a:r>
            <a:r>
              <a:rPr lang="en-US" dirty="0">
                <a:solidFill>
                  <a:srgbClr val="170296"/>
                </a:solidFill>
              </a:rPr>
              <a:t>magnetic field </a:t>
            </a:r>
            <a:r>
              <a:rPr lang="en-US" dirty="0" smtClean="0">
                <a:solidFill>
                  <a:srgbClr val="170296"/>
                </a:solidFill>
              </a:rPr>
              <a:t>of about of less than 1T leads to accumulation of significant number of e- (overcompensation) with </a:t>
            </a:r>
            <a:r>
              <a:rPr lang="en-US" dirty="0" err="1" smtClean="0">
                <a:solidFill>
                  <a:srgbClr val="170296"/>
                </a:solidFill>
              </a:rPr>
              <a:t>trannsverse</a:t>
            </a:r>
            <a:r>
              <a:rPr lang="en-US" dirty="0" smtClean="0">
                <a:solidFill>
                  <a:srgbClr val="170296"/>
                </a:solidFill>
              </a:rPr>
              <a:t> distribution close to than one of the primary p+ beam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rgbClr val="7030A0"/>
                </a:solidFill>
                <a:sym typeface="Wingdings" pitchFamily="2" charset="2"/>
              </a:rPr>
              <a:t>Further modeling should include realistic circulation and dynamics of the primary beam of p+ (external focusing and many passes thru the e-column)</a:t>
            </a:r>
          </a:p>
        </p:txBody>
      </p:sp>
    </p:spTree>
    <p:extLst>
      <p:ext uri="{BB962C8B-B14F-4D97-AF65-F5344CB8AC3E}">
        <p14:creationId xmlns:p14="http://schemas.microsoft.com/office/powerpoint/2010/main" val="143047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    Space Charge Forces &amp; Compensation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813" y="6356350"/>
            <a:ext cx="2847975" cy="365125"/>
          </a:xfrm>
        </p:spPr>
        <p:txBody>
          <a:bodyPr lIns="45720" rIns="91440"/>
          <a:lstStyle/>
          <a:p>
            <a:pPr>
              <a:defRPr/>
            </a:pPr>
            <a:fld id="{E65DF681-6001-4D08-AACA-88C0071EE352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35844" name="Picture 6" descr="EcolumnIde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4750"/>
            <a:ext cx="91440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45" name="Object 1"/>
          <p:cNvGraphicFramePr>
            <a:graphicFrameLocks noChangeAspect="1"/>
          </p:cNvGraphicFramePr>
          <p:nvPr/>
        </p:nvGraphicFramePr>
        <p:xfrm>
          <a:off x="458788" y="1127125"/>
          <a:ext cx="336867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5" imgW="965200" imgH="457200" progId="Equation.3">
                  <p:embed/>
                </p:oleObj>
              </mc:Choice>
              <mc:Fallback>
                <p:oleObj name="Equation" r:id="rId5" imgW="965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127125"/>
                        <a:ext cx="336867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Palatino Linotype" pitchFamily="18" charset="0"/>
            </a:endParaRPr>
          </a:p>
        </p:txBody>
      </p:sp>
      <p:sp>
        <p:nvSpPr>
          <p:cNvPr id="35847" name="TextBox 10"/>
          <p:cNvSpPr txBox="1">
            <a:spLocks noChangeArrowheads="1"/>
          </p:cNvSpPr>
          <p:nvPr/>
        </p:nvSpPr>
        <p:spPr bwMode="auto">
          <a:xfrm>
            <a:off x="7478713" y="1044575"/>
            <a:ext cx="13160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B=</a:t>
            </a:r>
            <a:r>
              <a:rPr lang="en-US" altLang="en-US" b="1">
                <a:latin typeface="Times New Roman" pitchFamily="18" charset="0"/>
                <a:sym typeface="Symbol" pitchFamily="18" charset="2"/>
              </a:rPr>
              <a:t>E</a:t>
            </a:r>
            <a:endParaRPr lang="en-US" altLang="en-US" b="1">
              <a:latin typeface="Times New Roman" pitchFamily="18" charset="0"/>
            </a:endParaRPr>
          </a:p>
        </p:txBody>
      </p:sp>
      <p:cxnSp>
        <p:nvCxnSpPr>
          <p:cNvPr id="35848" name="Straight Arrow Connector 13"/>
          <p:cNvCxnSpPr>
            <a:cxnSpLocks noChangeShapeType="1"/>
          </p:cNvCxnSpPr>
          <p:nvPr/>
        </p:nvCxnSpPr>
        <p:spPr bwMode="auto">
          <a:xfrm rot="16200000" flipV="1">
            <a:off x="3309144" y="2191544"/>
            <a:ext cx="2525713" cy="285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9" name="TextBox 14"/>
          <p:cNvSpPr txBox="1">
            <a:spLocks noChangeArrowheads="1"/>
          </p:cNvSpPr>
          <p:nvPr/>
        </p:nvSpPr>
        <p:spPr bwMode="auto">
          <a:xfrm>
            <a:off x="4656138" y="747713"/>
            <a:ext cx="1160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Z, beam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direction</a:t>
            </a:r>
          </a:p>
        </p:txBody>
      </p:sp>
      <p:cxnSp>
        <p:nvCxnSpPr>
          <p:cNvPr id="35850" name="Straight Arrow Connector 15"/>
          <p:cNvCxnSpPr>
            <a:cxnSpLocks noChangeShapeType="1"/>
            <a:endCxn id="35851" idx="2"/>
          </p:cNvCxnSpPr>
          <p:nvPr/>
        </p:nvCxnSpPr>
        <p:spPr bwMode="auto">
          <a:xfrm flipV="1">
            <a:off x="4579938" y="4029075"/>
            <a:ext cx="2954337" cy="269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1" name="TextBox 17"/>
          <p:cNvSpPr txBox="1">
            <a:spLocks noChangeArrowheads="1"/>
          </p:cNvSpPr>
          <p:nvPr/>
        </p:nvSpPr>
        <p:spPr bwMode="auto">
          <a:xfrm>
            <a:off x="6375400" y="3629025"/>
            <a:ext cx="2319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r, across the beam</a:t>
            </a:r>
          </a:p>
        </p:txBody>
      </p:sp>
      <p:cxnSp>
        <p:nvCxnSpPr>
          <p:cNvPr id="35852" name="Straight Arrow Connector 18"/>
          <p:cNvCxnSpPr>
            <a:cxnSpLocks noChangeShapeType="1"/>
          </p:cNvCxnSpPr>
          <p:nvPr/>
        </p:nvCxnSpPr>
        <p:spPr bwMode="auto">
          <a:xfrm>
            <a:off x="5370513" y="3149600"/>
            <a:ext cx="2220912" cy="1588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3" name="Straight Arrow Connector 24"/>
          <p:cNvCxnSpPr>
            <a:cxnSpLocks noChangeShapeType="1"/>
          </p:cNvCxnSpPr>
          <p:nvPr/>
        </p:nvCxnSpPr>
        <p:spPr bwMode="auto">
          <a:xfrm rot="10800000">
            <a:off x="5646738" y="3381375"/>
            <a:ext cx="1908175" cy="7938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Rectangle 29"/>
          <p:cNvSpPr/>
          <p:nvPr/>
        </p:nvSpPr>
        <p:spPr bwMode="auto">
          <a:xfrm>
            <a:off x="65088" y="4191000"/>
            <a:ext cx="9144000" cy="20986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3585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5253038"/>
            <a:ext cx="4572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Shiltsev | SCC at IOTA - WG6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7/16/2014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5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95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Simulations : FNAL Booster (</a:t>
            </a:r>
            <a:r>
              <a:rPr lang="en-US" sz="4000" dirty="0" err="1" smtClean="0"/>
              <a:t>Yu.Alexahin</a:t>
            </a:r>
            <a:r>
              <a:rPr lang="en-US" sz="4000" dirty="0" smtClean="0"/>
              <a:t> &amp; </a:t>
            </a:r>
            <a:r>
              <a:rPr lang="en-US" sz="4000" dirty="0" err="1" smtClean="0"/>
              <a:t>V.Kapin</a:t>
            </a:r>
            <a:r>
              <a:rPr lang="en-US" sz="4000" dirty="0" smtClean="0"/>
              <a:t>, 2007)</a:t>
            </a:r>
            <a:endParaRPr lang="en-US" sz="4000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914400" y="6142038"/>
            <a:ext cx="8229600" cy="7159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2000" smtClean="0">
                <a:solidFill>
                  <a:srgbClr val="C00000"/>
                </a:solidFill>
              </a:rPr>
              <a:t>“space charge compensation with e-lenses works”</a:t>
            </a:r>
          </a:p>
          <a:p>
            <a:pPr algn="ctr" eaLnBrk="1" hangingPunct="1">
              <a:defRPr/>
            </a:pPr>
            <a:r>
              <a:rPr lang="en-US" altLang="en-US" sz="2000" smtClean="0">
                <a:solidFill>
                  <a:srgbClr val="C00000"/>
                </a:solidFill>
              </a:rPr>
              <a:t>More compensators the better (24</a:t>
            </a:r>
            <a:r>
              <a:rPr lang="en-US" altLang="en-US" sz="2000" smtClean="0">
                <a:solidFill>
                  <a:srgbClr val="C00000"/>
                </a:solidFill>
                <a:sym typeface="Wingdings" pitchFamily="2" charset="2"/>
              </a:rPr>
              <a:t>123 minimum)</a:t>
            </a:r>
            <a:endParaRPr lang="en-US" altLang="en-US" sz="2000" smtClean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Shiltsev | SCC at IOTA - WG6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E1572A-E9C7-4358-AF4E-9055B24E7BB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8918" name="Content Placeholder 2"/>
          <p:cNvSpPr txBox="1">
            <a:spLocks/>
          </p:cNvSpPr>
          <p:nvPr/>
        </p:nvSpPr>
        <p:spPr bwMode="auto">
          <a:xfrm>
            <a:off x="76200" y="2381250"/>
            <a:ext cx="29718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en-US" sz="2400" b="1"/>
              <a:t>Booster: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2400" b="1"/>
              <a:t>400 MeV, 474 m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2400" b="1"/>
              <a:t>P=24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2400" b="1"/>
              <a:t>N_p~4.5e12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2400" b="1"/>
              <a:t>dQ_sc=-0.3</a:t>
            </a:r>
          </a:p>
        </p:txBody>
      </p:sp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1295400"/>
            <a:ext cx="5800725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5727700"/>
            <a:ext cx="66865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7/16/2014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3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6319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Electron Charge </a:t>
            </a:r>
            <a:r>
              <a:rPr lang="en-US" sz="3600" dirty="0" smtClean="0"/>
              <a:t>Distribution: E-lens</a:t>
            </a:r>
            <a:endParaRPr lang="en-US" sz="3600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FA9ABC51-6F5F-4C18-8871-A363D1BC9723}" type="slidenum">
              <a:rPr lang="en-US" altLang="en-US" sz="1400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5</a:t>
            </a:fld>
            <a:endParaRPr lang="en-US" altLang="en-US" sz="1400" smtClean="0">
              <a:latin typeface="Times New Roman" pitchFamily="18" charset="0"/>
            </a:endParaRPr>
          </a:p>
        </p:txBody>
      </p:sp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56544"/>
            <a:ext cx="4572000" cy="351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2" y="4724400"/>
            <a:ext cx="4114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3294"/>
            <a:ext cx="4541838" cy="287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3909656"/>
            <a:ext cx="1971675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00738" y="785456"/>
            <a:ext cx="2514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Electron gun</a:t>
            </a:r>
          </a:p>
        </p:txBody>
      </p:sp>
      <p:pic>
        <p:nvPicPr>
          <p:cNvPr id="24586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4487506"/>
            <a:ext cx="1954213" cy="207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7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53049"/>
            <a:ext cx="2484438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8" name="Rectangle 6"/>
          <p:cNvSpPr>
            <a:spLocks noChangeArrowheads="1"/>
          </p:cNvSpPr>
          <p:nvPr/>
        </p:nvSpPr>
        <p:spPr bwMode="auto">
          <a:xfrm>
            <a:off x="206375" y="5807075"/>
            <a:ext cx="45720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2000" i="1" dirty="0">
                <a:latin typeface="Times New Roman" pitchFamily="18" charset="0"/>
              </a:rPr>
              <a:t>Shiltsev</a:t>
            </a:r>
            <a:r>
              <a:rPr lang="da-DK" altLang="en-US" sz="2000" dirty="0">
                <a:latin typeface="Times New Roman" pitchFamily="18" charset="0"/>
              </a:rPr>
              <a:t> et al., </a:t>
            </a:r>
            <a:r>
              <a:rPr lang="da-DK" altLang="en-US" sz="2000" i="1" dirty="0">
                <a:latin typeface="Times New Roman" pitchFamily="18" charset="0"/>
              </a:rPr>
              <a:t>PRL</a:t>
            </a:r>
            <a:r>
              <a:rPr lang="da-DK" altLang="en-US" sz="2000" dirty="0">
                <a:latin typeface="Times New Roman" pitchFamily="18" charset="0"/>
              </a:rPr>
              <a:t> 99, 244801 (2007). </a:t>
            </a:r>
            <a:r>
              <a:rPr lang="da-DK" altLang="en-US" sz="2000" i="1" dirty="0">
                <a:latin typeface="Times New Roman" pitchFamily="18" charset="0"/>
              </a:rPr>
              <a:t>Shiltsev</a:t>
            </a:r>
            <a:r>
              <a:rPr lang="da-DK" altLang="en-US" sz="2000" dirty="0">
                <a:latin typeface="Times New Roman" pitchFamily="18" charset="0"/>
              </a:rPr>
              <a:t> et al., NJP 10, 043042 (2008).</a:t>
            </a:r>
            <a:endParaRPr lang="en-US" altLang="en-US" sz="2000" dirty="0">
              <a:latin typeface="Times New Roman" pitchFamily="18" charset="0"/>
            </a:endParaRPr>
          </a:p>
        </p:txBody>
      </p:sp>
      <p:sp>
        <p:nvSpPr>
          <p:cNvPr id="24589" name="Rectangle 7"/>
          <p:cNvSpPr>
            <a:spLocks noChangeArrowheads="1"/>
          </p:cNvSpPr>
          <p:nvPr/>
        </p:nvSpPr>
        <p:spPr bwMode="auto">
          <a:xfrm>
            <a:off x="6400800" y="5916256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Times New Roman" pitchFamily="18" charset="0"/>
              </a:rPr>
              <a:t>G. </a:t>
            </a:r>
            <a:r>
              <a:rPr lang="en-US" altLang="en-US" sz="1600" i="1" dirty="0" err="1">
                <a:latin typeface="Times New Roman" pitchFamily="18" charset="0"/>
              </a:rPr>
              <a:t>Stancari</a:t>
            </a:r>
            <a:r>
              <a:rPr lang="en-US" altLang="en-US" sz="1600" dirty="0">
                <a:latin typeface="Times New Roman" pitchFamily="18" charset="0"/>
              </a:rPr>
              <a:t>, et al., (2011)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 dirty="0">
                <a:latin typeface="Times New Roman" pitchFamily="18" charset="0"/>
              </a:rPr>
              <a:t>Phys. Rev. </a:t>
            </a:r>
            <a:r>
              <a:rPr lang="en-US" altLang="en-US" sz="1600" i="1" dirty="0" err="1">
                <a:latin typeface="Times New Roman" pitchFamily="18" charset="0"/>
              </a:rPr>
              <a:t>Lett</a:t>
            </a:r>
            <a:r>
              <a:rPr lang="en-US" altLang="en-US" sz="1600" dirty="0">
                <a:latin typeface="Times New Roman" pitchFamily="18" charset="0"/>
              </a:rPr>
              <a:t>. 107, 084802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7/16/2014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Shiltsev | SCC at IOTA - WG6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283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916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err="1" smtClean="0"/>
              <a:t>TEL2</a:t>
            </a:r>
            <a:r>
              <a:rPr lang="en-US" sz="4400" dirty="0" smtClean="0"/>
              <a:t> in the </a:t>
            </a:r>
            <a:r>
              <a:rPr lang="en-US" sz="4400" dirty="0" err="1" smtClean="0"/>
              <a:t>Tevatron</a:t>
            </a:r>
            <a:r>
              <a:rPr lang="en-US" sz="4400" dirty="0" smtClean="0"/>
              <a:t> Tunnel (</a:t>
            </a:r>
            <a:r>
              <a:rPr lang="en-US" sz="4400" dirty="0" err="1" smtClean="0"/>
              <a:t>A11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pic>
        <p:nvPicPr>
          <p:cNvPr id="23555" name="Picture 3" descr="IMGP3403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027113"/>
            <a:ext cx="8785225" cy="552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8343900" y="6470650"/>
            <a:ext cx="838200" cy="381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2A3ED312-663F-4FFC-AEBE-BE557E7DFC7D}" type="slidenum">
              <a:rPr lang="en-US" altLang="en-US" sz="1400" smtClean="0">
                <a:latin typeface="Times New Roman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6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7/16/2014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Shiltsev | SCC at IOTA - WG6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5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484" y="0"/>
            <a:ext cx="9043516" cy="838200"/>
          </a:xfrm>
        </p:spPr>
        <p:txBody>
          <a:bodyPr/>
          <a:lstStyle/>
          <a:p>
            <a:r>
              <a:rPr lang="en-US" kern="0" dirty="0">
                <a:solidFill>
                  <a:srgbClr val="000000"/>
                </a:solidFill>
              </a:rPr>
              <a:t>Space-Charge Compensation: Based on neutralization by oppositely charged particles </a:t>
            </a:r>
            <a:r>
              <a:rPr lang="en-US" kern="0" dirty="0" smtClean="0">
                <a:solidFill>
                  <a:srgbClr val="000000"/>
                </a:solidFill>
              </a:rPr>
              <a:t>created by the gas ionization</a:t>
            </a: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293" y="4516895"/>
            <a:ext cx="2569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[M. </a:t>
            </a:r>
            <a:r>
              <a:rPr lang="en-US" sz="1400" dirty="0" err="1" smtClean="0">
                <a:solidFill>
                  <a:srgbClr val="000000"/>
                </a:solidFill>
              </a:rPr>
              <a:t>Reiser</a:t>
            </a:r>
            <a:r>
              <a:rPr lang="en-US" sz="1400" dirty="0" smtClean="0">
                <a:solidFill>
                  <a:srgbClr val="000000"/>
                </a:solidFill>
              </a:rPr>
              <a:t>, Theory and design of 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charged </a:t>
            </a:r>
            <a:r>
              <a:rPr lang="en-US" sz="1400" dirty="0" smtClean="0">
                <a:solidFill>
                  <a:srgbClr val="000000"/>
                </a:solidFill>
              </a:rPr>
              <a:t>particle beams (1994)]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806450" y="838200"/>
            <a:ext cx="7411972" cy="2694624"/>
            <a:chOff x="832436" y="3902728"/>
            <a:chExt cx="7411972" cy="2694624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791" y="3902728"/>
              <a:ext cx="7322617" cy="2386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832436" y="6289575"/>
              <a:ext cx="25342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[Courtesy of N</a:t>
              </a:r>
              <a:r>
                <a:rPr lang="en-US" sz="1400" dirty="0">
                  <a:solidFill>
                    <a:srgbClr val="000000"/>
                  </a:solidFill>
                </a:rPr>
                <a:t>. </a:t>
              </a:r>
              <a:r>
                <a:rPr lang="en-US" sz="1400" dirty="0" smtClean="0">
                  <a:solidFill>
                    <a:srgbClr val="000000"/>
                  </a:solidFill>
                </a:rPr>
                <a:t>Chauvin, ICIS'11]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463353"/>
              </p:ext>
            </p:extLst>
          </p:nvPr>
        </p:nvGraphicFramePr>
        <p:xfrm>
          <a:off x="402843" y="3678697"/>
          <a:ext cx="20669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수식" r:id="rId5" imgW="1625400" imgH="469800" progId="Equation.3">
                  <p:embed/>
                </p:oleObj>
              </mc:Choice>
              <mc:Fallback>
                <p:oleObj name="수식" r:id="rId5" imgW="16254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843" y="3678697"/>
                        <a:ext cx="2066925" cy="596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그룹 21"/>
          <p:cNvGrpSpPr/>
          <p:nvPr/>
        </p:nvGrpSpPr>
        <p:grpSpPr>
          <a:xfrm>
            <a:off x="3481184" y="3145134"/>
            <a:ext cx="3432081" cy="3537020"/>
            <a:chOff x="6660232" y="620688"/>
            <a:chExt cx="2151856" cy="2736305"/>
          </a:xfrm>
        </p:grpSpPr>
        <p:pic>
          <p:nvPicPr>
            <p:cNvPr id="13" name="Picture 3" descr="psrinp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2735" y="1201901"/>
              <a:ext cx="1893386" cy="215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660232" y="620688"/>
              <a:ext cx="2151856" cy="380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PSR at INP (1967)</a:t>
              </a:r>
            </a:p>
            <a:p>
              <a:pPr algn="ctr"/>
              <a:r>
                <a:rPr lang="en-US" sz="1200" dirty="0" smtClean="0"/>
                <a:t>[</a:t>
              </a:r>
              <a:r>
                <a:rPr lang="en-US" sz="1200" dirty="0" err="1" smtClean="0"/>
                <a:t>Budker</a:t>
              </a:r>
              <a:r>
                <a:rPr lang="en-US" sz="1200" dirty="0"/>
                <a:t>, </a:t>
              </a:r>
              <a:r>
                <a:rPr lang="en-US" sz="1200" dirty="0" err="1" smtClean="0"/>
                <a:t>Dimov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Dudnikov</a:t>
              </a:r>
              <a:r>
                <a:rPr lang="en-US" sz="1200" dirty="0" smtClean="0"/>
                <a:t> </a:t>
              </a:r>
              <a:r>
                <a:rPr lang="en-US" sz="1200" dirty="0"/>
                <a:t>et al</a:t>
              </a:r>
              <a:r>
                <a:rPr lang="en-US" sz="1200" dirty="0" smtClean="0"/>
                <a:t>.]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94961" y="2858394"/>
              <a:ext cx="115823" cy="21429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7/16/2014</a:t>
            </a:r>
            <a:endParaRPr lang="en-US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Shiltsev | SCC at IOTA - WG6</a:t>
            </a:r>
            <a:endParaRPr lang="en-US" b="1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63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6C9E-2A21-47CF-8561-8CB10B1FD864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Shiltsev | SCC at IOTA - WG6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2667000" cy="164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466" y="76200"/>
            <a:ext cx="8631534" cy="617136"/>
          </a:xfrm>
        </p:spPr>
        <p:txBody>
          <a:bodyPr/>
          <a:lstStyle/>
          <a:p>
            <a:r>
              <a:rPr lang="en-US" sz="4000" dirty="0" err="1" smtClean="0"/>
              <a:t>Novosibisrk</a:t>
            </a:r>
            <a:r>
              <a:rPr lang="en-US" sz="4000" dirty="0" smtClean="0"/>
              <a:t> PSR – x10 SC limit!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4583" y="855785"/>
            <a:ext cx="1295400" cy="30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1984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" y="3124200"/>
            <a:ext cx="4517136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0480" y="2971800"/>
            <a:ext cx="12954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b="1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b="1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1 MeV p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6.7 m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38200"/>
            <a:ext cx="5084610" cy="297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92214"/>
            <a:ext cx="4800600" cy="1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788" y="4038600"/>
            <a:ext cx="1831212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267200" y="4114800"/>
            <a:ext cx="31242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b="1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b="1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Gases H2, He, N2, </a:t>
            </a:r>
            <a:r>
              <a:rPr lang="en-US" sz="2400" dirty="0" err="1" smtClean="0">
                <a:solidFill>
                  <a:srgbClr val="002060"/>
                </a:solidFill>
              </a:rPr>
              <a:t>Ar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2400" dirty="0" err="1" smtClean="0">
                <a:solidFill>
                  <a:srgbClr val="7030A0"/>
                </a:solidFill>
              </a:rPr>
              <a:t>Upto</a:t>
            </a:r>
            <a:r>
              <a:rPr lang="en-US" sz="2400" dirty="0" smtClean="0">
                <a:solidFill>
                  <a:srgbClr val="7030A0"/>
                </a:solidFill>
              </a:rPr>
              <a:t> few </a:t>
            </a:r>
            <a:r>
              <a:rPr lang="en-US" sz="2400" dirty="0" err="1" smtClean="0">
                <a:solidFill>
                  <a:srgbClr val="7030A0"/>
                </a:solidFill>
              </a:rPr>
              <a:t>mTorr</a:t>
            </a:r>
            <a:endParaRPr lang="en-US" sz="2400" dirty="0" smtClean="0">
              <a:solidFill>
                <a:srgbClr val="7030A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2e12 protons (w H2) = (6-9) x SC limit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~few 100’s turns</a:t>
            </a:r>
            <a:endParaRPr lang="en-US" sz="2400" dirty="0"/>
          </a:p>
        </p:txBody>
      </p:sp>
      <p:sp>
        <p:nvSpPr>
          <p:cNvPr id="14" name="TextBox 17"/>
          <p:cNvSpPr txBox="1">
            <a:spLocks noChangeArrowheads="1"/>
          </p:cNvSpPr>
          <p:nvPr/>
        </p:nvSpPr>
        <p:spPr bwMode="auto">
          <a:xfrm rot="18943386">
            <a:off x="1245965" y="3008091"/>
            <a:ext cx="658653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Instabilities</a:t>
            </a:r>
            <a:endParaRPr lang="en-US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7/16/2014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35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499" y="175846"/>
            <a:ext cx="6640513" cy="533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Electron Columns (2007)</a:t>
            </a:r>
            <a:endParaRPr lang="en-US" sz="4000" dirty="0"/>
          </a:p>
        </p:txBody>
      </p:sp>
      <p:pic>
        <p:nvPicPr>
          <p:cNvPr id="40963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4876800"/>
            <a:ext cx="6400800" cy="1981200"/>
          </a:xfrm>
          <a:solidFill>
            <a:schemeClr val="bg1"/>
          </a:solidFill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CF7037-E6EA-433C-AA89-3C3AFE9B7531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Shiltsev | SCC at IOTA - WG6</a:t>
            </a:r>
            <a:endParaRPr lang="en-US" dirty="0"/>
          </a:p>
        </p:txBody>
      </p:sp>
      <p:pic>
        <p:nvPicPr>
          <p:cNvPr id="4096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17600"/>
            <a:ext cx="78486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Rectangle 11"/>
          <p:cNvSpPr>
            <a:spLocks noChangeArrowheads="1"/>
          </p:cNvSpPr>
          <p:nvPr/>
        </p:nvSpPr>
        <p:spPr bwMode="auto">
          <a:xfrm>
            <a:off x="152400" y="5027613"/>
            <a:ext cx="19431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 ionization electrons  +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ions escape</a:t>
            </a:r>
            <a:endParaRPr lang="en-US" altLang="en-US" sz="2000" b="1" i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70" name="TextBox 32"/>
          <p:cNvSpPr txBox="1">
            <a:spLocks noChangeArrowheads="1"/>
          </p:cNvSpPr>
          <p:nvPr/>
        </p:nvSpPr>
        <p:spPr bwMode="auto">
          <a:xfrm>
            <a:off x="6705600" y="4876800"/>
            <a:ext cx="20304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Times New Roman" pitchFamily="18" charset="0"/>
              </a:rPr>
              <a:t>“Rotating Wall”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Times New Roman" pitchFamily="18" charset="0"/>
              </a:rPr>
              <a:t>electric-field </a:t>
            </a:r>
            <a:r>
              <a:rPr lang="en-US" altLang="en-US" sz="2000" b="1">
                <a:solidFill>
                  <a:srgbClr val="C00000"/>
                </a:solidFill>
                <a:latin typeface="Times New Roman" pitchFamily="18" charset="0"/>
                <a:sym typeface="Wingdings" pitchFamily="2" charset="2"/>
              </a:rPr>
              <a:t>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Times New Roman" pitchFamily="18" charset="0"/>
                <a:sym typeface="Wingdings" pitchFamily="2" charset="2"/>
              </a:rPr>
              <a:t>helps stability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C00000"/>
              </a:solidFill>
              <a:latin typeface="Times New Roman" pitchFamily="18" charset="0"/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0971" name="Rectangle 1"/>
          <p:cNvSpPr>
            <a:spLocks noChangeArrowheads="1"/>
          </p:cNvSpPr>
          <p:nvPr/>
        </p:nvSpPr>
        <p:spPr bwMode="auto">
          <a:xfrm>
            <a:off x="6781800" y="5867400"/>
            <a:ext cx="2352675" cy="923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Palatino Linotype" pitchFamily="18" charset="0"/>
              </a:rPr>
              <a:t>C.Surko</a:t>
            </a:r>
            <a:r>
              <a:rPr lang="en-US" altLang="en-US" sz="1800" dirty="0">
                <a:latin typeface="Palatino Linotype" pitchFamily="18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Palatino Linotype" pitchFamily="18" charset="0"/>
              </a:rPr>
              <a:t>A.Kabantsev</a:t>
            </a:r>
            <a:r>
              <a:rPr lang="en-US" altLang="en-US" sz="1800" dirty="0">
                <a:latin typeface="Palatino Linotype" pitchFamily="18" charset="0"/>
              </a:rPr>
              <a:t> (UCSD)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Palatino Linotype" pitchFamily="18" charset="0"/>
              </a:rPr>
              <a:t>J.Fajans</a:t>
            </a:r>
            <a:r>
              <a:rPr lang="en-US" altLang="en-US" sz="1800" dirty="0">
                <a:latin typeface="Palatino Linotype" pitchFamily="18" charset="0"/>
              </a:rPr>
              <a:t> (USB),</a:t>
            </a:r>
          </a:p>
        </p:txBody>
      </p:sp>
      <p:pic>
        <p:nvPicPr>
          <p:cNvPr id="4097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18288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7/16/2014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92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P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3669</TotalTime>
  <Words>1437</Words>
  <Application>Microsoft Office PowerPoint</Application>
  <PresentationFormat>On-screen Show (4:3)</PresentationFormat>
  <Paragraphs>259</Paragraphs>
  <Slides>21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FNAL_TemplatePC_060514</vt:lpstr>
      <vt:lpstr>Fermilab: Footer Only</vt:lpstr>
      <vt:lpstr>수식</vt:lpstr>
      <vt:lpstr>Equation</vt:lpstr>
      <vt:lpstr>Microsoft Equation 3.0</vt:lpstr>
      <vt:lpstr>Space-charge compensation experiments at ASTA</vt:lpstr>
      <vt:lpstr>Space charge effects – Compensation - Motivation</vt:lpstr>
      <vt:lpstr>    Space Charge Forces &amp; Compensation</vt:lpstr>
      <vt:lpstr>Simulations : FNAL Booster (Yu.Alexahin &amp; V.Kapin, 2007)</vt:lpstr>
      <vt:lpstr>Electron Charge Distribution: E-lens</vt:lpstr>
      <vt:lpstr>TEL2 in the Tevatron Tunnel (A11)</vt:lpstr>
      <vt:lpstr>Space-Charge Compensation: Based on neutralization by oppositely charged particles created by the gas ionization</vt:lpstr>
      <vt:lpstr>Novosibisrk PSR – x10 SC limit!</vt:lpstr>
      <vt:lpstr>Electron Columns (2007)</vt:lpstr>
      <vt:lpstr>SCC with e-Lenses/e-Columns</vt:lpstr>
      <vt:lpstr>Issues to Explore in (Theory then) Experiment</vt:lpstr>
      <vt:lpstr>ASTA Facility</vt:lpstr>
      <vt:lpstr>PowerPoint Presentation</vt:lpstr>
      <vt:lpstr>Simulations of Accumulation of Electrons in IOTA</vt:lpstr>
      <vt:lpstr>WARP 3D Simulation Parameters</vt:lpstr>
      <vt:lpstr>PowerPoint Presentation</vt:lpstr>
      <vt:lpstr>PowerPoint Presentation</vt:lpstr>
      <vt:lpstr>PowerPoint Presentation</vt:lpstr>
      <vt:lpstr>Parameters Varied: B=0,0.5T, 1T, U=0, -2kV, -4kV</vt:lpstr>
      <vt:lpstr>Conclusions of simulations so far:</vt:lpstr>
      <vt:lpstr>Summary: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Heads meeting (new PowerPoint template…)</dc:title>
  <dc:creator>nsergei</dc:creator>
  <cp:lastModifiedBy>Vladimir Shiltsev x5241 11340N</cp:lastModifiedBy>
  <cp:revision>27</cp:revision>
  <cp:lastPrinted>2014-01-20T19:40:21Z</cp:lastPrinted>
  <dcterms:created xsi:type="dcterms:W3CDTF">2014-06-19T15:29:50Z</dcterms:created>
  <dcterms:modified xsi:type="dcterms:W3CDTF">2014-07-16T17:44:58Z</dcterms:modified>
</cp:coreProperties>
</file>