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76" r:id="rId3"/>
    <p:sldId id="269" r:id="rId4"/>
    <p:sldId id="270" r:id="rId5"/>
    <p:sldId id="277" r:id="rId6"/>
    <p:sldId id="279" r:id="rId7"/>
    <p:sldId id="265" r:id="rId8"/>
    <p:sldId id="258" r:id="rId9"/>
    <p:sldId id="259" r:id="rId10"/>
    <p:sldId id="264" r:id="rId11"/>
    <p:sldId id="260" r:id="rId12"/>
    <p:sldId id="261" r:id="rId13"/>
    <p:sldId id="263" r:id="rId14"/>
    <p:sldId id="272" r:id="rId15"/>
    <p:sldId id="267" r:id="rId16"/>
    <p:sldId id="274" r:id="rId17"/>
    <p:sldId id="280" r:id="rId18"/>
    <p:sldId id="281" r:id="rId19"/>
    <p:sldId id="273" r:id="rId20"/>
    <p:sldId id="266" r:id="rId21"/>
    <p:sldId id="275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172" autoAdjust="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TA%20Project\oct-potential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TA%20Project\oct-potential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05040465589294"/>
          <c:y val="0.13795569062137231"/>
          <c:w val="0.71717912753283819"/>
          <c:h val="0.62407457755661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new!$A$19</c:f>
              <c:strCache>
                <c:ptCount val="1"/>
                <c:pt idx="0">
                  <c:v>s, m</c:v>
                </c:pt>
              </c:strCache>
            </c:strRef>
          </c:tx>
          <c:spPr>
            <a:solidFill>
              <a:srgbClr val="FF950E"/>
            </a:solidFill>
            <a:ln>
              <a:noFill/>
            </a:ln>
          </c:spPr>
          <c:invertIfNegative val="0"/>
          <c:val>
            <c:numRef>
              <c:f>new!$D$21:$D$38</c:f>
              <c:numCache>
                <c:formatCode>General</c:formatCode>
                <c:ptCount val="18"/>
                <c:pt idx="0">
                  <c:v>1.17603885928613E-4</c:v>
                </c:pt>
                <c:pt idx="1">
                  <c:v>1.84349471736834E-4</c:v>
                </c:pt>
                <c:pt idx="2">
                  <c:v>2.91292248879647E-4</c:v>
                </c:pt>
                <c:pt idx="3">
                  <c:v>4.5989804101080698E-4</c:v>
                </c:pt>
                <c:pt idx="4">
                  <c:v>7.1558042671063303E-4</c:v>
                </c:pt>
                <c:pt idx="5">
                  <c:v>1.07558586049102E-3</c:v>
                </c:pt>
                <c:pt idx="6">
                  <c:v>1.5212341696839099E-3</c:v>
                </c:pt>
                <c:pt idx="7">
                  <c:v>1.9642124403276302E-3</c:v>
                </c:pt>
                <c:pt idx="8">
                  <c:v>2.2513570892680702E-3</c:v>
                </c:pt>
                <c:pt idx="9">
                  <c:v>2.2513570892680702E-3</c:v>
                </c:pt>
                <c:pt idx="10">
                  <c:v>1.9642124403276302E-3</c:v>
                </c:pt>
                <c:pt idx="11">
                  <c:v>1.5212341696839099E-3</c:v>
                </c:pt>
                <c:pt idx="12">
                  <c:v>1.07558586049102E-3</c:v>
                </c:pt>
                <c:pt idx="13">
                  <c:v>7.1558042671063303E-4</c:v>
                </c:pt>
                <c:pt idx="14">
                  <c:v>4.5989804101080698E-4</c:v>
                </c:pt>
                <c:pt idx="15">
                  <c:v>2.91292248879647E-4</c:v>
                </c:pt>
                <c:pt idx="16">
                  <c:v>1.84349471736834E-4</c:v>
                </c:pt>
                <c:pt idx="17">
                  <c:v>1.17603885928613E-4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99808"/>
        <c:axId val="86993536"/>
      </c:barChart>
      <c:valAx>
        <c:axId val="86993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/>
                  <a:t>B</a:t>
                </a:r>
                <a:r>
                  <a:rPr lang="en-US" sz="1600" b="0" baseline="-25000" dirty="0"/>
                  <a:t>3</a:t>
                </a:r>
                <a:r>
                  <a:rPr lang="en-US" sz="1600" b="0" dirty="0"/>
                  <a:t>,</a:t>
                </a:r>
                <a:r>
                  <a:rPr lang="en-US" sz="1600" b="0" baseline="0" dirty="0"/>
                  <a:t> G/cm</a:t>
                </a:r>
                <a:r>
                  <a:rPr lang="en-US" sz="1600" b="0" baseline="30000" dirty="0"/>
                  <a:t>3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out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86999808"/>
        <c:crosses val="autoZero"/>
        <c:crossBetween val="between"/>
      </c:valAx>
      <c:catAx>
        <c:axId val="8699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Octupole</a:t>
                </a:r>
                <a:r>
                  <a:rPr lang="en-US" sz="1600" b="0" baseline="0" dirty="0"/>
                  <a:t> #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86993536"/>
        <c:crossesAt val="0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5.4865745770603755E-2"/>
          <c:y val="9.8707569947450641E-2"/>
          <c:w val="0.90524600341455841"/>
          <c:h val="0.82175827297258908"/>
        </c:manualLayout>
      </c:layout>
      <c:scatterChart>
        <c:scatterStyle val="lineMarker"/>
        <c:varyColors val="0"/>
        <c:ser>
          <c:idx val="0"/>
          <c:order val="0"/>
          <c:tx>
            <c:strRef>
              <c:f>new!$B$19</c:f>
              <c:strCache>
                <c:ptCount val="1"/>
                <c:pt idx="0">
                  <c:v>Beta, m</c:v>
                </c:pt>
              </c:strCache>
            </c:strRef>
          </c:tx>
          <c:spPr>
            <a:ln w="22225">
              <a:solidFill>
                <a:srgbClr val="C5000B"/>
              </a:solidFill>
            </a:ln>
          </c:spPr>
          <c:marker>
            <c:symbol val="none"/>
          </c:marker>
          <c:xVal>
            <c:numRef>
              <c:f>new!$A$20:$A$39</c:f>
              <c:numCache>
                <c:formatCode>General</c:formatCode>
                <c:ptCount val="20"/>
                <c:pt idx="0">
                  <c:v>-0.95</c:v>
                </c:pt>
                <c:pt idx="1">
                  <c:v>-0.85</c:v>
                </c:pt>
                <c:pt idx="2">
                  <c:v>-0.75</c:v>
                </c:pt>
                <c:pt idx="3">
                  <c:v>-0.65</c:v>
                </c:pt>
                <c:pt idx="4">
                  <c:v>-0.55000000000000004</c:v>
                </c:pt>
                <c:pt idx="5">
                  <c:v>-0.45</c:v>
                </c:pt>
                <c:pt idx="6">
                  <c:v>-0.35</c:v>
                </c:pt>
                <c:pt idx="7">
                  <c:v>-0.25</c:v>
                </c:pt>
                <c:pt idx="8">
                  <c:v>-0.15</c:v>
                </c:pt>
                <c:pt idx="9">
                  <c:v>-0.05</c:v>
                </c:pt>
                <c:pt idx="10">
                  <c:v>0.05</c:v>
                </c:pt>
                <c:pt idx="11">
                  <c:v>0.15</c:v>
                </c:pt>
                <c:pt idx="12">
                  <c:v>0.25</c:v>
                </c:pt>
                <c:pt idx="13">
                  <c:v>0.35</c:v>
                </c:pt>
                <c:pt idx="14">
                  <c:v>0.45</c:v>
                </c:pt>
                <c:pt idx="15">
                  <c:v>0.55000000000000004</c:v>
                </c:pt>
                <c:pt idx="16">
                  <c:v>0.65</c:v>
                </c:pt>
                <c:pt idx="17">
                  <c:v>0.75</c:v>
                </c:pt>
                <c:pt idx="18">
                  <c:v>0.85</c:v>
                </c:pt>
                <c:pt idx="19">
                  <c:v>0.95</c:v>
                </c:pt>
              </c:numCache>
            </c:numRef>
          </c:xVal>
          <c:yVal>
            <c:numRef>
              <c:f>new!$B$20:$B$39</c:f>
              <c:numCache>
                <c:formatCode>General</c:formatCode>
                <c:ptCount val="20"/>
                <c:pt idx="0">
                  <c:v>2.0343027229616002</c:v>
                </c:pt>
                <c:pt idx="1">
                  <c:v>1.75894705522411</c:v>
                </c:pt>
                <c:pt idx="2">
                  <c:v>1.5141864616796701</c:v>
                </c:pt>
                <c:pt idx="3">
                  <c:v>1.30002094232829</c:v>
                </c:pt>
                <c:pt idx="4">
                  <c:v>1.11645049716996</c:v>
                </c:pt>
                <c:pt idx="5">
                  <c:v>0.96347512620468101</c:v>
                </c:pt>
                <c:pt idx="6">
                  <c:v>0.84109482943246106</c:v>
                </c:pt>
                <c:pt idx="7">
                  <c:v>0.74930960685329695</c:v>
                </c:pt>
                <c:pt idx="8">
                  <c:v>0.68811945846718703</c:v>
                </c:pt>
                <c:pt idx="9">
                  <c:v>0.65752438427413196</c:v>
                </c:pt>
                <c:pt idx="10">
                  <c:v>0.65752438427413196</c:v>
                </c:pt>
                <c:pt idx="11">
                  <c:v>0.68811945846718703</c:v>
                </c:pt>
                <c:pt idx="12">
                  <c:v>0.74930960685329695</c:v>
                </c:pt>
                <c:pt idx="13">
                  <c:v>0.84109482943246106</c:v>
                </c:pt>
                <c:pt idx="14">
                  <c:v>0.96347512620468101</c:v>
                </c:pt>
                <c:pt idx="15">
                  <c:v>1.11645049716996</c:v>
                </c:pt>
                <c:pt idx="16">
                  <c:v>1.30002094232829</c:v>
                </c:pt>
                <c:pt idx="17">
                  <c:v>1.5141864616796701</c:v>
                </c:pt>
                <c:pt idx="18">
                  <c:v>1.75894705522411</c:v>
                </c:pt>
                <c:pt idx="19">
                  <c:v>2.0343027229616002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56768"/>
        <c:axId val="81854848"/>
      </c:scatterChart>
      <c:valAx>
        <c:axId val="81854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Beta, m</a:t>
                </a:r>
                <a:endParaRPr lang="en-US" sz="1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81856768"/>
        <c:crossesAt val="-1"/>
        <c:crossBetween val="midCat"/>
      </c:valAx>
      <c:valAx>
        <c:axId val="81856768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s,</a:t>
                </a:r>
                <a:r>
                  <a:rPr lang="en-US" sz="1600" b="0" baseline="0" dirty="0"/>
                  <a:t> m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81854848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F784-01F2-40AD-B17F-2D252D707C00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30D61-4865-40A3-A164-F72D2CB1A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9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US" sz="1800" dirty="0" smtClean="0"/>
              <a:t>Regular trajectories for small amplitudes</a:t>
            </a:r>
          </a:p>
          <a:p>
            <a:pPr lvl="1" algn="l"/>
            <a:r>
              <a:rPr lang="en-US" sz="1800" dirty="0" smtClean="0"/>
              <a:t>Resonant islands for larger amplitudes</a:t>
            </a:r>
          </a:p>
          <a:p>
            <a:pPr lvl="1" algn="l"/>
            <a:r>
              <a:rPr lang="en-US" sz="1800" dirty="0" smtClean="0"/>
              <a:t>Chaos and particle loss for even larger amplitudes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3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US" sz="1800" dirty="0" smtClean="0"/>
              <a:t>Regular trajectories for small amplitudes</a:t>
            </a:r>
          </a:p>
          <a:p>
            <a:pPr lvl="1" algn="l"/>
            <a:r>
              <a:rPr lang="en-US" sz="1800" dirty="0" smtClean="0"/>
              <a:t>Resonant islands for larger amplitudes</a:t>
            </a:r>
          </a:p>
          <a:p>
            <a:pPr lvl="1" algn="l"/>
            <a:r>
              <a:rPr lang="en-US" sz="1800" dirty="0" smtClean="0"/>
              <a:t>Chaos and particle loss for even larger amplitudes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3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200" dirty="0" smtClean="0"/>
              <a:t>McMillan (1967) – first successful 1-D example</a:t>
            </a:r>
          </a:p>
          <a:p>
            <a:pPr lvl="1"/>
            <a:r>
              <a:rPr lang="en-US" sz="2200" dirty="0" err="1" smtClean="0"/>
              <a:t>Perevedentsev</a:t>
            </a:r>
            <a:r>
              <a:rPr lang="en-US" sz="2200" dirty="0" smtClean="0"/>
              <a:t>, </a:t>
            </a:r>
            <a:r>
              <a:rPr lang="en-US" sz="2200" dirty="0" err="1" smtClean="0"/>
              <a:t>Danilov</a:t>
            </a:r>
            <a:r>
              <a:rPr lang="en-US" sz="2200" dirty="0" smtClean="0"/>
              <a:t> (1990 - 1995) – several 1D, 2D examples</a:t>
            </a:r>
          </a:p>
          <a:p>
            <a:pPr lvl="1"/>
            <a:r>
              <a:rPr lang="en-US" sz="2200" dirty="0" smtClean="0"/>
              <a:t>Cary </a:t>
            </a:r>
            <a:r>
              <a:rPr lang="en-US" sz="2200" dirty="0" err="1" smtClean="0"/>
              <a:t>etc</a:t>
            </a:r>
            <a:r>
              <a:rPr lang="en-US" sz="2200" dirty="0" smtClean="0"/>
              <a:t> (1994) – approximate integrability</a:t>
            </a:r>
          </a:p>
          <a:p>
            <a:pPr lvl="1"/>
            <a:r>
              <a:rPr lang="en-US" sz="2200" dirty="0" err="1" smtClean="0"/>
              <a:t>Danilov</a:t>
            </a:r>
            <a:r>
              <a:rPr lang="en-US" sz="2200" dirty="0" smtClean="0"/>
              <a:t>, </a:t>
            </a:r>
            <a:r>
              <a:rPr lang="en-US" sz="2200" dirty="0" err="1" smtClean="0"/>
              <a:t>Nagaitsev</a:t>
            </a:r>
            <a:r>
              <a:rPr lang="en-US" sz="2200" dirty="0" smtClean="0"/>
              <a:t> (2010) – practical 2D integrability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5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file:///C:\Users\Seregy\Documents\map1.xmcd\Selection%2019%20659%20369%2096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file:///C:\Users\Seregy\Documents\map1.xmcd\Selection%2019%20659%20340%2093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chart" Target="../charts/chart2.xml"/><Relationship Id="rId4" Type="http://schemas.openxmlformats.org/officeDocument/2006/relationships/image" Target="../media/image9.wmf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Sergey A. Antipov, The University of Chicago</a:t>
            </a:r>
          </a:p>
          <a:p>
            <a:r>
              <a:rPr lang="en-US" sz="2400" dirty="0" smtClean="0"/>
              <a:t>Sergei </a:t>
            </a:r>
            <a:r>
              <a:rPr lang="en-US" sz="2400" dirty="0" err="1" smtClean="0"/>
              <a:t>Nagaitsev</a:t>
            </a:r>
            <a:r>
              <a:rPr lang="en-US" sz="2400" dirty="0" smtClean="0"/>
              <a:t>, Alexander </a:t>
            </a:r>
            <a:r>
              <a:rPr lang="en-US" sz="2400" dirty="0" err="1" smtClean="0"/>
              <a:t>Valishev</a:t>
            </a:r>
            <a:r>
              <a:rPr lang="en-US" sz="2400" dirty="0" smtClean="0"/>
              <a:t>, FNAL</a:t>
            </a:r>
            <a:endParaRPr lang="ru-RU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Quasi-Integrable </a:t>
            </a:r>
            <a:r>
              <a:rPr lang="en-US" sz="3200" dirty="0"/>
              <a:t>Optics </a:t>
            </a:r>
            <a:r>
              <a:rPr lang="en-US" sz="3200" dirty="0" smtClean="0"/>
              <a:t>Experiment at IOTA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36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6D simulations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 numCol="2" spcCol="720000">
            <a:normAutofit/>
          </a:bodyPr>
          <a:lstStyle/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US" sz="2400" dirty="0" err="1"/>
              <a:t>Lifetrac</a:t>
            </a:r>
            <a:r>
              <a:rPr lang="en-US" sz="2400" dirty="0"/>
              <a:t> code by D. </a:t>
            </a:r>
            <a:r>
              <a:rPr lang="en-US" sz="2400" dirty="0" err="1" smtClean="0"/>
              <a:t>Shatilov</a:t>
            </a:r>
            <a:r>
              <a:rPr lang="en-US" sz="2400" dirty="0" smtClean="0"/>
              <a:t> </a:t>
            </a:r>
          </a:p>
          <a:p>
            <a:pPr marL="731520" lvl="1" indent="-457200">
              <a:lnSpc>
                <a:spcPct val="120000"/>
              </a:lnSpc>
            </a:pPr>
            <a:r>
              <a:rPr lang="en-US" sz="2000" dirty="0" smtClean="0"/>
              <a:t>Tracking</a:t>
            </a:r>
          </a:p>
          <a:p>
            <a:pPr marL="731520" lvl="1" indent="-457200">
              <a:lnSpc>
                <a:spcPct val="120000"/>
              </a:lnSpc>
            </a:pPr>
            <a:r>
              <a:rPr lang="en-US" sz="2000" dirty="0" smtClean="0"/>
              <a:t>Frequency map analysis</a:t>
            </a:r>
            <a:endParaRPr lang="en-US" sz="20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Model includes: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Dipoles, dipole fringe </a:t>
            </a:r>
            <a:r>
              <a:rPr lang="en-US" sz="2000" dirty="0"/>
              <a:t>fields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Quadrupoles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RF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Octupoles</a:t>
            </a:r>
            <a:endParaRPr lang="en-US" sz="2000" dirty="0"/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000" dirty="0"/>
              <a:t>No </a:t>
            </a:r>
            <a:r>
              <a:rPr lang="en-US" sz="2000" dirty="0" err="1" smtClean="0"/>
              <a:t>sextupoles</a:t>
            </a:r>
            <a:endParaRPr lang="en-US" sz="20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Betatron and synchrotron motion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Chromaticity</a:t>
            </a:r>
          </a:p>
          <a:p>
            <a:endParaRPr lang="ru-RU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Frequency map analysis: 1 section, octupole magnet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291916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Tune spread: 0.03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5291916"/>
            <a:ext cx="25291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Stable region: 2.5 x 2.5 mm</a:t>
            </a:r>
            <a:endParaRPr lang="ru-RU" dirty="0"/>
          </a:p>
        </p:txBody>
      </p:sp>
      <p:pic>
        <p:nvPicPr>
          <p:cNvPr id="8194" name="Picture 2" descr="D:\IOTA Project\FMAs\Oct_only_Q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61" y="1640348"/>
            <a:ext cx="4051579" cy="33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OTA Project\FMAs\Oct_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4" y="1628800"/>
            <a:ext cx="38873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5" y="274638"/>
            <a:ext cx="8111245" cy="6340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Tracking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pic>
        <p:nvPicPr>
          <p:cNvPr id="4098" name="Picture 2" descr="D:\IOTA Project\Presentations\H vs 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44824"/>
            <a:ext cx="4536504" cy="38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9032" y="1862141"/>
            <a:ext cx="2574816" cy="4159147"/>
            <a:chOff x="485016" y="998045"/>
            <a:chExt cx="3150880" cy="4733869"/>
          </a:xfrm>
        </p:grpSpPr>
        <p:pic>
          <p:nvPicPr>
            <p:cNvPr id="4099" name="Picture 3" descr="D:\IOTA Project\Presentations\X-P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16" y="998045"/>
              <a:ext cx="3150880" cy="235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D:\IOTA Project\Presentations\Y-P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16" y="3372966"/>
              <a:ext cx="3150880" cy="235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427984" y="151672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Hamiltonian is conserved</a:t>
            </a:r>
            <a:endParaRPr lang="ru-RU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1672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Motion is bounded</a:t>
            </a:r>
            <a:endParaRPr lang="ru-RU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5555" y="917444"/>
            <a:ext cx="788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Simulated time – 1sec: no particles lost within stable region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2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FMA: 1 section, quadrupole + octupole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085184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Tune spread: 0.05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2592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Stable region: 2.5 x 1.8 mm</a:t>
            </a:r>
            <a:endParaRPr lang="ru-RU" dirty="0"/>
          </a:p>
        </p:txBody>
      </p:sp>
      <p:pic>
        <p:nvPicPr>
          <p:cNvPr id="10242" name="Picture 2" descr="D:\IOTA Project\FMAs\Quad+O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3129"/>
            <a:ext cx="3816424" cy="34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IOTA Project\FMAs\Quad&amp;Oct-Q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33129"/>
            <a:ext cx="3933534" cy="33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Experimental procedure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Two kickers, horizontal and vertical, place particles at arbitrary points in phase space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Measure beam position </a:t>
            </a:r>
            <a:r>
              <a:rPr lang="en-US" sz="2400" dirty="0" smtClean="0"/>
              <a:t>on </a:t>
            </a:r>
            <a:r>
              <a:rPr lang="en-US" sz="2400" dirty="0"/>
              <a:t>every </a:t>
            </a:r>
            <a:r>
              <a:rPr lang="en-US" sz="2400" dirty="0" smtClean="0"/>
              <a:t>turn</a:t>
            </a:r>
            <a:br>
              <a:rPr lang="en-US" sz="2400" dirty="0" smtClean="0"/>
            </a:br>
            <a:r>
              <a:rPr lang="en-US" sz="2400" dirty="0" smtClean="0"/>
              <a:t>to create Poincare </a:t>
            </a:r>
            <a:r>
              <a:rPr lang="en-US" sz="2400" dirty="0"/>
              <a:t>map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As </a:t>
            </a:r>
            <a:r>
              <a:rPr lang="en-US" sz="2400" dirty="0"/>
              <a:t>electrons lose energy due to</a:t>
            </a:r>
            <a:br>
              <a:rPr lang="en-US" sz="2400" dirty="0"/>
            </a:br>
            <a:r>
              <a:rPr lang="en-US" sz="2400" dirty="0"/>
              <a:t>synchrotron radiation, </a:t>
            </a:r>
            <a:br>
              <a:rPr lang="en-US" sz="2400" dirty="0"/>
            </a:br>
            <a:r>
              <a:rPr lang="en-US" sz="2400" dirty="0"/>
              <a:t>they will cover all available phase space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Can </a:t>
            </a:r>
            <a:r>
              <a:rPr lang="en-US" sz="2400" dirty="0">
                <a:solidFill>
                  <a:srgbClr val="C00000"/>
                </a:solidFill>
              </a:rPr>
              <a:t>control the strength on the nonlinearity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Final goal – dependence of betatron frequency on amplitude</a:t>
            </a:r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54949"/>
              </p:ext>
            </p:extLst>
          </p:nvPr>
        </p:nvGraphicFramePr>
        <p:xfrm>
          <a:off x="3434531" y="2589981"/>
          <a:ext cx="6334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4531" y="2589981"/>
                        <a:ext cx="633413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0EF1-986C-4CA9-9853-ED9978E1135E}" type="slidenum">
              <a:rPr lang="ru-RU" smtClean="0"/>
              <a:t>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pic>
        <p:nvPicPr>
          <p:cNvPr id="5248" name="Picture 128" descr="D:\Tracking\Trajector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88393"/>
            <a:ext cx="3628463" cy="27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2800" dirty="0" smtClean="0"/>
              <a:t>Two kickers create an arbitrary transverse kick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Horizontal + vertical </a:t>
            </a:r>
            <a:r>
              <a:rPr lang="en-US" sz="2400" dirty="0" err="1" smtClean="0"/>
              <a:t>stripline</a:t>
            </a:r>
            <a:r>
              <a:rPr lang="en-US" sz="2400" dirty="0" smtClean="0"/>
              <a:t> kickers</a:t>
            </a:r>
          </a:p>
          <a:p>
            <a:r>
              <a:rPr lang="en-US" sz="2400" dirty="0" smtClean="0"/>
              <a:t>Rectangular pulses up to 25 kV</a:t>
            </a:r>
            <a:br>
              <a:rPr lang="en-US" sz="2400" dirty="0" smtClean="0"/>
            </a:br>
            <a:r>
              <a:rPr lang="en-US" sz="2400" dirty="0" smtClean="0"/>
              <a:t> ~ 100 ns duration.</a:t>
            </a:r>
          </a:p>
          <a:p>
            <a:r>
              <a:rPr lang="en-US" sz="2400" dirty="0" smtClean="0"/>
              <a:t>Repetition rate &lt; 1 Hz</a:t>
            </a:r>
            <a:endParaRPr lang="ru-RU" sz="2400" dirty="0" smtClean="0"/>
          </a:p>
          <a:p>
            <a:r>
              <a:rPr lang="en-US" sz="2400" dirty="0" smtClean="0"/>
              <a:t>Adjustable voltage 0 – 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max</a:t>
            </a:r>
            <a:endParaRPr lang="en-US" sz="2400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462242" cy="49434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539552" y="4293095"/>
            <a:ext cx="4536504" cy="1789074"/>
            <a:chOff x="286891" y="4221088"/>
            <a:chExt cx="4789165" cy="1979226"/>
          </a:xfrm>
        </p:grpSpPr>
        <p:pic>
          <p:nvPicPr>
            <p:cNvPr id="10242" name="Picture 2" descr="D:\IOTA Project\Presentations\Pictures\kicker1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91" y="4221088"/>
              <a:ext cx="4789165" cy="157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86891" y="5791727"/>
              <a:ext cx="2128518" cy="40858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ourtesy A. Didenko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325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Beam position can be measured precisely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 numCol="2" spcCol="360000">
            <a:normAutofit/>
          </a:bodyPr>
          <a:lstStyle/>
          <a:p>
            <a:r>
              <a:rPr lang="en-US" sz="2400" dirty="0" smtClean="0">
                <a:latin typeface="Perpetua" pitchFamily="18" charset="0"/>
              </a:rPr>
              <a:t>20 horizontal and vertical BPMs</a:t>
            </a:r>
          </a:p>
          <a:p>
            <a:pPr lvl="1"/>
            <a:r>
              <a:rPr lang="en-US" sz="2000" dirty="0" smtClean="0">
                <a:latin typeface="Perpetua" pitchFamily="18" charset="0"/>
              </a:rPr>
              <a:t>Button type</a:t>
            </a:r>
          </a:p>
          <a:p>
            <a:pPr lvl="1"/>
            <a:r>
              <a:rPr lang="en-US" sz="2000" dirty="0" smtClean="0">
                <a:latin typeface="Perpetua" pitchFamily="18" charset="0"/>
              </a:rPr>
              <a:t>1 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en-US" sz="2000" dirty="0" smtClean="0">
                <a:latin typeface="Perpetua" pitchFamily="18" charset="0"/>
                <a:cs typeface="Times New Roman"/>
              </a:rPr>
              <a:t>m closed orbit resolution</a:t>
            </a:r>
          </a:p>
          <a:p>
            <a:pPr lvl="1"/>
            <a:r>
              <a:rPr lang="en-US" sz="2000" dirty="0" smtClean="0">
                <a:latin typeface="Perpetua" pitchFamily="18" charset="0"/>
                <a:cs typeface="Times New Roman"/>
              </a:rPr>
              <a:t>100 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en-US" sz="2000" dirty="0" smtClean="0">
                <a:latin typeface="Perpetua" pitchFamily="18" charset="0"/>
                <a:cs typeface="Times New Roman"/>
              </a:rPr>
              <a:t>m turn-by turn resolution</a:t>
            </a:r>
          </a:p>
          <a:p>
            <a:pPr lvl="1"/>
            <a:endParaRPr lang="en-US" sz="2000" dirty="0" smtClean="0">
              <a:latin typeface="Perpetua" pitchFamily="18" charset="0"/>
              <a:cs typeface="Times New Roman"/>
            </a:endParaRPr>
          </a:p>
          <a:p>
            <a:pPr lvl="1"/>
            <a:endParaRPr lang="en-US" sz="2000" dirty="0">
              <a:latin typeface="Perpetua" pitchFamily="18" charset="0"/>
              <a:cs typeface="Times New Roman"/>
            </a:endParaRPr>
          </a:p>
          <a:p>
            <a:pPr lvl="1"/>
            <a:endParaRPr lang="en-US" sz="2000" dirty="0" smtClean="0">
              <a:latin typeface="Perpetua" pitchFamily="18" charset="0"/>
              <a:cs typeface="Times New Roman"/>
            </a:endParaRPr>
          </a:p>
          <a:p>
            <a:pPr lvl="1"/>
            <a:endParaRPr lang="en-US" sz="2000" dirty="0">
              <a:latin typeface="Perpetua" pitchFamily="18" charset="0"/>
              <a:cs typeface="Times New Roman"/>
            </a:endParaRPr>
          </a:p>
          <a:p>
            <a:pPr lvl="1"/>
            <a:endParaRPr lang="en-US" sz="2000" dirty="0" smtClean="0">
              <a:latin typeface="Perpetua" pitchFamily="18" charset="0"/>
              <a:cs typeface="Times New Roman"/>
            </a:endParaRPr>
          </a:p>
          <a:p>
            <a:pPr lvl="1"/>
            <a:endParaRPr lang="en-US" sz="2000" dirty="0">
              <a:latin typeface="Perpetua" pitchFamily="18" charset="0"/>
              <a:cs typeface="Times New Roman"/>
            </a:endParaRPr>
          </a:p>
          <a:p>
            <a:pPr lvl="1"/>
            <a:endParaRPr lang="en-US" sz="2000" dirty="0" smtClean="0">
              <a:latin typeface="Perpetua" pitchFamily="18" charset="0"/>
              <a:cs typeface="Times New Roman"/>
            </a:endParaRPr>
          </a:p>
          <a:p>
            <a:pPr lvl="1"/>
            <a:endParaRPr lang="en-US" sz="2000" dirty="0">
              <a:latin typeface="Perpetua" pitchFamily="18" charset="0"/>
              <a:cs typeface="Times New Roman"/>
            </a:endParaRPr>
          </a:p>
          <a:p>
            <a:r>
              <a:rPr lang="en-US" sz="2400" dirty="0" smtClean="0">
                <a:latin typeface="Perpetua" pitchFamily="18" charset="0"/>
                <a:cs typeface="Times New Roman"/>
              </a:rPr>
              <a:t>8 SR ports to measure beam size</a:t>
            </a:r>
          </a:p>
          <a:p>
            <a:pPr lvl="1"/>
            <a:endParaRPr lang="en-US" sz="2000" dirty="0">
              <a:latin typeface="Perpetua" pitchFamily="18" charset="0"/>
              <a:cs typeface="Times New Roman"/>
            </a:endParaRPr>
          </a:p>
          <a:p>
            <a:pPr lvl="1"/>
            <a:endParaRPr lang="ru-RU" sz="2000" dirty="0"/>
          </a:p>
        </p:txBody>
      </p:sp>
      <p:pic>
        <p:nvPicPr>
          <p:cNvPr id="8194" name="Picture 2" descr="D:\IOTA Project\Presentations\Pictures\BPM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212976"/>
            <a:ext cx="6093515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58316" y="6309320"/>
            <a:ext cx="230425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Valishev</a:t>
            </a:r>
            <a:r>
              <a:rPr lang="en-US" dirty="0" smtClean="0"/>
              <a:t>, IOTA Design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8280920" cy="779686"/>
          </a:xfrm>
        </p:spPr>
        <p:txBody>
          <a:bodyPr>
            <a:noAutofit/>
          </a:bodyPr>
          <a:lstStyle/>
          <a:p>
            <a:r>
              <a:rPr lang="en-US" sz="2800" dirty="0" smtClean="0"/>
              <a:t>Octupole imperfections:</a:t>
            </a:r>
            <a:br>
              <a:rPr lang="en-US" sz="2800" dirty="0" smtClean="0"/>
            </a:br>
            <a:r>
              <a:rPr lang="en-US" sz="2800" dirty="0" smtClean="0"/>
              <a:t>stable region reduces insignificantly</a:t>
            </a:r>
            <a:endParaRPr lang="ru-RU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340768"/>
            <a:ext cx="3733800" cy="541040"/>
          </a:xfrm>
        </p:spPr>
        <p:txBody>
          <a:bodyPr/>
          <a:lstStyle/>
          <a:p>
            <a:r>
              <a:rPr lang="en-US" b="0" dirty="0" smtClean="0"/>
              <a:t>No imperfections</a:t>
            </a:r>
            <a:endParaRPr lang="ru-RU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53000" y="1340768"/>
            <a:ext cx="3733800" cy="541040"/>
          </a:xfrm>
        </p:spPr>
        <p:txBody>
          <a:bodyPr/>
          <a:lstStyle/>
          <a:p>
            <a:r>
              <a:rPr lang="en-US" b="0" dirty="0" smtClean="0"/>
              <a:t>Octupole error, </a:t>
            </a:r>
            <a:r>
              <a:rPr lang="el-GR" b="0" dirty="0" smtClean="0">
                <a:latin typeface="Times New Roman"/>
                <a:cs typeface="Times New Roman"/>
              </a:rPr>
              <a:t>σ</a:t>
            </a:r>
            <a:r>
              <a:rPr lang="en-US" b="0" dirty="0" smtClean="0">
                <a:latin typeface="Times New Roman"/>
                <a:cs typeface="Times New Roman"/>
              </a:rPr>
              <a:t> = 0.1</a:t>
            </a:r>
            <a:endParaRPr lang="ru-RU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9220" name="Picture 4" descr="D:\IOTA Project\FMAs\Oct_onl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733800" cy="33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IOTA Project\FMAs\Oct_only_rnd10.pn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84" y="2132856"/>
            <a:ext cx="3733800" cy="33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8280920" cy="779686"/>
          </a:xfrm>
        </p:spPr>
        <p:txBody>
          <a:bodyPr>
            <a:noAutofit/>
          </a:bodyPr>
          <a:lstStyle/>
          <a:p>
            <a:r>
              <a:rPr lang="en-US" sz="2800" dirty="0" smtClean="0"/>
              <a:t>Lattice imperfections:</a:t>
            </a:r>
            <a:br>
              <a:rPr lang="en-US" sz="2800" dirty="0" smtClean="0"/>
            </a:br>
            <a:r>
              <a:rPr lang="en-US" sz="2800" dirty="0" smtClean="0"/>
              <a:t>stable region reduces insignificantly</a:t>
            </a:r>
            <a:endParaRPr lang="ru-RU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340768"/>
            <a:ext cx="3733800" cy="541040"/>
          </a:xfrm>
        </p:spPr>
        <p:txBody>
          <a:bodyPr/>
          <a:lstStyle/>
          <a:p>
            <a:r>
              <a:rPr lang="en-US" b="0" dirty="0" smtClean="0"/>
              <a:t>No imperfections</a:t>
            </a:r>
            <a:endParaRPr lang="ru-RU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53000" y="1340768"/>
            <a:ext cx="3733800" cy="541040"/>
          </a:xfrm>
        </p:spPr>
        <p:txBody>
          <a:bodyPr/>
          <a:lstStyle/>
          <a:p>
            <a:r>
              <a:rPr lang="el-GR" b="0" dirty="0" smtClean="0">
                <a:latin typeface="Times New Roman"/>
                <a:cs typeface="Times New Roman"/>
              </a:rPr>
              <a:t>Δβ</a:t>
            </a:r>
            <a:r>
              <a:rPr lang="en-US" b="0" dirty="0" smtClean="0">
                <a:latin typeface="Times New Roman"/>
                <a:cs typeface="Times New Roman"/>
              </a:rPr>
              <a:t> = 1%,  </a:t>
            </a:r>
            <a:r>
              <a:rPr lang="el-GR" b="0" dirty="0" smtClean="0">
                <a:latin typeface="Times New Roman"/>
                <a:cs typeface="Times New Roman"/>
              </a:rPr>
              <a:t>ΔΦ</a:t>
            </a:r>
            <a:r>
              <a:rPr lang="en-US" b="0" dirty="0" smtClean="0">
                <a:latin typeface="Times New Roman"/>
                <a:cs typeface="Times New Roman"/>
              </a:rPr>
              <a:t> = 3·10</a:t>
            </a:r>
            <a:r>
              <a:rPr lang="en-US" b="0" baseline="30000" dirty="0" smtClean="0">
                <a:latin typeface="Times New Roman"/>
                <a:cs typeface="Times New Roman"/>
              </a:rPr>
              <a:t>-3</a:t>
            </a:r>
            <a:endParaRPr lang="ru-RU" b="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9220" name="Picture 4" descr="D:\IOTA Project\FMAs\Oct_onl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733800" cy="33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pic>
        <p:nvPicPr>
          <p:cNvPr id="10242" name="Picture 2" descr="D:\IOTA Project\FMAs\Quad_errors.pn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733800" cy="334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Sources of error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4895056"/>
          </a:xfrm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Lattice imperfections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Beta functions: 0.01 (relative)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Phase advance: 0.001</a:t>
            </a:r>
          </a:p>
          <a:p>
            <a:pPr lvl="1"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Octupole magnet errors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Less than 0.1</a:t>
            </a:r>
          </a:p>
          <a:p>
            <a:pPr lvl="1"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Bunch transverse size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~ 0.1 mm, RMS</a:t>
            </a:r>
          </a:p>
          <a:p>
            <a:pPr lvl="1"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Perpetua" pitchFamily="18" charset="0"/>
              </a:rPr>
              <a:t>Other: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Perpetua" pitchFamily="18" charset="0"/>
              </a:rPr>
              <a:t>BPM resolution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Perpetua" pitchFamily="18" charset="0"/>
              </a:rPr>
              <a:t>FFT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Perpetua" pitchFamily="18" charset="0"/>
              </a:rPr>
              <a:t>Energy loss</a:t>
            </a:r>
            <a:endParaRPr lang="en-US" sz="2200" dirty="0">
              <a:latin typeface="Perpetua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2339752" y="5589240"/>
            <a:ext cx="4036449" cy="461665"/>
            <a:chOff x="1907704" y="5589240"/>
            <a:chExt cx="4036449" cy="46166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471648"/>
                </p:ext>
              </p:extLst>
            </p:nvPr>
          </p:nvGraphicFramePr>
          <p:xfrm>
            <a:off x="3131840" y="5589240"/>
            <a:ext cx="2812313" cy="425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3" name="Equation" r:id="rId4" imgW="1511280" imgH="228600" progId="Equation.DSMT4">
                    <p:embed/>
                  </p:oleObj>
                </mc:Choice>
                <mc:Fallback>
                  <p:oleObj name="Equation" r:id="rId4" imgW="1511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31840" y="5589240"/>
                          <a:ext cx="2812313" cy="4253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907704" y="558924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Overall: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2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2400" cy="922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Motivation: linear dynamics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 numCol="2" spcCol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Linear </a:t>
            </a:r>
            <a:r>
              <a:rPr lang="en-US" sz="2400" dirty="0"/>
              <a:t>focusing </a:t>
            </a:r>
            <a:r>
              <a:rPr lang="en-US" sz="2400" dirty="0" smtClean="0"/>
              <a:t>lattice –  betatron tunes of different particles are almost equal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In ideal case, particle motion is unconditionally stable</a:t>
            </a:r>
            <a:endParaRPr lang="en-US" sz="2400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4644008" y="2689756"/>
            <a:ext cx="3744416" cy="3475548"/>
            <a:chOff x="4788024" y="2617748"/>
            <a:chExt cx="3744416" cy="347554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350508"/>
                </p:ext>
              </p:extLst>
            </p:nvPr>
          </p:nvGraphicFramePr>
          <p:xfrm>
            <a:off x="4788024" y="2996952"/>
            <a:ext cx="3600400" cy="3096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7" name="Mathcad" r:id="rId4" imgW="3333600" imgH="2867040" progId="Mathcad">
                    <p:link updateAutomatic="1"/>
                  </p:oleObj>
                </mc:Choice>
                <mc:Fallback>
                  <p:oleObj name="Mathcad" r:id="rId4" imgW="3333600" imgH="2867040" progId="Mathcad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88024" y="2996952"/>
                          <a:ext cx="3600400" cy="30963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5220072" y="2617748"/>
              <a:ext cx="3312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Phase space trajectories of perfectly linear 1D motion in normalized coordinates </a:t>
              </a:r>
              <a:endParaRPr lang="ru-RU" sz="1400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ru-R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possible to achieve tune spreads ~ 10</a:t>
            </a:r>
            <a:r>
              <a:rPr lang="en-US" baseline="30000" dirty="0" smtClean="0"/>
              <a:t>-2</a:t>
            </a:r>
            <a:r>
              <a:rPr lang="en-US" dirty="0" smtClean="0"/>
              <a:t> with just conventional magnet components and still retain large dynamic aperture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Search for optimal combination  in terms of tune spread/size of dynamic aperture/complexity of the potential</a:t>
            </a:r>
          </a:p>
          <a:p>
            <a:r>
              <a:rPr lang="en-US" dirty="0" smtClean="0"/>
              <a:t>Compare with </a:t>
            </a:r>
            <a:r>
              <a:rPr lang="en-US" smtClean="0"/>
              <a:t>full nonlinear </a:t>
            </a:r>
            <a:r>
              <a:rPr lang="en-US" dirty="0" smtClean="0"/>
              <a:t>potential</a:t>
            </a:r>
            <a:endParaRPr lang="ru-R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4056" y="2996952"/>
            <a:ext cx="7772400" cy="93610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Next steps</a:t>
            </a:r>
            <a:endParaRPr lang="ru-RU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4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64" y="2141984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Backup </a:t>
            </a:r>
            <a:r>
              <a:rPr lang="en-US" dirty="0" smtClean="0"/>
              <a:t>slides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6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447856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>
                <a:latin typeface="Helvetica" pitchFamily="-84" charset="0"/>
                <a:ea typeface="ＭＳ Ｐゴシック" pitchFamily="34" charset="-128"/>
              </a:rPr>
              <a:t>Thick octupoles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72513" cy="490616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cs typeface="Helvetica"/>
              </a:rPr>
              <a:t>While dynamic aperture is limited, the attainable tune spread remains large</a:t>
            </a:r>
            <a:endParaRPr lang="en-US" dirty="0">
              <a:cs typeface="Helvetica"/>
            </a:endParaRPr>
          </a:p>
          <a:p>
            <a:pPr marL="457200" indent="-457200">
              <a:buFont typeface="Wingdings" charset="2"/>
              <a:buAutoNum type="arabicPlain" startAt="3"/>
              <a:defRPr/>
            </a:pPr>
            <a:endParaRPr lang="en-US" dirty="0" smtClean="0">
              <a:cs typeface="Helvetica"/>
            </a:endParaRPr>
          </a:p>
          <a:p>
            <a:pPr marL="457200" indent="-457200">
              <a:buFont typeface="Wingdings" charset="2"/>
              <a:buAutoNum type="arabicPlain" startAt="3"/>
              <a:defRPr/>
            </a:pPr>
            <a:endParaRPr lang="en-US" dirty="0">
              <a:cs typeface="Helvetica"/>
            </a:endParaRPr>
          </a:p>
          <a:p>
            <a:pPr marL="457200" indent="-457200">
              <a:buFont typeface="Wingdings" charset="2"/>
              <a:buAutoNum type="arabicPlain" startAt="3"/>
              <a:defRPr/>
            </a:pPr>
            <a:endParaRPr lang="en-US" dirty="0" smtClean="0">
              <a:cs typeface="Helvetica"/>
            </a:endParaRPr>
          </a:p>
          <a:p>
            <a:pPr marL="457200" indent="-457200">
              <a:buFont typeface="Wingdings" charset="2"/>
              <a:buAutoNum type="arabicPlain" startAt="3"/>
              <a:defRPr/>
            </a:pPr>
            <a:endParaRPr lang="en-US" dirty="0">
              <a:cs typeface="Helvetica"/>
            </a:endParaRPr>
          </a:p>
          <a:p>
            <a:pPr marL="457200" indent="-457200">
              <a:buFont typeface="Wingdings" charset="2"/>
              <a:buAutoNum type="arabicPlain" startAt="3"/>
              <a:defRPr/>
            </a:pPr>
            <a:endParaRPr lang="en-US" dirty="0" smtClean="0">
              <a:cs typeface="Helvetica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cs typeface="Helvetica"/>
            </a:endParaRPr>
          </a:p>
          <a:p>
            <a:pPr>
              <a:buFont typeface="Arial" charset="0"/>
              <a:buChar char="•"/>
              <a:defRPr/>
            </a:pPr>
            <a:endParaRPr lang="en-US" dirty="0" smtClean="0">
              <a:cs typeface="Helvetica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cs typeface="Helvetica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A. I</a:t>
            </a:r>
            <a:endParaRPr lang="ru-RU" dirty="0"/>
          </a:p>
        </p:txBody>
      </p:sp>
      <p:grpSp>
        <p:nvGrpSpPr>
          <p:cNvPr id="9" name="Group 8"/>
          <p:cNvGrpSpPr/>
          <p:nvPr/>
        </p:nvGrpSpPr>
        <p:grpSpPr>
          <a:xfrm>
            <a:off x="251520" y="1916832"/>
            <a:ext cx="8772525" cy="4398891"/>
            <a:chOff x="251520" y="1052736"/>
            <a:chExt cx="8772525" cy="43988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052736"/>
              <a:ext cx="8772525" cy="38195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65674" y="5082295"/>
              <a:ext cx="194421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Courtesy A. </a:t>
              </a:r>
              <a:r>
                <a:rPr lang="en-US" dirty="0" err="1" smtClean="0"/>
                <a:t>Valishev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1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Optic functions in the nonlinear section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A. II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/>
          <a:lstStyle/>
          <a:p>
            <a:r>
              <a:rPr lang="en-US" sz="2400" dirty="0" smtClean="0"/>
              <a:t>Equal beta functions in x and y</a:t>
            </a:r>
          </a:p>
          <a:p>
            <a:r>
              <a:rPr lang="en-US" sz="2400" dirty="0" smtClean="0"/>
              <a:t>Zero dispersion</a:t>
            </a:r>
            <a:endParaRPr lang="ru-RU" sz="2400" dirty="0"/>
          </a:p>
        </p:txBody>
      </p:sp>
      <p:pic>
        <p:nvPicPr>
          <p:cNvPr id="10242" name="Picture 2" descr="D:\IOTA Project\Presentations\Pictures\Optic_functions_NL_s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65673"/>
            <a:ext cx="82677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2400" cy="922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Motivation: linear dynamics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 numCol="2" spcCol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Linear </a:t>
            </a:r>
            <a:r>
              <a:rPr lang="en-US" sz="2400" dirty="0"/>
              <a:t>focusing </a:t>
            </a:r>
            <a:r>
              <a:rPr lang="en-US" sz="2400" dirty="0" smtClean="0"/>
              <a:t>lattice –  betatron tunes of different particles are almost equal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Nonlinearities (both magnet imperfections and specially introduced) make single</a:t>
            </a:r>
            <a:br>
              <a:rPr lang="en-US" sz="2200" dirty="0"/>
            </a:br>
            <a:r>
              <a:rPr lang="en-US" sz="2200" dirty="0"/>
              <a:t>particle motion unstable</a:t>
            </a:r>
            <a:br>
              <a:rPr lang="en-US" sz="2200" dirty="0"/>
            </a:br>
            <a:r>
              <a:rPr lang="en-US" sz="2200" dirty="0"/>
              <a:t>due to resonances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Hamiltonian depends on time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Stability </a:t>
            </a:r>
            <a:r>
              <a:rPr lang="en-US" sz="2200" dirty="0"/>
              <a:t>depends on initial </a:t>
            </a:r>
            <a:r>
              <a:rPr lang="en-US" sz="2200" dirty="0" smtClean="0"/>
              <a:t>conditions</a:t>
            </a:r>
            <a:endParaRPr lang="en-US" sz="2200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572000" y="2564904"/>
            <a:ext cx="4248472" cy="3528392"/>
            <a:chOff x="5149017" y="1196750"/>
            <a:chExt cx="3839522" cy="3076972"/>
          </a:xfrm>
        </p:grpSpPr>
        <p:sp>
          <p:nvSpPr>
            <p:cNvPr id="7" name="TextBox 6"/>
            <p:cNvSpPr txBox="1"/>
            <p:nvPr/>
          </p:nvSpPr>
          <p:spPr>
            <a:xfrm>
              <a:off x="5652120" y="1196750"/>
              <a:ext cx="3202095" cy="462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Phase space of 1D motion in linear lattice</a:t>
              </a:r>
              <a:br>
                <a:rPr lang="en-US" sz="1400" dirty="0" smtClean="0"/>
              </a:br>
              <a:r>
                <a:rPr lang="en-US" sz="1400" dirty="0" smtClean="0"/>
                <a:t>with 1 octupole nonlinearity</a:t>
              </a:r>
              <a:endParaRPr lang="ru-RU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49017" y="1571846"/>
              <a:ext cx="3839522" cy="2701876"/>
              <a:chOff x="5149017" y="1571846"/>
              <a:chExt cx="3839522" cy="27018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149017" y="1571846"/>
                <a:ext cx="3839522" cy="2701876"/>
                <a:chOff x="5149017" y="1571846"/>
                <a:chExt cx="3839522" cy="2701876"/>
              </a:xfrm>
            </p:grpSpPr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70206628"/>
                    </p:ext>
                  </p:extLst>
                </p:nvPr>
              </p:nvGraphicFramePr>
              <p:xfrm>
                <a:off x="5495228" y="1571846"/>
                <a:ext cx="2965204" cy="25772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266" name="Mathcad" r:id="rId4" imgW="3057480" imgH="2657520" progId="Mathcad">
                        <p:link updateAutomatic="1"/>
                      </p:oleObj>
                    </mc:Choice>
                    <mc:Fallback>
                      <p:oleObj name="Mathcad" r:id="rId4" imgW="3057480" imgH="2657520" progId="Mathcad">
                        <p:link updateAutomatic="1"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95228" y="1571846"/>
                              <a:ext cx="2965204" cy="257723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2" name="Group 11"/>
                <p:cNvGrpSpPr/>
                <p:nvPr/>
              </p:nvGrpSpPr>
              <p:grpSpPr>
                <a:xfrm>
                  <a:off x="6588224" y="1772816"/>
                  <a:ext cx="2265991" cy="648072"/>
                  <a:chOff x="6588224" y="1772816"/>
                  <a:chExt cx="2265991" cy="648072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449663" y="1772816"/>
                    <a:ext cx="1404552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Resonance aisles</a:t>
                    </a:r>
                    <a:endParaRPr lang="ru-RU" sz="1600" dirty="0"/>
                  </a:p>
                </p:txBody>
              </p:sp>
              <p:cxnSp>
                <p:nvCxnSpPr>
                  <p:cNvPr id="22" name="Straight Connector 21"/>
                  <p:cNvCxnSpPr>
                    <a:endCxn id="21" idx="1"/>
                  </p:cNvCxnSpPr>
                  <p:nvPr/>
                </p:nvCxnSpPr>
                <p:spPr>
                  <a:xfrm>
                    <a:off x="7138789" y="1942093"/>
                    <a:ext cx="31087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21" idx="1"/>
                  </p:cNvCxnSpPr>
                  <p:nvPr/>
                </p:nvCxnSpPr>
                <p:spPr>
                  <a:xfrm>
                    <a:off x="7449663" y="1942093"/>
                    <a:ext cx="0" cy="47879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endCxn id="21" idx="1"/>
                  </p:cNvCxnSpPr>
                  <p:nvPr/>
                </p:nvCxnSpPr>
                <p:spPr>
                  <a:xfrm flipV="1">
                    <a:off x="6588224" y="1942093"/>
                    <a:ext cx="861439" cy="1692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7596336" y="2395033"/>
                  <a:ext cx="1392203" cy="745935"/>
                  <a:chOff x="7554051" y="2276872"/>
                  <a:chExt cx="1392203" cy="745935"/>
                </a:xfrm>
              </p:grpSpPr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554051" y="2276872"/>
                    <a:ext cx="1392203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/>
                      <a:t>Chaotic motion</a:t>
                    </a:r>
                    <a:endParaRPr lang="ru-RU" sz="1600" dirty="0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7593119" y="2615427"/>
                    <a:ext cx="558820" cy="40738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149017" y="2395033"/>
                  <a:ext cx="1223183" cy="1466015"/>
                  <a:chOff x="5149017" y="2395033"/>
                  <a:chExt cx="1223183" cy="1466015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149017" y="3522494"/>
                    <a:ext cx="122318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accent1"/>
                        </a:solidFill>
                      </a:rPr>
                      <a:t>Particles lost</a:t>
                    </a:r>
                    <a:endParaRPr lang="ru-RU" sz="1600" dirty="0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17" name="Straight Connector 16"/>
                  <p:cNvCxnSpPr>
                    <a:stCxn id="16" idx="0"/>
                  </p:cNvCxnSpPr>
                  <p:nvPr/>
                </p:nvCxnSpPr>
                <p:spPr>
                  <a:xfrm flipV="1">
                    <a:off x="5760609" y="2395033"/>
                    <a:ext cx="251551" cy="112746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6" idx="0"/>
                  </p:cNvCxnSpPr>
                  <p:nvPr/>
                </p:nvCxnSpPr>
                <p:spPr>
                  <a:xfrm>
                    <a:off x="5760609" y="3522494"/>
                    <a:ext cx="48581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660232" y="3904390"/>
                  <a:ext cx="932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 (</a:t>
                  </a:r>
                  <a:r>
                    <a:rPr lang="en-US" dirty="0" err="1" smtClean="0"/>
                    <a:t>a.u</a:t>
                  </a:r>
                  <a:r>
                    <a:rPr lang="en-US" dirty="0" smtClean="0"/>
                    <a:t>.)</a:t>
                  </a:r>
                  <a:endParaRPr lang="ru-RU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 rot="16200000">
                <a:off x="4927281" y="2601435"/>
                <a:ext cx="1141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Px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a.u</a:t>
                </a:r>
                <a:r>
                  <a:rPr lang="en-US" dirty="0" smtClean="0"/>
                  <a:t>.)</a:t>
                </a:r>
                <a:endParaRPr lang="ru-RU" dirty="0"/>
              </a:p>
            </p:txBody>
          </p:sp>
        </p:grpSp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Motivation: nonlinear dynamics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75104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Tunes depend on amplitude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Landau Damping increases with the </a:t>
            </a:r>
            <a:r>
              <a:rPr lang="en-US" sz="2400" dirty="0"/>
              <a:t>spread of betatron oscillation frequencies.  </a:t>
            </a:r>
            <a:r>
              <a:rPr lang="en-US" sz="2400" dirty="0" smtClean="0"/>
              <a:t>Larger tune spread 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n-US" sz="2400" dirty="0" smtClean="0"/>
              <a:t> beam more stable </a:t>
            </a:r>
            <a:r>
              <a:rPr lang="en-US" sz="2400" dirty="0"/>
              <a:t>against </a:t>
            </a:r>
            <a:r>
              <a:rPr lang="en-US" sz="2400" dirty="0" smtClean="0"/>
              <a:t>collective instabilities</a:t>
            </a:r>
            <a:r>
              <a:rPr lang="en-US" sz="2400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Can created </a:t>
            </a:r>
            <a:r>
              <a:rPr lang="en-US" dirty="0"/>
              <a:t>by adding </a:t>
            </a:r>
            <a:r>
              <a:rPr lang="en-US" dirty="0" smtClean="0"/>
              <a:t> octupole magnets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If the system is integrable – no resonances 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IOTA Goal</a:t>
            </a:r>
            <a:r>
              <a:rPr lang="en-US" sz="2400" dirty="0">
                <a:solidFill>
                  <a:schemeClr val="accent1"/>
                </a:solidFill>
              </a:rPr>
              <a:t>: create practical nonlinear accelerator focusing systems with a large frequency spread and stable particle motion.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 txBox="1">
            <a:spLocks noGrp="1"/>
          </p:cNvSpPr>
          <p:nvPr>
            <p:ph sz="quarter" idx="1"/>
          </p:nvPr>
        </p:nvSpPr>
        <p:spPr>
          <a:xfrm>
            <a:off x="914400" y="1447800"/>
            <a:ext cx="7772400" cy="48382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dirty="0" err="1" smtClean="0"/>
              <a:t>Danilov</a:t>
            </a:r>
            <a:r>
              <a:rPr lang="en-US" dirty="0" smtClean="0"/>
              <a:t>, </a:t>
            </a:r>
            <a:r>
              <a:rPr lang="en-US" dirty="0" err="1" smtClean="0"/>
              <a:t>Nagaitsev</a:t>
            </a:r>
            <a:r>
              <a:rPr lang="en-US" dirty="0" smtClean="0"/>
              <a:t>, </a:t>
            </a:r>
            <a:r>
              <a:rPr lang="en-US" dirty="0"/>
              <a:t>Phys. Rev. ST </a:t>
            </a:r>
            <a:r>
              <a:rPr lang="en-US" dirty="0" err="1"/>
              <a:t>Accel</a:t>
            </a:r>
            <a:r>
              <a:rPr lang="en-US" dirty="0"/>
              <a:t>. Beams 13, </a:t>
            </a:r>
            <a:r>
              <a:rPr lang="en-US" dirty="0" smtClean="0"/>
              <a:t>2010</a:t>
            </a:r>
          </a:p>
          <a:p>
            <a:pPr marL="0" lvl="1">
              <a:lnSpc>
                <a:spcPct val="120000"/>
              </a:lnSpc>
            </a:pPr>
            <a:r>
              <a:rPr lang="en-US" dirty="0" smtClean="0"/>
              <a:t>Element of periodicity:</a:t>
            </a:r>
          </a:p>
          <a:p>
            <a:pPr marL="0" lvl="1">
              <a:lnSpc>
                <a:spcPct val="120000"/>
              </a:lnSpc>
            </a:pPr>
            <a:endParaRPr lang="en-US" dirty="0"/>
          </a:p>
          <a:p>
            <a:pPr marL="0" lvl="1">
              <a:lnSpc>
                <a:spcPct val="120000"/>
              </a:lnSpc>
            </a:pPr>
            <a:endParaRPr lang="en-US" dirty="0" smtClean="0"/>
          </a:p>
          <a:p>
            <a:pPr marL="0" lvl="1">
              <a:lnSpc>
                <a:spcPct val="120000"/>
              </a:lnSpc>
            </a:pPr>
            <a:endParaRPr lang="en-US" dirty="0"/>
          </a:p>
          <a:p>
            <a:pPr marL="0" lvl="1">
              <a:lnSpc>
                <a:spcPct val="120000"/>
              </a:lnSpc>
            </a:pPr>
            <a:endParaRPr lang="en-US" dirty="0" smtClean="0"/>
          </a:p>
          <a:p>
            <a:pPr marL="0" lvl="1">
              <a:lnSpc>
                <a:spcPct val="120000"/>
              </a:lnSpc>
            </a:pPr>
            <a:endParaRPr lang="en-US" dirty="0"/>
          </a:p>
          <a:p>
            <a:pPr marL="0" lvl="1">
              <a:lnSpc>
                <a:spcPct val="120000"/>
              </a:lnSpc>
            </a:pPr>
            <a:r>
              <a:rPr lang="en-US" dirty="0" smtClean="0"/>
              <a:t>Two invariants of motion:</a:t>
            </a:r>
          </a:p>
          <a:p>
            <a:pPr marL="320040" lvl="3" indent="0">
              <a:lnSpc>
                <a:spcPct val="120000"/>
              </a:lnSpc>
              <a:buNone/>
            </a:pPr>
            <a:r>
              <a:rPr lang="en-US" dirty="0" smtClean="0"/>
              <a:t>1) Hamiltonian</a:t>
            </a:r>
          </a:p>
          <a:p>
            <a:pPr marL="320040" lvl="3" indent="0">
              <a:lnSpc>
                <a:spcPct val="120000"/>
              </a:lnSpc>
              <a:buNone/>
            </a:pPr>
            <a:r>
              <a:rPr lang="en-US" dirty="0" smtClean="0"/>
              <a:t>2) I</a:t>
            </a:r>
            <a:r>
              <a:rPr lang="en-US" baseline="-25000" dirty="0" smtClean="0"/>
              <a:t>2</a:t>
            </a:r>
            <a:r>
              <a:rPr lang="en-US" dirty="0" smtClean="0"/>
              <a:t>(x,p</a:t>
            </a:r>
            <a:r>
              <a:rPr lang="en-US" baseline="-25000" dirty="0" smtClean="0"/>
              <a:t>x</a:t>
            </a:r>
            <a:r>
              <a:rPr lang="en-US" dirty="0" smtClean="0"/>
              <a:t>,y,p</a:t>
            </a:r>
            <a:r>
              <a:rPr lang="en-US" baseline="-25000" dirty="0" smtClean="0"/>
              <a:t>y</a:t>
            </a:r>
            <a:r>
              <a:rPr lang="en-US" dirty="0" smtClean="0"/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Nonlinear lattice with two invariants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6" name="Picture 2" descr="D:\IOTA Project\Presentations\Element of periodicity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54708"/>
            <a:ext cx="3744416" cy="21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80643"/>
              </p:ext>
            </p:extLst>
          </p:nvPr>
        </p:nvGraphicFramePr>
        <p:xfrm>
          <a:off x="5436096" y="5172298"/>
          <a:ext cx="1614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4" imgW="1384200" imgH="419040" progId="Equation.DSMT4">
                  <p:embed/>
                </p:oleObj>
              </mc:Choice>
              <mc:Fallback>
                <p:oleObj name="Equation" r:id="rId4" imgW="1384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6096" y="5172298"/>
                        <a:ext cx="1614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211960" y="3789040"/>
            <a:ext cx="115212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4088" y="4725144"/>
            <a:ext cx="371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 potential, in elliptic coordinates</a:t>
            </a:r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Integrable Optics Test Accelerator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51" y="1662100"/>
            <a:ext cx="6192441" cy="35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72200" y="1556792"/>
            <a:ext cx="247696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40 m circumference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4 30</a:t>
            </a:r>
            <a:r>
              <a:rPr lang="en-US" sz="2000" dirty="0" smtClean="0">
                <a:cs typeface="Times New Roman"/>
              </a:rPr>
              <a:t>°</a:t>
            </a:r>
            <a:r>
              <a:rPr lang="en-US" sz="2000" dirty="0" smtClean="0"/>
              <a:t> and 60</a:t>
            </a:r>
            <a:r>
              <a:rPr lang="en-US" sz="2000" dirty="0" smtClean="0">
                <a:cs typeface="Times New Roman"/>
              </a:rPr>
              <a:t>°</a:t>
            </a:r>
            <a:r>
              <a:rPr lang="en-US" sz="2000" dirty="0" smtClean="0"/>
              <a:t> dipoles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39 quadrupoles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2 drifts for</a:t>
            </a:r>
            <a:br>
              <a:rPr lang="en-US" sz="2000" dirty="0" smtClean="0"/>
            </a:br>
            <a:r>
              <a:rPr lang="en-US" sz="2000" dirty="0" smtClean="0"/>
              <a:t>nonlinear magnets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0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IOTA parameters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628800"/>
            <a:ext cx="6192441" cy="36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87936"/>
              </p:ext>
            </p:extLst>
          </p:nvPr>
        </p:nvGraphicFramePr>
        <p:xfrm>
          <a:off x="4901444" y="1803624"/>
          <a:ext cx="4063044" cy="37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702"/>
                <a:gridCol w="12103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Electron Energy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150 MeV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Number of particles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Ring</a:t>
                      </a:r>
                      <a:r>
                        <a:rPr lang="en-US" baseline="0" dirty="0" smtClean="0"/>
                        <a:t> Circumference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40 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Length of NL magnets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1.8 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Phase advance</a:t>
                      </a:r>
                      <a:r>
                        <a:rPr lang="en-US" baseline="0" dirty="0" smtClean="0"/>
                        <a:t> per NL section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0.3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Synchrotron</a:t>
                      </a:r>
                      <a:r>
                        <a:rPr lang="en-US" baseline="0" dirty="0" smtClean="0"/>
                        <a:t> damping 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~ 1 sec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Equilibrium beam size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~ 0.1 mm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RF harmonic number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b="0" dirty="0" smtClean="0"/>
                        <a:t>4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smtClean="0"/>
                        <a:t>Bunch length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b="0" dirty="0" smtClean="0"/>
                        <a:t>5</a:t>
                      </a:r>
                      <a:r>
                        <a:rPr lang="en-US" b="0" baseline="0" dirty="0" smtClean="0"/>
                        <a:t> cm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 a special magnet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3"/>
            <a:ext cx="8229600" cy="46413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Can we do anything with just</a:t>
            </a:r>
            <a:br>
              <a:rPr lang="en-US" sz="2400" dirty="0" smtClean="0"/>
            </a:br>
            <a:r>
              <a:rPr lang="en-US" sz="2400" dirty="0" smtClean="0"/>
              <a:t>conventional magnets?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Quadrupoles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Octupoles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ru-RU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01722" y="1582880"/>
            <a:ext cx="3326662" cy="3214271"/>
            <a:chOff x="2915816" y="2276872"/>
            <a:chExt cx="2808312" cy="2839512"/>
          </a:xfrm>
        </p:grpSpPr>
        <p:pic>
          <p:nvPicPr>
            <p:cNvPr id="11268" name="Picture 4" descr="D:\IOTA Project\Presentations\IOTA Magnet Cross-sec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779059"/>
              <a:ext cx="2647751" cy="233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15816" y="2276872"/>
              <a:ext cx="2808312" cy="35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Cross-section and field lines</a:t>
              </a:r>
              <a:endParaRPr lang="ru-RU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3688" y="5013176"/>
            <a:ext cx="5655370" cy="936104"/>
            <a:chOff x="2123728" y="5157192"/>
            <a:chExt cx="5367338" cy="72008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7271713"/>
                </p:ext>
              </p:extLst>
            </p:nvPr>
          </p:nvGraphicFramePr>
          <p:xfrm>
            <a:off x="2123728" y="5157192"/>
            <a:ext cx="5367338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" name="Equation" r:id="rId4" imgW="4597200" imgH="431640" progId="Equation.DSMT4">
                    <p:embed/>
                  </p:oleObj>
                </mc:Choice>
                <mc:Fallback>
                  <p:oleObj name="Equation" r:id="rId4" imgW="4597200" imgH="4316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5157192"/>
                          <a:ext cx="5367338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2843808" y="5733256"/>
              <a:ext cx="2016224" cy="144016"/>
              <a:chOff x="2771800" y="5733256"/>
              <a:chExt cx="2016224" cy="1440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771800" y="5877272"/>
                <a:ext cx="20162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771800" y="573325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788024" y="573325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Quasi-integrable Optics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Octupole magnet strength ~ 1/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latin typeface="Times New Roman"/>
                <a:cs typeface="Times New Roman"/>
              </a:rPr>
              <a:t>(s)</a:t>
            </a:r>
            <a:r>
              <a:rPr lang="en-US" sz="2400" baseline="30000" dirty="0" smtClean="0">
                <a:latin typeface="Times New Roman"/>
                <a:cs typeface="Times New Roman"/>
              </a:rPr>
              <a:t>3</a:t>
            </a:r>
            <a:endParaRPr lang="en-US" sz="2400" baseline="300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Hamiltonian</a:t>
            </a:r>
            <a:r>
              <a:rPr lang="en-US" sz="2400" dirty="0"/>
              <a:t> </a:t>
            </a:r>
            <a:r>
              <a:rPr lang="en-US" sz="2400" dirty="0" smtClean="0"/>
              <a:t>does not depend on s: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Questions:</a:t>
            </a:r>
          </a:p>
          <a:p>
            <a:pPr lvl="1"/>
            <a:r>
              <a:rPr lang="en-US" sz="2000" dirty="0" smtClean="0"/>
              <a:t>What about the 3</a:t>
            </a:r>
            <a:r>
              <a:rPr lang="en-US" sz="2000" baseline="30000" dirty="0" smtClean="0"/>
              <a:t>rd</a:t>
            </a:r>
            <a:r>
              <a:rPr lang="en-US" sz="2000" dirty="0"/>
              <a:t> </a:t>
            </a:r>
            <a:r>
              <a:rPr lang="en-US" sz="2000" dirty="0" smtClean="0"/>
              <a:t>degree of freedom?</a:t>
            </a:r>
          </a:p>
          <a:p>
            <a:pPr lvl="1"/>
            <a:r>
              <a:rPr lang="en-US" sz="2000" dirty="0" smtClean="0"/>
              <a:t>Imperfections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6D Simulations required</a:t>
            </a:r>
          </a:p>
          <a:p>
            <a:pPr lvl="1"/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0803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15120"/>
              </p:ext>
            </p:extLst>
          </p:nvPr>
        </p:nvGraphicFramePr>
        <p:xfrm>
          <a:off x="827584" y="1628775"/>
          <a:ext cx="44275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" name="Equation" r:id="rId5" imgW="2844720" imgH="507960" progId="Equation.DSMT4">
                  <p:embed/>
                </p:oleObj>
              </mc:Choice>
              <mc:Fallback>
                <p:oleObj name="Equation" r:id="rId5" imgW="2844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628775"/>
                        <a:ext cx="44275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197221"/>
              </p:ext>
            </p:extLst>
          </p:nvPr>
        </p:nvGraphicFramePr>
        <p:xfrm>
          <a:off x="755576" y="2996953"/>
          <a:ext cx="424382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" name="Equation" r:id="rId7" imgW="2577960" imgH="393480" progId="Equation.DSMT4">
                  <p:embed/>
                </p:oleObj>
              </mc:Choice>
              <mc:Fallback>
                <p:oleObj name="Equation" r:id="rId7" imgW="257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996953"/>
                        <a:ext cx="424382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07/17/14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5148064" y="3378478"/>
            <a:ext cx="3744416" cy="2452047"/>
            <a:chOff x="5148064" y="3954542"/>
            <a:chExt cx="3744416" cy="2210762"/>
          </a:xfrm>
        </p:grpSpPr>
        <p:sp>
          <p:nvSpPr>
            <p:cNvPr id="9" name="TextBox 8"/>
            <p:cNvSpPr txBox="1"/>
            <p:nvPr/>
          </p:nvSpPr>
          <p:spPr>
            <a:xfrm>
              <a:off x="5940152" y="3954542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18 10cm-long octupole magnets</a:t>
              </a:r>
            </a:p>
          </p:txBody>
        </p:sp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5743275"/>
                </p:ext>
              </p:extLst>
            </p:nvPr>
          </p:nvGraphicFramePr>
          <p:xfrm>
            <a:off x="5148064" y="4149081"/>
            <a:ext cx="3744416" cy="2016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5436096" y="1124744"/>
            <a:ext cx="3528699" cy="2143084"/>
            <a:chOff x="5436096" y="1700808"/>
            <a:chExt cx="3528699" cy="2143084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0173462"/>
                </p:ext>
              </p:extLst>
            </p:nvPr>
          </p:nvGraphicFramePr>
          <p:xfrm>
            <a:off x="5436096" y="1956918"/>
            <a:ext cx="3528699" cy="1886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868144" y="1700808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Beta-function in NL magnet section</a:t>
              </a:r>
              <a:endParaRPr lang="ru-RU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40152" y="582675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 = 0.4, </a:t>
            </a:r>
            <a:r>
              <a:rPr lang="en-US" sz="1600" dirty="0"/>
              <a:t>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0.01 cm, l = 10 cm</a:t>
            </a:r>
            <a:endParaRPr lang="ru-RU" sz="16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A. Antipov, AAC'14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5651</TotalTime>
  <Words>945</Words>
  <Application>Microsoft Office PowerPoint</Application>
  <PresentationFormat>On-screen Show (4:3)</PresentationFormat>
  <Paragraphs>294</Paragraphs>
  <Slides>24</Slides>
  <Notes>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Equity</vt:lpstr>
      <vt:lpstr>C:\Users\Seregy\Documents\map1.xmcd\Selection 19 659 369 960</vt:lpstr>
      <vt:lpstr>C:\Users\Seregy\Documents\map1.xmcd\Selection 19 659 340 938</vt:lpstr>
      <vt:lpstr>Equation</vt:lpstr>
      <vt:lpstr>Quasi-Integrable Optics Experiment at IOTA</vt:lpstr>
      <vt:lpstr>Motivation: linear dynamics</vt:lpstr>
      <vt:lpstr>Motivation: linear dynamics</vt:lpstr>
      <vt:lpstr>Motivation: nonlinear dynamics</vt:lpstr>
      <vt:lpstr>Nonlinear lattice with two invariants</vt:lpstr>
      <vt:lpstr>Integrable Optics Test Accelerator</vt:lpstr>
      <vt:lpstr>IOTA parameters</vt:lpstr>
      <vt:lpstr>Need a special magnet</vt:lpstr>
      <vt:lpstr>Quasi-integrable Optics</vt:lpstr>
      <vt:lpstr>6D simulations</vt:lpstr>
      <vt:lpstr>Frequency map analysis: 1 section, octupole magnet</vt:lpstr>
      <vt:lpstr>Tracking</vt:lpstr>
      <vt:lpstr>FMA: 1 section, quadrupole + octupole</vt:lpstr>
      <vt:lpstr>Experimental procedure</vt:lpstr>
      <vt:lpstr>Two kickers create an arbitrary transverse kick</vt:lpstr>
      <vt:lpstr>Beam position can be measured precisely</vt:lpstr>
      <vt:lpstr>Octupole imperfections: stable region reduces insignificantly</vt:lpstr>
      <vt:lpstr>Lattice imperfections: stable region reduces insignificantly</vt:lpstr>
      <vt:lpstr>Sources of error</vt:lpstr>
      <vt:lpstr>Summary</vt:lpstr>
      <vt:lpstr>Thank You for Your Attention</vt:lpstr>
      <vt:lpstr>Backup slides</vt:lpstr>
      <vt:lpstr>Thick octupoles</vt:lpstr>
      <vt:lpstr>Optic functions in the nonlinear section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Seregy</cp:lastModifiedBy>
  <cp:revision>199</cp:revision>
  <dcterms:created xsi:type="dcterms:W3CDTF">2014-06-06T16:37:16Z</dcterms:created>
  <dcterms:modified xsi:type="dcterms:W3CDTF">2014-07-16T18:38:16Z</dcterms:modified>
</cp:coreProperties>
</file>