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0" r:id="rId4"/>
    <p:sldId id="271" r:id="rId5"/>
    <p:sldId id="258" r:id="rId6"/>
    <p:sldId id="269" r:id="rId7"/>
    <p:sldId id="260" r:id="rId8"/>
    <p:sldId id="273" r:id="rId9"/>
    <p:sldId id="274" r:id="rId10"/>
    <p:sldId id="259" r:id="rId11"/>
    <p:sldId id="264" r:id="rId12"/>
    <p:sldId id="265" r:id="rId13"/>
    <p:sldId id="266" r:id="rId14"/>
    <p:sldId id="267" r:id="rId15"/>
    <p:sldId id="272" r:id="rId16"/>
    <p:sldId id="268" r:id="rId17"/>
    <p:sldId id="263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E5C9740-4471-6D42-B38D-7F8242BCF4F7}">
          <p14:sldIdLst>
            <p14:sldId id="256"/>
            <p14:sldId id="257"/>
            <p14:sldId id="270"/>
            <p14:sldId id="271"/>
            <p14:sldId id="258"/>
            <p14:sldId id="269"/>
            <p14:sldId id="260"/>
            <p14:sldId id="273"/>
            <p14:sldId id="274"/>
            <p14:sldId id="259"/>
            <p14:sldId id="264"/>
            <p14:sldId id="265"/>
            <p14:sldId id="266"/>
            <p14:sldId id="267"/>
            <p14:sldId id="272"/>
            <p14:sldId id="268"/>
            <p14:sldId id="263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15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BD97D-742C-4047-BA88-3254A6D1E8F6}" type="datetime1">
              <a:rPr lang="en-US" smtClean="0"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DA4A-F6F5-F741-B00F-50333A13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0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F77B-7F9C-7E47-A3F2-18B7323FDC40}" type="datetime1">
              <a:rPr lang="en-US" smtClean="0"/>
              <a:t>8/4/14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D918A-EF26-3B48-BCE4-6B5BD2913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4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918A-EF26-3B48-BCE4-6B5BD2913E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918A-EF26-3B48-BCE4-6B5BD2913E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918A-EF26-3B48-BCE4-6B5BD2913E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7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74B7-6C32-0A42-BD6E-0E92A143CAEB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8CF-49A0-C848-8667-CAE41C9B397E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C091-6E11-D64B-B5CB-B2947C756C02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69EF-26DE-1F42-8A88-9B227582B0DC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8C77-CD04-2442-A221-3D17BC4CED57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2D66-05B4-664E-8499-3206CBF646C0}" type="datetime1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C7E-E41B-844E-827D-6E14D898D0EC}" type="datetime1">
              <a:rPr lang="en-US" smtClean="0"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4D0-0AA9-1A4C-8DC8-D0F889222895}" type="datetime1">
              <a:rPr lang="en-US" smtClean="0"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DFE7-ADC3-BB4A-9541-432C486BFE26}" type="datetime1">
              <a:rPr lang="en-US" smtClean="0"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CCB2-F85A-C548-A106-2156B3A8A943}" type="datetime1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E4B598F-98D6-1C46-8E8E-6DA3E4F3E0CC}" type="datetime1">
              <a:rPr lang="en-US" smtClean="0"/>
              <a:t>8/4/14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57DBBC-D09A-EA4D-9100-660BA43DF911}" type="datetime1">
              <a:rPr lang="en-US" smtClean="0"/>
              <a:t>8/4/14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86" y="3355848"/>
            <a:ext cx="8077200" cy="1673352"/>
          </a:xfrm>
        </p:spPr>
        <p:txBody>
          <a:bodyPr/>
          <a:lstStyle/>
          <a:p>
            <a:r>
              <a:rPr lang="en-US" dirty="0" smtClean="0"/>
              <a:t>Generating X-Rays through Channeling Radiation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86" y="5088932"/>
            <a:ext cx="8077200" cy="1499616"/>
          </a:xfrm>
        </p:spPr>
        <p:txBody>
          <a:bodyPr/>
          <a:lstStyle/>
          <a:p>
            <a:r>
              <a:rPr lang="en-US" dirty="0" smtClean="0"/>
              <a:t>By Anthony Mercado</a:t>
            </a:r>
          </a:p>
          <a:p>
            <a:r>
              <a:rPr lang="en-US" dirty="0" smtClean="0"/>
              <a:t>University of Illinois at Urbana-Champaign</a:t>
            </a:r>
          </a:p>
          <a:p>
            <a:r>
              <a:rPr lang="en-US" dirty="0" smtClean="0"/>
              <a:t>Supervisor: </a:t>
            </a:r>
            <a:r>
              <a:rPr lang="en-US" dirty="0" err="1" smtClean="0"/>
              <a:t>Tanaji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482" y="158065"/>
            <a:ext cx="2469663" cy="77479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1919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Analysis of X-ray Signal and Beam Current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Corrected Signal </a:t>
            </a:r>
          </a:p>
          <a:p>
            <a:pPr lvl="1"/>
            <a:r>
              <a:rPr lang="en-US" dirty="0" smtClean="0"/>
              <a:t>Subtracted Background </a:t>
            </a:r>
          </a:p>
          <a:p>
            <a:r>
              <a:rPr lang="en-US" dirty="0" smtClean="0"/>
              <a:t>Bunch Charge (Q)</a:t>
            </a:r>
          </a:p>
          <a:p>
            <a:pPr lvl="1"/>
            <a:r>
              <a:rPr lang="en-US" dirty="0" smtClean="0"/>
              <a:t>Integrated Beam Current</a:t>
            </a:r>
            <a:endParaRPr lang="en-US" dirty="0"/>
          </a:p>
          <a:p>
            <a:pPr marL="457200" lvl="1" indent="0">
              <a:buNone/>
            </a:pPr>
            <a:r>
              <a:rPr lang="en-US" sz="3200" dirty="0" smtClean="0"/>
              <a:t>Normalized Photon Intensity =</a:t>
            </a:r>
          </a:p>
          <a:p>
            <a:pPr marL="457200" lvl="1" indent="0" algn="ctr">
              <a:buNone/>
            </a:pPr>
            <a:r>
              <a:rPr lang="en-US" sz="3200" dirty="0" smtClean="0"/>
              <a:t>Signal  ⁄  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86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667920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Simulated X-ray signal done by declaring set values and made by a </a:t>
            </a:r>
            <a:r>
              <a:rPr lang="en-US" sz="2000" dirty="0" err="1" smtClean="0"/>
              <a:t>gaussian</a:t>
            </a:r>
            <a:r>
              <a:rPr lang="en-US" sz="2000" dirty="0" smtClean="0"/>
              <a:t> function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Axis values are not true values* </a:t>
            </a:r>
          </a:p>
          <a:p>
            <a:pPr lvl="1"/>
            <a:r>
              <a:rPr lang="en-US" sz="1600" dirty="0" smtClean="0"/>
              <a:t>For all plots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6" name="Picture 5" descr="Ex_Gaussi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14" y="1592405"/>
            <a:ext cx="5685946" cy="4264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7885" y="5546459"/>
            <a:ext cx="2014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Photon Energy (</a:t>
            </a:r>
            <a:r>
              <a:rPr lang="en-US" sz="1600" b="1" dirty="0" err="1" smtClean="0"/>
              <a:t>keV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861181" y="3475308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Amplitude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6431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minus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294970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Simulated signal minus the average of the background </a:t>
            </a:r>
          </a:p>
          <a:p>
            <a:endParaRPr lang="en-US" sz="2000" dirty="0" smtClean="0"/>
          </a:p>
          <a:p>
            <a:r>
              <a:rPr lang="en-US" sz="2000" dirty="0" smtClean="0"/>
              <a:t>Background noise is not significant when finding the signal </a:t>
            </a:r>
          </a:p>
          <a:p>
            <a:endParaRPr lang="en-US" sz="2000" dirty="0" smtClean="0"/>
          </a:p>
          <a:p>
            <a:r>
              <a:rPr lang="en-US" sz="2000" dirty="0" smtClean="0"/>
              <a:t>Blue – the original plot</a:t>
            </a:r>
          </a:p>
          <a:p>
            <a:endParaRPr lang="en-US" sz="2000" dirty="0" smtClean="0"/>
          </a:p>
          <a:p>
            <a:r>
              <a:rPr lang="en-US" sz="2000" dirty="0" smtClean="0"/>
              <a:t>Red – the corrected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7" name="Picture 6" descr="Ex_Corrected Sig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70" y="1702680"/>
            <a:ext cx="5186090" cy="3889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8319" y="5422970"/>
            <a:ext cx="2014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Photon Energy (</a:t>
            </a:r>
            <a:r>
              <a:rPr lang="en-US" sz="1600" b="1" dirty="0" err="1" smtClean="0"/>
              <a:t>keV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361037" y="3475308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Amplitude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0041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Signal and Beam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229506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Simulated plot with both the X-ray signal and Beam Current (green)</a:t>
            </a:r>
          </a:p>
          <a:p>
            <a:endParaRPr lang="en-US" sz="2000" dirty="0"/>
          </a:p>
          <a:p>
            <a:r>
              <a:rPr lang="en-US" sz="2000" dirty="0" smtClean="0"/>
              <a:t>Axis are set for Beam Current only</a:t>
            </a:r>
          </a:p>
          <a:p>
            <a:endParaRPr lang="en-US" sz="2000" dirty="0"/>
          </a:p>
          <a:p>
            <a:r>
              <a:rPr lang="en-US" sz="2000" dirty="0" smtClean="0"/>
              <a:t>Must take the integral of the current for the </a:t>
            </a:r>
            <a:r>
              <a:rPr lang="en-US" sz="2000" b="1" dirty="0" smtClean="0"/>
              <a:t>total bunch charge (Q)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13</a:t>
            </a:fld>
            <a:endParaRPr kumimoji="0" lang="en-US"/>
          </a:p>
        </p:txBody>
      </p:sp>
      <p:pic>
        <p:nvPicPr>
          <p:cNvPr id="5" name="Picture 4" descr="Ex_I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72" y="1775191"/>
            <a:ext cx="5610328" cy="4207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1568" y="5829047"/>
            <a:ext cx="88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 (s)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985227" y="3651720"/>
            <a:ext cx="1533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Current (Amps)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2397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width at Half-Maximum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313679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the signal, the full width at half-maximum value is a standard value to find </a:t>
            </a:r>
          </a:p>
          <a:p>
            <a:pPr marL="118872" indent="0">
              <a:buNone/>
            </a:pPr>
            <a:endParaRPr lang="en-US" sz="2000" dirty="0"/>
          </a:p>
          <a:p>
            <a:r>
              <a:rPr lang="en-US" sz="2000" dirty="0" smtClean="0"/>
              <a:t>Need to find the value for distance comparison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14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27848"/>
              </p:ext>
            </p:extLst>
          </p:nvPr>
        </p:nvGraphicFramePr>
        <p:xfrm>
          <a:off x="3770879" y="1652688"/>
          <a:ext cx="5167381" cy="438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Document" r:id="rId3" imgW="5486400" imgH="4445000" progId="Word.Document.12">
                  <p:embed/>
                </p:oleObj>
              </mc:Choice>
              <mc:Fallback>
                <p:oleObj name="Document" r:id="rId3" imgW="5486400" imgH="444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0879" y="1652688"/>
                        <a:ext cx="5167381" cy="438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4930" y="5422970"/>
            <a:ext cx="2014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Photon Energy (</a:t>
            </a:r>
            <a:r>
              <a:rPr lang="en-US" sz="1600" b="1" dirty="0" err="1" smtClean="0"/>
              <a:t>keV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361037" y="3475308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Amplitude</a:t>
            </a:r>
            <a:endParaRPr lang="en-US" sz="1600" b="1" dirty="0"/>
          </a:p>
        </p:txBody>
      </p:sp>
      <p:sp>
        <p:nvSpPr>
          <p:cNvPr id="8" name="Left-Right Arrow 7"/>
          <p:cNvSpPr/>
          <p:nvPr/>
        </p:nvSpPr>
        <p:spPr>
          <a:xfrm>
            <a:off x="5750555" y="4204995"/>
            <a:ext cx="529192" cy="4571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7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peaks are what define the x-ray </a:t>
            </a:r>
          </a:p>
          <a:p>
            <a:endParaRPr lang="en-US" dirty="0"/>
          </a:p>
          <a:p>
            <a:r>
              <a:rPr lang="en-US" dirty="0" smtClean="0"/>
              <a:t>Any of the background noise is unnecessary because it is not coming from CR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more narrow the curve, the better quality of the signal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085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Multiple Peaks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75191"/>
            <a:ext cx="3633524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Find the absolute peak</a:t>
            </a:r>
          </a:p>
          <a:p>
            <a:endParaRPr lang="en-US" dirty="0" smtClean="0"/>
          </a:p>
          <a:p>
            <a:r>
              <a:rPr lang="en-US" dirty="0" smtClean="0"/>
              <a:t>Scan through the plot for next peak</a:t>
            </a:r>
          </a:p>
          <a:p>
            <a:endParaRPr lang="en-US" dirty="0" smtClean="0"/>
          </a:p>
          <a:p>
            <a:r>
              <a:rPr lang="en-US" dirty="0" smtClean="0"/>
              <a:t>Record what the peak value is and where it is located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16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0628"/>
              </p:ext>
            </p:extLst>
          </p:nvPr>
        </p:nvGraphicFramePr>
        <p:xfrm>
          <a:off x="4126727" y="1969244"/>
          <a:ext cx="4811533" cy="389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Document" r:id="rId3" imgW="5486400" imgH="4445000" progId="Word.Document.12">
                  <p:embed/>
                </p:oleObj>
              </mc:Choice>
              <mc:Fallback>
                <p:oleObj name="Document" r:id="rId3" imgW="5486400" imgH="444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6727" y="1969244"/>
                        <a:ext cx="4811533" cy="3898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4930" y="5253693"/>
            <a:ext cx="2014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Photon Energy (</a:t>
            </a:r>
            <a:r>
              <a:rPr lang="en-US" sz="1600" b="1" dirty="0" err="1" smtClean="0"/>
              <a:t>keV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697897" y="3475308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Amplitude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2430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my work will contribute t0</a:t>
            </a:r>
            <a:endParaRPr lang="en-US" dirty="0"/>
          </a:p>
          <a:p>
            <a:pPr lvl="1"/>
            <a:r>
              <a:rPr lang="en-US" dirty="0" smtClean="0"/>
              <a:t>No real data yet</a:t>
            </a:r>
            <a:endParaRPr lang="en-US" dirty="0"/>
          </a:p>
          <a:p>
            <a:r>
              <a:rPr lang="en-US" dirty="0" smtClean="0"/>
              <a:t>The significance of this experiment </a:t>
            </a:r>
          </a:p>
          <a:p>
            <a:pPr lvl="1"/>
            <a:r>
              <a:rPr lang="en-US" dirty="0" smtClean="0"/>
              <a:t>Develop a compact X-ray source </a:t>
            </a:r>
            <a:endParaRPr lang="en-US" dirty="0"/>
          </a:p>
          <a:p>
            <a:r>
              <a:rPr lang="en-US" dirty="0"/>
              <a:t>Further work </a:t>
            </a:r>
            <a:r>
              <a:rPr lang="en-US" dirty="0" smtClean="0"/>
              <a:t>that it can benefit </a:t>
            </a:r>
          </a:p>
          <a:p>
            <a:pPr lvl="1"/>
            <a:r>
              <a:rPr lang="en-US" dirty="0" smtClean="0"/>
              <a:t>Hospitals</a:t>
            </a:r>
          </a:p>
          <a:p>
            <a:pPr lvl="1"/>
            <a:r>
              <a:rPr lang="en-US" dirty="0" smtClean="0"/>
              <a:t>Homeland security </a:t>
            </a:r>
          </a:p>
          <a:p>
            <a:pPr lvl="1"/>
            <a:r>
              <a:rPr lang="en-US" dirty="0" smtClean="0"/>
              <a:t>Materials 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997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Tanaji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endParaRPr lang="en-US" dirty="0" smtClean="0"/>
          </a:p>
          <a:p>
            <a:r>
              <a:rPr lang="en-US" dirty="0" smtClean="0"/>
              <a:t>Philippe </a:t>
            </a:r>
            <a:r>
              <a:rPr lang="en-US" dirty="0" err="1" smtClean="0"/>
              <a:t>Piot</a:t>
            </a:r>
            <a:r>
              <a:rPr lang="en-US" dirty="0" smtClean="0"/>
              <a:t> &amp; Daniel </a:t>
            </a:r>
            <a:r>
              <a:rPr lang="en-US" dirty="0" err="1" smtClean="0"/>
              <a:t>Mihalcea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Ms. Dianne Engram &amp; Ms. Linda </a:t>
            </a:r>
            <a:r>
              <a:rPr lang="en-US" dirty="0" err="1" smtClean="0"/>
              <a:t>Diepholz</a:t>
            </a:r>
            <a:endParaRPr lang="en-US" dirty="0" smtClean="0"/>
          </a:p>
          <a:p>
            <a:r>
              <a:rPr lang="en-US" dirty="0" smtClean="0"/>
              <a:t>Mr. Elliot </a:t>
            </a:r>
            <a:r>
              <a:rPr lang="en-US" dirty="0" err="1" smtClean="0"/>
              <a:t>Mccrory</a:t>
            </a:r>
            <a:r>
              <a:rPr lang="en-US" dirty="0" smtClean="0"/>
              <a:t> </a:t>
            </a:r>
          </a:p>
          <a:p>
            <a:r>
              <a:rPr lang="en-US" dirty="0" smtClean="0"/>
              <a:t>Ms. Sandra Charles</a:t>
            </a:r>
          </a:p>
          <a:p>
            <a:r>
              <a:rPr lang="en-US" dirty="0" smtClean="0"/>
              <a:t>Todd </a:t>
            </a:r>
            <a:r>
              <a:rPr lang="en-US" dirty="0" err="1" smtClean="0"/>
              <a:t>Seiss</a:t>
            </a:r>
            <a:endParaRPr lang="en-US" dirty="0" smtClean="0"/>
          </a:p>
          <a:p>
            <a:r>
              <a:rPr lang="en-US" dirty="0" err="1" smtClean="0"/>
              <a:t>Fermilab</a:t>
            </a:r>
            <a:r>
              <a:rPr lang="en-US" dirty="0" smtClean="0"/>
              <a:t> Staff 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896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19</a:t>
            </a:fld>
            <a:endParaRPr kumimoji="0"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14780" b="14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86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64412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ASTA</a:t>
            </a:r>
          </a:p>
          <a:p>
            <a:pPr lvl="1"/>
            <a:r>
              <a:rPr lang="en-US" sz="1800" dirty="0" err="1" smtClean="0"/>
              <a:t>Beamline</a:t>
            </a:r>
            <a:r>
              <a:rPr lang="en-US" sz="1800" dirty="0" smtClean="0"/>
              <a:t>  Components </a:t>
            </a:r>
          </a:p>
          <a:p>
            <a:pPr lvl="2"/>
            <a:r>
              <a:rPr lang="en-US" sz="1600" dirty="0" err="1" smtClean="0"/>
              <a:t>Photoinjector</a:t>
            </a:r>
            <a:endParaRPr lang="en-US" sz="1600" dirty="0" smtClean="0"/>
          </a:p>
          <a:p>
            <a:pPr lvl="2"/>
            <a:r>
              <a:rPr lang="en-US" sz="1600" dirty="0" smtClean="0"/>
              <a:t>Crystal ~40μm diamond</a:t>
            </a:r>
          </a:p>
          <a:p>
            <a:pPr lvl="2"/>
            <a:r>
              <a:rPr lang="en-US" sz="1600" dirty="0" smtClean="0"/>
              <a:t>Goniometer </a:t>
            </a:r>
          </a:p>
          <a:p>
            <a:pPr lvl="2"/>
            <a:r>
              <a:rPr lang="en-US" sz="1600" dirty="0" smtClean="0"/>
              <a:t>X-ray Detector</a:t>
            </a:r>
          </a:p>
          <a:p>
            <a:pPr marL="768096" lvl="2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/>
          </a:p>
        </p:txBody>
      </p:sp>
      <p:sp>
        <p:nvSpPr>
          <p:cNvPr id="4" name="TextBox 3"/>
          <p:cNvSpPr txBox="1"/>
          <p:nvPr/>
        </p:nvSpPr>
        <p:spPr>
          <a:xfrm>
            <a:off x="2557761" y="5846826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1. Design and placement of the devices </a:t>
            </a:r>
          </a:p>
          <a:p>
            <a:r>
              <a:rPr lang="en-US" dirty="0"/>
              <a:t> </a:t>
            </a:r>
            <a:r>
              <a:rPr lang="en-US" dirty="0" smtClean="0"/>
              <a:t>in the </a:t>
            </a:r>
            <a:r>
              <a:rPr lang="en-US" dirty="0" err="1" smtClean="0"/>
              <a:t>beamline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14" y="4031940"/>
            <a:ext cx="7754786" cy="17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705"/>
            <a:ext cx="8229600" cy="48130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Produce X-Rays from ~40MeV electron beam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Channeling Radiation</a:t>
            </a:r>
          </a:p>
          <a:p>
            <a:pPr lvl="1"/>
            <a:r>
              <a:rPr lang="en-US" dirty="0" smtClean="0"/>
              <a:t>Sheet of positive charge in a crystal</a:t>
            </a:r>
          </a:p>
          <a:p>
            <a:pPr lvl="1"/>
            <a:r>
              <a:rPr lang="en-US" dirty="0" smtClean="0"/>
              <a:t>Relativistic electron </a:t>
            </a:r>
          </a:p>
          <a:p>
            <a:pPr lvl="1"/>
            <a:r>
              <a:rPr lang="en-US" dirty="0" smtClean="0"/>
              <a:t>Radiation from transitions between quantum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56" y="2366447"/>
            <a:ext cx="5014902" cy="21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4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Devices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" t="-1766" r="87" b="1"/>
          <a:stretch/>
        </p:blipFill>
        <p:spPr>
          <a:xfrm>
            <a:off x="457200" y="3413565"/>
            <a:ext cx="6334100" cy="1599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97" y="1540486"/>
            <a:ext cx="1479997" cy="18730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5570" y="2193210"/>
            <a:ext cx="281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2. Goniometer Photo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286" y="4724400"/>
            <a:ext cx="2743200" cy="1752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1116" y="575101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3. X-ray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3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Goniometer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08364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My previous assignment was to design a program to rotate/ translate the machine</a:t>
            </a:r>
          </a:p>
          <a:p>
            <a:r>
              <a:rPr lang="en-US" dirty="0" smtClean="0"/>
              <a:t>We attempted to connect to it via the control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376" y="1775191"/>
            <a:ext cx="4045884" cy="39920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09562" y="6015635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4. Sketch of Goniometer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2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Goniometer design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41" b="8918"/>
          <a:stretch/>
        </p:blipFill>
        <p:spPr>
          <a:xfrm>
            <a:off x="140026" y="1734238"/>
            <a:ext cx="4285510" cy="34998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567" y="3140479"/>
            <a:ext cx="4304878" cy="3336520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>
            <a:off x="1006441" y="3140479"/>
            <a:ext cx="1018884" cy="806571"/>
          </a:xfrm>
          <a:prstGeom prst="curvedDownArrow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5664045" y="4075758"/>
            <a:ext cx="1664886" cy="2316747"/>
          </a:xfrm>
          <a:prstGeom prst="circularArrow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5664045" y="3320670"/>
            <a:ext cx="1870851" cy="3947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210045" y="2694291"/>
            <a:ext cx="1630559" cy="1021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Donut 18"/>
          <p:cNvSpPr/>
          <p:nvPr/>
        </p:nvSpPr>
        <p:spPr>
          <a:xfrm>
            <a:off x="1210045" y="1734238"/>
            <a:ext cx="1896598" cy="290770"/>
          </a:xfrm>
          <a:prstGeom prst="don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9" idx="6"/>
          </p:cNvCxnSpPr>
          <p:nvPr/>
        </p:nvCxnSpPr>
        <p:spPr>
          <a:xfrm>
            <a:off x="3106643" y="1879623"/>
            <a:ext cx="1664886" cy="144104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635" y="5234132"/>
            <a:ext cx="412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Figure63. Sketch of goniometer assembly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71171" y="2658190"/>
            <a:ext cx="380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 Sketch of the Top View of the</a:t>
            </a:r>
          </a:p>
          <a:p>
            <a:r>
              <a:rPr lang="en-US" dirty="0" smtClean="0"/>
              <a:t>Goniometer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9" grpId="0" animBg="1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attempted to connect via the control system and communicate with it</a:t>
            </a:r>
          </a:p>
          <a:p>
            <a:r>
              <a:rPr lang="en-US" dirty="0" smtClean="0"/>
              <a:t>Device that will read the signal </a:t>
            </a:r>
            <a:endParaRPr lang="en-US" dirty="0"/>
          </a:p>
          <a:p>
            <a:r>
              <a:rPr lang="en-US" dirty="0" smtClean="0"/>
              <a:t>Most of my scripts will contribute to this device and its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821" y="4248089"/>
            <a:ext cx="3129584" cy="19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665034" cy="4625609"/>
          </a:xfrm>
        </p:spPr>
        <p:txBody>
          <a:bodyPr/>
          <a:lstStyle/>
          <a:p>
            <a:r>
              <a:rPr lang="en-US" dirty="0" smtClean="0"/>
              <a:t>Measured X-ray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04" y="1775191"/>
            <a:ext cx="5524500" cy="401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7704" y="5865951"/>
            <a:ext cx="560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 Measured signal. Conducted experiment in 2007 </a:t>
            </a:r>
          </a:p>
          <a:p>
            <a:r>
              <a:rPr lang="en-US" dirty="0" smtClean="0"/>
              <a:t>( W. Wagner, </a:t>
            </a:r>
            <a:r>
              <a:rPr lang="en-US" i="1" dirty="0" smtClean="0"/>
              <a:t>An intense channeling radiation source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5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123667" cy="4625609"/>
          </a:xfrm>
        </p:spPr>
        <p:txBody>
          <a:bodyPr/>
          <a:lstStyle/>
          <a:p>
            <a:r>
              <a:rPr lang="en-US" dirty="0" smtClean="0"/>
              <a:t>Simulated      X-ray signal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/>
          </a:p>
        </p:txBody>
      </p:sp>
      <p:pic>
        <p:nvPicPr>
          <p:cNvPr id="5" name="Picture 3" descr="C:\Users\tsen\Documents\ASTA\CHANNELING\Intensity_ASTA_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46" y="1689127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tsen\Documents\ASTA\CHANNELING\Intensity_ASTA_4.bmp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0" y="3642359"/>
            <a:ext cx="384048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76806" y="2278948"/>
            <a:ext cx="189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20 MeV, 168 </a:t>
            </a:r>
            <a:r>
              <a:rPr lang="el-GR" sz="2000" dirty="0" smtClean="0"/>
              <a:t>μ</a:t>
            </a:r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017520" y="4508527"/>
            <a:ext cx="189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50 MeV, </a:t>
            </a:r>
            <a:r>
              <a:rPr lang="en-US" sz="2000" dirty="0" smtClean="0"/>
              <a:t>168 </a:t>
            </a:r>
            <a:r>
              <a:rPr lang="el-GR" sz="2000" dirty="0"/>
              <a:t>μ</a:t>
            </a:r>
            <a:r>
              <a:rPr lang="en-US" sz="2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1415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852</TotalTime>
  <Words>570</Words>
  <Application>Microsoft Macintosh PowerPoint</Application>
  <PresentationFormat>On-screen Show (4:3)</PresentationFormat>
  <Paragraphs>142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Module</vt:lpstr>
      <vt:lpstr>Document</vt:lpstr>
      <vt:lpstr>Generating X-Rays through Channeling Radiation </vt:lpstr>
      <vt:lpstr>Background Information </vt:lpstr>
      <vt:lpstr>The Goal</vt:lpstr>
      <vt:lpstr>Location of Devices</vt:lpstr>
      <vt:lpstr>Goniometer</vt:lpstr>
      <vt:lpstr>Goniometer design</vt:lpstr>
      <vt:lpstr>X-ray Detector</vt:lpstr>
      <vt:lpstr>X-ray Spectrum</vt:lpstr>
      <vt:lpstr>X-ray Spectrum </vt:lpstr>
      <vt:lpstr>Analysis of X-ray Signal and Beam Current </vt:lpstr>
      <vt:lpstr>Signal</vt:lpstr>
      <vt:lpstr>Signal minus Background</vt:lpstr>
      <vt:lpstr>X-Ray Signal and Beam Current</vt:lpstr>
      <vt:lpstr>Full width at Half-Maximum</vt:lpstr>
      <vt:lpstr>Peak Significance</vt:lpstr>
      <vt:lpstr>Finding Multiple Peaks</vt:lpstr>
      <vt:lpstr>Conclusion </vt:lpstr>
      <vt:lpstr>Acknowledgments </vt:lpstr>
      <vt:lpstr>Questions?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X-Rays through Channeling Radiation </dc:title>
  <dc:creator>Anthony</dc:creator>
  <cp:lastModifiedBy>Anthony</cp:lastModifiedBy>
  <cp:revision>82</cp:revision>
  <dcterms:created xsi:type="dcterms:W3CDTF">2014-07-31T23:48:13Z</dcterms:created>
  <dcterms:modified xsi:type="dcterms:W3CDTF">2014-08-04T05:13:33Z</dcterms:modified>
</cp:coreProperties>
</file>