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5" autoAdjust="0"/>
    <p:restoredTop sz="94660"/>
  </p:normalViewPr>
  <p:slideViewPr>
    <p:cSldViewPr>
      <p:cViewPr>
        <p:scale>
          <a:sx n="60" d="100"/>
          <a:sy n="60" d="100"/>
        </p:scale>
        <p:origin x="-3084" y="-11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1AC1-4CD5-4DAA-9AF5-711C77960460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A128-CC8B-497C-A771-089B6708A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54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1AC1-4CD5-4DAA-9AF5-711C77960460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A128-CC8B-497C-A771-089B6708A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01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1AC1-4CD5-4DAA-9AF5-711C77960460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A128-CC8B-497C-A771-089B6708A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1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1AC1-4CD5-4DAA-9AF5-711C77960460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A128-CC8B-497C-A771-089B6708A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82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1AC1-4CD5-4DAA-9AF5-711C77960460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A128-CC8B-497C-A771-089B6708A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65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1AC1-4CD5-4DAA-9AF5-711C77960460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A128-CC8B-497C-A771-089B6708A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3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1AC1-4CD5-4DAA-9AF5-711C77960460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A128-CC8B-497C-A771-089B6708A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2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1AC1-4CD5-4DAA-9AF5-711C77960460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A128-CC8B-497C-A771-089B6708A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8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1AC1-4CD5-4DAA-9AF5-711C77960460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A128-CC8B-497C-A771-089B6708A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8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1AC1-4CD5-4DAA-9AF5-711C77960460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A128-CC8B-497C-A771-089B6708A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27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01AC1-4CD5-4DAA-9AF5-711C77960460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A128-CC8B-497C-A771-089B6708A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7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01AC1-4CD5-4DAA-9AF5-711C77960460}" type="datetimeFigureOut">
              <a:rPr lang="en-US" smtClean="0"/>
              <a:t>8/5/2014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7A128-CC8B-497C-A771-089B6708A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7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-50840"/>
            <a:ext cx="8841124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  <a:t>Improvement of dose calculation program for patient treatment planning in the Neutron Therapy 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  <a:t>Facility</a:t>
            </a:r>
            <a:b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</a:b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Gill Sans MT" pitchFamily="34" charset="0"/>
            </a:endParaRPr>
          </a:p>
          <a:p>
            <a:pPr algn="ctr"/>
            <a:endParaRPr lang="en-US" sz="1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Gill Sans MT" pitchFamily="34" charset="0"/>
            </a:endParaRPr>
          </a:p>
          <a:p>
            <a:pPr algn="ctr"/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Gill Sans MT" pitchFamily="34" charset="0"/>
            </a:endParaRPr>
          </a:p>
          <a:p>
            <a:pPr algn="ctr"/>
            <a:endParaRPr lang="en-US" sz="1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Gill Sans MT" pitchFamily="34" charset="0"/>
            </a:endParaRPr>
          </a:p>
          <a:p>
            <a:pPr algn="ctr"/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Gill Sans MT" pitchFamily="34" charset="0"/>
            </a:endParaRPr>
          </a:p>
          <a:p>
            <a:pPr algn="ctr"/>
            <a:r>
              <a:rPr lang="en-U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  <a:t/>
            </a:r>
            <a:br>
              <a:rPr lang="en-U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</a:b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  <a:t>FELIPE GIRALDO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5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219200"/>
            <a:ext cx="8772525" cy="1914525"/>
          </a:xfrm>
          <a:prstGeom prst="rect">
            <a:avLst/>
          </a:prstGeom>
          <a:ln>
            <a:noFill/>
          </a:ln>
          <a:effectLst>
            <a:outerShdw blurRad="152400" dist="1397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566965"/>
            <a:ext cx="9001125" cy="1614635"/>
          </a:xfrm>
          <a:prstGeom prst="rect">
            <a:avLst/>
          </a:prstGeom>
          <a:ln>
            <a:noFill/>
          </a:ln>
          <a:effectLst>
            <a:outerShdw blurRad="152400" dist="1397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42696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  <a:t>Quantitative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Gill Sans M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5195" y="926068"/>
            <a:ext cx="973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TABLE 1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02024" y="3288268"/>
            <a:ext cx="9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TABLE 2</a:t>
            </a:r>
            <a:endParaRPr lang="en-US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5791200"/>
            <a:ext cx="8362950" cy="361950"/>
          </a:xfrm>
          <a:prstGeom prst="rect">
            <a:avLst/>
          </a:prstGeom>
          <a:ln>
            <a:noFill/>
          </a:ln>
          <a:effectLst>
            <a:outerShdw blurRad="152400" dist="1397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6353175"/>
            <a:ext cx="8105775" cy="352425"/>
          </a:xfrm>
          <a:prstGeom prst="rect">
            <a:avLst/>
          </a:prstGeom>
          <a:ln>
            <a:noFill/>
          </a:ln>
          <a:effectLst>
            <a:outerShdw blurRad="152400" dist="1397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77762" y="5421868"/>
            <a:ext cx="158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COVARIANCES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3088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3405"/>
            <a:ext cx="7872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Pictures in  “Neutron Therapy” and “</a:t>
            </a:r>
            <a:r>
              <a:rPr lang="en-US" sz="2800" dirty="0" err="1" smtClean="0"/>
              <a:t>Fermilab’s</a:t>
            </a:r>
            <a:r>
              <a:rPr lang="en-US" sz="2800" dirty="0" smtClean="0"/>
              <a:t> NTF” slides courtesy of the Neutron Therapy Facility at Fermi National Laboratory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212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  <a:t>Bibliography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Gill Sans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3039070"/>
            <a:ext cx="6157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  <a:t>Acknowledgments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4127718"/>
            <a:ext cx="5181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Special thanks to:</a:t>
            </a:r>
          </a:p>
          <a:p>
            <a:r>
              <a:rPr lang="en-US" sz="2800" dirty="0" smtClean="0"/>
              <a:t>Dr. Thomas Kroc</a:t>
            </a:r>
          </a:p>
          <a:p>
            <a:r>
              <a:rPr lang="en-US" sz="2800" dirty="0" smtClean="0"/>
              <a:t>SIST committee and collaborators</a:t>
            </a:r>
          </a:p>
          <a:p>
            <a:r>
              <a:rPr lang="en-US" sz="2800" dirty="0" smtClean="0"/>
              <a:t>SIST interns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795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838200"/>
            <a:ext cx="4267200" cy="3413424"/>
          </a:xfrm>
          <a:prstGeom prst="rect">
            <a:avLst/>
          </a:prstGeom>
          <a:ln>
            <a:noFill/>
          </a:ln>
          <a:effectLst>
            <a:outerShdw blurRad="152400" dist="127000" dir="2700000" algn="tl" rotWithShape="0">
              <a:schemeClr val="tx1">
                <a:lumMod val="85000"/>
                <a:lumOff val="1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874094"/>
            <a:ext cx="4241800" cy="3393106"/>
          </a:xfrm>
          <a:prstGeom prst="rect">
            <a:avLst/>
          </a:prstGeom>
          <a:ln>
            <a:noFill/>
          </a:ln>
          <a:effectLst>
            <a:outerShdw blurRad="152400" dist="127000" dir="2700000" algn="tl" rotWithShape="0">
              <a:schemeClr val="tx1">
                <a:lumMod val="85000"/>
                <a:lumOff val="1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57215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  <a:t>Neutron Therapy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Gill Sans MT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4386072"/>
            <a:ext cx="2135720" cy="2395728"/>
          </a:xfrm>
          <a:prstGeom prst="rect">
            <a:avLst/>
          </a:prstGeom>
          <a:ln>
            <a:noFill/>
          </a:ln>
          <a:effectLst>
            <a:outerShdw blurRad="152400" dist="152400" dir="2700000" algn="tl" rotWithShape="0">
              <a:srgbClr val="333333"/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4375919"/>
            <a:ext cx="2133600" cy="2393349"/>
          </a:xfrm>
          <a:prstGeom prst="rect">
            <a:avLst/>
          </a:prstGeom>
          <a:ln>
            <a:noFill/>
          </a:ln>
          <a:effectLst>
            <a:outerShdw blurRad="152400" dist="152400" dir="2700000" algn="tl" rotWithShape="0">
              <a:srgbClr val="333333"/>
            </a:outerShdw>
          </a:effectLst>
        </p:spPr>
      </p:pic>
      <p:pic>
        <p:nvPicPr>
          <p:cNvPr id="8" name="Picture 11" descr="Zero month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34" y="4426533"/>
            <a:ext cx="1830286" cy="2292121"/>
          </a:xfrm>
          <a:prstGeom prst="rect">
            <a:avLst/>
          </a:prstGeom>
          <a:ln>
            <a:noFill/>
          </a:ln>
          <a:effectLst>
            <a:outerShdw blurRad="152400" dist="1524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One mont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426533"/>
            <a:ext cx="1839837" cy="2300307"/>
          </a:xfrm>
          <a:prstGeom prst="rect">
            <a:avLst/>
          </a:prstGeom>
          <a:ln>
            <a:noFill/>
          </a:ln>
          <a:effectLst>
            <a:outerShdw blurRad="152400" dist="1524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16777" y="4492233"/>
            <a:ext cx="208362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Soft Tissue Sarcoma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0200" y="4431268"/>
            <a:ext cx="2667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Squamous Cell Carcinoma</a:t>
            </a:r>
          </a:p>
        </p:txBody>
      </p:sp>
    </p:spTree>
    <p:extLst>
      <p:ext uri="{BB962C8B-B14F-4D97-AF65-F5344CB8AC3E}">
        <p14:creationId xmlns:p14="http://schemas.microsoft.com/office/powerpoint/2010/main" val="246835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206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  <a:t>Fermilab’s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  <a:t> NTF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Gill Sans MT" pitchFamily="34" charset="0"/>
            </a:endParaRPr>
          </a:p>
        </p:txBody>
      </p:sp>
      <p:pic>
        <p:nvPicPr>
          <p:cNvPr id="5" name="Picture 6" descr="cutaway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0" r="5156" b="12338"/>
          <a:stretch/>
        </p:blipFill>
        <p:spPr>
          <a:xfrm>
            <a:off x="152400" y="1117998"/>
            <a:ext cx="4572000" cy="5054202"/>
          </a:xfrm>
          <a:prstGeom prst="rect">
            <a:avLst/>
          </a:prstGeom>
          <a:ln>
            <a:noFill/>
          </a:ln>
          <a:effectLst>
            <a:outerShdw blurRad="152400" dist="139700" dir="2700000" algn="tl" rotWithShape="0">
              <a:schemeClr val="tx1">
                <a:lumMod val="85000"/>
                <a:lumOff val="15000"/>
              </a:schemeClr>
            </a:outerShdw>
          </a:effectLst>
        </p:spPr>
      </p:pic>
      <p:pic>
        <p:nvPicPr>
          <p:cNvPr id="6" name="Picture 2" descr="05-0442-01DErik.jpg                                            0003C1CBMacintosh HD                   B746699A: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b="4304"/>
          <a:stretch/>
        </p:blipFill>
        <p:spPr bwMode="auto">
          <a:xfrm>
            <a:off x="6096000" y="76200"/>
            <a:ext cx="2362200" cy="3873503"/>
          </a:xfrm>
          <a:prstGeom prst="rect">
            <a:avLst/>
          </a:prstGeom>
          <a:ln>
            <a:noFill/>
          </a:ln>
          <a:effectLst>
            <a:outerShdw blurRad="152400" dist="1397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Felipe\Documents\Verano 2014\Fermilab\Paper\collimator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14800"/>
            <a:ext cx="4006662" cy="2623954"/>
          </a:xfrm>
          <a:prstGeom prst="rect">
            <a:avLst/>
          </a:prstGeom>
          <a:ln>
            <a:noFill/>
          </a:ln>
          <a:effectLst>
            <a:outerShdw blurRad="292100" dist="1524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01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r="7541" b="3121"/>
          <a:stretch/>
        </p:blipFill>
        <p:spPr>
          <a:xfrm>
            <a:off x="117764" y="2057400"/>
            <a:ext cx="6359236" cy="4729572"/>
          </a:xfrm>
          <a:prstGeom prst="rect">
            <a:avLst/>
          </a:prstGeom>
          <a:ln>
            <a:noFill/>
          </a:ln>
          <a:effectLst>
            <a:outerShdw blurRad="152400" dist="114300" dir="2700000" algn="tl" rotWithShape="0">
              <a:srgbClr val="333333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t="972" r="5520" b="2586"/>
          <a:stretch/>
        </p:blipFill>
        <p:spPr>
          <a:xfrm>
            <a:off x="5257800" y="36576"/>
            <a:ext cx="3810000" cy="2425148"/>
          </a:xfrm>
          <a:prstGeom prst="rect">
            <a:avLst/>
          </a:prstGeom>
          <a:ln>
            <a:noFill/>
          </a:ln>
          <a:effectLst>
            <a:outerShdw blurRad="152400" dist="88900" dir="2700000" algn="tl" rotWithShape="0">
              <a:srgbClr val="333333"/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0"/>
            <a:ext cx="4876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  <a:t>Square Data 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  <a:t>(SD)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7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813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  <a:t>Original Algorithm (OA)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Gill Sans M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066800"/>
            <a:ext cx="8420100" cy="5638800"/>
          </a:xfrm>
          <a:prstGeom prst="rect">
            <a:avLst/>
          </a:prstGeom>
          <a:ln>
            <a:noFill/>
          </a:ln>
          <a:effectLst>
            <a:outerShdw blurRad="152400" dist="139700" dir="2700000" algn="tl" rotWithShape="0">
              <a:srgbClr val="333333"/>
            </a:outerShdw>
          </a:effectLst>
        </p:spPr>
      </p:pic>
    </p:spTree>
    <p:extLst>
      <p:ext uri="{BB962C8B-B14F-4D97-AF65-F5344CB8AC3E}">
        <p14:creationId xmlns:p14="http://schemas.microsoft.com/office/powerpoint/2010/main" val="315292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066800"/>
            <a:ext cx="8420100" cy="5638800"/>
          </a:xfrm>
          <a:prstGeom prst="rect">
            <a:avLst/>
          </a:prstGeom>
          <a:ln>
            <a:noFill/>
          </a:ln>
          <a:effectLst>
            <a:outerShdw blurRad="152400" dist="139700" dir="2700000" algn="tl" rotWithShape="0">
              <a:srgbClr val="333333"/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7772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  <a:t>Revised Algorithm (RA)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87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  <a:t>Central Transverse Profiles 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Gill Sans MT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3" y="1066800"/>
            <a:ext cx="8452333" cy="5395473"/>
          </a:xfrm>
          <a:prstGeom prst="rect">
            <a:avLst/>
          </a:prstGeom>
          <a:ln>
            <a:noFill/>
          </a:ln>
          <a:effectLst>
            <a:outerShdw blurRad="152400" dist="139700" dir="2700000" algn="tl" rotWithShape="0">
              <a:srgbClr val="333333"/>
            </a:outerShdw>
          </a:effectLst>
        </p:spPr>
      </p:pic>
    </p:spTree>
    <p:extLst>
      <p:ext uri="{BB962C8B-B14F-4D97-AF65-F5344CB8AC3E}">
        <p14:creationId xmlns:p14="http://schemas.microsoft.com/office/powerpoint/2010/main" val="49777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0" y="990600"/>
            <a:ext cx="8598700" cy="5547359"/>
          </a:xfrm>
          <a:prstGeom prst="rect">
            <a:avLst/>
          </a:prstGeom>
          <a:ln>
            <a:noFill/>
          </a:ln>
          <a:effectLst>
            <a:outerShdw blurRad="152400" dist="139700" dir="2700000" algn="tl" rotWithShape="0">
              <a:srgbClr val="333333"/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  <a:t>Central Transverse Profiles 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8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918" y="41565"/>
            <a:ext cx="5120329" cy="3428999"/>
          </a:xfrm>
          <a:prstGeom prst="rect">
            <a:avLst/>
          </a:prstGeom>
          <a:ln>
            <a:noFill/>
          </a:ln>
          <a:effectLst>
            <a:outerShdw blurRad="152400" dist="139700" dir="2700000" algn="tl" rotWithShape="0">
              <a:srgbClr val="333333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7" y="3352800"/>
            <a:ext cx="5120331" cy="3429000"/>
          </a:xfrm>
          <a:prstGeom prst="rect">
            <a:avLst/>
          </a:prstGeom>
          <a:ln>
            <a:noFill/>
          </a:ln>
          <a:effectLst>
            <a:outerShdw blurRad="152400" dist="139700" dir="2700000" algn="tl" rotWithShape="0">
              <a:srgbClr val="333333"/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0"/>
            <a:ext cx="3772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Gill Sans MT" pitchFamily="34" charset="0"/>
              </a:rPr>
              <a:t>Qualitative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2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90</Words>
  <Application>Microsoft Office PowerPoint</Application>
  <PresentationFormat>On-screen Show (4:3)</PresentationFormat>
  <Paragraphs>27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Felipe Giraldo Mejia</dc:creator>
  <cp:lastModifiedBy>Felipe Giraldo x 16386N</cp:lastModifiedBy>
  <cp:revision>56</cp:revision>
  <dcterms:created xsi:type="dcterms:W3CDTF">2014-07-28T20:58:04Z</dcterms:created>
  <dcterms:modified xsi:type="dcterms:W3CDTF">2014-08-05T13:40:56Z</dcterms:modified>
</cp:coreProperties>
</file>