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9" r:id="rId4"/>
    <p:sldId id="270" r:id="rId5"/>
    <p:sldId id="258" r:id="rId6"/>
    <p:sldId id="259" r:id="rId7"/>
    <p:sldId id="261" r:id="rId8"/>
    <p:sldId id="268" r:id="rId9"/>
    <p:sldId id="271" r:id="rId10"/>
    <p:sldId id="274" r:id="rId11"/>
    <p:sldId id="272" r:id="rId12"/>
    <p:sldId id="273" r:id="rId13"/>
    <p:sldId id="263" r:id="rId14"/>
    <p:sldId id="262" r:id="rId15"/>
    <p:sldId id="264" r:id="rId16"/>
    <p:sldId id="260" r:id="rId17"/>
    <p:sldId id="275" r:id="rId18"/>
    <p:sldId id="266" r:id="rId19"/>
    <p:sldId id="277" r:id="rId20"/>
    <p:sldId id="26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5" r:id="rId31"/>
    <p:sldId id="286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6477" autoAdjust="0"/>
  </p:normalViewPr>
  <p:slideViewPr>
    <p:cSldViewPr>
      <p:cViewPr>
        <p:scale>
          <a:sx n="50" d="100"/>
          <a:sy n="50" d="100"/>
        </p:scale>
        <p:origin x="-171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451D3-AA52-4A40-B3A9-D34CABC2966A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BB5FE-85CD-4F11-8D72-540AD5C4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7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EA2D-E931-4B8C-A0AE-E03CAB844721}" type="datetime1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5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1CE2-5B8D-4F2E-992D-AC102BC84754}" type="datetime1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1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9BD-8C0C-4881-BB1D-ED9ADD71E5EB}" type="datetime1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9101-2610-4480-BC55-E96EFBDDE683}" type="datetime1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1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DAE-BB2D-46BB-B904-4C3369D29C0F}" type="datetime1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3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E2C1-A5FB-400E-9107-F27C946561A2}" type="datetime1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0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A7B9-F4DE-4DFB-B947-F08E4B2DA726}" type="datetime1">
              <a:rPr lang="en-US" smtClean="0"/>
              <a:t>8/7/2014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9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3239-2EA0-4F07-8709-453960495966}" type="datetime1">
              <a:rPr lang="en-US" smtClean="0"/>
              <a:t>8/7/2014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7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C256-7833-4F4A-8FD8-025148DA90F1}" type="datetime1">
              <a:rPr lang="en-US" smtClean="0"/>
              <a:t>8/7/2014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5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7E69-7A1D-4551-A7DB-94A2094DFAB7}" type="datetime1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9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E07-925A-4585-AE3D-4DB0D4500870}" type="datetime1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5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56CD9-53F4-4269-A05F-139939D63306}" type="datetime1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AAA61-19A9-4C5E-86AD-70370BE4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2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1"/>
            <a:ext cx="9144000" cy="3505200"/>
          </a:xfrm>
        </p:spPr>
        <p:txBody>
          <a:bodyPr>
            <a:normAutofit fontScale="90000"/>
          </a:bodyPr>
          <a:lstStyle/>
          <a:p>
            <a:r>
              <a:rPr lang="en-US" dirty="0"/>
              <a:t>RESONANCE FREQUENCY SHIFT EFFECTS DUE TO CAVITY LENGTH AND WINDOW VARIATION 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By Gabriela Arriaga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a </a:t>
            </a:r>
            <a:r>
              <a:rPr lang="en-US" dirty="0" err="1" smtClean="0"/>
              <a:t>muon</a:t>
            </a:r>
            <a:r>
              <a:rPr lang="en-US" dirty="0" smtClean="0"/>
              <a:t> cooling channel look like?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the channel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2686"/>
            <a:ext cx="8429625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8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channel! </a:t>
            </a:r>
            <a:br>
              <a:rPr lang="en-US" dirty="0" smtClean="0"/>
            </a:br>
            <a:r>
              <a:rPr lang="en-US" dirty="0" smtClean="0"/>
              <a:t>(what we are working on)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004060"/>
            <a:ext cx="84296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5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3920" y="1828800"/>
            <a:ext cx="76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Primarily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Simulations (lots of Simulations!) using </a:t>
            </a:r>
            <a:r>
              <a:rPr lang="en-US" sz="3200" dirty="0" err="1" smtClean="0"/>
              <a:t>Superfish</a:t>
            </a:r>
            <a:r>
              <a:rPr lang="en-US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Mathematica</a:t>
            </a:r>
            <a:r>
              <a:rPr lang="en-US" sz="3200" dirty="0" smtClean="0"/>
              <a:t>.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Superfish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42654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Superfish</a:t>
            </a:r>
            <a:r>
              <a:rPr lang="en-US" sz="3200" dirty="0" smtClean="0"/>
              <a:t> is a computer software program created by Los Alamos Laboratory that solves Maxwell's equations for RF, electrostatic, or magnetic cavity problems.</a:t>
            </a:r>
          </a:p>
          <a:p>
            <a:endParaRPr lang="en-US" sz="3200" dirty="0"/>
          </a:p>
          <a:p>
            <a:r>
              <a:rPr lang="en-US" sz="3200" dirty="0" smtClean="0"/>
              <a:t>Useful due to “ease” of use and speed.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Mathematica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4964" y="17526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Software program from Wolfram to manage data and mathematical problems.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Plot neat graphs from data, which can be 2D or 3D.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Model trends.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Ect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28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onditions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480" y="13716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Bowed cavity windows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window radius (a) ranged from            </a:t>
            </a:r>
            <a:r>
              <a:rPr lang="en-US" sz="3200" dirty="0"/>
              <a:t>2</a:t>
            </a:r>
            <a:r>
              <a:rPr lang="en-US" sz="3200" dirty="0" smtClean="0"/>
              <a:t>cm – 16 cm [increments of 4 cm]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bow height of the windows (h) ranged from 0.0 cm – 1.0 cm [increments of 0.2 cm]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Cavity length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Ranged from 5, 10, and 20 cm.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Cavity radius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17.65 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sketch of the idea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8009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Efforts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Running simulations for the bowed window 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Plot the data and trends in </a:t>
            </a:r>
            <a:r>
              <a:rPr lang="en-US" sz="3200" dirty="0" err="1" smtClean="0"/>
              <a:t>Mathematica</a:t>
            </a:r>
            <a:r>
              <a:rPr lang="en-US" sz="3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</a:t>
            </a:r>
            <a:r>
              <a:rPr lang="en-US" sz="3200" dirty="0" smtClean="0"/>
              <a:t>alculate other properties for the cavities.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Sounds easier than it is!</a:t>
            </a:r>
            <a:endParaRPr lang="en-US" sz="32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18" y="4476750"/>
            <a:ext cx="2286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86" y="43243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7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/>
          <a:lstStyle/>
          <a:p>
            <a:r>
              <a:rPr lang="en-US" dirty="0"/>
              <a:t>Bowed cavity windows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 am.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766455"/>
            <a:ext cx="739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Name: Gabriela Arriaga.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Institution: Northern Illinois University.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Major: Physics, junior year. 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Fun Fact: I like to crochet toys for children (when there is time)!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71764" cy="1143000"/>
          </a:xfrm>
        </p:spPr>
        <p:txBody>
          <a:bodyPr/>
          <a:lstStyle/>
          <a:p>
            <a:r>
              <a:rPr lang="en-US" dirty="0" smtClean="0"/>
              <a:t>First observation( frequency vs. h)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82" y="1447800"/>
            <a:ext cx="5148518" cy="351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64" y="1600200"/>
            <a:ext cx="3462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Frequency decreases as h increases.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Looks parabolic.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23495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Same trend for larger cavity </a:t>
            </a:r>
            <a:r>
              <a:rPr lang="en-US" sz="3200" dirty="0" smtClean="0"/>
              <a:t>lengths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2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observation (frequency vs a)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21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5148518" cy="29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4674477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Figure 4: </a:t>
            </a:r>
            <a:r>
              <a:rPr lang="en-US" i="1" dirty="0" err="1"/>
              <a:t>Listplot</a:t>
            </a:r>
            <a:r>
              <a:rPr lang="en-US" i="1" dirty="0"/>
              <a:t> of frequency change vs bow height. The red dots or for a window radius of 2 cm, green is for 4 cm, blue is for 8 cm, and 0rqnge is for 12 cm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752600"/>
            <a:ext cx="281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Parabolic looking as well.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Critical point or minimum at a= 8 cm.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26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1600" y="1371600"/>
                <a:ext cx="6477000" cy="363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Proposed model: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1+</m:t>
                        </m:r>
                        <m:r>
                          <a:rPr lang="en-US" sz="3200" i="1">
                            <a:latin typeface="Cambria Math"/>
                          </a:rPr>
                          <m:t>𝛼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3200" dirty="0" smtClean="0"/>
                  <a:t> is the change </a:t>
                </a:r>
                <a:r>
                  <a:rPr lang="en-US" sz="3200" dirty="0"/>
                  <a:t>in </a:t>
                </a:r>
                <a:r>
                  <a:rPr lang="en-US" sz="3200" dirty="0" smtClean="0"/>
                  <a:t>frequency, α </a:t>
                </a:r>
                <a:r>
                  <a:rPr lang="en-US" sz="3200" dirty="0"/>
                  <a:t>is a constant that is a function of the cavity length and window radius, and h is the height of the bow.</a:t>
                </a:r>
                <a:endParaRPr lang="en-US" sz="3200" dirty="0" smtClean="0"/>
              </a:p>
              <a:p>
                <a:endParaRPr lang="en-US" sz="3200" dirty="0"/>
              </a:p>
              <a:p>
                <a:r>
                  <a:rPr lang="en-US" sz="3200" dirty="0" smtClean="0"/>
                  <a:t>Does it work?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371600"/>
                <a:ext cx="6477000" cy="3634136"/>
              </a:xfrm>
              <a:prstGeom prst="rect">
                <a:avLst/>
              </a:prstGeom>
              <a:blipFill rotWithShape="1">
                <a:blip r:embed="rId2"/>
                <a:stretch>
                  <a:fillRect l="-2352" t="-168" r="-3198" b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7438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8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out and testing proposed equation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85800" y="1828800"/>
                <a:ext cx="6858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Solved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3200" dirty="0" smtClean="0"/>
                  <a:t> with 3x3 matrix, using critical point a=8 cm for symmetry.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Resulting equation: </a:t>
                </a:r>
                <a:endParaRPr lang="en-US" sz="3200" i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       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(1+(3.4226∗1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Standard deviation: </a:t>
                </a:r>
                <a:r>
                  <a:rPr lang="en-US" sz="3200" dirty="0" smtClean="0">
                    <a:latin typeface="Arial"/>
                    <a:cs typeface="Arial"/>
                  </a:rPr>
                  <a:t>≈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Arial"/>
                      </a:rPr>
                      <m:t>0.</m:t>
                    </m:r>
                    <m:r>
                      <a:rPr lang="en-US" sz="3200" b="0" i="1" smtClean="0">
                        <a:latin typeface="Cambria Math"/>
                        <a:cs typeface="Arial"/>
                      </a:rPr>
                      <m:t>382.128</m:t>
                    </m:r>
                    <m:r>
                      <a:rPr lang="en-US" sz="3200" b="0" i="1" smtClean="0">
                        <a:latin typeface="Cambria Math"/>
                        <a:cs typeface="Arial"/>
                      </a:rPr>
                      <m:t>𝐻𝑧</m:t>
                    </m:r>
                  </m:oMath>
                </a14:m>
                <a:r>
                  <a:rPr lang="en-US" sz="3200" i="1" dirty="0" smtClean="0"/>
                  <a:t>.</a:t>
                </a:r>
                <a:r>
                  <a:rPr lang="en-US" sz="3200" dirty="0" smtClean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Still needs more testing to be sure.</a:t>
                </a:r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28800"/>
                <a:ext cx="6858000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2044" t="-2400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46009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1600"/>
            <a:ext cx="320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8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Now for the electric field!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Parmela</a:t>
            </a:r>
            <a:r>
              <a:rPr lang="en-US" dirty="0" smtClean="0"/>
              <a:t> </a:t>
            </a:r>
            <a:r>
              <a:rPr lang="en-US" dirty="0" err="1" smtClean="0"/>
              <a:t>Tableplot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578662" cy="244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5" y="5126899"/>
            <a:ext cx="8918045" cy="61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2139882" cy="225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7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Parmela</a:t>
            </a:r>
            <a:r>
              <a:rPr lang="en-US" dirty="0" smtClean="0"/>
              <a:t> </a:t>
            </a:r>
            <a:r>
              <a:rPr lang="en-US" dirty="0" err="1" smtClean="0"/>
              <a:t>Tableplot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15217" r="15062" b="10000"/>
          <a:stretch/>
        </p:blipFill>
        <p:spPr bwMode="auto">
          <a:xfrm>
            <a:off x="731986" y="1981200"/>
            <a:ext cx="3968973" cy="2188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521588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Table plot output from </a:t>
            </a:r>
            <a:r>
              <a:rPr lang="en-US" i="1" dirty="0" err="1" smtClean="0"/>
              <a:t>Parmela</a:t>
            </a:r>
            <a:r>
              <a:rPr lang="en-US" i="1" dirty="0" smtClean="0"/>
              <a:t> of a cavity of length 5 cm, window radius 4 cm, and bow </a:t>
            </a:r>
            <a:r>
              <a:rPr lang="en-US" i="1" dirty="0" err="1" smtClean="0"/>
              <a:t>heigth</a:t>
            </a:r>
            <a:r>
              <a:rPr lang="en-US" i="1" dirty="0" smtClean="0"/>
              <a:t> of 1 cm.</a:t>
            </a:r>
            <a:endParaRPr lang="en-US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905000"/>
            <a:ext cx="2258765" cy="21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8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Tableplot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27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t="16464" r="27868" b="8535"/>
          <a:stretch/>
        </p:blipFill>
        <p:spPr bwMode="auto">
          <a:xfrm>
            <a:off x="625522" y="2316495"/>
            <a:ext cx="4019210" cy="27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6019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Table plot output from </a:t>
            </a:r>
            <a:r>
              <a:rPr lang="en-US" i="1" dirty="0" err="1"/>
              <a:t>Parmela</a:t>
            </a:r>
            <a:r>
              <a:rPr lang="en-US" i="1" dirty="0"/>
              <a:t> of a cavity of length 5 cm, window radius </a:t>
            </a:r>
            <a:r>
              <a:rPr lang="en-US" i="1" dirty="0" smtClean="0"/>
              <a:t>16 cm</a:t>
            </a:r>
            <a:r>
              <a:rPr lang="en-US" i="1" dirty="0"/>
              <a:t>, and bow </a:t>
            </a:r>
            <a:r>
              <a:rPr lang="en-US" i="1" dirty="0" err="1"/>
              <a:t>heigth</a:t>
            </a:r>
            <a:r>
              <a:rPr lang="en-US" i="1" dirty="0"/>
              <a:t> of </a:t>
            </a:r>
            <a:r>
              <a:rPr lang="en-US" i="1" dirty="0" smtClean="0"/>
              <a:t>0.2 </a:t>
            </a:r>
            <a:r>
              <a:rPr lang="en-US" i="1" dirty="0"/>
              <a:t>cm.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93070"/>
            <a:ext cx="2280102" cy="223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0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Tableplot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28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16418" r="26785" b="8769"/>
          <a:stretch/>
        </p:blipFill>
        <p:spPr bwMode="auto">
          <a:xfrm>
            <a:off x="512928" y="1032682"/>
            <a:ext cx="7308350" cy="492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958131"/>
            <a:ext cx="644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Table plot output from </a:t>
            </a:r>
            <a:r>
              <a:rPr lang="en-US" i="1" dirty="0" err="1"/>
              <a:t>Parmela</a:t>
            </a:r>
            <a:r>
              <a:rPr lang="en-US" i="1" dirty="0"/>
              <a:t> of a cavity of length 5 cm, window radius 16 cm, and bow </a:t>
            </a:r>
            <a:r>
              <a:rPr lang="en-US" i="1" dirty="0" err="1"/>
              <a:t>heigth</a:t>
            </a:r>
            <a:r>
              <a:rPr lang="en-US" i="1" dirty="0"/>
              <a:t> of </a:t>
            </a:r>
            <a:r>
              <a:rPr lang="en-US" i="1" dirty="0" smtClean="0"/>
              <a:t>1 </a:t>
            </a:r>
            <a:r>
              <a:rPr lang="en-US" i="1" dirty="0"/>
              <a:t>cm.</a:t>
            </a:r>
          </a:p>
        </p:txBody>
      </p:sp>
    </p:spTree>
    <p:extLst>
      <p:ext uri="{BB962C8B-B14F-4D97-AF65-F5344CB8AC3E}">
        <p14:creationId xmlns:p14="http://schemas.microsoft.com/office/powerpoint/2010/main" val="186494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809625"/>
            <a:ext cx="85153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 am (continued)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676400"/>
            <a:ext cx="678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Have participated in two previous research programs.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Research Rookies.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2 rounds.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Summer Research Opportunities Program (SROP).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 total, 5 semesters of research experiences (6 including this experience!).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03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1676400"/>
                <a:ext cx="73914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Mathematical Model </a:t>
                </a:r>
                <a:endParaRPr lang="en-US" sz="32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1+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3.42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26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∗1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 smtClean="0"/>
                  <a:t> represents the change in RF with a standard deviation of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0.2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𝑀𝐻𝑧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 lvl="1"/>
                <a:endParaRPr lang="en-US" sz="32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Need to run more simulations to see if there is a more accurate model.</a:t>
                </a:r>
              </a:p>
              <a:p>
                <a:r>
                  <a:rPr lang="en-US" sz="3200" dirty="0" smtClean="0"/>
                  <a:t> </a:t>
                </a:r>
                <a:endParaRPr lang="en-US" sz="3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676400"/>
                <a:ext cx="7391400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89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4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31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16002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Electric field decreases between the two windows, indicating acceleration.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Larger bow heights have a greater effect on electric field change.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Larger window radii reduce this effect.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More analysis needed to develop a model.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96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 Thought and possible next step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371600"/>
            <a:ext cx="64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Look into multi cell condition.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What will happen if the windows bow at different heights?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If bowing is different  as beam passes through the structure, how will electric field and beam be effected?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3617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448937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Supervisor </a:t>
            </a:r>
            <a:r>
              <a:rPr lang="en-US" sz="3200" dirty="0" err="1" smtClean="0"/>
              <a:t>Katsuya</a:t>
            </a:r>
            <a:r>
              <a:rPr lang="en-US" sz="3200" dirty="0" smtClean="0"/>
              <a:t> </a:t>
            </a:r>
            <a:r>
              <a:rPr lang="en-US" sz="3200" dirty="0" err="1" smtClean="0"/>
              <a:t>Yonehara</a:t>
            </a:r>
            <a:r>
              <a:rPr lang="en-US" sz="3200" dirty="0" smtClean="0"/>
              <a:t>, and the rest of the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Mentors at Northern Illinois University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DOE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SIST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209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 am (continued).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1752600"/>
            <a:ext cx="655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Homeschooled for most of my education before college.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Am #4 of 8 children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(yes, it is chaotic)!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Am the first child in my family to attend college, and for Physics (Oh, my!)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94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727" y="1371600"/>
            <a:ext cx="77654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Project Description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Goal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Why we care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Results and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Thanks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Questions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Design Radio Frequency (RF) cavities for </a:t>
            </a:r>
            <a:r>
              <a:rPr lang="en-US" sz="3200" dirty="0" err="1"/>
              <a:t>m</a:t>
            </a:r>
            <a:r>
              <a:rPr lang="en-US" sz="3200" dirty="0" err="1" smtClean="0"/>
              <a:t>uon</a:t>
            </a:r>
            <a:r>
              <a:rPr lang="en-US" sz="3200" dirty="0" smtClean="0"/>
              <a:t> cooling channel (for future </a:t>
            </a:r>
            <a:r>
              <a:rPr lang="en-US" sz="3200" dirty="0" err="1" smtClean="0"/>
              <a:t>muon</a:t>
            </a:r>
            <a:r>
              <a:rPr lang="en-US" sz="3200" dirty="0" smtClean="0"/>
              <a:t> colliders).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Reduce beam size.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Find a mathematical formula to model and predict cavity shift phenomenon.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25987"/>
            <a:ext cx="8229600" cy="1143000"/>
          </a:xfrm>
        </p:spPr>
        <p:txBody>
          <a:bodyPr/>
          <a:lstStyle/>
          <a:p>
            <a:r>
              <a:rPr lang="en-US" dirty="0" smtClean="0"/>
              <a:t>Why do we care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Colliders are smaller than others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22098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It is great to be small.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Can fit anywhere!</a:t>
            </a:r>
            <a:endParaRPr lang="en-US" sz="3200" dirty="0"/>
          </a:p>
        </p:txBody>
      </p:sp>
      <p:sp>
        <p:nvSpPr>
          <p:cNvPr id="5" name="AutoShape 2" descr="data:image/jpeg;base64,/9j/4AAQSkZJRgABAQAAAQABAAD/2wCEAAkGBxAQEhQUDxQUFBQUFBQUFBQUFBQUDxQUFBQWFhQUFBQYHCggGBolHBQUITEhJSksLi4uFx8zODMsNygtLisBCgoKDg0OFxAQFywcHRwsLCwsLCwsLCwsLCwsLCwsLCwsLCwsLCwsLCwsLCwsLCwsLCwsLCwsLCwsLCwsLCwsLP/AABEIALEBHAMBIgACEQEDEQH/xAAcAAABBQEBAQAAAAAAAAAAAAABAAIDBAUGBwj/xAA5EAACAQIEBAIJBAECBwAAAAAAAQIDEQQFITEGEkFRImETMlJxgZGhscEHI0LR8BQzJENigrLh8f/EABkBAAMBAQEAAAAAAAAAAAAAAAABAgMEBf/EACARAQEAAgICAwEBAAAAAAAAAAABAhEhMQMSIkFRMhP/2gAMAwEAAhEDEQA/APQcxq30Rz+ZYBVIu5rSlchqHmu95LnvD6jNsxKmWNeqdnxXUkqlu4crwScPFudXvrGVz+u8nEVaSUdTM9NaRscU0OSfh6vYgyfhuviWrJpd2XjeN1Fl3qN/hnMLTi7N+7U9ey3F1JxWlkc5wrwjChFcy17nWyxNKhHVpGWU3W+PE5aOHi7akGYZvCktWjjM245im40ryfkczmeZVay5pO3kifU5XQ8SZnPERcYSsn8zn8syCK3182YcMwqwZo0OI3FapkfKThp8a6WnhoQ0itS4qE+xk5NxDQ3qWuby4qwtt0E39pulSVGfYimmh+K4wwy2sZk+KKU34V9CuU8LbkMciKOIU9UCUhg/nsaGBzypS63X1MlyGOQE9AwPEVOqrN2YsRKMtYu551OXYVHPatF6ttBonoCEzEyriKlW0bszajJPYYR2HJD7BQGUYjwCWoAbgch3IxriP1GzGwWHgEAsBhAAV57hQqgkI0FLM6c9mizz9jw7AZxVpST5m15s9R4bzZVoLUnLDR45bHM8mVWak+ga2XOMbRNeUihmGKcFtczsq5r7YcOHYVJp1Um9zrMvwFOgr2SMjJJSqzvsjoszp3p8sdZPRJbtsuZ3qo1PpzfE3G9LDq0Xd9EtzzjHcUV8VK0pOMb7J6/FnoGF/SJVZOpi60k5O/JBLTycn+CXH/pDheX/AIerVjNbc1pQb81Y2mWMZWZVyGXQjy6Fhx1IKmW18HU9FiI2fSS9SS7xZfp07itaYwyGFi90TRyyD6FilEsxMtNNqEcmpdkCWSUuxpXE5FSs6zo5RSXQkWBprZFpyI2xkCSWw1yE2MbAE5DHIDYxsYKUililctSZXqjJjzk4u8XZm1lHFdWi0p+KJkYqBRkUjp69lWfUa68Mkn2NW54bRryg7wbT8jqsk4znTtGtqu4vU5k9JRLSRnZbmtGuk4SXuLzkE4PtPOaK7YmALdnJoBBASYCEAAiqjEPqEaEbwNxs7M7/AIEoSjG72OI9MpVE3tc6iHFEKMUlv5F57s0jCyPRHIr4impLU5HK+LI1HZs6mjiFNXRlZY0llVZ5pHCr3GpwPnCxVapKW1KCav0cm9foYmb4FVUZXDq/01acJO0K8fRvW1tdNfmGpoc7ey0MXGfqvTv/AEPqsxcRjPQRjbWyS95dwmNjWhzR+K6p9iZT0pcQ5TTxVNwmtd4S6xfRo8zlTlSnKnU0lF29/Zo9SxFdI5HjPBKpFVoLxQ9bziWlg05lmLMmjWJ54xRWoG0LjWzOjmkOrH/6+D6jC42MbIY4qL2YlUTAtHu5G2dbkGL/AGlGcV4dm1Ztd/Mnx2WUanrRSb/lHRsn2X/ldbcQ2MbLGYYWVKbi+mz7p7MptlsrwMmRTYWxk2MlTExMuqjWqmdXiVCqoIc4hURpS4PF1KTvTk0/odrkfG20cQv+7ocOoD+UVOPasJjKdVXpyTRMeN5dmVag705NeXQ7fJOM6dS0a/hl36MmxW3WgG06sZK8WmvIcIwAwsawNHUIrktRldsA+fKVV9R9Vp7CpwVgejszfbDXCXDKUWmj0nhvFuUFc84jWSauehcPJciaM/J008boZyOYz2L6HQ8xWxNFS3Mo1q7wtnqxNNUqrtVprr/KK2fvNzLazo1P+mWj/DPP62CcJKUHaS1TW4/G8UYhQ5eVc3tfkVw30Xtrt6ZmztqcrmWacsWnZp6G5LHKrhKdV/yppvte2p5vmWK5pMUWrYnFKLdiCFapNpK8tdEtbkFR33+R13BWEXo5VWvFflT6pLcu8QpzWBicpxFNc06clHe+6+LWxWhTZ6UpW366NPVNdmuqOcz7IuW1TDrwy3j7Mt9PJkzPfbS+P7jEwzin4r279vM1YU5JNxtNLdx+l0c7KvrZ3XRo18hzV0qik1zRfhnHvFlaZ7amGzmcHrqrWs+3kdXleYUsRBxT13XdMzc84YU6brYXVOKkl/Xw+3mcZTrVaErxunqT6ytMfJZw6/iekpUoz/lGXI33TOVbOuy7DvMMNUjH/cjFTir+tNPVfJNe9nHydt//AGPDpl5LN8A2MkxNjGy2ZsynWiWpMgmOEpuAkiWSGDAINwXEAEFgXA2AauU59Xwz8Erx9l7Hd5NxVQr2UnyT7PZ+5nl1wXDQ29wuNbPL8m4rr4eyk/SQ7Pde5ne5Rn1DEr9uVpdYPSS/snRyr0yKxJUkQuQG8HVKxHVqJFivfoZtRPqazllbo2c7s9D4SxicEjzto6LhXE8srBnNweO8vRuYbKRBSq3Q5yOd0BU1M3GYVM0JMiqDhVp0cbyZeodU3FfPQ5Orgpy1irpG5S1gov2tOh0uCyLw3ta67fcnelycPLsbScN0dRwHjVKlUpv1oS5l5xlv8mvqT8U5Py36r5HF5djJ4aupw6aSX8ZRe6K/qFPjXp2IqW2Dk+PpzU4TaTuuVPd2vdogoYmniYc9J36Nfyi+zXQ5ziTCR5OzjJO/0/Jjrl24auKpxbhVTrNraXTzK2V0+Z66f526ofmE3UULtuyWr3fv+QcA+Vp+Ztj05fJJ7cPZOG6DhSS6dO2vby1Oc42yOEf3IpLXVe962/zqdNwriY1KEXHp4XrfVDOL8E6tGy6O4mf243gDEuniIx6T+5R47wcaOMqKG0rVLdnPV/W7+JJk9GVPEU31U4a+Wif3+5ufqpl6tSxEd/8Abn7tXF/+S+KKnacnnjYxsTYyTKSUmRSHORHJjJHMibHzZEwBAuC4AI5sbcAgBBAK4wQ6E3F3i2mtmtGhQnbonpbVXGXAOpyjjCpTtGv+5H2l66/s67C5rQqxUoVI2fd2a8mmeT3Gti0e1rF0IxZnYqlG2hLjMS2ypKo2ORNu2dVjYu5TO0kQ16YsG7SRfcR1XpOAq3iiy5GPlNa8UaXMc9jpPchrYxyEpAGrkmCdSrH6/wBHpOGopJI8/wCFq37qTaV9IrqejUnoZ5drjD4jyyNWD7njOeZa6VR8yt2fQ9+qq6PNeOcDbxPXXRWTQYXVF5ZHCeC9JK8XKCta6dpX99zQzrJ61GEnVk6tOfV+tHsS8GU0nJyTa0cN9O9ux3FelGpBxktH0dgyvKscrHkk+W1l2GUI6lniTByw9SzVl0aVrq/XuZ+Exi6mk6K3dek/p5XXiirrunt8DuKsFOLT6njWX5m6dp0pWfbyO44L4oeJnKnU9aKTT7raX1+4k2NDFZRHmhZf8yDXwlf8Mfx7RU8LUj2jzL3x1X2N6nTTfO+nq/a5lZ5QlVhKK3lGS+asVGdrw5sZJk+NwtSjNwqxcZLdP7ryKrZSSbGNhbGtjBkiOQ9kbAjWITAwBCEC4wQgXGgDhtxXGtgQiADmGEDjdjJQsaVfCuLK9SAtjSpyXI5UrF2FMnWG5g2etrOS4q2jOip1Lo5vDYRxZtYd2ROSselxyGtjOYa2SpawWKdOpCXsyT+F9T2GFZNRktVKP1PEmz0vgrMfTYXkk/FTdl3t0Iyh4uhnGMlo2r/FGTmeROqmuaDbTs3dNae5min0BOWhC3JZPwljcPN+KlKn5TlzXvf2fybjwmIX8L+6UX+TUVZ2IY4uV7D1sbc1nuS1MRBqdKV1s0r/AGPNMxyTG0/DTw2Ib5rc0cPUnZd7KLPcqmLaVyvDMZX1Lx4TXk2S8M5rV0/0sqaf86vLRj115W+b5I7vhDguOCkquKq+lqpO0IXjRjfe7es/jZeR0VbHlaNRyZfad3p0Kqc+q2HKkVMunbfY0k0LtN4cV+oWQ061GVTapSi3F90tWmeOtnufFOLjyTi/V5Hf5HhUn2KgpNjGxNjWxkUhjC2MbAiYANguMDcbcAGBCBsFxrYA5sDY24hgmwXBcQE6jGYczKmGOirRuU50UZStbGVDDlmlRsWfRWHJD2JDIwJIgEIzrgchrYGwI5s6PgPHuniOX21t5r/GcxctZRjnQrU6q/hJN+7Z/RsLOBLy9prwT8USs3rYcq7tzR2laS7NMfOmpJSTs+xi1V4ytuVasrMmxM7FatO6uOEmrzvHQoRlqS0ql0V36xeJVbmWMDS5n5EVKi5WNihTUEHtwNJlaKMvNM15E0g5hjVFHHZtmCSbb0HjCyrP4uzzlotN+Ko+Vd7Pf6HCKdzO4gzd4is2n4Y6R/LI8JjOjNvVj7ctRsa2NUgXJMWxorguME2NYmwNgRAuBguAJguJjWMCwf8A3cAAIgXC2NGHdyZFIc5EbZi2NkMY5sY2AJjWxNjHIZC2NchrY2TAjnIa2NbGtjDteF+KWoxoV5WS0hN7LtGX9nX4nFpJWkr+TPGrlzCZrWperK67S1RFw/FTJ61U5pLTXQqwuk7nm8+OsRDwyirX3V728kdJkmYwxKvTq87e8HLlmvgTcbFTKVvUKupaoYdzlpsRZdhIx9dWv3dzYhUhFaE7NapQUEUsfj1FO7KGbZ7TpLfU4rNM9cruWkezdvmVjNjbWzTNr3bdl9Web8YZ85ftwer38l5lbPOJ3JuNJ8z9r+K93c5eUm3eTu3u3udOOOnPnn+HQHRkMCi2TWwWIvoy7cxKMrM1KVS6IsaSprguBsFyTK4BAAEBiYBgmNCACBiExDAAuEAB2jYxsDkNuZNikxjYpMY2BE2MbE2NbGQtjGxNjWwAtjWwNjWwAtgbG3A2MlTH0royqdeUJXTcZLZp2a+JuzVzGx9Cz0KxTl+uvyL9Qq9JKOJXpoe0tKi/DNTGfqHhHF8vpk+1vyeYxm0SKzFfHic8ldDj+M+a/oqcr+1Uld/JHNY3H1az/ck35bR+QKkCFouYydIyyt7MsELAUgQoaPiASQLtCZSiWKTFVRoKQSGmyUhZMAhACGsIGAAQhAQCEIYAAQMA6xgbBJjXIzai2M5hNjGwImxrYmNkxgmxsmBsa2AG41sQ1sCJsFwNguAJsr4mnzInbGsZMWrSsQLQ2K9JMoVaJcqLESdxk6XYdyMdG6GSrKLBYuysyF0wGkFiRJW/A70YuQZFEmpkcIFinAR6TU2TIigiVE1ZCEAQIaFiAgEIAwQhCAAAcAA6djWIRm0NY1gEABjGIQwaxohAQDWIQAwQhARrAxCAGSK1UQioVVGCQhFJMiDqIQwI0QgJJR3LMNl8RCCqh6HoQiDAQhDAMUhCEKABCGRBQhADQCEM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01823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63" y="3287018"/>
            <a:ext cx="2286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6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Change in energy is small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A61-19A9-4C5E-86AD-70370BE4855A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348996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That is the hope.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72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890</Words>
  <Application>Microsoft Office PowerPoint</Application>
  <PresentationFormat>On-screen Show (4:3)</PresentationFormat>
  <Paragraphs>154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RESONANCE FREQUENCY SHIFT EFFECTS DUE TO CAVITY LENGTH AND WINDOW VARIATION     By Gabriela Arriaga</vt:lpstr>
      <vt:lpstr>Who I am.</vt:lpstr>
      <vt:lpstr>Who I am (continued)</vt:lpstr>
      <vt:lpstr>Who I am (continued).</vt:lpstr>
      <vt:lpstr>Agenda</vt:lpstr>
      <vt:lpstr>Project Goals</vt:lpstr>
      <vt:lpstr>Why do we care</vt:lpstr>
      <vt:lpstr>Muon Colliders are smaller than others</vt:lpstr>
      <vt:lpstr>Change in energy is small</vt:lpstr>
      <vt:lpstr>What does a muon cooling channel look like?</vt:lpstr>
      <vt:lpstr>Beginning of the channel</vt:lpstr>
      <vt:lpstr>The channel!  (what we are working on)</vt:lpstr>
      <vt:lpstr>Methods</vt:lpstr>
      <vt:lpstr>What is Superfish?</vt:lpstr>
      <vt:lpstr>What is Mathematica?</vt:lpstr>
      <vt:lpstr>Conditions</vt:lpstr>
      <vt:lpstr>Simple sketch of the idea</vt:lpstr>
      <vt:lpstr>My Efforts</vt:lpstr>
      <vt:lpstr>Bowed cavity windows Results</vt:lpstr>
      <vt:lpstr>First observation( frequency vs. h)</vt:lpstr>
      <vt:lpstr>Second observation (frequency vs a)</vt:lpstr>
      <vt:lpstr>Possible model</vt:lpstr>
      <vt:lpstr>Working out and testing proposed equation</vt:lpstr>
      <vt:lpstr>Now for the electric field!</vt:lpstr>
      <vt:lpstr>Parmela Tableplot</vt:lpstr>
      <vt:lpstr>Parmela Tableplot 2</vt:lpstr>
      <vt:lpstr>Tableplot 3</vt:lpstr>
      <vt:lpstr>Tableplot 4</vt:lpstr>
      <vt:lpstr>PowerPoint Presentation</vt:lpstr>
      <vt:lpstr>Summary</vt:lpstr>
      <vt:lpstr>Summary</vt:lpstr>
      <vt:lpstr>Extra Thought and possible next step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Internship in Science and Technology (SIST) 2014</dc:title>
  <dc:creator>Gabriela</dc:creator>
  <cp:lastModifiedBy>Gabriela</cp:lastModifiedBy>
  <cp:revision>62</cp:revision>
  <dcterms:created xsi:type="dcterms:W3CDTF">2014-07-11T13:57:30Z</dcterms:created>
  <dcterms:modified xsi:type="dcterms:W3CDTF">2014-08-07T16:19:42Z</dcterms:modified>
</cp:coreProperties>
</file>