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fix equatio, p1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superimpose graphs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maybe explain file permission problem here if time permits.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 are concerned with the amount and type of radiation that comes into contact with the detector. </a:t>
            </a:r>
            <a:r>
              <a:rPr lang="en">
                <a:solidFill>
                  <a:schemeClr val="dk1"/>
                </a:solidFill>
              </a:rPr>
              <a:t>list and explain all the fluences.. neutron fluence nuetral particles...define dose in gy…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talk about goal here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inlcude option for outline  of geometry. show slice pic of detector here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y="563759" x="457200"/>
            <a:ext cy="30096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3716392" x="457200"/>
            <a:ext cy="1232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1" name="Shape 11"/>
          <p:cNvCxnSpPr/>
          <p:nvPr/>
        </p:nvCxnSpPr>
        <p:spPr>
          <a:xfrm>
            <a:off y="411479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y="3633382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16" name="Shape 16"/>
          <p:cNvCxnSpPr/>
          <p:nvPr/>
        </p:nvCxnSpPr>
        <p:spPr>
          <a:xfrm>
            <a:off y="1143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1" name="Shape 21"/>
          <p:cNvCxnSpPr/>
          <p:nvPr/>
        </p:nvCxnSpPr>
        <p:spPr>
          <a:xfrm>
            <a:off y="1143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y="1143000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cxnSp>
        <p:nvCxnSpPr>
          <p:cNvPr id="27" name="Shape 27"/>
          <p:cNvCxnSpPr/>
          <p:nvPr/>
        </p:nvCxnSpPr>
        <p:spPr>
          <a:xfrm>
            <a:off y="4317760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29" name="Shape 29"/>
          <p:cNvCxnSpPr/>
          <p:nvPr/>
        </p:nvCxnSpPr>
        <p:spPr>
          <a:xfrm>
            <a:off y="113139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7" name="Shape 7"/>
          <p:cNvCxnSpPr/>
          <p:nvPr/>
        </p:nvCxnSpPr>
        <p:spPr>
          <a:xfrm>
            <a:off y="5023259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9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11.png" Type="http://schemas.openxmlformats.org/officeDocument/2006/relationships/image" Id="rId9"/><Relationship Target="../media/image08.png" Type="http://schemas.openxmlformats.org/officeDocument/2006/relationships/image" Id="rId6"/><Relationship Target="../media/image07.png" Type="http://schemas.openxmlformats.org/officeDocument/2006/relationships/image" Id="rId5"/><Relationship Target="../media/image10.png" Type="http://schemas.openxmlformats.org/officeDocument/2006/relationships/image" Id="rId8"/><Relationship Target="../media/image12.png" Type="http://schemas.openxmlformats.org/officeDocument/2006/relationships/image" Id="rId7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4"/><Relationship Target="../media/image14.png" Type="http://schemas.openxmlformats.org/officeDocument/2006/relationships/image" Id="rId3"/><Relationship Target="../media/image16.png" Type="http://schemas.openxmlformats.org/officeDocument/2006/relationships/image" Id="rId5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4"/><Relationship Target="../media/image18.png" Type="http://schemas.openxmlformats.org/officeDocument/2006/relationships/image" Id="rId3"/><Relationship Target="../media/image13.png" Type="http://schemas.openxmlformats.org/officeDocument/2006/relationships/image" Id="rId6"/><Relationship Target="../media/image19.pn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idx="1" type="subTitle"/>
          </p:nvPr>
        </p:nvSpPr>
        <p:spPr>
          <a:xfrm>
            <a:off y="1965944" x="1054050"/>
            <a:ext cy="1042200" cx="7035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sz="2800" lang="en"/>
              <a:t>Kevin Powell</a:t>
            </a:r>
          </a:p>
          <a:p>
            <a:pPr algn="ctr">
              <a:spcBef>
                <a:spcPts val="0"/>
              </a:spcBef>
              <a:buNone/>
            </a:pPr>
            <a:r>
              <a:rPr sz="2800" lang="en"/>
              <a:t>Florida A &amp; M University</a:t>
            </a:r>
          </a:p>
        </p:txBody>
      </p:sp>
      <p:sp>
        <p:nvSpPr>
          <p:cNvPr id="32" name="Shape 32"/>
          <p:cNvSpPr txBox="1"/>
          <p:nvPr>
            <p:ph type="ctrTitle"/>
          </p:nvPr>
        </p:nvSpPr>
        <p:spPr>
          <a:xfrm>
            <a:off y="509650" x="636150"/>
            <a:ext cy="1682699" cx="7871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4400" lang="en"/>
              <a:t>Web Tools for CMS  Simulated Radiation Data</a:t>
            </a:r>
          </a:p>
        </p:txBody>
      </p:sp>
      <p:sp>
        <p:nvSpPr>
          <p:cNvPr id="33" name="Shape 33"/>
          <p:cNvSpPr txBox="1"/>
          <p:nvPr/>
        </p:nvSpPr>
        <p:spPr>
          <a:xfrm>
            <a:off y="2958325" x="735900"/>
            <a:ext cy="546599" cx="7672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2"/>
                </a:solidFill>
              </a:rPr>
              <a:t>Supervisors: Dr. Pushpa Bhat and Dr. Leonard Spiegel</a:t>
            </a:r>
          </a:p>
          <a:p>
            <a:pPr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FLUKA vs. MARS 1D Plots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t="0" b="0" r="6270" l="0"/>
          <a:stretch/>
        </p:blipFill>
        <p:spPr>
          <a:xfrm>
            <a:off y="1800200" x="228600"/>
            <a:ext cy="3099350" cx="4282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y="1354100" x="536950"/>
            <a:ext cy="457200" cx="6198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600" lang="en">
                <a:latin typeface="Trebuchet MS"/>
                <a:ea typeface="Trebuchet MS"/>
                <a:cs typeface="Trebuchet MS"/>
                <a:sym typeface="Trebuchet MS"/>
              </a:rPr>
              <a:t>Added Simulation option allows for MARS and FLUKA comparisons  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 t="0" b="0" r="8197" l="0"/>
          <a:stretch/>
        </p:blipFill>
        <p:spPr>
          <a:xfrm>
            <a:off y="1800200" x="4559250"/>
            <a:ext cy="3099350" cx="416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81750" x="4399275"/>
            <a:ext cy="2181650" cx="415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Data Interpolation Extension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y="1280850" x="4537875"/>
            <a:ext cy="453299" cx="1925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/>
              <a:t>Geometric Visual 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y="1276375" x="381000"/>
            <a:ext cy="453299" cx="3716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lang="en"/>
              <a:t> Extracted data  from FLUKA database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y="1908750" x="6716725"/>
            <a:ext cy="359400" cx="670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600" lang="en" i="1">
                <a:solidFill>
                  <a:srgbClr val="00FF00"/>
                </a:solidFill>
                <a:latin typeface="Cambria"/>
                <a:ea typeface="Cambria"/>
                <a:cs typeface="Cambria"/>
                <a:sym typeface="Cambria"/>
              </a:rPr>
              <a:t>P(x,y)</a:t>
            </a:r>
          </a:p>
        </p:txBody>
      </p:sp>
      <p:sp>
        <p:nvSpPr>
          <p:cNvPr id="118" name="Shape 118"/>
          <p:cNvSpPr/>
          <p:nvPr/>
        </p:nvSpPr>
        <p:spPr>
          <a:xfrm>
            <a:off y="2084650" x="6661050"/>
            <a:ext cy="121199" cx="107700"/>
          </a:xfrm>
          <a:prstGeom prst="ellipse">
            <a:avLst/>
          </a:prstGeom>
          <a:solidFill>
            <a:srgbClr val="00FF00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9" name="Shape 119"/>
          <p:cNvCxnSpPr/>
          <p:nvPr/>
        </p:nvCxnSpPr>
        <p:spPr>
          <a:xfrm>
            <a:off y="2219450" x="6705050"/>
            <a:ext cy="1010099" cx="9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dash"/>
            <a:round/>
            <a:headEnd w="lg" len="lg" type="none"/>
            <a:tailEnd w="lg" len="lg" type="none"/>
          </a:ln>
        </p:spPr>
      </p:cxnSp>
      <p:cxnSp>
        <p:nvCxnSpPr>
          <p:cNvPr id="120" name="Shape 120"/>
          <p:cNvCxnSpPr/>
          <p:nvPr/>
        </p:nvCxnSpPr>
        <p:spPr>
          <a:xfrm flipH="1">
            <a:off y="2152125" x="5088850"/>
            <a:ext cy="13199" cx="15353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dash"/>
            <a:round/>
            <a:headEnd w="lg" len="lg" type="none"/>
            <a:tailEnd w="lg" len="lg" type="none"/>
          </a:ln>
        </p:spPr>
      </p:cxnSp>
      <p:sp>
        <p:nvSpPr>
          <p:cNvPr id="121" name="Shape 121"/>
          <p:cNvSpPr txBox="1"/>
          <p:nvPr/>
        </p:nvSpPr>
        <p:spPr>
          <a:xfrm>
            <a:off y="3512150" x="5654625"/>
            <a:ext cy="67199" cx="16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22" name="Shape 122"/>
          <p:cNvCxnSpPr/>
          <p:nvPr/>
        </p:nvCxnSpPr>
        <p:spPr>
          <a:xfrm flipH="1">
            <a:off y="1653700" x="6502924"/>
            <a:ext cy="166500" cx="296400"/>
          </a:xfrm>
          <a:prstGeom prst="straightConnector1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w="lg" len="lg" type="none"/>
            <a:tailEnd w="lg" len="lg" type="triangle"/>
          </a:ln>
        </p:spPr>
      </p:cxnSp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423775" x="5712650"/>
            <a:ext cy="177350" cx="634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420675" x="6977750"/>
            <a:ext cy="177349" cx="716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723300" x="5695600"/>
            <a:ext cy="177350" cx="66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1726315" x="6977750"/>
            <a:ext cy="168234" cx="716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Shape 127"/>
          <p:cNvGrpSpPr/>
          <p:nvPr/>
        </p:nvGrpSpPr>
        <p:grpSpPr>
          <a:xfrm>
            <a:off y="4026550" x="275625"/>
            <a:ext cy="634200" cx="8591898"/>
            <a:chOff y="4026550" x="275625"/>
            <a:chExt cy="634200" cx="8591898"/>
          </a:xfrm>
        </p:grpSpPr>
        <p:pic>
          <p:nvPicPr>
            <p:cNvPr id="128" name="Shape 12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y="4026550" x="381000"/>
              <a:ext cy="634199" cx="84865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Shape 129"/>
            <p:cNvSpPr txBox="1"/>
            <p:nvPr/>
          </p:nvSpPr>
          <p:spPr>
            <a:xfrm>
              <a:off y="4026550" x="275625"/>
              <a:ext cy="634200" cx="67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1600" lang="en" i="1">
                  <a:solidFill>
                    <a:srgbClr val="00FF00"/>
                  </a:solidFill>
                  <a:latin typeface="Cambria"/>
                  <a:ea typeface="Cambria"/>
                  <a:cs typeface="Cambria"/>
                  <a:sym typeface="Cambria"/>
                </a:rPr>
                <a:t>P(x,y)</a:t>
              </a:r>
            </a:p>
          </p:txBody>
        </p:sp>
      </p:grpSp>
      <p:pic>
        <p:nvPicPr>
          <p:cNvPr id="130" name="Shape 1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y="1657950" x="381000"/>
            <a:ext cy="2288274" cx="364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t="0" b="0" r="7278" l="0"/>
          <a:stretch/>
        </p:blipFill>
        <p:spPr>
          <a:xfrm>
            <a:off y="1230550" x="4631400"/>
            <a:ext cy="3444399" cx="45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>
            <p:ph type="title"/>
          </p:nvPr>
        </p:nvSpPr>
        <p:spPr>
          <a:xfrm>
            <a:off y="205978" x="3810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900" lang="en">
                <a:solidFill>
                  <a:srgbClr val="000000"/>
                </a:solidFill>
              </a:rPr>
              <a:t>1D Plot: Standard vs. Interpolated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 t="0" b="0" r="8717" l="0"/>
          <a:stretch/>
        </p:blipFill>
        <p:spPr>
          <a:xfrm>
            <a:off y="1230550" x="152400"/>
            <a:ext cy="3444399" cx="447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Shape 138"/>
          <p:cNvCxnSpPr/>
          <p:nvPr/>
        </p:nvCxnSpPr>
        <p:spPr>
          <a:xfrm flipH="1">
            <a:off y="1060750" x="4657800"/>
            <a:ext cy="3889199" cx="209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230549" x="1653300"/>
            <a:ext cy="3444399" cx="614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75" x="1480700"/>
            <a:ext cy="3768249" cx="605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Multi File System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y="1694125" x="1466450"/>
            <a:ext cy="632999" cx="1616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y="1168050" x="87425"/>
            <a:ext cy="3863100" cx="8946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200" lang="en">
                <a:solidFill>
                  <a:srgbClr val="000000"/>
                </a:solidFill>
              </a:rPr>
              <a:t>Simulated radiation data along with the web tool is important for studying the radiation environment of the CMS Detector. </a:t>
            </a:r>
          </a:p>
          <a:p>
            <a:pPr rtl="0" lvl="0" indent="-368300" marL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200" lang="en">
                <a:solidFill>
                  <a:srgbClr val="000000"/>
                </a:solidFill>
              </a:rPr>
              <a:t>The Calculator Web Tool has been improved in a number of ways.</a:t>
            </a:r>
          </a:p>
          <a:p>
            <a:pPr rtl="0" lvl="1" indent="-342900" marL="9144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1800" lang="en">
                <a:solidFill>
                  <a:srgbClr val="000000"/>
                </a:solidFill>
              </a:rPr>
              <a:t>Interface Enhancements</a:t>
            </a:r>
          </a:p>
          <a:p>
            <a:pPr rtl="0" lvl="1" indent="-342900" marL="9144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1800" lang="en">
                <a:solidFill>
                  <a:srgbClr val="000000"/>
                </a:solidFill>
              </a:rPr>
              <a:t>Interpolated Data Return</a:t>
            </a:r>
          </a:p>
          <a:p>
            <a:pPr rtl="0" lvl="1" indent="-342900" marL="9144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1800" lang="en">
                <a:solidFill>
                  <a:srgbClr val="000000"/>
                </a:solidFill>
              </a:rPr>
              <a:t>Multi-File System</a:t>
            </a:r>
          </a:p>
          <a:p>
            <a:pPr rtl="0" lvl="0" indent="-368300" marL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200" lang="en">
                <a:solidFill>
                  <a:srgbClr val="000000"/>
                </a:solidFill>
              </a:rPr>
              <a:t>We were able to compare MARS &amp; FLUKA Simulations with the help of the tool, and are currently investigating the differences.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2" name="Shape 15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Summary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y="1472850" x="72850"/>
            <a:ext cy="3197699" cx="9071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sz="2800" lang="en">
                <a:solidFill>
                  <a:srgbClr val="000000"/>
                </a:solidFill>
              </a:rPr>
              <a:t>Linda Diepholz &amp; the rest of the SIST Committee</a:t>
            </a:r>
          </a:p>
          <a:p>
            <a:pPr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sz="2800" lang="en">
                <a:solidFill>
                  <a:srgbClr val="000000"/>
                </a:solidFill>
              </a:rPr>
              <a:t>Supervisors: Pushpa Bhat &amp; Leonard Spiegel</a:t>
            </a:r>
          </a:p>
          <a:p>
            <a:pPr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sz="2800" lang="en">
                <a:solidFill>
                  <a:srgbClr val="000000"/>
                </a:solidFill>
              </a:rPr>
              <a:t>Co-workers: Graham Stoddard &amp; Sudeshna Banerjee</a:t>
            </a:r>
          </a:p>
          <a:p>
            <a:pPr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sz="2800" lang="en">
                <a:solidFill>
                  <a:srgbClr val="000000"/>
                </a:solidFill>
              </a:rPr>
              <a:t>Mentors: Mayling Wong &amp; David Peterson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8" name="Shape 15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Special Thanks	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❖"/>
            </a:pPr>
            <a:r>
              <a:rPr sz="2400" lang="en">
                <a:solidFill>
                  <a:srgbClr val="000000"/>
                </a:solidFill>
              </a:rPr>
              <a:t>The LHC &amp; CMS </a:t>
            </a:r>
          </a:p>
          <a:p>
            <a:pPr rtl="0" lvl="0" indent="-3810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❖"/>
            </a:pPr>
            <a:r>
              <a:rPr sz="2400" lang="en">
                <a:solidFill>
                  <a:srgbClr val="000000"/>
                </a:solidFill>
              </a:rPr>
              <a:t>Simulations Software &amp; Data Sequence</a:t>
            </a:r>
          </a:p>
          <a:p>
            <a:pPr rtl="0" lvl="0" indent="-3810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❖"/>
            </a:pPr>
            <a:r>
              <a:rPr sz="2400" lang="en">
                <a:solidFill>
                  <a:srgbClr val="000000"/>
                </a:solidFill>
              </a:rPr>
              <a:t>Web Calculator Tool </a:t>
            </a:r>
          </a:p>
          <a:p>
            <a:pPr rtl="0" lvl="0" indent="-3810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❖"/>
            </a:pPr>
            <a:r>
              <a:rPr sz="2400" lang="en">
                <a:solidFill>
                  <a:srgbClr val="000000"/>
                </a:solidFill>
              </a:rPr>
              <a:t>Improvements</a:t>
            </a:r>
          </a:p>
          <a:p>
            <a:pPr rtl="0" lvl="0" indent="-381000" marL="4572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❖"/>
            </a:pPr>
            <a:r>
              <a:rPr sz="2400" lang="en">
                <a:solidFill>
                  <a:srgbClr val="000000"/>
                </a:solidFill>
              </a:rPr>
              <a:t>Summary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Outline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y="1091850" x="4648200"/>
            <a:ext cy="3626999" cx="40385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200" lang="en">
                <a:solidFill>
                  <a:srgbClr val="000000"/>
                </a:solidFill>
              </a:rPr>
              <a:t>Largest and most powerful collider</a:t>
            </a:r>
          </a:p>
          <a:p>
            <a:pPr rtl="0" lvl="0" indent="-3683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200" lang="en">
                <a:solidFill>
                  <a:srgbClr val="000000"/>
                </a:solidFill>
              </a:rPr>
              <a:t>Accelerates &amp; collides two proton beams</a:t>
            </a:r>
          </a:p>
          <a:p>
            <a:pPr rtl="0" lvl="0" indent="-3683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200" lang="en">
                <a:solidFill>
                  <a:srgbClr val="000000"/>
                </a:solidFill>
              </a:rPr>
              <a:t>Designed to run 7 TeV beams. Previous runs were at 3.5 TeV and 4 TeV </a:t>
            </a:r>
          </a:p>
          <a:p>
            <a:pPr rtl="0" lvl="0" indent="-3683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200" lang="en">
                <a:solidFill>
                  <a:srgbClr val="000000"/>
                </a:solidFill>
              </a:rPr>
              <a:t>Design Luminosity 10</a:t>
            </a:r>
            <a:r>
              <a:rPr baseline="30000" sz="2200" lang="en">
                <a:solidFill>
                  <a:srgbClr val="000000"/>
                </a:solidFill>
              </a:rPr>
              <a:t>34</a:t>
            </a:r>
            <a:r>
              <a:rPr sz="2200" lang="en">
                <a:solidFill>
                  <a:srgbClr val="000000"/>
                </a:solidFill>
              </a:rPr>
              <a:t>  cm</a:t>
            </a:r>
            <a:r>
              <a:rPr baseline="30000" sz="2200" lang="en">
                <a:solidFill>
                  <a:srgbClr val="000000"/>
                </a:solidFill>
              </a:rPr>
              <a:t>-2 </a:t>
            </a:r>
            <a:r>
              <a:rPr sz="2200" lang="en">
                <a:solidFill>
                  <a:srgbClr val="000000"/>
                </a:solidFill>
              </a:rPr>
              <a:t>s</a:t>
            </a:r>
            <a:r>
              <a:rPr baseline="30000" sz="2200" lang="en">
                <a:solidFill>
                  <a:srgbClr val="000000"/>
                </a:solidFill>
              </a:rPr>
              <a:t>-1</a:t>
            </a:r>
            <a:r>
              <a:rPr sz="2200" lang="en">
                <a:solidFill>
                  <a:srgbClr val="000000"/>
                </a:solidFill>
              </a:rPr>
              <a:t> </a:t>
            </a:r>
          </a:p>
          <a:p>
            <a:pPr rtl="0" lvl="0" indent="-3683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200" lang="en">
                <a:solidFill>
                  <a:srgbClr val="000000"/>
                </a:solidFill>
              </a:rPr>
              <a:t>Higgs Boson discovery, July 2012</a:t>
            </a:r>
          </a:p>
        </p:txBody>
      </p:sp>
      <p:sp>
        <p:nvSpPr>
          <p:cNvPr id="45" name="Shape 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indent="0" mar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The LHC &amp; CMS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y="4573475" x="521050"/>
            <a:ext cy="276600" cx="2234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800" lang="en"/>
              <a:t>CERN Accelerator Complex, copyright CERN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81325" x="457200"/>
            <a:ext cy="3274899" cx="42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5350" x="353350"/>
            <a:ext cy="3592999" cx="432614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>
            <p:ph idx="1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200" lang="en">
                <a:solidFill>
                  <a:srgbClr val="000000"/>
                </a:solidFill>
              </a:rPr>
              <a:t>CMS is one of your detectors on the LHC</a:t>
            </a:r>
          </a:p>
          <a:p>
            <a:pPr rtl="0" lvl="0" indent="-3683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200" lang="en">
                <a:solidFill>
                  <a:srgbClr val="000000"/>
                </a:solidFill>
              </a:rPr>
              <a:t>General purpose detector designed to identify a variety of particles</a:t>
            </a:r>
          </a:p>
          <a:p>
            <a:pPr rtl="0" lvl="0" indent="-3683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200" lang="en">
                <a:solidFill>
                  <a:srgbClr val="000000"/>
                </a:solidFill>
              </a:rPr>
              <a:t>Very intense radiation environment</a:t>
            </a:r>
          </a:p>
          <a:p>
            <a:pPr rtl="0" lvl="0" indent="-3683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200" lang="en">
                <a:solidFill>
                  <a:srgbClr val="000000"/>
                </a:solidFill>
              </a:rPr>
              <a:t>To optimally protect the detector &amp; electronics we study simulated events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0" mar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The LHC &amp; CMS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y="4722150" x="324525"/>
            <a:ext cy="276600" cx="1854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800" lang="en"/>
              <a:t>CMS Detector, copyright CERN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Simulations Software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179475" x="457200"/>
            <a:ext cy="912900" cx="7931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200" lang="en">
                <a:solidFill>
                  <a:srgbClr val="000000"/>
                </a:solidFill>
              </a:rPr>
              <a:t>To study the radiation environment we use FLUKA &amp; MARS Monte Carlo Simulation packages.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y="1930050" x="451800"/>
            <a:ext cy="3060900" cx="7783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200" lang="en">
                <a:solidFill>
                  <a:srgbClr val="000000"/>
                </a:solidFill>
              </a:rPr>
              <a:t>Variety of particles tracked through Detector</a:t>
            </a:r>
          </a:p>
          <a:p>
            <a:pPr rtl="0" lvl="0" indent="-3683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200" lang="en">
                <a:solidFill>
                  <a:srgbClr val="000000"/>
                </a:solidFill>
              </a:rPr>
              <a:t>Quantities Scored </a:t>
            </a:r>
          </a:p>
          <a:p>
            <a:pPr rtl="0" lvl="1" indent="-3556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sz="2000" lang="en">
                <a:solidFill>
                  <a:srgbClr val="000000"/>
                </a:solidFill>
              </a:rPr>
              <a:t>Dose </a:t>
            </a:r>
          </a:p>
          <a:p>
            <a:pPr rtl="0" lvl="1" indent="-35560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sz="2000" lang="en">
                <a:solidFill>
                  <a:srgbClr val="000000"/>
                </a:solidFill>
              </a:rPr>
              <a:t>Fluence</a:t>
            </a:r>
          </a:p>
          <a:p>
            <a:pPr rtl="0" lvl="2" indent="-342900" marL="13716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■"/>
            </a:pPr>
            <a:r>
              <a:rPr sz="1800" lang="en">
                <a:solidFill>
                  <a:srgbClr val="000000"/>
                </a:solidFill>
              </a:rPr>
              <a:t>Electron/Positron</a:t>
            </a:r>
          </a:p>
          <a:p>
            <a:pPr rtl="0" lvl="2" indent="-342900" marL="13716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■"/>
            </a:pPr>
            <a:r>
              <a:rPr sz="1800" lang="en">
                <a:solidFill>
                  <a:srgbClr val="000000"/>
                </a:solidFill>
              </a:rPr>
              <a:t>Photon</a:t>
            </a:r>
          </a:p>
          <a:p>
            <a:pPr rtl="0" lvl="2" indent="-342900" marL="13716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■"/>
            </a:pPr>
            <a:r>
              <a:rPr sz="1800" lang="en">
                <a:solidFill>
                  <a:srgbClr val="000000"/>
                </a:solidFill>
              </a:rPr>
              <a:t>Muon</a:t>
            </a:r>
          </a:p>
          <a:p>
            <a:pPr rtl="0" lvl="2" indent="-342900" marL="13716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■"/>
            </a:pPr>
            <a:r>
              <a:rPr sz="1800" lang="en">
                <a:solidFill>
                  <a:srgbClr val="000000"/>
                </a:solidFill>
              </a:rPr>
              <a:t>Neutral Hadron</a:t>
            </a:r>
          </a:p>
          <a:p>
            <a:pPr rtl="0" lvl="2" indent="-342900" marL="13716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■"/>
            </a:pPr>
            <a:r>
              <a:rPr sz="1800" lang="en">
                <a:solidFill>
                  <a:srgbClr val="000000"/>
                </a:solidFill>
              </a:rPr>
              <a:t>Charged Hadron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Data Sequence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35375" x="168675"/>
            <a:ext cy="2857500" cx="879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y="1474475" x="530075"/>
            <a:ext cy="994200" cx="354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>
                <a:solidFill>
                  <a:srgbClr val="000000"/>
                </a:solidFill>
              </a:rPr>
              <a:t>Three data viewing options:</a:t>
            </a:r>
          </a:p>
          <a:p>
            <a:pPr>
              <a:spcBef>
                <a:spcPts val="0"/>
              </a:spcBef>
              <a:buNone/>
            </a:pPr>
            <a:r>
              <a:rPr sz="2400" lang="en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Calculator Web Tool</a:t>
            </a: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t="28620" b="19830" r="23989" l="26291"/>
          <a:stretch/>
        </p:blipFill>
        <p:spPr>
          <a:xfrm>
            <a:off y="1546950" x="4254675"/>
            <a:ext cy="2651399" cx="454612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y="4178375" x="2557250"/>
            <a:ext cy="408000" cx="6586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600" lang="en"/>
              <a:t>http://uscms.org/uscms_at_work/dmo/siTracker/lhcCalcForm.html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y="2509325" x="684800"/>
            <a:ext cy="568200" cx="29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Trebuchet MS"/>
              <a:buChar char="●"/>
            </a:pPr>
            <a:r>
              <a:rPr sz="2400" lang="en">
                <a:latin typeface="Trebuchet MS"/>
                <a:ea typeface="Trebuchet MS"/>
                <a:cs typeface="Trebuchet MS"/>
                <a:sym typeface="Trebuchet MS"/>
              </a:rPr>
              <a:t>Point Calculator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y="3153725" x="702650"/>
            <a:ext cy="568200" cx="2506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Trebuchet MS"/>
              <a:buChar char="●"/>
            </a:pPr>
            <a:r>
              <a:rPr sz="2400" lang="en">
                <a:latin typeface="Trebuchet MS"/>
                <a:ea typeface="Trebuchet MS"/>
                <a:cs typeface="Trebuchet MS"/>
                <a:sym typeface="Trebuchet MS"/>
              </a:rPr>
              <a:t>1D Plots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y="3767675" x="736400"/>
            <a:ext cy="690300" cx="1981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Trebuchet MS"/>
              <a:buChar char="●"/>
            </a:pPr>
            <a:r>
              <a:rPr sz="2400" lang="en">
                <a:latin typeface="Trebuchet MS"/>
                <a:ea typeface="Trebuchet MS"/>
                <a:cs typeface="Trebuchet MS"/>
                <a:sym typeface="Trebuchet MS"/>
              </a:rPr>
              <a:t>2D Plots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y="1472848" x="457200"/>
            <a:ext cy="7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600" lang="en">
                <a:solidFill>
                  <a:srgbClr val="000000"/>
                </a:solidFill>
              </a:rPr>
              <a:t>Key upgrades to the Web Tool: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5" name="Shape 8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Web Tool Improvements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y="3557325" x="611139"/>
            <a:ext cy="435599" cx="466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-3556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n"/>
              <a:t>Multi-File System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y="2884850" x="611139"/>
            <a:ext cy="435599" cx="4403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n"/>
              <a:t>Interpolated Data Return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y="2301825" x="609600"/>
            <a:ext cy="435599" cx="4403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000" lang="en"/>
              <a:t>User Interface Enhancements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t="0" b="22839" r="12268" l="1997"/>
          <a:stretch/>
        </p:blipFill>
        <p:spPr>
          <a:xfrm>
            <a:off y="1196750" x="3836675"/>
            <a:ext cy="2986949" cx="508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 t="10401" b="4614" r="1825" l="1068"/>
          <a:stretch/>
        </p:blipFill>
        <p:spPr>
          <a:xfrm>
            <a:off y="978350" x="3795987"/>
            <a:ext cy="3186801" cx="516569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>
            <p:ph type="title"/>
          </p:nvPr>
        </p:nvSpPr>
        <p:spPr>
          <a:xfrm>
            <a:off y="270450" x="457200"/>
            <a:ext cy="777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2D Plots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5">
            <a:alphaModFix/>
          </a:blip>
          <a:srcRect t="77501" b="4316" r="16656" l="24938"/>
          <a:stretch/>
        </p:blipFill>
        <p:spPr>
          <a:xfrm>
            <a:off y="4222450" x="3871625"/>
            <a:ext cy="851325" cx="486155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y="4470075" x="327850"/>
            <a:ext cy="548699" cx="2757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Data Fetch feature displays all particle quantities. </a:t>
            </a:r>
          </a:p>
        </p:txBody>
      </p:sp>
      <p:cxnSp>
        <p:nvCxnSpPr>
          <p:cNvPr id="98" name="Shape 98"/>
          <p:cNvCxnSpPr>
            <a:stCxn id="97" idx="3"/>
          </p:cNvCxnSpPr>
          <p:nvPr/>
        </p:nvCxnSpPr>
        <p:spPr>
          <a:xfrm>
            <a:off y="4744424" x="3084850"/>
            <a:ext cy="0" cx="425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pic>
        <p:nvPicPr>
          <p:cNvPr id="99" name="Shape 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988300" x="208825"/>
            <a:ext cy="3298899" cx="35464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y="4211000" x="208825"/>
            <a:ext cy="276600" cx="1854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800" lang="en"/>
              <a:t>CMS Detector, copyright HEPHY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