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0" r:id="rId4"/>
    <p:sldId id="257" r:id="rId5"/>
    <p:sldId id="261" r:id="rId6"/>
    <p:sldId id="263" r:id="rId7"/>
    <p:sldId id="262" r:id="rId8"/>
    <p:sldId id="264" r:id="rId9"/>
    <p:sldId id="265" r:id="rId10"/>
    <p:sldId id="268" r:id="rId11"/>
    <p:sldId id="266" r:id="rId12"/>
    <p:sldId id="267" r:id="rId13"/>
    <p:sldId id="271" r:id="rId14"/>
    <p:sldId id="270" r:id="rId15"/>
    <p:sldId id="269" r:id="rId16"/>
    <p:sldId id="272" r:id="rId17"/>
    <p:sldId id="273" r:id="rId18"/>
    <p:sldId id="274" r:id="rId19"/>
    <p:sldId id="277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295" autoAdjust="0"/>
  </p:normalViewPr>
  <p:slideViewPr>
    <p:cSldViewPr snapToGrid="0" snapToObjects="1">
      <p:cViewPr varScale="1">
        <p:scale>
          <a:sx n="72" d="100"/>
          <a:sy n="72" d="100"/>
        </p:scale>
        <p:origin x="13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2639D-D24F-8946-A2A4-17E9E0801A7D}" type="datetimeFigureOut">
              <a:rPr lang="en-US" smtClean="0"/>
              <a:t>8/3/2014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D8B97-2D91-8A46-B754-BAF6576B7D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162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8B97-2D91-8A46-B754-BAF6576B7DC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811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25655-3841-1F46-8A11-AB51EF3BD5B4}" type="slidenum">
              <a:rPr lang="en-US"/>
              <a:pPr/>
              <a:t>5</a:t>
            </a:fld>
            <a:endParaRPr 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8309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Crane 410 publication is the bible of basic</a:t>
            </a:r>
            <a:r>
              <a:rPr lang="en-US" baseline="0" dirty="0" smtClean="0"/>
              <a:t> engineering pressure drop calculations.</a:t>
            </a:r>
          </a:p>
          <a:p>
            <a:endParaRPr lang="en-US" baseline="0" dirty="0" smtClean="0"/>
          </a:p>
          <a:p>
            <a:r>
              <a:rPr lang="en-US" baseline="0" dirty="0" smtClean="0"/>
              <a:t>Also note that pipe diameter is the largest effect since its raised to the 4</a:t>
            </a:r>
            <a:r>
              <a:rPr lang="en-US" baseline="30000" dirty="0" smtClean="0"/>
              <a:t>th</a:t>
            </a:r>
            <a:r>
              <a:rPr lang="en-US" baseline="0" dirty="0" smtClean="0"/>
              <a:t> power and flow rate is the next largest effect since its squared.  </a:t>
            </a:r>
          </a:p>
          <a:p>
            <a:endParaRPr lang="en-US" baseline="0" dirty="0" smtClean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8B97-2D91-8A46-B754-BAF6576B7DC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4456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</a:t>
            </a:r>
            <a:r>
              <a:rPr lang="en-US" baseline="0" dirty="0" smtClean="0"/>
              <a:t> that first you started simple and calculated the pressure drop for the combined flow thru the measured length of straight piping.  The pressure drop was significant which told you that a more detailed calculation was necessary.  That</a:t>
            </a:r>
            <a:r>
              <a:rPr lang="fr-FR" baseline="0" dirty="0" smtClean="0"/>
              <a:t>’</a:t>
            </a:r>
            <a:r>
              <a:rPr lang="en-US" baseline="0" dirty="0" smtClean="0"/>
              <a:t>s a big part of engineering.  We don’t want to put more effort into a calculation than necessary.  Typically starting with a simple calculation tells you if a more detailed calculation is necessary or not.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8B97-2D91-8A46-B754-BAF6576B7DC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78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7.4 SCFM of argon is injected at the tank bottom.</a:t>
            </a:r>
            <a:r>
              <a:rPr lang="en-US" baseline="0" dirty="0" smtClean="0"/>
              <a:t>  Initially 7.4 SCFM of air exits the tank.  This eventually transitions to 7.4 SCFM of argon exiting the tank.  Thus calculations have to be done for both air and argon.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8B97-2D91-8A46-B754-BAF6576B7DC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51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the flow rates had to be adjusted to make the pressures of the two streams match at P6.  We increased the</a:t>
            </a:r>
            <a:r>
              <a:rPr lang="en-US" baseline="0" dirty="0" smtClean="0"/>
              <a:t> flow rate in risers expected to contain more contamination and decreased flow in risers expected to have less contamination.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8B97-2D91-8A46-B754-BAF6576B7DC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122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8B97-2D91-8A46-B754-BAF6576B7DC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138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 sure to</a:t>
            </a:r>
            <a:r>
              <a:rPr lang="en-US" baseline="0" dirty="0" smtClean="0"/>
              <a:t> say why the pressure drop is higher with Argon.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D8B97-2D91-8A46-B754-BAF6576B7DC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469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6AEA47-BE0A-4A4E-B17A-2CB3A48ADE29}" type="datetime1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842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12698-3B93-428F-A5FF-6993A608F4EE}" type="datetime1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64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EC5D0-5AA0-47FB-B9A5-B28CD25369E7}" type="datetime1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743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7A2B-97D8-44DA-9007-90EC7F613BF7}" type="datetime1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82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49895-EB9E-473F-9854-15484B3F6AC8}" type="datetime1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54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E6924-FE27-49E4-93AF-8265906EBDD2}" type="datetime1">
              <a:rPr lang="en-US" smtClean="0"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4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43954-0FB8-47A7-92EF-86E68EC95AE1}" type="datetime1">
              <a:rPr lang="en-US" smtClean="0"/>
              <a:t>8/3/2014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7642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BCBF0-824E-45E0-8AA0-65B03B293562}" type="datetime1">
              <a:rPr lang="en-US" smtClean="0"/>
              <a:t>8/3/2014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8585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FD3607-A661-47A4-A58B-1718A705B5B2}" type="datetime1">
              <a:rPr lang="en-US" smtClean="0"/>
              <a:t>8/3/2014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420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1B8E6-0F1C-4696-8439-B25745FF1E66}" type="datetime1">
              <a:rPr lang="en-US" smtClean="0"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56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78151-4186-44D4-992D-B44743A225E1}" type="datetime1">
              <a:rPr lang="en-US" smtClean="0"/>
              <a:t>8/3/2014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01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DC1FB-7DB3-495C-9E67-7E396501F8D3}" type="datetime1">
              <a:rPr lang="en-US" smtClean="0"/>
              <a:t>8/3/2014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4D852-FA5A-F443-9485-501288E7EF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73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200400" cy="1057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LBNE Tank Purge Manifold</a:t>
            </a:r>
            <a:br>
              <a:rPr lang="en-US" dirty="0" smtClean="0"/>
            </a:br>
            <a:r>
              <a:rPr lang="en-US" dirty="0" smtClean="0"/>
              <a:t>Pressure Drop Calculation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r>
              <a:rPr lang="en-US" sz="4600" dirty="0" smtClean="0"/>
              <a:t>Jeremiah Afolabi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4 August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6200" y="7571"/>
            <a:ext cx="1276350" cy="131998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57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732" y="28323"/>
            <a:ext cx="5892668" cy="554877"/>
          </a:xfrm>
        </p:spPr>
        <p:txBody>
          <a:bodyPr>
            <a:normAutofit/>
          </a:bodyPr>
          <a:lstStyle/>
          <a:p>
            <a:r>
              <a:rPr lang="en-US" sz="2800" dirty="0"/>
              <a:t>R</a:t>
            </a:r>
            <a:r>
              <a:rPr lang="en-US" sz="2800" dirty="0" smtClean="0"/>
              <a:t>esistance Coefficient-K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3607" y="649468"/>
            <a:ext cx="5944557" cy="5907212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Resistance to flow in pipes are;</a:t>
            </a:r>
          </a:p>
          <a:p>
            <a:pPr lvl="1"/>
            <a:r>
              <a:rPr lang="en-US" sz="1800" dirty="0"/>
              <a:t>sudden and gradual contraction and enlargement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Based on the ratio of the diameters and angle of convergence or divergence</a:t>
            </a:r>
          </a:p>
          <a:p>
            <a:pPr lvl="1"/>
            <a:r>
              <a:rPr lang="en-US" sz="1800" dirty="0"/>
              <a:t>Presence of elbows and tees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All the elbows are 90˚ standard </a:t>
            </a:r>
            <a:r>
              <a:rPr lang="en-US" sz="1400" dirty="0" smtClean="0"/>
              <a:t>elbows.</a:t>
            </a:r>
            <a:endParaRPr lang="en-US" sz="1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Resistance across 2 flow paths in a tee are through the run(straight path) and/or through the branch.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K</a:t>
            </a:r>
            <a:r>
              <a:rPr lang="en-US" sz="1400" baseline="-25000" dirty="0"/>
              <a:t>run</a:t>
            </a:r>
            <a:r>
              <a:rPr lang="en-US" sz="1400" dirty="0"/>
              <a:t> and K</a:t>
            </a:r>
            <a:r>
              <a:rPr lang="en-US" sz="1400" baseline="-25000" dirty="0"/>
              <a:t>branch</a:t>
            </a:r>
            <a:r>
              <a:rPr lang="en-US" sz="1400" dirty="0"/>
              <a:t> are dependent on the ratio of the single flow to the combined flow and the area </a:t>
            </a:r>
            <a:r>
              <a:rPr lang="en-US" sz="1400" dirty="0" smtClean="0"/>
              <a:t>ratio.</a:t>
            </a:r>
            <a:endParaRPr lang="en-US" sz="1800" dirty="0"/>
          </a:p>
          <a:p>
            <a:pPr lvl="1"/>
            <a:r>
              <a:rPr lang="en-US" sz="1800" dirty="0"/>
              <a:t>Friction due to the straight pipe.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Depends on friction factor, pipe length and pipe diameter</a:t>
            </a:r>
          </a:p>
          <a:p>
            <a:pPr marL="914400" lvl="2" indent="0">
              <a:buNone/>
            </a:pPr>
            <a:endParaRPr lang="en-US" sz="1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Friction factor </a:t>
            </a:r>
            <a:r>
              <a:rPr lang="en-US" sz="1400" i="1" dirty="0"/>
              <a:t>f </a:t>
            </a:r>
            <a:r>
              <a:rPr lang="en-US" sz="1400" dirty="0"/>
              <a:t>is obtained from moody chart </a:t>
            </a:r>
            <a:r>
              <a:rPr lang="en-US" sz="1400" dirty="0" smtClean="0"/>
              <a:t>based </a:t>
            </a:r>
            <a:r>
              <a:rPr lang="en-US" sz="1400" dirty="0"/>
              <a:t>on </a:t>
            </a:r>
            <a:r>
              <a:rPr lang="en-US" sz="1400" dirty="0" smtClean="0"/>
              <a:t>flow’s </a:t>
            </a:r>
            <a:r>
              <a:rPr lang="en-US" sz="1400" dirty="0"/>
              <a:t>Reynolds number and pipe ID </a:t>
            </a:r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Flow can either be </a:t>
            </a:r>
            <a:r>
              <a:rPr lang="en-US" sz="1400" dirty="0" smtClean="0"/>
              <a:t>laminar </a:t>
            </a:r>
            <a:r>
              <a:rPr lang="en-US" sz="1400" dirty="0"/>
              <a:t>or turbulent (Re# 2300)</a:t>
            </a:r>
          </a:p>
          <a:p>
            <a:pPr marL="914400" lvl="2" indent="0">
              <a:buNone/>
            </a:pPr>
            <a:endParaRPr lang="en-US" sz="1400" dirty="0"/>
          </a:p>
          <a:p>
            <a:pPr lvl="2">
              <a:buFont typeface="Wingdings" panose="05000000000000000000" pitchFamily="2" charset="2"/>
              <a:buChar char="Ø"/>
            </a:pPr>
            <a:r>
              <a:rPr lang="en-US" sz="1400" dirty="0"/>
              <a:t>Pipe length is measured with a </a:t>
            </a:r>
            <a:r>
              <a:rPr lang="en-US" sz="1400" dirty="0" smtClean="0"/>
              <a:t>tape measure</a:t>
            </a:r>
            <a:endParaRPr lang="en-US" sz="1600" dirty="0" smtClean="0"/>
          </a:p>
          <a:p>
            <a:r>
              <a:rPr lang="en-US" sz="2000" b="1" dirty="0" smtClean="0"/>
              <a:t>Summation of all contributing resistance coefficients (K factors) between risers gives an equivalent resistance coefficient for calculating the pressure drop across a particular section</a:t>
            </a:r>
          </a:p>
          <a:p>
            <a:pPr marL="914400" lvl="2" indent="0">
              <a:buNone/>
            </a:pPr>
            <a:endParaRPr lang="en-US" sz="1400" dirty="0" smtClean="0"/>
          </a:p>
          <a:p>
            <a:pPr marL="914400" lvl="2" indent="0">
              <a:buNone/>
            </a:pPr>
            <a:endParaRPr lang="en-US" sz="1400" dirty="0" smtClean="0"/>
          </a:p>
        </p:txBody>
      </p:sp>
      <p:pic>
        <p:nvPicPr>
          <p:cNvPr id="2052" name="Picture 4" descr="http://2.bp.blogspot.com/-Lqe7o38xSWQ/TvuymYAzc5I/AAAAAAAAAos/h5zttQxt88Q/s400/KcK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85" y="237418"/>
            <a:ext cx="2972803" cy="198434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185" y="2220478"/>
            <a:ext cx="2972803" cy="1920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164" y="4074110"/>
            <a:ext cx="2824844" cy="239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1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Nominal Flow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1923"/>
            <a:ext cx="8229600" cy="4525963"/>
          </a:xfrm>
        </p:spPr>
        <p:txBody>
          <a:bodyPr/>
          <a:lstStyle/>
          <a:p>
            <a:r>
              <a:rPr lang="en-US" dirty="0" smtClean="0"/>
              <a:t>Total purge flow rate is fixed at 7.4 SCFM of Argon and divided among 19 risers</a:t>
            </a:r>
          </a:p>
          <a:p>
            <a:r>
              <a:rPr lang="en-US" dirty="0" smtClean="0"/>
              <a:t>Flow rate per riser is estimated based on ratio of individual CSA to the total CSA. Three riser internal diameters (3.87”, 5.87” and 7.87”)</a:t>
            </a:r>
          </a:p>
          <a:p>
            <a:r>
              <a:rPr lang="en-US" dirty="0" smtClean="0"/>
              <a:t>Flow is convergent as 2 or more streams combine to the next riser, hence flow is additive as the schematic shows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6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3" y="321129"/>
            <a:ext cx="9113837" cy="612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61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34200" cy="4778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Result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847725"/>
            <a:ext cx="8054600" cy="44576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91400" y="1143000"/>
            <a:ext cx="304800" cy="2000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965325" y="859427"/>
            <a:ext cx="13144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Initial pressure is </a:t>
            </a:r>
          </a:p>
          <a:p>
            <a:r>
              <a:rPr lang="en-US" sz="1200" dirty="0" smtClean="0"/>
              <a:t>reduced from 0.75 to 0.55</a:t>
            </a:r>
          </a:p>
          <a:p>
            <a:r>
              <a:rPr lang="en-US" sz="1200" dirty="0" smtClean="0"/>
              <a:t>to ensure system consistency</a:t>
            </a:r>
          </a:p>
          <a:p>
            <a:r>
              <a:rPr lang="en-US" sz="1200" dirty="0" smtClean="0"/>
              <a:t>With reality</a:t>
            </a:r>
            <a:endParaRPr lang="en-US" sz="1200" dirty="0"/>
          </a:p>
        </p:txBody>
      </p:sp>
      <p:sp>
        <p:nvSpPr>
          <p:cNvPr id="7" name="Left Arrow 6"/>
          <p:cNvSpPr/>
          <p:nvPr/>
        </p:nvSpPr>
        <p:spPr>
          <a:xfrm>
            <a:off x="7726314" y="1200150"/>
            <a:ext cx="239012" cy="142875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67550" y="4681627"/>
            <a:ext cx="897775" cy="64769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71850" y="5432850"/>
            <a:ext cx="268278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P6 from both branches of the flow</a:t>
            </a:r>
          </a:p>
          <a:p>
            <a:r>
              <a:rPr lang="en-US" sz="1200" dirty="0"/>
              <a:t>m</a:t>
            </a:r>
            <a:r>
              <a:rPr lang="en-US" sz="1200" dirty="0" smtClean="0"/>
              <a:t>aintain same pressure and the </a:t>
            </a:r>
          </a:p>
          <a:p>
            <a:r>
              <a:rPr lang="en-US" sz="1200" dirty="0" smtClean="0"/>
              <a:t>Outlet pressure is approx. zero showing </a:t>
            </a:r>
          </a:p>
          <a:p>
            <a:r>
              <a:rPr lang="en-US" sz="1200" dirty="0" smtClean="0"/>
              <a:t>Consistency with reality</a:t>
            </a:r>
            <a:endParaRPr lang="en-US" sz="1200" dirty="0"/>
          </a:p>
        </p:txBody>
      </p:sp>
      <p:sp>
        <p:nvSpPr>
          <p:cNvPr id="12" name="Bent-Up Arrow 11"/>
          <p:cNvSpPr/>
          <p:nvPr/>
        </p:nvSpPr>
        <p:spPr>
          <a:xfrm>
            <a:off x="5619751" y="5276849"/>
            <a:ext cx="1771650" cy="323850"/>
          </a:xfrm>
          <a:prstGeom prst="bentUp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18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Drop with Argon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4994"/>
            <a:ext cx="8229600" cy="4525963"/>
          </a:xfrm>
        </p:spPr>
        <p:txBody>
          <a:bodyPr/>
          <a:lstStyle/>
          <a:p>
            <a:r>
              <a:rPr lang="en-US" sz="1400" dirty="0" smtClean="0"/>
              <a:t>Using volumetric flow rate of air to size the orifices.  </a:t>
            </a:r>
          </a:p>
          <a:p>
            <a:r>
              <a:rPr lang="en-US" sz="1400" dirty="0" smtClean="0"/>
              <a:t>We substitute for argon properties to obtain the pressure drop after orifice is size is set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508" y="1794433"/>
            <a:ext cx="7911104" cy="473850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6742592" y="5880341"/>
            <a:ext cx="1354249" cy="787400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rved Down Arrow 12"/>
          <p:cNvSpPr/>
          <p:nvPr/>
        </p:nvSpPr>
        <p:spPr>
          <a:xfrm>
            <a:off x="5153179" y="5826607"/>
            <a:ext cx="1734528" cy="257308"/>
          </a:xfrm>
          <a:prstGeom prst="curvedDownArrow">
            <a:avLst>
              <a:gd name="adj1" fmla="val 25000"/>
              <a:gd name="adj2" fmla="val 45677"/>
              <a:gd name="adj3" fmla="val 250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60484" y="6020314"/>
            <a:ext cx="137890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P6 equal from </a:t>
            </a:r>
          </a:p>
          <a:p>
            <a:r>
              <a:rPr lang="en-US" sz="1100" dirty="0" smtClean="0"/>
              <a:t>Both ends and zero</a:t>
            </a:r>
          </a:p>
          <a:p>
            <a:r>
              <a:rPr lang="en-US" sz="1100" dirty="0" smtClean="0"/>
              <a:t>outlet pressure at P7</a:t>
            </a:r>
            <a:endParaRPr lang="en-US" sz="1100" dirty="0"/>
          </a:p>
        </p:txBody>
      </p:sp>
      <p:sp>
        <p:nvSpPr>
          <p:cNvPr id="15" name="Oval 14"/>
          <p:cNvSpPr/>
          <p:nvPr/>
        </p:nvSpPr>
        <p:spPr>
          <a:xfrm>
            <a:off x="7136674" y="2187061"/>
            <a:ext cx="382125" cy="178159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7895503" y="2112492"/>
            <a:ext cx="115929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Starting pressure</a:t>
            </a:r>
          </a:p>
          <a:p>
            <a:r>
              <a:rPr lang="en-US" sz="1100" dirty="0" smtClean="0"/>
              <a:t>is higher than air</a:t>
            </a:r>
            <a:endParaRPr lang="en-US" sz="1100" dirty="0"/>
          </a:p>
        </p:txBody>
      </p:sp>
      <p:sp>
        <p:nvSpPr>
          <p:cNvPr id="17" name="Left Arrow 16"/>
          <p:cNvSpPr/>
          <p:nvPr/>
        </p:nvSpPr>
        <p:spPr>
          <a:xfrm>
            <a:off x="7543962" y="2151485"/>
            <a:ext cx="412171" cy="186868"/>
          </a:xfrm>
          <a:prstGeom prst="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1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115" y="0"/>
            <a:ext cx="3265723" cy="2457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 idx="4294967295"/>
          </p:nvPr>
        </p:nvSpPr>
        <p:spPr>
          <a:xfrm>
            <a:off x="97083" y="-39921"/>
            <a:ext cx="5185946" cy="443819"/>
          </a:xfrm>
        </p:spPr>
        <p:txBody>
          <a:bodyPr>
            <a:noAutofit/>
          </a:bodyPr>
          <a:lstStyle/>
          <a:p>
            <a:r>
              <a:rPr lang="en-US" sz="3200" dirty="0" smtClean="0"/>
              <a:t>Sizing the Orifice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8"/>
              <p:cNvSpPr>
                <a:spLocks noGrp="1"/>
              </p:cNvSpPr>
              <p:nvPr>
                <p:ph idx="4294967295"/>
              </p:nvPr>
            </p:nvSpPr>
            <p:spPr>
              <a:xfrm>
                <a:off x="16102" y="702607"/>
                <a:ext cx="5185947" cy="631757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dirty="0" smtClean="0"/>
                  <a:t>Orifice functions as a flow meter</a:t>
                </a:r>
              </a:p>
              <a:p>
                <a:r>
                  <a:rPr lang="en-US" dirty="0" smtClean="0"/>
                  <a:t>Fluid flow through orifice is expressed by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𝑌𝐶𝐴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(144)∆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lvl="1"/>
                <a:r>
                  <a:rPr lang="en-US" dirty="0" smtClean="0"/>
                  <a:t>Where</a:t>
                </a:r>
                <a:r>
                  <a:rPr lang="en-US" i="1" dirty="0" smtClean="0"/>
                  <a:t> Y </a:t>
                </a:r>
                <a:r>
                  <a:rPr lang="en-US" dirty="0" smtClean="0"/>
                  <a:t>is the expansion factor,</a:t>
                </a:r>
                <a:r>
                  <a:rPr lang="en-US" i="1" dirty="0" smtClean="0"/>
                  <a:t> C </a:t>
                </a:r>
                <a:r>
                  <a:rPr lang="en-US" dirty="0" smtClean="0"/>
                  <a:t>is the flow coefficient and </a:t>
                </a:r>
                <a:r>
                  <a:rPr lang="en-US" i="1" dirty="0" smtClean="0"/>
                  <a:t>A</a:t>
                </a:r>
                <a:r>
                  <a:rPr lang="en-US" dirty="0" smtClean="0"/>
                  <a:t> is the CSA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0.75 psi pressure drop is assumed across the first orifice at A and each riser with initial pressure of 1.3 Psi</a:t>
                </a:r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The required orifice diameter is calculated based on the desired riser flow and the pressure difference between the tank and the manifold position.</a:t>
                </a:r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9" name="Content Placeholder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16102" y="702607"/>
                <a:ext cx="5185947" cy="6317576"/>
              </a:xfrm>
              <a:blipFill rotWithShape="0">
                <a:blip r:embed="rId3"/>
                <a:stretch>
                  <a:fillRect l="-1765" t="-1736" r="-8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2606" y="3683220"/>
            <a:ext cx="2676525" cy="290512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15</a:t>
            </a:fld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8268534" y="1307106"/>
            <a:ext cx="183135" cy="1167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528432" y="1497748"/>
            <a:ext cx="183135" cy="1167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02191" y="1580478"/>
            <a:ext cx="183135" cy="11674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>
            <a:stCxn id="14" idx="0"/>
          </p:cNvCxnSpPr>
          <p:nvPr/>
        </p:nvCxnSpPr>
        <p:spPr>
          <a:xfrm>
            <a:off x="6393759" y="1580478"/>
            <a:ext cx="985967" cy="10628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H="1">
            <a:off x="7379726" y="1573536"/>
            <a:ext cx="251291" cy="106979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7379726" y="1406749"/>
            <a:ext cx="972663" cy="123657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711922" y="2548458"/>
            <a:ext cx="161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Orifice location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 flipV="1">
            <a:off x="5564777" y="562119"/>
            <a:ext cx="587829" cy="2874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5121896" y="233713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Riser A</a:t>
            </a:r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5683772" y="3447918"/>
            <a:ext cx="737541" cy="2518819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5628660" y="4523864"/>
            <a:ext cx="7926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1.3 psi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866057" y="4361923"/>
            <a:ext cx="1037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0.55psi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628660" y="3900504"/>
            <a:ext cx="8338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Riser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26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0046" cy="5221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5657"/>
            <a:ext cx="8229600" cy="5545817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 smtClean="0"/>
              <a:t>pressure drop model obtained from analysis and calculation during the purge of air and argon out of the LBNE 35T tank is consistent with reality</a:t>
            </a:r>
          </a:p>
          <a:p>
            <a:r>
              <a:rPr lang="en-US" dirty="0" smtClean="0"/>
              <a:t>The </a:t>
            </a:r>
            <a:r>
              <a:rPr lang="en-US" dirty="0" smtClean="0"/>
              <a:t>tank </a:t>
            </a:r>
            <a:r>
              <a:rPr lang="en-US" dirty="0" smtClean="0"/>
              <a:t>purge operating </a:t>
            </a:r>
            <a:r>
              <a:rPr lang="en-US" dirty="0" smtClean="0"/>
              <a:t>pressure for air and argon is 1.3 psig and 1.55 psig respectively which is comfortably less than the maximum allowable tank pressure of 3 psig.</a:t>
            </a:r>
          </a:p>
          <a:p>
            <a:r>
              <a:rPr lang="en-US" dirty="0" smtClean="0"/>
              <a:t>Also the </a:t>
            </a:r>
            <a:r>
              <a:rPr lang="en-US" dirty="0" smtClean="0"/>
              <a:t>model</a:t>
            </a:r>
            <a:r>
              <a:rPr lang="en-US" dirty="0" smtClean="0"/>
              <a:t> </a:t>
            </a:r>
            <a:r>
              <a:rPr lang="en-US" dirty="0" smtClean="0"/>
              <a:t>allows for easy and accurate adjustment of the tank pressure, orifice sizes as well as tank gas should the need arise.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70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Flow of Fluids through Valves Fittings and Pipes: Technical Paper 410m</a:t>
            </a:r>
            <a:r>
              <a:rPr lang="en-US" dirty="0"/>
              <a:t>. </a:t>
            </a:r>
            <a:r>
              <a:rPr lang="en-US" dirty="0" err="1"/>
              <a:t>S.l</a:t>
            </a:r>
            <a:r>
              <a:rPr lang="en-US" dirty="0"/>
              <a:t>.: Crane Valves, </a:t>
            </a:r>
            <a:r>
              <a:rPr lang="en-US" dirty="0" smtClean="0"/>
              <a:t>1991</a:t>
            </a:r>
            <a:r>
              <a:rPr lang="en-US" dirty="0"/>
              <a:t>. Print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Personal communications with Terry Tope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LBNE Fermilab Website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6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Acknowledgement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Terry Tope – My Supervisor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The </a:t>
            </a:r>
            <a:r>
              <a:rPr lang="en-US" dirty="0"/>
              <a:t>SIST Committee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Dianne Engram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Linda Diepholz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Dr</a:t>
            </a:r>
            <a:r>
              <a:rPr lang="en-US" dirty="0"/>
              <a:t>. Davenport </a:t>
            </a:r>
            <a:endParaRPr lang="en-US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My fellow interns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Fermi National Accelerator Laboratory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26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4" y="652028"/>
            <a:ext cx="5959903" cy="571067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052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793" y="22390"/>
            <a:ext cx="8129752" cy="66078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792" y="935421"/>
            <a:ext cx="8592207" cy="5759669"/>
          </a:xfrm>
        </p:spPr>
        <p:txBody>
          <a:bodyPr>
            <a:noAutofit/>
          </a:bodyPr>
          <a:lstStyle/>
          <a:p>
            <a:r>
              <a:rPr lang="en-US" sz="1600" dirty="0" smtClean="0"/>
              <a:t>The Long-Baseline Neutrino Experiment (LBNE) wants to build a very large </a:t>
            </a:r>
            <a:r>
              <a:rPr lang="en-US" sz="1600" u="sng" dirty="0" smtClean="0"/>
              <a:t>liquid Argon</a:t>
            </a:r>
            <a:r>
              <a:rPr lang="en-US" sz="1600" dirty="0" smtClean="0"/>
              <a:t> detector using </a:t>
            </a:r>
            <a:r>
              <a:rPr lang="en-US" sz="1600" u="sng" dirty="0" smtClean="0">
                <a:sym typeface="Wingdings"/>
              </a:rPr>
              <a:t>membrane cryostat</a:t>
            </a:r>
            <a:r>
              <a:rPr lang="en-US" sz="1600" dirty="0" smtClean="0">
                <a:sym typeface="Wingdings"/>
              </a:rPr>
              <a:t> technology with passive foam insulation to do neutrino physics.</a:t>
            </a:r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34 kton total Fiducial Mass at 4850L of Homestake Mine in Lead, SD, USA (~1.5 km underground). Phased approach: currently, at first 2 x 7,134 m^3 membrane cryostats, followed by 2 x ~15,100 m^3.</a:t>
            </a:r>
          </a:p>
          <a:p>
            <a:endParaRPr lang="en-US" sz="1600" dirty="0" smtClean="0"/>
          </a:p>
          <a:p>
            <a:r>
              <a:rPr lang="en-US" sz="1600" dirty="0" smtClean="0"/>
              <a:t>Construction to start in the 2020 time frame and operations around 2024.</a:t>
            </a:r>
          </a:p>
          <a:p>
            <a:endParaRPr lang="en-US" sz="1600" dirty="0" smtClean="0"/>
          </a:p>
          <a:p>
            <a:r>
              <a:rPr lang="en-US" sz="1600" dirty="0" smtClean="0"/>
              <a:t>Required LAr purity: less than </a:t>
            </a:r>
            <a:r>
              <a:rPr lang="en-US" sz="1600" b="1" dirty="0" smtClean="0"/>
              <a:t>200 parts per trillion</a:t>
            </a:r>
            <a:r>
              <a:rPr lang="en-US" sz="1600" dirty="0" smtClean="0"/>
              <a:t> (ppt) Oxygen equivalent contamination (electron lifetime greater than </a:t>
            </a:r>
            <a:r>
              <a:rPr lang="en-US" sz="1600" b="1" dirty="0" smtClean="0"/>
              <a:t>1.4 ms</a:t>
            </a:r>
            <a:r>
              <a:rPr lang="en-US" sz="1600" dirty="0" smtClean="0"/>
              <a:t>) to operate the neutrino detecting Time Projection Chambers (TPCs) inside the LAr.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sz="1600" dirty="0" smtClean="0">
                <a:sym typeface="Wingdings"/>
              </a:rPr>
              <a:t>To ensure that membrane cryostat technology is suitable for this experiment, the LBNE 35 ton prototype has been built and operated, a ~28 m</a:t>
            </a:r>
            <a:r>
              <a:rPr lang="en-US" sz="1600" baseline="30000" dirty="0" smtClean="0">
                <a:sym typeface="Wingdings"/>
              </a:rPr>
              <a:t>3</a:t>
            </a:r>
            <a:r>
              <a:rPr lang="en-US" sz="1600" dirty="0" smtClean="0">
                <a:sym typeface="Wingdings"/>
              </a:rPr>
              <a:t> membrane cryostat, the first and </a:t>
            </a:r>
            <a:r>
              <a:rPr lang="en-US" sz="1600" u="sng" dirty="0" smtClean="0">
                <a:sym typeface="Wingdings"/>
              </a:rPr>
              <a:t>only</a:t>
            </a:r>
            <a:r>
              <a:rPr lang="en-US" sz="1600" dirty="0" smtClean="0">
                <a:sym typeface="Wingdings"/>
              </a:rPr>
              <a:t> membrane cryostat for scientific purpose and available to scientists.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sz="1600" dirty="0" smtClean="0">
                <a:sym typeface="Wingdings"/>
              </a:rPr>
              <a:t>The 1</a:t>
            </a:r>
            <a:r>
              <a:rPr lang="en-US" sz="1600" baseline="30000" dirty="0" smtClean="0">
                <a:sym typeface="Wingdings"/>
              </a:rPr>
              <a:t>st</a:t>
            </a:r>
            <a:r>
              <a:rPr lang="en-US" sz="1600" dirty="0" smtClean="0">
                <a:sym typeface="Wingdings"/>
              </a:rPr>
              <a:t> run of this prototype achieved an electron lifetime of 2.5-3 ms. </a:t>
            </a:r>
          </a:p>
          <a:p>
            <a:endParaRPr lang="en-US" sz="1600" dirty="0" smtClean="0">
              <a:sym typeface="Wingdings"/>
            </a:endParaRPr>
          </a:p>
          <a:p>
            <a:r>
              <a:rPr lang="en-US" sz="1600" dirty="0" smtClean="0">
                <a:sym typeface="Wingdings"/>
              </a:rPr>
              <a:t>A 2</a:t>
            </a:r>
            <a:r>
              <a:rPr lang="en-US" sz="1600" baseline="30000" dirty="0" smtClean="0">
                <a:sym typeface="Wingdings"/>
              </a:rPr>
              <a:t>nd</a:t>
            </a:r>
            <a:r>
              <a:rPr lang="en-US" sz="1600" dirty="0" smtClean="0">
                <a:sym typeface="Wingdings"/>
              </a:rPr>
              <a:t> run will include a TPC along with some cryogenic upgrades </a:t>
            </a:r>
            <a:endParaRPr lang="en-US" sz="1600" dirty="0" smtClean="0"/>
          </a:p>
          <a:p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13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9018" y="1600200"/>
            <a:ext cx="4525963" cy="4525963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 descr="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4186" r="-74186"/>
          <a:stretch>
            <a:fillRect/>
          </a:stretch>
        </p:blipFill>
        <p:spPr>
          <a:xfrm>
            <a:off x="-1077704" y="317521"/>
            <a:ext cx="11358860" cy="6015436"/>
          </a:xfrm>
        </p:spPr>
      </p:pic>
      <p:sp>
        <p:nvSpPr>
          <p:cNvPr id="16" name="Rectangle 15"/>
          <p:cNvSpPr/>
          <p:nvPr/>
        </p:nvSpPr>
        <p:spPr>
          <a:xfrm>
            <a:off x="7027110" y="4156580"/>
            <a:ext cx="2201445" cy="651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Maximum liquid depth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2.565 m</a:t>
            </a:r>
            <a:endParaRPr lang="en-US" sz="1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7" name="Straight Arrow Connector 16"/>
          <p:cNvCxnSpPr/>
          <p:nvPr/>
        </p:nvCxnSpPr>
        <p:spPr bwMode="auto">
          <a:xfrm flipH="1" flipV="1">
            <a:off x="5940728" y="4060905"/>
            <a:ext cx="1136342" cy="2506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20"/>
          <p:cNvSpPr/>
          <p:nvPr/>
        </p:nvSpPr>
        <p:spPr>
          <a:xfrm>
            <a:off x="947820" y="5799556"/>
            <a:ext cx="1802557" cy="6096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Concrete tub </a:t>
            </a:r>
          </a:p>
          <a:p>
            <a:pPr algn="r"/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0.3 m </a:t>
            </a:r>
            <a:r>
              <a:rPr lang="en-US" sz="14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thk</a:t>
            </a:r>
            <a:endParaRPr lang="en-US" sz="1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2" name="Straight Arrow Connector 21"/>
          <p:cNvCxnSpPr/>
          <p:nvPr/>
        </p:nvCxnSpPr>
        <p:spPr bwMode="auto">
          <a:xfrm flipV="1">
            <a:off x="2707165" y="5800902"/>
            <a:ext cx="503329" cy="16511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559815" y="5066244"/>
            <a:ext cx="1735018" cy="6407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Polyurethane foam</a:t>
            </a:r>
          </a:p>
          <a:p>
            <a:pPr algn="r"/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0.4 m </a:t>
            </a:r>
            <a:r>
              <a:rPr lang="en-US" sz="14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thk</a:t>
            </a:r>
            <a:endParaRPr lang="en-US" sz="1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5" name="Straight Arrow Connector 24"/>
          <p:cNvCxnSpPr/>
          <p:nvPr/>
        </p:nvCxnSpPr>
        <p:spPr bwMode="auto">
          <a:xfrm flipV="1">
            <a:off x="2246579" y="4858697"/>
            <a:ext cx="1216581" cy="39910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ectangle 26"/>
          <p:cNvSpPr/>
          <p:nvPr/>
        </p:nvSpPr>
        <p:spPr>
          <a:xfrm>
            <a:off x="6946905" y="5594652"/>
            <a:ext cx="1447800" cy="6300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SS membrane </a:t>
            </a:r>
          </a:p>
          <a:p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 mm </a:t>
            </a:r>
            <a:r>
              <a:rPr lang="en-US" sz="14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thk</a:t>
            </a:r>
            <a:endParaRPr lang="en-US" sz="1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8" name="Straight Arrow Connector 27"/>
          <p:cNvCxnSpPr/>
          <p:nvPr/>
        </p:nvCxnSpPr>
        <p:spPr bwMode="auto">
          <a:xfrm flipH="1" flipV="1">
            <a:off x="5867531" y="5500094"/>
            <a:ext cx="1136342" cy="25067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9" name="Rectangle 28"/>
          <p:cNvSpPr/>
          <p:nvPr/>
        </p:nvSpPr>
        <p:spPr>
          <a:xfrm>
            <a:off x="651375" y="3759864"/>
            <a:ext cx="1366027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Plate A</a:t>
            </a:r>
          </a:p>
          <a:p>
            <a:pPr algn="r"/>
            <a:r>
              <a:rPr lang="en-US" sz="1400" dirty="0" smtClean="0">
                <a:solidFill>
                  <a:schemeClr val="tx1"/>
                </a:solidFill>
              </a:rPr>
              <a:t>(carbon steel)</a:t>
            </a:r>
            <a:endParaRPr lang="en-US" sz="140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algn="r"/>
            <a:endParaRPr lang="en-US" sz="1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0" name="Straight Arrow Connector 29"/>
          <p:cNvCxnSpPr/>
          <p:nvPr/>
        </p:nvCxnSpPr>
        <p:spPr bwMode="auto">
          <a:xfrm flipV="1">
            <a:off x="1996954" y="3456925"/>
            <a:ext cx="1593539" cy="53713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2" name="Rectangle 31"/>
          <p:cNvSpPr/>
          <p:nvPr/>
        </p:nvSpPr>
        <p:spPr>
          <a:xfrm>
            <a:off x="6885071" y="2149200"/>
            <a:ext cx="2057400" cy="46592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Plate B </a:t>
            </a:r>
            <a:r>
              <a:rPr lang="en-US" sz="1400" dirty="0" smtClean="0">
                <a:solidFill>
                  <a:schemeClr val="tx1"/>
                </a:solidFill>
              </a:rPr>
              <a:t>(stainless steel) with risers for </a:t>
            </a:r>
          </a:p>
          <a:p>
            <a:r>
              <a:rPr lang="en-US" sz="1400" dirty="0">
                <a:solidFill>
                  <a:schemeClr val="tx1"/>
                </a:solidFill>
              </a:rPr>
              <a:t>c</a:t>
            </a:r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ryogenic services and signal </a:t>
            </a:r>
            <a:r>
              <a:rPr lang="en-US" sz="14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feedthrus</a:t>
            </a:r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  <a:p>
            <a:endParaRPr lang="en-US" sz="1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3" name="Straight Arrow Connector 32"/>
          <p:cNvCxnSpPr/>
          <p:nvPr/>
        </p:nvCxnSpPr>
        <p:spPr bwMode="auto">
          <a:xfrm flipH="1">
            <a:off x="6093129" y="2297837"/>
            <a:ext cx="858609" cy="9461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7" name="Rectangle 36"/>
          <p:cNvSpPr/>
          <p:nvPr/>
        </p:nvSpPr>
        <p:spPr>
          <a:xfrm>
            <a:off x="6925845" y="3708732"/>
            <a:ext cx="2201445" cy="65138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Thermal radiation shields</a:t>
            </a:r>
            <a:endParaRPr lang="en-US" sz="1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8" name="Straight Arrow Connector 37"/>
          <p:cNvCxnSpPr/>
          <p:nvPr/>
        </p:nvCxnSpPr>
        <p:spPr bwMode="auto">
          <a:xfrm flipH="1" flipV="1">
            <a:off x="6126550" y="3678536"/>
            <a:ext cx="883850" cy="207664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0" name="Rectangle 39"/>
          <p:cNvSpPr/>
          <p:nvPr/>
        </p:nvSpPr>
        <p:spPr>
          <a:xfrm>
            <a:off x="6966615" y="5181600"/>
            <a:ext cx="1459161" cy="5321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Purity Monitors</a:t>
            </a:r>
            <a:endParaRPr lang="en-US" sz="1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1" name="Straight Arrow Connector 40"/>
          <p:cNvCxnSpPr/>
          <p:nvPr/>
        </p:nvCxnSpPr>
        <p:spPr bwMode="auto">
          <a:xfrm flipH="1" flipV="1">
            <a:off x="5735845" y="5050879"/>
            <a:ext cx="1274555" cy="28312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Rectangle 42"/>
          <p:cNvSpPr/>
          <p:nvPr/>
        </p:nvSpPr>
        <p:spPr>
          <a:xfrm>
            <a:off x="6942555" y="4926936"/>
            <a:ext cx="2022984" cy="44086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Submerged LAr pump</a:t>
            </a:r>
            <a:endParaRPr lang="en-US" sz="1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4" name="Straight Arrow Connector 43"/>
          <p:cNvCxnSpPr/>
          <p:nvPr/>
        </p:nvCxnSpPr>
        <p:spPr bwMode="auto">
          <a:xfrm flipH="1" flipV="1">
            <a:off x="5487184" y="4743714"/>
            <a:ext cx="1523216" cy="338355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7" name="Rectangle 46"/>
          <p:cNvSpPr/>
          <p:nvPr/>
        </p:nvSpPr>
        <p:spPr>
          <a:xfrm>
            <a:off x="812135" y="2500138"/>
            <a:ext cx="1366027" cy="45720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Condenser (refrigeration)</a:t>
            </a:r>
            <a:endParaRPr lang="en-US" sz="1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48" name="Straight Arrow Connector 47"/>
          <p:cNvCxnSpPr/>
          <p:nvPr/>
        </p:nvCxnSpPr>
        <p:spPr bwMode="auto">
          <a:xfrm flipV="1">
            <a:off x="2133600" y="1804478"/>
            <a:ext cx="2461549" cy="86252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0" name="Rectangle 2"/>
          <p:cNvSpPr txBox="1">
            <a:spLocks noChangeArrowheads="1"/>
          </p:cNvSpPr>
          <p:nvPr/>
        </p:nvSpPr>
        <p:spPr bwMode="auto">
          <a:xfrm>
            <a:off x="685800" y="228600"/>
            <a:ext cx="77724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-111" charset="0"/>
                <a:ea typeface="ＭＳ Ｐゴシック" pitchFamily="-111" charset="-128"/>
                <a:cs typeface="ＭＳ Ｐゴシック" pitchFamily="-111" charset="-128"/>
              </a:defRPr>
            </a:lvl9pPr>
          </a:lstStyle>
          <a:p>
            <a:r>
              <a:rPr lang="en-US" dirty="0" smtClean="0"/>
              <a:t>35T Cryostat Overview</a:t>
            </a:r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354654" y="4355614"/>
            <a:ext cx="1735018" cy="6407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27,700 liter liquid argon volume</a:t>
            </a:r>
            <a:endParaRPr lang="en-US" sz="1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53" name="Straight Arrow Connector 52"/>
          <p:cNvCxnSpPr/>
          <p:nvPr/>
        </p:nvCxnSpPr>
        <p:spPr bwMode="auto">
          <a:xfrm>
            <a:off x="2057400" y="4495800"/>
            <a:ext cx="2362200" cy="304801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 flipV="1">
            <a:off x="3711206" y="5937910"/>
            <a:ext cx="2343050" cy="259027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34" name="Rectangle 33"/>
          <p:cNvSpPr/>
          <p:nvPr/>
        </p:nvSpPr>
        <p:spPr>
          <a:xfrm>
            <a:off x="4688061" y="5998830"/>
            <a:ext cx="536922" cy="36413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4 m</a:t>
            </a:r>
            <a:endParaRPr lang="en-US" sz="1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Argon Piston Purge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primary contaminants are electronegative molecules such as oxygen and water</a:t>
            </a:r>
          </a:p>
          <a:p>
            <a:r>
              <a:rPr lang="en-US" dirty="0" smtClean="0"/>
              <a:t>The cryostat cannot be evacuated with a vacuum pump to remove air (traditional method)</a:t>
            </a:r>
          </a:p>
          <a:p>
            <a:r>
              <a:rPr lang="en-US" dirty="0" smtClean="0"/>
              <a:t>Argon gas is injected into the tank bottom to push the lighter air out the top     </a:t>
            </a:r>
          </a:p>
          <a:p>
            <a:r>
              <a:rPr lang="en-US" dirty="0" smtClean="0"/>
              <a:t>This piston purge method was validated by the LAPD project and the 1</a:t>
            </a:r>
            <a:r>
              <a:rPr lang="en-US" baseline="30000" dirty="0" smtClean="0"/>
              <a:t>st</a:t>
            </a:r>
            <a:r>
              <a:rPr lang="en-US" dirty="0" smtClean="0"/>
              <a:t> run of the LBNE 35T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68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68705" y="299883"/>
            <a:ext cx="509065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Argon Piston Purge </a:t>
            </a:r>
            <a:endParaRPr lang="en-US" sz="44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371600"/>
            <a:ext cx="5105400" cy="414786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 bwMode="auto">
          <a:xfrm flipV="1">
            <a:off x="3066720" y="4495800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3427995" y="4497792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747495" y="4508140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073340" y="4516496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4426260" y="4510132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4752105" y="4526844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5052885" y="4526844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5445570" y="4535200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5221974" y="1763080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5491351" y="1765076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5710591" y="1767068"/>
            <a:ext cx="0" cy="3048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4" name="Rectangle 23"/>
          <p:cNvSpPr/>
          <p:nvPr/>
        </p:nvSpPr>
        <p:spPr>
          <a:xfrm>
            <a:off x="1896954" y="5491515"/>
            <a:ext cx="5114452" cy="46244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Room temperature argon gas injected at tank bottom thru 25 nozzles aimed downward just above floor - 210 SLPM total or 2.43 </a:t>
            </a:r>
            <a:r>
              <a:rPr lang="en-US" sz="1400" dirty="0" smtClean="0">
                <a:solidFill>
                  <a:schemeClr val="tx1"/>
                </a:solidFill>
              </a:rPr>
              <a:t>hours per volume </a:t>
            </a:r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change. </a:t>
            </a:r>
            <a:endParaRPr lang="en-US" sz="1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2590800" y="4186242"/>
            <a:ext cx="3166108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00"/>
            </a:solidFill>
            <a:prstDash val="dashDot"/>
            <a:round/>
            <a:headEnd type="none" w="med" len="med"/>
            <a:tailEnd type="none" w="med" len="med"/>
          </a:ln>
          <a:effectLst/>
        </p:spPr>
      </p:cxnSp>
      <p:sp>
        <p:nvSpPr>
          <p:cNvPr id="30" name="Rectangle 29"/>
          <p:cNvSpPr/>
          <p:nvPr/>
        </p:nvSpPr>
        <p:spPr>
          <a:xfrm>
            <a:off x="378255" y="3922615"/>
            <a:ext cx="2253710" cy="68141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Argon-Air interface moves upward at 1.2 m/</a:t>
            </a:r>
            <a:r>
              <a:rPr lang="en-US" sz="14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hr</a:t>
            </a:r>
            <a:endParaRPr lang="en-US" sz="1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093783" y="1509792"/>
            <a:ext cx="1915531" cy="161440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Gas exits thru 19 separate </a:t>
            </a:r>
            <a:r>
              <a:rPr lang="en-US" sz="140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feedthrus</a:t>
            </a:r>
            <a:r>
              <a:rPr lang="en-US" sz="14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and vents to atmosphere</a:t>
            </a:r>
            <a:endParaRPr lang="en-US" sz="14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34" name="Straight Arrow Connector 33"/>
          <p:cNvCxnSpPr/>
          <p:nvPr/>
        </p:nvCxnSpPr>
        <p:spPr bwMode="auto">
          <a:xfrm flipH="1">
            <a:off x="5832110" y="1662798"/>
            <a:ext cx="1311806" cy="133693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9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During the purge of the 1st run of the 35T the flow out of the risers was distributed unevenly</a:t>
            </a:r>
          </a:p>
          <a:p>
            <a:r>
              <a:rPr lang="en-US" dirty="0" smtClean="0"/>
              <a:t>Risers close to the vent had a greater flow rate than risers far from the vent</a:t>
            </a:r>
          </a:p>
          <a:p>
            <a:r>
              <a:rPr lang="en-US" dirty="0" smtClean="0"/>
              <a:t>Although this worked the 2</a:t>
            </a:r>
            <a:r>
              <a:rPr lang="en-US" baseline="30000" dirty="0" smtClean="0"/>
              <a:t>nd</a:t>
            </a:r>
            <a:r>
              <a:rPr lang="en-US" dirty="0" smtClean="0"/>
              <a:t> 35T run will have larger sources of contamination and its desired to ensure all risers are purged effectively</a:t>
            </a:r>
          </a:p>
          <a:p>
            <a:r>
              <a:rPr lang="en-US" dirty="0" smtClean="0"/>
              <a:t>An orifice installed at the outlet of each riser can provide a “tuned” resistance which when matched with the tubing resistance results in the desired flow from each orifice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153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3204" r="-113204"/>
          <a:stretch>
            <a:fillRect/>
          </a:stretch>
        </p:blipFill>
        <p:spPr>
          <a:xfrm>
            <a:off x="1752600" y="533400"/>
            <a:ext cx="10114527" cy="5562600"/>
          </a:xfrm>
        </p:spPr>
      </p:pic>
      <p:cxnSp>
        <p:nvCxnSpPr>
          <p:cNvPr id="6" name="Straight Connector 5"/>
          <p:cNvCxnSpPr/>
          <p:nvPr/>
        </p:nvCxnSpPr>
        <p:spPr>
          <a:xfrm>
            <a:off x="6254750" y="5000625"/>
            <a:ext cx="0" cy="114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96075" y="4991100"/>
            <a:ext cx="0" cy="114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54850" y="4930775"/>
            <a:ext cx="0" cy="114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254751" y="5105400"/>
            <a:ext cx="450849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696076" y="5000625"/>
            <a:ext cx="577849" cy="104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946900" y="1381125"/>
            <a:ext cx="1" cy="1927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899275" y="1381125"/>
            <a:ext cx="3" cy="1689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46901" y="3270250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46900" y="2854325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46900" y="2432050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946900" y="2009775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91326" y="1793875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91326" y="2212975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91326" y="2638425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91326" y="3070225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73925" y="3429000"/>
            <a:ext cx="0" cy="157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791326" y="3429000"/>
            <a:ext cx="4921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946900" y="3308350"/>
            <a:ext cx="63500" cy="120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448425" y="2849562"/>
            <a:ext cx="0" cy="441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340476" y="2849562"/>
            <a:ext cx="558799" cy="4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40476" y="3276600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388101" y="2066926"/>
            <a:ext cx="51117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886575" y="1377950"/>
            <a:ext cx="79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927850" y="838200"/>
            <a:ext cx="0" cy="530225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6096000" y="852489"/>
            <a:ext cx="850900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876800" y="852489"/>
            <a:ext cx="1219200" cy="0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962400" y="838200"/>
            <a:ext cx="838200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162848" y="605504"/>
            <a:ext cx="2816050" cy="5478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Purge vents outside</a:t>
            </a:r>
            <a:endParaRPr lang="en-US" sz="2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6127751" y="3495675"/>
            <a:ext cx="381000" cy="282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778626" y="3429000"/>
            <a:ext cx="12700" cy="349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127751" y="3778250"/>
            <a:ext cx="60324" cy="60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508751" y="3492500"/>
            <a:ext cx="60324" cy="60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6257925" y="3838575"/>
            <a:ext cx="234951" cy="374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270626" y="4206875"/>
            <a:ext cx="60324" cy="60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959599" y="3748088"/>
            <a:ext cx="0" cy="904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6492876" y="3748088"/>
            <a:ext cx="473074" cy="904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486526" y="3835400"/>
            <a:ext cx="60324" cy="60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6508751" y="3429000"/>
            <a:ext cx="282576" cy="66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1029777" y="1697124"/>
            <a:ext cx="3143268" cy="13731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During 35T Run 1 flow out of riser K was greater than flow out of riser A </a:t>
            </a:r>
            <a:endParaRPr lang="en-US" sz="2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495049" y="1578964"/>
            <a:ext cx="350331" cy="4797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</a:t>
            </a:r>
            <a:endParaRPr lang="en-US" sz="2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056859" y="4569113"/>
            <a:ext cx="350331" cy="4797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</a:t>
            </a:r>
            <a:endParaRPr lang="en-US" sz="2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4173045" y="1793876"/>
            <a:ext cx="2335706" cy="273051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173045" y="2058680"/>
            <a:ext cx="1922955" cy="26253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2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3204" r="-113204"/>
          <a:stretch>
            <a:fillRect/>
          </a:stretch>
        </p:blipFill>
        <p:spPr>
          <a:xfrm>
            <a:off x="1752600" y="533400"/>
            <a:ext cx="10114527" cy="5562600"/>
          </a:xfrm>
        </p:spPr>
      </p:pic>
      <p:cxnSp>
        <p:nvCxnSpPr>
          <p:cNvPr id="6" name="Straight Connector 5"/>
          <p:cNvCxnSpPr/>
          <p:nvPr/>
        </p:nvCxnSpPr>
        <p:spPr>
          <a:xfrm>
            <a:off x="6254750" y="5000625"/>
            <a:ext cx="0" cy="114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696075" y="4991100"/>
            <a:ext cx="0" cy="114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054850" y="4930775"/>
            <a:ext cx="0" cy="1143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254751" y="5105400"/>
            <a:ext cx="450849" cy="95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696076" y="5000625"/>
            <a:ext cx="577849" cy="1047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946900" y="1381125"/>
            <a:ext cx="1" cy="19272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899275" y="1381125"/>
            <a:ext cx="3" cy="16891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6946901" y="3270250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946900" y="2854325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946900" y="2432050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946900" y="2009775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791326" y="1793875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791326" y="2212975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6791326" y="2638425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6791326" y="3070225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273925" y="3429000"/>
            <a:ext cx="0" cy="1574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791326" y="3429000"/>
            <a:ext cx="49212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6946900" y="3308350"/>
            <a:ext cx="63500" cy="120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6448425" y="2849562"/>
            <a:ext cx="0" cy="441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340476" y="2849562"/>
            <a:ext cx="558799" cy="47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6340476" y="3276600"/>
            <a:ext cx="10794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6388101" y="2066926"/>
            <a:ext cx="511174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6886575" y="1377950"/>
            <a:ext cx="79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>
            <a:off x="6927850" y="838200"/>
            <a:ext cx="0" cy="530225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H="1">
            <a:off x="6096000" y="852489"/>
            <a:ext cx="850900" cy="0"/>
          </a:xfrm>
          <a:prstGeom prst="line">
            <a:avLst/>
          </a:prstGeom>
          <a:ln w="3810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>
            <a:off x="4876800" y="852489"/>
            <a:ext cx="1219200" cy="0"/>
          </a:xfrm>
          <a:prstGeom prst="line">
            <a:avLst/>
          </a:prstGeom>
          <a:ln w="76200" cmpd="sng">
            <a:solidFill>
              <a:srgbClr val="0000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 flipH="1">
            <a:off x="3962400" y="838200"/>
            <a:ext cx="838200" cy="0"/>
          </a:xfrm>
          <a:prstGeom prst="line">
            <a:avLst/>
          </a:prstGeom>
          <a:ln w="5715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6" name="Rectangle 75"/>
          <p:cNvSpPr/>
          <p:nvPr/>
        </p:nvSpPr>
        <p:spPr>
          <a:xfrm>
            <a:off x="1162848" y="605504"/>
            <a:ext cx="2816050" cy="547862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Purge vents outside</a:t>
            </a:r>
            <a:endParaRPr lang="en-US" sz="2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H="1">
            <a:off x="6127751" y="3495675"/>
            <a:ext cx="381000" cy="282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H="1">
            <a:off x="6778626" y="3429000"/>
            <a:ext cx="12700" cy="3492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6127751" y="3778250"/>
            <a:ext cx="60324" cy="60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6508751" y="3492500"/>
            <a:ext cx="60324" cy="60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/>
        </p:nvCxnSpPr>
        <p:spPr>
          <a:xfrm flipH="1">
            <a:off x="6257925" y="3838575"/>
            <a:ext cx="234951" cy="37465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6270626" y="4206875"/>
            <a:ext cx="60324" cy="60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6959599" y="3748088"/>
            <a:ext cx="0" cy="904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/>
          <p:nvPr/>
        </p:nvCxnSpPr>
        <p:spPr>
          <a:xfrm flipH="1">
            <a:off x="6492876" y="3748088"/>
            <a:ext cx="473074" cy="9048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6486526" y="3835400"/>
            <a:ext cx="60324" cy="6032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/>
          <p:cNvCxnSpPr/>
          <p:nvPr/>
        </p:nvCxnSpPr>
        <p:spPr>
          <a:xfrm flipH="1">
            <a:off x="6508751" y="3429000"/>
            <a:ext cx="282576" cy="666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4" name="Rectangle 103"/>
          <p:cNvSpPr/>
          <p:nvPr/>
        </p:nvSpPr>
        <p:spPr>
          <a:xfrm>
            <a:off x="1029777" y="1697124"/>
            <a:ext cx="3143268" cy="137310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During 35T Run 2 flow out of each riser will be dictated by an orifice at each riser which will mitigate the variable resistance due to different tubing lengths</a:t>
            </a:r>
            <a:endParaRPr lang="en-US" sz="2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495049" y="1578964"/>
            <a:ext cx="350331" cy="4797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K</a:t>
            </a:r>
            <a:endParaRPr lang="en-US" sz="2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6056859" y="4569113"/>
            <a:ext cx="350331" cy="47971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00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</a:t>
            </a:r>
            <a:endParaRPr lang="en-US" sz="200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4173045" y="1793876"/>
            <a:ext cx="2335706" cy="273051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>
            <a:off x="4173045" y="2058680"/>
            <a:ext cx="1922955" cy="2625335"/>
          </a:xfrm>
          <a:prstGeom prst="line">
            <a:avLst/>
          </a:prstGeom>
          <a:ln w="3810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5-Point Star 4"/>
          <p:cNvSpPr>
            <a:spLocks noChangeAspect="1"/>
          </p:cNvSpPr>
          <p:nvPr/>
        </p:nvSpPr>
        <p:spPr>
          <a:xfrm>
            <a:off x="6186170" y="4876165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5-Point Star 50"/>
          <p:cNvSpPr>
            <a:spLocks noChangeAspect="1"/>
          </p:cNvSpPr>
          <p:nvPr/>
        </p:nvSpPr>
        <p:spPr>
          <a:xfrm>
            <a:off x="6627495" y="4863465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5-Point Star 51"/>
          <p:cNvSpPr>
            <a:spLocks noChangeAspect="1"/>
          </p:cNvSpPr>
          <p:nvPr/>
        </p:nvSpPr>
        <p:spPr>
          <a:xfrm>
            <a:off x="6989445" y="4803140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5-Point Star 53"/>
          <p:cNvSpPr>
            <a:spLocks noChangeAspect="1"/>
          </p:cNvSpPr>
          <p:nvPr/>
        </p:nvSpPr>
        <p:spPr>
          <a:xfrm>
            <a:off x="6988175" y="3180715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5-Point Star 54"/>
          <p:cNvSpPr>
            <a:spLocks noChangeAspect="1"/>
          </p:cNvSpPr>
          <p:nvPr/>
        </p:nvSpPr>
        <p:spPr>
          <a:xfrm>
            <a:off x="6257330" y="3186430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5-Point Star 56"/>
          <p:cNvSpPr>
            <a:spLocks noChangeAspect="1"/>
          </p:cNvSpPr>
          <p:nvPr/>
        </p:nvSpPr>
        <p:spPr>
          <a:xfrm>
            <a:off x="6120766" y="3758565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5-Point Star 57"/>
          <p:cNvSpPr>
            <a:spLocks noChangeAspect="1"/>
          </p:cNvSpPr>
          <p:nvPr/>
        </p:nvSpPr>
        <p:spPr>
          <a:xfrm>
            <a:off x="6518276" y="3498850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5-Point Star 59"/>
          <p:cNvSpPr>
            <a:spLocks noChangeAspect="1"/>
          </p:cNvSpPr>
          <p:nvPr/>
        </p:nvSpPr>
        <p:spPr>
          <a:xfrm>
            <a:off x="6265585" y="4189413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5-Point Star 60"/>
          <p:cNvSpPr>
            <a:spLocks noChangeAspect="1"/>
          </p:cNvSpPr>
          <p:nvPr/>
        </p:nvSpPr>
        <p:spPr>
          <a:xfrm>
            <a:off x="6495049" y="3851275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5-Point Star 61"/>
          <p:cNvSpPr>
            <a:spLocks noChangeAspect="1"/>
          </p:cNvSpPr>
          <p:nvPr/>
        </p:nvSpPr>
        <p:spPr>
          <a:xfrm>
            <a:off x="6892925" y="3792220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5-Point Star 62"/>
          <p:cNvSpPr>
            <a:spLocks noChangeAspect="1"/>
          </p:cNvSpPr>
          <p:nvPr/>
        </p:nvSpPr>
        <p:spPr>
          <a:xfrm>
            <a:off x="7007860" y="2766695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5-Point Star 63"/>
          <p:cNvSpPr>
            <a:spLocks noChangeAspect="1"/>
          </p:cNvSpPr>
          <p:nvPr/>
        </p:nvSpPr>
        <p:spPr>
          <a:xfrm>
            <a:off x="6998335" y="2344420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5-Point Star 64"/>
          <p:cNvSpPr>
            <a:spLocks noChangeAspect="1"/>
          </p:cNvSpPr>
          <p:nvPr/>
        </p:nvSpPr>
        <p:spPr>
          <a:xfrm>
            <a:off x="6991985" y="1921520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5-Point Star 65"/>
          <p:cNvSpPr>
            <a:spLocks noChangeAspect="1"/>
          </p:cNvSpPr>
          <p:nvPr/>
        </p:nvSpPr>
        <p:spPr>
          <a:xfrm>
            <a:off x="6735447" y="1703070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5-Point Star 67"/>
          <p:cNvSpPr>
            <a:spLocks noChangeAspect="1"/>
          </p:cNvSpPr>
          <p:nvPr/>
        </p:nvSpPr>
        <p:spPr>
          <a:xfrm>
            <a:off x="6314440" y="1980575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5-Point Star 69"/>
          <p:cNvSpPr>
            <a:spLocks noChangeAspect="1"/>
          </p:cNvSpPr>
          <p:nvPr/>
        </p:nvSpPr>
        <p:spPr>
          <a:xfrm>
            <a:off x="6732272" y="2123450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5-Point Star 70"/>
          <p:cNvSpPr>
            <a:spLocks noChangeAspect="1"/>
          </p:cNvSpPr>
          <p:nvPr/>
        </p:nvSpPr>
        <p:spPr>
          <a:xfrm>
            <a:off x="6727825" y="2547620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5-Point Star 71"/>
          <p:cNvSpPr>
            <a:spLocks noChangeAspect="1"/>
          </p:cNvSpPr>
          <p:nvPr/>
        </p:nvSpPr>
        <p:spPr>
          <a:xfrm>
            <a:off x="6254117" y="2761932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5-Point Star 72"/>
          <p:cNvSpPr>
            <a:spLocks noChangeAspect="1"/>
          </p:cNvSpPr>
          <p:nvPr/>
        </p:nvSpPr>
        <p:spPr>
          <a:xfrm>
            <a:off x="6702425" y="2986087"/>
            <a:ext cx="137160" cy="137160"/>
          </a:xfrm>
          <a:prstGeom prst="star5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40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Pressure Drop using Air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</p:spPr>
            <p:txBody>
              <a:bodyPr>
                <a:normAutofit/>
              </a:bodyPr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Use of Crane 410 “bible”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Pressure drop formula for fluid flow in pipes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n-US" sz="3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=3.62</m:t>
                      </m:r>
                      <m:f>
                        <m:fPr>
                          <m:ctrlP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  <m:r>
                            <a:rPr lang="en-US" sz="3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US" sz="3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3000" dirty="0" smtClean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sz="3000" dirty="0" smtClean="0"/>
                  <a:t>Modification of the Darcy’s equation where </a:t>
                </a:r>
                <a:r>
                  <a:rPr lang="el-GR" sz="3000" i="1" dirty="0" smtClean="0"/>
                  <a:t>Δ</a:t>
                </a:r>
                <a:r>
                  <a:rPr lang="en-US" sz="3000" i="1" dirty="0" smtClean="0"/>
                  <a:t>P </a:t>
                </a:r>
                <a:r>
                  <a:rPr lang="en-US" sz="3000" dirty="0" smtClean="0"/>
                  <a:t>is heavily dependent on resistant coefficient</a:t>
                </a:r>
                <a:r>
                  <a:rPr lang="en-US" sz="3000" i="1" dirty="0" smtClean="0"/>
                  <a:t> K</a:t>
                </a:r>
                <a:r>
                  <a:rPr lang="en-US" sz="3000" dirty="0" smtClean="0"/>
                  <a:t>, density of the fluid </a:t>
                </a:r>
                <a:r>
                  <a:rPr lang="el-GR" sz="3000" i="1" dirty="0" smtClean="0"/>
                  <a:t>ρ</a:t>
                </a:r>
                <a:r>
                  <a:rPr lang="en-US" sz="3000" dirty="0" smtClean="0"/>
                  <a:t>, the nominal flow rate</a:t>
                </a:r>
                <a:r>
                  <a:rPr lang="en-US" sz="3000" i="1" dirty="0" smtClean="0"/>
                  <a:t> q </a:t>
                </a:r>
                <a:r>
                  <a:rPr lang="en-US" sz="3000" dirty="0" smtClean="0"/>
                  <a:t>and the internal diameter of the pipe </a:t>
                </a:r>
                <a:r>
                  <a:rPr lang="en-US" sz="3000" i="1" dirty="0" smtClean="0"/>
                  <a:t>d</a:t>
                </a:r>
                <a:r>
                  <a:rPr lang="en-US" sz="3000" dirty="0" smtClean="0"/>
                  <a:t>.</a:t>
                </a:r>
                <a:endParaRPr lang="en-US" sz="3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525963"/>
              </a:xfrm>
              <a:blipFill rotWithShape="0">
                <a:blip r:embed="rId3"/>
                <a:stretch>
                  <a:fillRect l="-1481" t="-1617" r="-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4D852-FA5A-F443-9485-501288E7EF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16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3086</TotalTime>
  <Words>1282</Words>
  <Application>Microsoft Office PowerPoint</Application>
  <PresentationFormat>On-screen Show (4:3)</PresentationFormat>
  <Paragraphs>170</Paragraphs>
  <Slides>20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 Math</vt:lpstr>
      <vt:lpstr>Wingdings</vt:lpstr>
      <vt:lpstr>Office Theme</vt:lpstr>
      <vt:lpstr>LBNE Tank Purge Manifold Pressure Drop Calculation</vt:lpstr>
      <vt:lpstr>Background</vt:lpstr>
      <vt:lpstr>PowerPoint Presentation</vt:lpstr>
      <vt:lpstr>Argon Piston Purge</vt:lpstr>
      <vt:lpstr>PowerPoint Presentation</vt:lpstr>
      <vt:lpstr>Motivation</vt:lpstr>
      <vt:lpstr>PowerPoint Presentation</vt:lpstr>
      <vt:lpstr>PowerPoint Presentation</vt:lpstr>
      <vt:lpstr>Pressure Drop using Air </vt:lpstr>
      <vt:lpstr>Resistance Coefficient-K</vt:lpstr>
      <vt:lpstr>Nominal Flow rate</vt:lpstr>
      <vt:lpstr>PowerPoint Presentation</vt:lpstr>
      <vt:lpstr>Result</vt:lpstr>
      <vt:lpstr>Pressure Drop with Argon</vt:lpstr>
      <vt:lpstr>Sizing the Orifice</vt:lpstr>
      <vt:lpstr>Conclusion</vt:lpstr>
      <vt:lpstr>References</vt:lpstr>
      <vt:lpstr>Acknowledgement</vt:lpstr>
      <vt:lpstr>PowerPoint Presentation</vt:lpstr>
      <vt:lpstr>Questions</vt:lpstr>
    </vt:vector>
  </TitlesOfParts>
  <Company>Fermilab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Terry Tope</dc:creator>
  <cp:lastModifiedBy>Jeremiah Afolabi</cp:lastModifiedBy>
  <cp:revision>102</cp:revision>
  <dcterms:created xsi:type="dcterms:W3CDTF">2014-07-31T20:51:37Z</dcterms:created>
  <dcterms:modified xsi:type="dcterms:W3CDTF">2014-08-04T12:57:21Z</dcterms:modified>
</cp:coreProperties>
</file>