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6"/>
  </p:notesMasterIdLst>
  <p:sldIdLst>
    <p:sldId id="256" r:id="rId2"/>
    <p:sldId id="279" r:id="rId3"/>
    <p:sldId id="257" r:id="rId4"/>
    <p:sldId id="261" r:id="rId5"/>
    <p:sldId id="262" r:id="rId6"/>
    <p:sldId id="263" r:id="rId7"/>
    <p:sldId id="264" r:id="rId8"/>
    <p:sldId id="289" r:id="rId9"/>
    <p:sldId id="288" r:id="rId10"/>
    <p:sldId id="290" r:id="rId11"/>
    <p:sldId id="291" r:id="rId12"/>
    <p:sldId id="267" r:id="rId13"/>
    <p:sldId id="306" r:id="rId14"/>
    <p:sldId id="300" r:id="rId15"/>
    <p:sldId id="301" r:id="rId16"/>
    <p:sldId id="302" r:id="rId17"/>
    <p:sldId id="303" r:id="rId18"/>
    <p:sldId id="304" r:id="rId19"/>
    <p:sldId id="305" r:id="rId20"/>
    <p:sldId id="270" r:id="rId21"/>
    <p:sldId id="299" r:id="rId22"/>
    <p:sldId id="280" r:id="rId23"/>
    <p:sldId id="276" r:id="rId24"/>
    <p:sldId id="277" r:id="rId25"/>
    <p:sldId id="285" r:id="rId26"/>
    <p:sldId id="286" r:id="rId27"/>
    <p:sldId id="287" r:id="rId28"/>
    <p:sldId id="292" r:id="rId29"/>
    <p:sldId id="293" r:id="rId30"/>
    <p:sldId id="294" r:id="rId31"/>
    <p:sldId id="295" r:id="rId32"/>
    <p:sldId id="296" r:id="rId33"/>
    <p:sldId id="297" r:id="rId34"/>
    <p:sldId id="29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Ln (E0/</a:t>
            </a:r>
            <a:r>
              <a:rPr lang="en-US" dirty="0" err="1"/>
              <a:t>Ec</a:t>
            </a:r>
            <a:r>
              <a:rPr lang="en-US" dirty="0"/>
              <a:t>) vs. Shower Max [cm] for Simulation and </a:t>
            </a:r>
            <a:r>
              <a:rPr lang="en-US" dirty="0" smtClean="0"/>
              <a:t>Rule of Thumb</a:t>
            </a:r>
            <a:r>
              <a:rPr lang="en-US" baseline="0" dirty="0" smtClean="0"/>
              <a:t> Calculation</a:t>
            </a:r>
            <a:endParaRPr lang="en-US" dirty="0"/>
          </a:p>
        </c:rich>
      </c:tx>
      <c:layout/>
      <c:overlay val="0"/>
      <c:spPr>
        <a:solidFill>
          <a:sysClr val="window" lastClr="FFFFFF"/>
        </a:solidFill>
        <a:ln w="25400" cap="flat" cmpd="sng" algn="ctr">
          <a:solidFill>
            <a:srgbClr val="CEB966"/>
          </a:solidFill>
          <a:prstDash val="solid"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827080438474603"/>
          <c:y val="0.34663120032970496"/>
          <c:w val="0.5684367762853173"/>
          <c:h val="0.4589279068653314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Sheet1!$E$11</c:f>
              <c:strCache>
                <c:ptCount val="1"/>
                <c:pt idx="0">
                  <c:v>tmax (lit)</c:v>
                </c:pt>
              </c:strCache>
            </c:strRef>
          </c:tx>
          <c:spPr>
            <a:ln>
              <a:noFill/>
            </a:ln>
          </c:spPr>
          <c:marker>
            <c:spPr>
              <a:solidFill>
                <a:sysClr val="windowText" lastClr="000000"/>
              </a:solidFill>
            </c:spPr>
          </c:marker>
          <c:trendline>
            <c:spPr>
              <a:ln>
                <a:solidFill>
                  <a:sysClr val="windowText" lastClr="000000"/>
                </a:solidFill>
              </a:ln>
            </c:spPr>
            <c:trendlineType val="linear"/>
            <c:dispRSqr val="0"/>
            <c:dispEq val="1"/>
            <c:trendlineLbl>
              <c:layout>
                <c:manualLayout>
                  <c:x val="-0.17982611548556429"/>
                  <c:y val="4.177061818722423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2000" dirty="0"/>
                      <a:t>y = 14.158x - 8.3634</a:t>
                    </a:r>
                  </a:p>
                </c:rich>
              </c:tx>
              <c:numFmt formatCode="General" sourceLinked="0"/>
            </c:trendlineLbl>
          </c:trendline>
          <c:xVal>
            <c:numRef>
              <c:f>Sheet1!$D$12:$D$15</c:f>
              <c:numCache>
                <c:formatCode>General</c:formatCode>
                <c:ptCount val="4"/>
                <c:pt idx="0">
                  <c:v>3.3524072174927233</c:v>
                </c:pt>
                <c:pt idx="1">
                  <c:v>5.6549923104867688</c:v>
                </c:pt>
                <c:pt idx="2">
                  <c:v>7.9575774034808147</c:v>
                </c:pt>
                <c:pt idx="3">
                  <c:v>10.260162496474861</c:v>
                </c:pt>
              </c:numCache>
            </c:numRef>
          </c:xVal>
          <c:yVal>
            <c:numRef>
              <c:f>Sheet1!$E$12:$E$15</c:f>
              <c:numCache>
                <c:formatCode>General</c:formatCode>
                <c:ptCount val="4"/>
                <c:pt idx="0">
                  <c:v>40</c:v>
                </c:pt>
                <c:pt idx="1">
                  <c:v>70</c:v>
                </c:pt>
                <c:pt idx="2">
                  <c:v>105</c:v>
                </c:pt>
                <c:pt idx="3">
                  <c:v>137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Sheet1!$F$11</c:f>
              <c:strCache>
                <c:ptCount val="1"/>
                <c:pt idx="0">
                  <c:v>tmax (sim)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7"/>
            <c:spPr>
              <a:solidFill>
                <a:sysClr val="window" lastClr="FFFFFF"/>
              </a:solidFill>
              <a:ln>
                <a:noFill/>
              </a:ln>
            </c:spPr>
          </c:marker>
          <c:trendline>
            <c:spPr>
              <a:ln>
                <a:solidFill>
                  <a:sysClr val="window" lastClr="FFFFFF">
                    <a:lumMod val="95000"/>
                  </a:sysClr>
                </a:solidFill>
              </a:ln>
            </c:spPr>
            <c:trendlineType val="linear"/>
            <c:dispRSqr val="0"/>
            <c:dispEq val="1"/>
            <c:trendlineLbl>
              <c:layout>
                <c:manualLayout>
                  <c:x val="-3.3969573247788473E-2"/>
                  <c:y val="0.3007052102303799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2000" dirty="0"/>
                      <a:t>y = 13.993x - 13.99</a:t>
                    </a:r>
                  </a:p>
                </c:rich>
              </c:tx>
              <c:numFmt formatCode="General" sourceLinked="0"/>
              <c:spPr>
                <a:solidFill>
                  <a:srgbClr val="9CB084"/>
                </a:solidFill>
                <a:ln>
                  <a:noFill/>
                </a:ln>
              </c:spPr>
            </c:trendlineLbl>
          </c:trendline>
          <c:xVal>
            <c:numRef>
              <c:f>Sheet1!$D$12:$D$15</c:f>
              <c:numCache>
                <c:formatCode>General</c:formatCode>
                <c:ptCount val="4"/>
                <c:pt idx="0">
                  <c:v>3.3524072174927233</c:v>
                </c:pt>
                <c:pt idx="1">
                  <c:v>5.6549923104867688</c:v>
                </c:pt>
                <c:pt idx="2">
                  <c:v>7.9575774034808147</c:v>
                </c:pt>
                <c:pt idx="3">
                  <c:v>10.260162496474861</c:v>
                </c:pt>
              </c:numCache>
            </c:numRef>
          </c:xVal>
          <c:yVal>
            <c:numRef>
              <c:f>Sheet1!$F$12:$F$15</c:f>
              <c:numCache>
                <c:formatCode>General</c:formatCode>
                <c:ptCount val="4"/>
                <c:pt idx="0">
                  <c:v>33</c:v>
                </c:pt>
                <c:pt idx="1">
                  <c:v>65</c:v>
                </c:pt>
                <c:pt idx="2">
                  <c:v>97.4</c:v>
                </c:pt>
                <c:pt idx="3">
                  <c:v>129.6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852544"/>
        <c:axId val="47862912"/>
      </c:scatterChart>
      <c:valAx>
        <c:axId val="47852544"/>
        <c:scaling>
          <c:orientation val="minMax"/>
          <c:max val="10.5"/>
          <c:min val="3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l-GR"/>
                  <a:t>α</a:t>
                </a:r>
                <a:r>
                  <a:rPr lang="en-US"/>
                  <a:t> ln (E0/Ec)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7862912"/>
        <c:crosses val="autoZero"/>
        <c:crossBetween val="midCat"/>
      </c:valAx>
      <c:valAx>
        <c:axId val="47862912"/>
        <c:scaling>
          <c:orientation val="minMax"/>
          <c:max val="140"/>
          <c:min val="3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Shower Max [cm]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7852544"/>
        <c:crossesAt val="0"/>
        <c:crossBetween val="midCat"/>
      </c:valAx>
      <c:spPr>
        <a:solidFill>
          <a:srgbClr val="9CB084"/>
        </a:solidFill>
        <a:ln>
          <a:noFill/>
        </a:ln>
        <a:effectLst/>
      </c:spPr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00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2000"/>
            </a:pPr>
            <a:endParaRPr lang="en-US"/>
          </a:p>
        </c:txPr>
      </c:legendEntry>
      <c:layout>
        <c:manualLayout>
          <c:xMode val="edge"/>
          <c:yMode val="edge"/>
          <c:x val="0.68300653594771243"/>
          <c:y val="0.34808174982209195"/>
          <c:w val="0.29738562091503268"/>
          <c:h val="0.44858909314958012"/>
        </c:manualLayout>
      </c:layout>
      <c:overlay val="0"/>
    </c:legend>
    <c:plotVisOnly val="1"/>
    <c:dispBlanksAs val="gap"/>
    <c:showDLblsOverMax val="0"/>
  </c:chart>
  <c:spPr>
    <a:solidFill>
      <a:sysClr val="windowText" lastClr="000000">
        <a:lumMod val="50000"/>
        <a:lumOff val="50000"/>
      </a:sysClr>
    </a:solidFill>
    <a:ln w="25400" cap="flat" cmpd="sng" algn="ctr">
      <a:solidFill>
        <a:srgbClr val="CEB966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1EF2C-D48D-44C7-934C-05038925F93C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07773-2DA9-40BC-B163-573BD149E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0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DE02-5C58-4035-A6F5-A72478DEE5AE}" type="datetime1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0DC3-022D-4615-B46E-2D00886149A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5BA8-F31D-422B-85E3-599D11599CE3}" type="datetime1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0DC3-022D-4615-B46E-2D0088614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7CEED-DD53-43A3-BDB8-ABC7F8C491D9}" type="datetime1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0DC3-022D-4615-B46E-2D0088614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571C-F10D-4F14-9B88-F72F785DCE28}" type="datetime1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0DC3-022D-4615-B46E-2D00886149A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AAE5-A0A9-4340-B416-CBB413510BC2}" type="datetime1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0DC3-022D-4615-B46E-2D0088614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83BC-D0EB-4227-8B2F-913640924E64}" type="datetime1">
              <a:rPr lang="en-US" smtClean="0"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0DC3-022D-4615-B46E-2D0088614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5465-8CFE-4369-BFB3-74AE41B34770}" type="datetime1">
              <a:rPr lang="en-US" smtClean="0"/>
              <a:t>8/4/2014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0DC3-022D-4615-B46E-2D0088614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5810-934C-43AD-BF71-ADA0AA9648E2}" type="datetime1">
              <a:rPr lang="en-US" smtClean="0"/>
              <a:t>8/4/2014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0DC3-022D-4615-B46E-2D0088614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7D2A-17BE-4A45-B003-4F6AA7E5E06C}" type="datetime1">
              <a:rPr lang="en-US" smtClean="0"/>
              <a:t>8/4/2014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0DC3-022D-4615-B46E-2D0088614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9499-B1EE-45A1-AFDE-BF8E2C688E48}" type="datetime1">
              <a:rPr lang="en-US" smtClean="0"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0DC3-022D-4615-B46E-2D0088614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8FD9-6AE8-46FD-A4DE-6F9909B7B287}" type="datetime1">
              <a:rPr lang="en-US" smtClean="0"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0DC3-022D-4615-B46E-2D0088614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46AAFF70-9654-40D0-84C0-7DCAA7428CAB}" type="datetime1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10D0DC3-022D-4615-B46E-2D00886149A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657600"/>
            <a:ext cx="8229600" cy="18288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>
                <a:effectLst/>
              </a:rPr>
              <a:t>Development of the </a:t>
            </a:r>
            <a:r>
              <a:rPr lang="en-US" sz="4000" dirty="0" smtClean="0">
                <a:effectLst/>
              </a:rPr>
              <a:t>Geant4 </a:t>
            </a:r>
            <a:r>
              <a:rPr lang="en-US" sz="4000" dirty="0">
                <a:effectLst/>
              </a:rPr>
              <a:t>Validation Web Interface for End Users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071534" y="6331527"/>
            <a:ext cx="2513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K. Nicole Barnett 2014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t="18855" r="5284" b="15508"/>
          <a:stretch/>
        </p:blipFill>
        <p:spPr>
          <a:xfrm>
            <a:off x="7613073" y="6331527"/>
            <a:ext cx="1392382" cy="31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8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methods</a:t>
            </a:r>
            <a:br>
              <a:rPr lang="en-US" dirty="0" smtClean="0"/>
            </a:br>
            <a:r>
              <a:rPr lang="en-US" sz="2200" dirty="0" smtClean="0"/>
              <a:t>Managed Beans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0DC3-022D-4615-B46E-2D00886149A1}" type="slidenum">
              <a:rPr lang="en-US" smtClean="0"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Managed Beans act as an intermediary to send request parameters to the Object Class and parse returned data into a usable format</a:t>
            </a:r>
          </a:p>
          <a:p>
            <a:r>
              <a:rPr lang="en-US" dirty="0" smtClean="0"/>
              <a:t>The data is then displayed presented on a </a:t>
            </a:r>
            <a:r>
              <a:rPr lang="en-US" dirty="0" err="1" smtClean="0"/>
              <a:t>JFreeCharts</a:t>
            </a:r>
            <a:r>
              <a:rPr lang="en-US" dirty="0" smtClean="0"/>
              <a:t> plot backed by a Java servlet and also passed back to the XHTML page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4" r="22364" b="27273"/>
          <a:stretch/>
        </p:blipFill>
        <p:spPr>
          <a:xfrm>
            <a:off x="1244312" y="3124200"/>
            <a:ext cx="6655377" cy="249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70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methods</a:t>
            </a:r>
            <a:br>
              <a:rPr lang="en-US" dirty="0" smtClean="0"/>
            </a:br>
            <a:r>
              <a:rPr lang="en-US" sz="2200" dirty="0" smtClean="0"/>
              <a:t>Object class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0DC3-022D-4615-B46E-2D00886149A1}" type="slidenum">
              <a:rPr lang="en-US" smtClean="0"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Object classes define non-Java items in such a way that Java can manipulate them.</a:t>
            </a:r>
          </a:p>
          <a:p>
            <a:r>
              <a:rPr lang="en-US" dirty="0" smtClean="0"/>
              <a:t>They receive parameter values from the managed bean; typically a string or integer.</a:t>
            </a:r>
          </a:p>
          <a:p>
            <a:r>
              <a:rPr lang="en-US" dirty="0" smtClean="0"/>
              <a:t>These values are placed into a prepared SQL statement which the object class passes to the database.</a:t>
            </a:r>
          </a:p>
          <a:p>
            <a:r>
              <a:rPr lang="en-US" dirty="0" smtClean="0"/>
              <a:t>They then iterate over the database responses and define them for further parsing before passing them back to the managed bean.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" t="30505" r="-101" b="36161"/>
          <a:stretch/>
        </p:blipFill>
        <p:spPr>
          <a:xfrm>
            <a:off x="464127" y="3657600"/>
            <a:ext cx="821574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45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0DC3-022D-4615-B46E-2D00886149A1}" type="slidenum">
              <a:rPr lang="en-US" smtClean="0"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Each individual, complete method functions as intended; however, they are not yet assembled into one coherent web application.</a:t>
            </a:r>
          </a:p>
          <a:p>
            <a:pPr marL="457200" lvl="1" indent="0">
              <a:buNone/>
            </a:pPr>
            <a:endParaRPr lang="en-US" sz="2000" dirty="0" smtClean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43200"/>
            <a:ext cx="3905250" cy="3124200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0" t="23147" r="18350" b="18603"/>
          <a:stretch/>
        </p:blipFill>
        <p:spPr>
          <a:xfrm>
            <a:off x="381000" y="2737756"/>
            <a:ext cx="4044232" cy="312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5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762000"/>
          </a:xfrm>
        </p:spPr>
        <p:txBody>
          <a:bodyPr/>
          <a:lstStyle/>
          <a:p>
            <a:r>
              <a:rPr lang="en-US" dirty="0" smtClean="0"/>
              <a:t>Results: database statistics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0DC3-022D-4615-B46E-2D00886149A1}" type="slidenum">
              <a:rPr lang="en-US" smtClean="0"/>
              <a:t>13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6667500" cy="5334000"/>
          </a:xfrm>
        </p:spPr>
      </p:pic>
    </p:spTree>
    <p:extLst>
      <p:ext uri="{BB962C8B-B14F-4D97-AF65-F5344CB8AC3E}">
        <p14:creationId xmlns:p14="http://schemas.microsoft.com/office/powerpoint/2010/main" val="2511888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Top Selection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0DC3-022D-4615-B46E-2D00886149A1}" type="slidenum">
              <a:rPr lang="en-US" smtClean="0"/>
              <a:t>14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5524500" cy="4419600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1" t="23043" r="64791" b="67574"/>
          <a:stretch/>
        </p:blipFill>
        <p:spPr>
          <a:xfrm>
            <a:off x="2590800" y="3144982"/>
            <a:ext cx="5716552" cy="190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58382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Refine by target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0DC3-022D-4615-B46E-2D00886149A1}" type="slidenum">
              <a:rPr lang="en-US" smtClean="0"/>
              <a:t>15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5619750" cy="4495800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4" t="36210" r="55994" b="38829"/>
          <a:stretch/>
        </p:blipFill>
        <p:spPr>
          <a:xfrm>
            <a:off x="3733800" y="2743200"/>
            <a:ext cx="4490155" cy="2819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69104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refine by Secondary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0DC3-022D-4615-B46E-2D00886149A1}" type="slidenum">
              <a:rPr lang="en-US" smtClean="0"/>
              <a:t>16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5638800" cy="4511040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7" t="33670" r="54141" b="50000"/>
          <a:stretch/>
        </p:blipFill>
        <p:spPr>
          <a:xfrm>
            <a:off x="3200400" y="3200400"/>
            <a:ext cx="5547676" cy="251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47573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refine by reaction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0DC3-022D-4615-B46E-2D00886149A1}" type="slidenum">
              <a:rPr lang="en-US" smtClean="0"/>
              <a:t>17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5619750" cy="4495800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1" t="36364" r="45993" b="50000"/>
          <a:stretch/>
        </p:blipFill>
        <p:spPr>
          <a:xfrm>
            <a:off x="3207327" y="3505200"/>
            <a:ext cx="5419096" cy="19084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64679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refine by beam energy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0DC3-022D-4615-B46E-2D00886149A1}" type="slidenum">
              <a:rPr lang="en-US" smtClean="0"/>
              <a:t>18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5619750" cy="4495800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9" t="37542" r="41549" b="47307"/>
          <a:stretch/>
        </p:blipFill>
        <p:spPr>
          <a:xfrm>
            <a:off x="4495798" y="3276600"/>
            <a:ext cx="4006431" cy="1981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14634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838200"/>
          </a:xfrm>
        </p:spPr>
        <p:txBody>
          <a:bodyPr/>
          <a:lstStyle/>
          <a:p>
            <a:r>
              <a:rPr lang="en-US" dirty="0" smtClean="0"/>
              <a:t>Results: dynamically created plot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0DC3-022D-4615-B46E-2D00886149A1}" type="slidenum">
              <a:rPr lang="en-US" smtClean="0"/>
              <a:t>19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7010400" cy="5608320"/>
          </a:xfrm>
        </p:spPr>
      </p:pic>
    </p:spTree>
    <p:extLst>
      <p:ext uri="{BB962C8B-B14F-4D97-AF65-F5344CB8AC3E}">
        <p14:creationId xmlns:p14="http://schemas.microsoft.com/office/powerpoint/2010/main" val="136264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6096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0DC3-022D-4615-B46E-2D00886149A1}" type="slidenum">
              <a:rPr lang="en-US" smtClean="0"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533400"/>
            <a:ext cx="3886200" cy="56388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1900" dirty="0" smtClean="0"/>
              <a:t>Introduction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1900" dirty="0" smtClean="0"/>
              <a:t>Background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1900" dirty="0" smtClean="0"/>
              <a:t>Evolution and Improvement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1900" dirty="0" smtClean="0"/>
              <a:t>Software Tools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1900" dirty="0" smtClean="0"/>
              <a:t>Methods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sz="1900" dirty="0" smtClean="0"/>
              <a:t>At a glance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sz="1900" dirty="0" smtClean="0"/>
              <a:t>IDE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sz="1900" dirty="0" smtClean="0"/>
              <a:t>Web page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sz="1900" dirty="0" smtClean="0"/>
              <a:t>Managed Beans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sz="1900" dirty="0" smtClean="0"/>
              <a:t>Object Class</a:t>
            </a:r>
            <a:endParaRPr lang="en-US" sz="1900" dirty="0" smtClean="0"/>
          </a:p>
          <a:p>
            <a:pPr marL="514350" indent="-514350">
              <a:buFont typeface="+mj-lt"/>
              <a:buAutoNum type="romanUcPeriod"/>
            </a:pPr>
            <a:r>
              <a:rPr lang="en-US" sz="1900" dirty="0" smtClean="0"/>
              <a:t>Results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1900" dirty="0" smtClean="0"/>
              <a:t>Summary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1900" dirty="0" smtClean="0"/>
              <a:t>Database statistics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1900" dirty="0" smtClean="0"/>
              <a:t>Experiment selection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1900" dirty="0" smtClean="0"/>
              <a:t>Result refinement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sz="1900" dirty="0" smtClean="0"/>
              <a:t>Target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sz="1900" dirty="0" smtClean="0"/>
              <a:t>Secondary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sz="1900" dirty="0" smtClean="0"/>
              <a:t>Reaction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sz="1900" dirty="0" smtClean="0"/>
              <a:t>Beam energy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75909" y="685800"/>
            <a:ext cx="3886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1" indent="-457200">
              <a:buFont typeface="+mj-lt"/>
              <a:buAutoNum type="alphaUcPeriod" startAt="5"/>
            </a:pPr>
            <a:r>
              <a:rPr lang="en-US" dirty="0"/>
              <a:t>Dynamically created plot and raw data </a:t>
            </a:r>
            <a:r>
              <a:rPr lang="en-US" dirty="0" smtClean="0"/>
              <a:t>viewing</a:t>
            </a:r>
          </a:p>
          <a:p>
            <a:pPr marL="514350" indent="-514350">
              <a:buFont typeface="+mj-lt"/>
              <a:buAutoNum type="romanUcPeriod" startAt="5"/>
            </a:pPr>
            <a:r>
              <a:rPr lang="en-US" dirty="0" smtClean="0"/>
              <a:t>Discussion: Significance 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dirty="0" smtClean="0"/>
              <a:t>Fairly accurate model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dirty="0" smtClean="0"/>
              <a:t>Model requiring refinement</a:t>
            </a:r>
            <a:endParaRPr lang="en-US" dirty="0"/>
          </a:p>
          <a:p>
            <a:pPr marL="514350" indent="-514350">
              <a:buFont typeface="+mj-lt"/>
              <a:buAutoNum type="romanUcPeriod" startAt="5"/>
            </a:pPr>
            <a:r>
              <a:rPr lang="en-US" dirty="0" smtClean="0"/>
              <a:t>Conclusion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dirty="0"/>
              <a:t>S</a:t>
            </a:r>
            <a:r>
              <a:rPr lang="en-US" dirty="0" smtClean="0"/>
              <a:t>ummary</a:t>
            </a:r>
            <a:endParaRPr lang="en-US" dirty="0"/>
          </a:p>
          <a:p>
            <a:pPr marL="514350" indent="-514350">
              <a:buFont typeface="+mj-lt"/>
              <a:buAutoNum type="romanUcPeriod" startAt="5"/>
            </a:pPr>
            <a:r>
              <a:rPr lang="en-US" dirty="0" smtClean="0"/>
              <a:t>Acknowledgements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PDS Team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dirty="0" smtClean="0"/>
              <a:t>Krzysztof </a:t>
            </a:r>
            <a:r>
              <a:rPr lang="en-US" dirty="0" err="1"/>
              <a:t>Genser</a:t>
            </a:r>
            <a:endParaRPr lang="en-US" dirty="0"/>
          </a:p>
          <a:p>
            <a:pPr marL="1257300" lvl="2" indent="-457200">
              <a:buFont typeface="+mj-lt"/>
              <a:buAutoNum type="arabicPeriod"/>
            </a:pPr>
            <a:r>
              <a:rPr lang="en-US" dirty="0"/>
              <a:t>Tomasz Golan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dirty="0"/>
              <a:t>Robert Hatcher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dirty="0"/>
              <a:t>Adam Para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dirty="0"/>
              <a:t>Gabriel Perdue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dirty="0"/>
              <a:t>Hans-Joachim Wenzel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dirty="0"/>
              <a:t>Julia </a:t>
            </a:r>
            <a:r>
              <a:rPr lang="en-US" dirty="0" err="1"/>
              <a:t>Yarba</a:t>
            </a:r>
            <a:endParaRPr lang="en-US" dirty="0"/>
          </a:p>
          <a:p>
            <a:pPr marL="514350" indent="-514350">
              <a:buFont typeface="+mj-lt"/>
              <a:buAutoNum type="romanUcPeriod" startAt="5"/>
            </a:pPr>
            <a:r>
              <a:rPr lang="en-US" dirty="0" smtClean="0"/>
              <a:t>References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23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Discussion: </a:t>
            </a:r>
            <a:r>
              <a:rPr lang="en-US" dirty="0"/>
              <a:t>Geant4 Validation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0DC3-022D-4615-B46E-2D00886149A1}" type="slidenum">
              <a:rPr lang="en-US" smtClean="0"/>
              <a:t>20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Precise liquid argon modeling crucial due to use in future experiments</a:t>
            </a:r>
          </a:p>
          <a:p>
            <a:pPr lvl="1"/>
            <a:r>
              <a:rPr lang="en-US" sz="2000" dirty="0" err="1" smtClean="0"/>
              <a:t>LArIAT</a:t>
            </a:r>
            <a:endParaRPr lang="en-US" sz="2000" dirty="0" smtClean="0"/>
          </a:p>
          <a:p>
            <a:pPr lvl="1"/>
            <a:r>
              <a:rPr lang="en-US" sz="2000" dirty="0" err="1" smtClean="0"/>
              <a:t>MicroBoone</a:t>
            </a:r>
            <a:endParaRPr lang="en-US" sz="2000" dirty="0" smtClean="0"/>
          </a:p>
          <a:p>
            <a:pPr lvl="1"/>
            <a:r>
              <a:rPr lang="en-US" sz="2000" dirty="0" smtClean="0"/>
              <a:t>LBNE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" t="8081" r="8678" b="8081"/>
          <a:stretch/>
        </p:blipFill>
        <p:spPr>
          <a:xfrm>
            <a:off x="228600" y="3429000"/>
            <a:ext cx="3048000" cy="2338738"/>
          </a:xfrm>
          <a:prstGeom prst="parallelogram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387" y="2428792"/>
            <a:ext cx="5111648" cy="335280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791" y="2511919"/>
            <a:ext cx="3276286" cy="137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94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Discussion: Geant4 Validation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0DC3-022D-4615-B46E-2D00886149A1}" type="slidenum">
              <a:rPr lang="en-US" smtClean="0"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Geant4 is the current standard for modelling physical interaction, and popularity is growing.</a:t>
            </a:r>
          </a:p>
          <a:p>
            <a:r>
              <a:rPr lang="en-US" dirty="0" smtClean="0"/>
              <a:t>As the user base increases, so must ease of use as well as number of tests.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64"/>
          <a:stretch/>
        </p:blipFill>
        <p:spPr>
          <a:xfrm>
            <a:off x="533400" y="2819400"/>
            <a:ext cx="7980111" cy="275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51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0DC3-022D-4615-B46E-2D00886149A1}" type="slidenum">
              <a:rPr lang="en-US" smtClean="0"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Discussed</a:t>
            </a:r>
          </a:p>
          <a:p>
            <a:pPr lvl="1"/>
            <a:r>
              <a:rPr lang="en-US" dirty="0" smtClean="0"/>
              <a:t>What Geant4 is and it’s implications</a:t>
            </a:r>
          </a:p>
          <a:p>
            <a:pPr lvl="1"/>
            <a:r>
              <a:rPr lang="en-US" dirty="0" smtClean="0"/>
              <a:t>Current application being created</a:t>
            </a:r>
          </a:p>
          <a:p>
            <a:pPr lvl="1"/>
            <a:r>
              <a:rPr lang="en-US" dirty="0" smtClean="0"/>
              <a:t>Materials and Methods</a:t>
            </a:r>
          </a:p>
          <a:p>
            <a:pPr lvl="1"/>
            <a:r>
              <a:rPr lang="en-US" dirty="0" smtClean="0"/>
              <a:t>Results and Discussion</a:t>
            </a:r>
          </a:p>
          <a:p>
            <a:r>
              <a:rPr lang="en-US" dirty="0" smtClean="0"/>
              <a:t>Continuous validation is key to improvement</a:t>
            </a:r>
          </a:p>
          <a:p>
            <a:r>
              <a:rPr lang="en-US" dirty="0" smtClean="0"/>
              <a:t>Expanding the validation library is the only means by which to do that</a:t>
            </a:r>
          </a:p>
          <a:p>
            <a:r>
              <a:rPr lang="en-US" dirty="0" smtClean="0"/>
              <a:t>A more diverse, robust validation library from which to draw upon will attract a wider audience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13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Supervisor:	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PDS Team:</a:t>
            </a: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/>
              <a:t> </a:t>
            </a:r>
            <a:endParaRPr lang="en-US" dirty="0" smtClean="0"/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/>
              <a:t>	</a:t>
            </a:r>
            <a:r>
              <a:rPr lang="en-US" dirty="0" smtClean="0"/>
              <a:t>	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Hans-Joachim </a:t>
            </a:r>
            <a:r>
              <a:rPr lang="en-US" sz="2000" dirty="0"/>
              <a:t>Wenzel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Krzysztof </a:t>
            </a:r>
            <a:r>
              <a:rPr lang="en-US" sz="2000" dirty="0" err="1"/>
              <a:t>Genser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Tomasz </a:t>
            </a:r>
            <a:r>
              <a:rPr lang="en-US" sz="2000" dirty="0" smtClean="0"/>
              <a:t>Golan</a:t>
            </a:r>
          </a:p>
          <a:p>
            <a:pPr marL="0" indent="0">
              <a:buNone/>
            </a:pPr>
            <a:r>
              <a:rPr lang="en-US" sz="2000" dirty="0" smtClean="0"/>
              <a:t>Robert Hatcher</a:t>
            </a:r>
          </a:p>
          <a:p>
            <a:pPr marL="0" indent="0">
              <a:buNone/>
            </a:pPr>
            <a:r>
              <a:rPr lang="en-US" sz="2000" dirty="0"/>
              <a:t>Adam Para</a:t>
            </a:r>
          </a:p>
          <a:p>
            <a:pPr marL="0" indent="0">
              <a:buNone/>
            </a:pPr>
            <a:r>
              <a:rPr lang="en-US" sz="2000" dirty="0"/>
              <a:t>Gabriel Perdue</a:t>
            </a:r>
          </a:p>
          <a:p>
            <a:pPr marL="0" indent="0">
              <a:buNone/>
            </a:pPr>
            <a:r>
              <a:rPr lang="en-US" sz="2000" dirty="0" smtClean="0"/>
              <a:t>Hans-Joachim </a:t>
            </a:r>
            <a:r>
              <a:rPr lang="en-US" sz="2000" dirty="0"/>
              <a:t>Wenzel</a:t>
            </a:r>
          </a:p>
          <a:p>
            <a:pPr marL="0" indent="0">
              <a:buNone/>
            </a:pPr>
            <a:r>
              <a:rPr lang="en-US" sz="2000" dirty="0"/>
              <a:t>Julia </a:t>
            </a:r>
            <a:r>
              <a:rPr lang="en-US" sz="2000" dirty="0" err="1"/>
              <a:t>Yarba</a:t>
            </a:r>
            <a:endParaRPr lang="en-US" sz="20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0DC3-022D-4615-B46E-2D00886149A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8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0DC3-022D-4615-B46E-2D00886149A1}" type="slidenum">
              <a:rPr lang="en-US" smtClean="0"/>
              <a:t>24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dirty="0"/>
              <a:t>[1] K. </a:t>
            </a:r>
            <a:r>
              <a:rPr lang="en-US" dirty="0" err="1"/>
              <a:t>Kleinknecht</a:t>
            </a:r>
            <a:r>
              <a:rPr lang="en-US" dirty="0"/>
              <a:t>, “Measurement of ionization,” in Detectors for Particle Radiation, 2</a:t>
            </a:r>
            <a:r>
              <a:rPr lang="en-US" baseline="30000" dirty="0"/>
              <a:t>nd</a:t>
            </a:r>
            <a:r>
              <a:rPr lang="en-US" dirty="0"/>
              <a:t> ed. Cambridge: CU Press, 1998, </a:t>
            </a:r>
            <a:r>
              <a:rPr lang="en-US" dirty="0" err="1"/>
              <a:t>ch.</a:t>
            </a:r>
            <a:r>
              <a:rPr lang="en-US" dirty="0"/>
              <a:t> 2, sec. 4, pp. 59.</a:t>
            </a:r>
          </a:p>
          <a:p>
            <a:pPr marL="64008" indent="0">
              <a:buNone/>
            </a:pPr>
            <a:r>
              <a:rPr lang="en-US" dirty="0"/>
              <a:t>[2] H. Schultz-</a:t>
            </a:r>
            <a:r>
              <a:rPr lang="en-US" dirty="0" err="1"/>
              <a:t>Coulon</a:t>
            </a:r>
            <a:r>
              <a:rPr lang="en-US" dirty="0"/>
              <a:t>, “</a:t>
            </a:r>
            <a:r>
              <a:rPr lang="en-US" dirty="0" err="1"/>
              <a:t>Calorimetry</a:t>
            </a:r>
            <a:r>
              <a:rPr lang="en-US" dirty="0"/>
              <a:t> I:  Electromagnetic Calorimeters,” Univ.  Heidelberg, Heidelberg, DE, Rep. 2014</a:t>
            </a:r>
            <a:r>
              <a:rPr lang="en-US" dirty="0" smtClean="0"/>
              <a:t>.</a:t>
            </a:r>
          </a:p>
          <a:p>
            <a:pPr marL="64008" indent="0">
              <a:buNone/>
            </a:pPr>
            <a:r>
              <a:rPr lang="en-US" dirty="0"/>
              <a:t>[3</a:t>
            </a:r>
            <a:r>
              <a:rPr lang="en-US" dirty="0" smtClean="0"/>
              <a:t>] Atlas (2007). Liquid argon properties [Online]. Available</a:t>
            </a:r>
            <a:r>
              <a:rPr lang="en-US" dirty="0"/>
              <a:t>: http://lartpc-docdb.fnal.gov/cgi-bin/RetrieveFile?docid=206;filename=Liquid_argon_properties.pdf;version=1</a:t>
            </a:r>
          </a:p>
        </p:txBody>
      </p:sp>
    </p:spTree>
    <p:extLst>
      <p:ext uri="{BB962C8B-B14F-4D97-AF65-F5344CB8AC3E}">
        <p14:creationId xmlns:p14="http://schemas.microsoft.com/office/powerpoint/2010/main" val="54936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Appendix: Supplemental Material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0DC3-022D-4615-B46E-2D00886149A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70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9762"/>
          </a:xfrm>
        </p:spPr>
        <p:txBody>
          <a:bodyPr/>
          <a:lstStyle/>
          <a:p>
            <a:r>
              <a:rPr lang="en-US" dirty="0" smtClean="0"/>
              <a:t>Example In Medicine: Proton therapy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0DC3-022D-4615-B46E-2D00886149A1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09600" y="838200"/>
                <a:ext cx="7924800" cy="4876800"/>
              </a:xfrm>
            </p:spPr>
            <p:txBody>
              <a:bodyPr/>
              <a:lstStyle/>
              <a:p>
                <a:r>
                  <a:rPr lang="en-US" sz="1800" dirty="0" smtClean="0"/>
                  <a:t>Bethe-</a:t>
                </a:r>
                <a:r>
                  <a:rPr lang="en-US" sz="1800" dirty="0" err="1" smtClean="0"/>
                  <a:t>Bloche</a:t>
                </a:r>
                <a:r>
                  <a:rPr lang="en-US" sz="1800" dirty="0" smtClean="0"/>
                  <a:t> equation describes the stopping power as a function of the change in energy of the bean per change in distance and 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𝑑𝐸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𝐾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𝑍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den>
                    </m:f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𝑚𝑎𝑥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2000" b="0" i="1" smtClean="0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𝛿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𝛽𝛾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endParaRPr lang="en-US" sz="2000" dirty="0" smtClean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𝐾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≡4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𝜋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  <m:sSubSup>
                      <m:sSubSup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ea typeface="Cambria Math"/>
                      </a:rPr>
                      <m:t>/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𝐴</m:t>
                    </m:r>
                  </m:oMath>
                </a14:m>
                <a:endParaRPr lang="en-US" sz="200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09600" y="838200"/>
                <a:ext cx="7924800" cy="4876800"/>
              </a:xfrm>
              <a:blipFill rotWithShape="1">
                <a:blip r:embed="rId2"/>
                <a:stretch>
                  <a:fillRect l="-615" t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3" t="25000" r="36513" b="34325"/>
          <a:stretch/>
        </p:blipFill>
        <p:spPr bwMode="auto">
          <a:xfrm>
            <a:off x="3733800" y="2514600"/>
            <a:ext cx="3702257" cy="297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15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68362"/>
          </a:xfrm>
        </p:spPr>
        <p:txBody>
          <a:bodyPr/>
          <a:lstStyle/>
          <a:p>
            <a:r>
              <a:rPr lang="en-US" dirty="0"/>
              <a:t>Example In Medicine: Proton therapy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0DC3-022D-4615-B46E-2D00886149A1}" type="slidenum">
              <a:rPr lang="en-US" smtClean="0"/>
              <a:t>27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7924800" cy="4648200"/>
          </a:xfrm>
        </p:spPr>
        <p:txBody>
          <a:bodyPr/>
          <a:lstStyle/>
          <a:p>
            <a:r>
              <a:rPr lang="en-US" sz="1600" dirty="0"/>
              <a:t>A Bragg Peak is the point at which an element looses momentum and deposits most of its energy.</a:t>
            </a:r>
          </a:p>
          <a:p>
            <a:r>
              <a:rPr lang="en-US" sz="1600" dirty="0"/>
              <a:t>By varying the beam intensity over time, the Bragg Peak can be spread </a:t>
            </a:r>
            <a:r>
              <a:rPr lang="en-US" sz="1600" dirty="0" smtClean="0"/>
              <a:t>out.</a:t>
            </a:r>
            <a:endParaRPr lang="en-US" sz="1600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748114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61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731838"/>
          </a:xfrm>
        </p:spPr>
        <p:txBody>
          <a:bodyPr/>
          <a:lstStyle/>
          <a:p>
            <a:pPr algn="l"/>
            <a:r>
              <a:rPr lang="en-US" dirty="0" smtClean="0"/>
              <a:t>Liquid Argon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0DC3-022D-4615-B46E-2D00886149A1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3604228930"/>
                  </p:ext>
                </p:extLst>
              </p:nvPr>
            </p:nvGraphicFramePr>
            <p:xfrm>
              <a:off x="685800" y="1143000"/>
              <a:ext cx="7620000" cy="44974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10000"/>
                    <a:gridCol w="3810000"/>
                  </a:tblGrid>
                  <a:tr h="3640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Property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Value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6886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oMath>
                          </a14:m>
                          <a:r>
                            <a:rPr lang="en-US" dirty="0" smtClean="0"/>
                            <a:t> (density)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1.4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skw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𝑔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𝑐𝑚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</a:tr>
                  <a:tr h="68861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𝑀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/>
                            <a:t> (Moliere Radius)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9 – 11 cm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</a:tr>
                  <a:tr h="68861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/>
                            <a:t> (Radiation Length)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14 cm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</a:tr>
                  <a:tr h="6886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𝑍</m:t>
                              </m:r>
                            </m:oMath>
                          </a14:m>
                          <a:r>
                            <a:rPr lang="en-US" dirty="0" smtClean="0"/>
                            <a:t> (Atomic Number)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18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6886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US" dirty="0" smtClean="0"/>
                            <a:t> (Atomic Weight)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39.94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68861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IA (Nuclear</a:t>
                          </a:r>
                          <a:r>
                            <a:rPr lang="en-US" baseline="0" dirty="0" smtClean="0"/>
                            <a:t> Interaction Length</a:t>
                          </a:r>
                          <a:r>
                            <a:rPr lang="en-US" dirty="0" smtClean="0"/>
                            <a:t>)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83.6 cm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2115583671"/>
                  </p:ext>
                </p:extLst>
              </p:nvPr>
            </p:nvGraphicFramePr>
            <p:xfrm>
              <a:off x="685800" y="1143000"/>
              <a:ext cx="7620000" cy="44974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10000"/>
                    <a:gridCol w="3810000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Property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Value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6886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60" t="-83186" r="-10000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0160" t="-83186" b="-500000"/>
                          </a:stretch>
                        </a:blipFill>
                      </a:tcPr>
                    </a:tc>
                  </a:tr>
                  <a:tr h="6886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60" t="-183186" r="-10000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9 – 11 cm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</a:tr>
                  <a:tr h="6886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60" t="-285714" r="-100000" b="-3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14 cm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</a:tr>
                  <a:tr h="6886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60" t="-382301" r="-100000" b="-2008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18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6886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60" t="-482301" r="-100000" b="-1008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39.94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68861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IA (Nuclear</a:t>
                          </a:r>
                          <a:r>
                            <a:rPr lang="en-US" baseline="0" dirty="0" smtClean="0"/>
                            <a:t> Interaction Length</a:t>
                          </a:r>
                          <a:r>
                            <a:rPr lang="en-US" dirty="0" smtClean="0"/>
                            <a:t>)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83.6 cm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379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Geant4 simulation of EM shower in Liquid Argon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0DC3-022D-4615-B46E-2D00886149A1}" type="slidenum">
              <a:rPr lang="en-US" smtClean="0"/>
              <a:t>29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9"/>
          <a:stretch/>
        </p:blipFill>
        <p:spPr>
          <a:xfrm>
            <a:off x="3429000" y="1676400"/>
            <a:ext cx="5315189" cy="4114800"/>
          </a:xfrm>
        </p:spPr>
      </p:pic>
      <p:sp>
        <p:nvSpPr>
          <p:cNvPr id="8" name="TextBox 7"/>
          <p:cNvSpPr txBox="1"/>
          <p:nvPr/>
        </p:nvSpPr>
        <p:spPr>
          <a:xfrm>
            <a:off x="838200" y="1981200"/>
            <a:ext cx="21057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10 </a:t>
            </a:r>
            <a:r>
              <a:rPr lang="en-US" dirty="0" err="1" smtClean="0"/>
              <a:t>GeV</a:t>
            </a:r>
            <a:r>
              <a:rPr lang="en-US" dirty="0" smtClean="0"/>
              <a:t>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Liquid Argon Target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Radius:  3 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Length:  6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74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</a:t>
            </a:r>
            <a:r>
              <a:rPr lang="en-US" dirty="0" smtClean="0"/>
              <a:t>Geant4 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0DC3-022D-4615-B46E-2D00886149A1}" type="slidenum">
              <a:rPr lang="en-US" smtClean="0"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 smtClean="0"/>
              <a:t>Models the interaction of particles with matter</a:t>
            </a:r>
          </a:p>
          <a:p>
            <a:r>
              <a:rPr lang="en-US" sz="2000" dirty="0" smtClean="0"/>
              <a:t>Wide breadth of scope</a:t>
            </a:r>
          </a:p>
          <a:p>
            <a:pPr lvl="1"/>
            <a:r>
              <a:rPr lang="en-US" sz="2000" dirty="0" smtClean="0"/>
              <a:t>Education</a:t>
            </a:r>
          </a:p>
          <a:p>
            <a:pPr lvl="1"/>
            <a:r>
              <a:rPr lang="en-US" sz="2000" dirty="0" smtClean="0"/>
              <a:t>Medicine</a:t>
            </a:r>
          </a:p>
          <a:p>
            <a:pPr lvl="1"/>
            <a:r>
              <a:rPr lang="en-US" sz="2000" dirty="0" smtClean="0"/>
              <a:t>Space and Radiation</a:t>
            </a:r>
          </a:p>
          <a:p>
            <a:pPr lvl="1"/>
            <a:r>
              <a:rPr lang="en-US" sz="2000" dirty="0" smtClean="0"/>
              <a:t>High Energy Physics</a:t>
            </a:r>
          </a:p>
          <a:p>
            <a:r>
              <a:rPr lang="en-US" sz="2000" dirty="0"/>
              <a:t>Ever evolving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87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Electromagnetic shower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0DC3-022D-4615-B46E-2D00886149A1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800" dirty="0" smtClean="0"/>
                  <a:t>Radius within which 90% of the interactions occur</a:t>
                </a:r>
              </a:p>
              <a:p>
                <a:pPr lvl="1"/>
                <a:r>
                  <a:rPr lang="en-US" sz="1800" dirty="0" smtClean="0"/>
                  <a:t>Literature: 		9-11 cm   </a:t>
                </a:r>
                <a:r>
                  <a:rPr lang="en-US" sz="1800" baseline="30000" dirty="0" smtClean="0"/>
                  <a:t>[1]</a:t>
                </a:r>
                <a:endParaRPr lang="en-US" sz="1800" dirty="0" smtClean="0"/>
              </a:p>
              <a:p>
                <a:pPr lvl="1"/>
                <a:r>
                  <a:rPr lang="en-US" sz="1800" dirty="0" smtClean="0"/>
                  <a:t>Geant4:		11.31 cm</a:t>
                </a:r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𝐹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= 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𝛼</m:t>
                    </m:r>
                    <m:sSup>
                      <m:sSupPr>
                        <m:ctrlPr>
                          <a:rPr lang="en-US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/>
                              </a:rPr>
                              <m:t>𝑅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𝑀</m:t>
                                </m:r>
                              </m:sub>
                            </m:sSub>
                          </m:den>
                        </m:f>
                      </m:sup>
                    </m:sSup>
                    <m:r>
                      <a:rPr lang="en-US" sz="1800" i="1">
                        <a:latin typeface="Cambria Math"/>
                      </a:rPr>
                      <m:t>+ 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𝛽</m:t>
                    </m:r>
                    <m:sSup>
                      <m:sSup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𝑚𝑖𝑛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r>
                  <a:rPr lang="en-US" sz="1800" dirty="0" smtClean="0"/>
                  <a:t>   </a:t>
                </a:r>
                <a:r>
                  <a:rPr lang="en-US" sz="1800" baseline="30000" dirty="0" smtClean="0"/>
                  <a:t>[2]</a:t>
                </a:r>
                <a:endParaRPr lang="en-US" sz="18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1800" i="1" smtClean="0">
                        <a:latin typeface="Cambria Math"/>
                        <a:ea typeface="Cambria Math"/>
                      </a:rPr>
                      <m:t>≡</m:t>
                    </m:r>
                  </m:oMath>
                </a14:m>
                <a:r>
                  <a:rPr lang="en-US" sz="1800" dirty="0" smtClean="0"/>
                  <a:t> short depth parameter</a:t>
                </a:r>
              </a:p>
              <a:p>
                <a:pPr lvl="2"/>
                <a:r>
                  <a:rPr lang="en-US" sz="1800" dirty="0" smtClean="0"/>
                  <a:t>Dominates within the Moliere Radius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1800" i="1" smtClean="0">
                        <a:latin typeface="Cambria Math"/>
                        <a:ea typeface="Cambria Math"/>
                      </a:rPr>
                      <m:t>≡</m:t>
                    </m:r>
                  </m:oMath>
                </a14:m>
                <a:r>
                  <a:rPr lang="en-US" sz="1800" dirty="0" smtClean="0"/>
                  <a:t> long depth parameter</a:t>
                </a:r>
              </a:p>
              <a:p>
                <a:pPr lvl="2"/>
                <a:r>
                  <a:rPr lang="en-US" sz="1800" dirty="0" smtClean="0"/>
                  <a:t>Dominates beyond the Moliere Radius</a:t>
                </a:r>
              </a:p>
              <a:p>
                <a:pPr lvl="1"/>
                <a:r>
                  <a:rPr lang="en-US" sz="1800" dirty="0"/>
                  <a:t>It is important to note the parameters of the double exponential formula are highly correlated, so one must carefully interpret the </a:t>
                </a:r>
                <a:r>
                  <a:rPr lang="en-US" sz="1800" dirty="0" smtClean="0"/>
                  <a:t>11.32 cm.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462" t="-593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865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1733"/>
            <a:ext cx="7924800" cy="731838"/>
          </a:xfrm>
        </p:spPr>
        <p:txBody>
          <a:bodyPr/>
          <a:lstStyle/>
          <a:p>
            <a:r>
              <a:rPr lang="en-US" dirty="0"/>
              <a:t>Transverse Electromagnetic shower </a:t>
            </a:r>
            <a:r>
              <a:rPr lang="en-US" dirty="0" err="1"/>
              <a:t>profileRadius</a:t>
            </a:r>
            <a:r>
              <a:rPr lang="en-US" dirty="0"/>
              <a:t> (M</a:t>
            </a:r>
            <a:r>
              <a:rPr lang="en-US" baseline="-25000" dirty="0"/>
              <a:t>R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0DC3-022D-4615-B46E-2D00886149A1}" type="slidenum">
              <a:rPr lang="en-US" smtClean="0"/>
              <a:t>31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92903"/>
            <a:ext cx="6705600" cy="439829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47800"/>
            <a:ext cx="381487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0266" y="1023571"/>
            <a:ext cx="4618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Primarily energy independent except at tails 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69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990600"/>
          </a:xfrm>
        </p:spPr>
        <p:txBody>
          <a:bodyPr/>
          <a:lstStyle/>
          <a:p>
            <a:r>
              <a:rPr lang="en-US" dirty="0" smtClean="0"/>
              <a:t>Longitudinal Profile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0DC3-022D-4615-B46E-2D00886149A1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57200" y="1219200"/>
                <a:ext cx="8153400" cy="511619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𝑑𝐸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/>
                                  </a:rPr>
                                  <m:t>𝑍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𝛼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𝛽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𝑍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sup>
                    </m:sSup>
                  </m:oMath>
                </a14:m>
                <a:r>
                  <a:rPr lang="en-US" sz="2000" dirty="0" smtClean="0"/>
                  <a:t>  </a:t>
                </a:r>
                <a:r>
                  <a:rPr lang="en-US" sz="2000" baseline="30000" dirty="0" smtClean="0"/>
                  <a:t>[2]</a:t>
                </a:r>
                <a:endParaRPr lang="en-US" sz="2000" dirty="0"/>
              </a:p>
              <a:p>
                <a:r>
                  <a:rPr lang="da-DK" sz="2000" dirty="0" smtClean="0"/>
                  <a:t>Radiation length (X</a:t>
                </a:r>
                <a:r>
                  <a:rPr lang="da-DK" sz="2000" baseline="-25000" dirty="0" smtClean="0"/>
                  <a:t>0</a:t>
                </a:r>
                <a:r>
                  <a:rPr lang="da-DK" sz="2000" dirty="0" smtClean="0"/>
                  <a:t>)</a:t>
                </a:r>
              </a:p>
              <a:p>
                <a:pPr lvl="1"/>
                <a:r>
                  <a:rPr lang="da-DK" sz="1800" dirty="0" smtClean="0"/>
                  <a:t>Characterizes the material</a:t>
                </a:r>
              </a:p>
              <a:p>
                <a:pPr lvl="1"/>
                <a:r>
                  <a:rPr lang="da-DK" sz="1800" dirty="0" smtClean="0"/>
                  <a:t>When used as a unit of</a:t>
                </a:r>
              </a:p>
              <a:p>
                <a:pPr marL="457200" lvl="1" indent="0">
                  <a:buNone/>
                </a:pPr>
                <a:r>
                  <a:rPr lang="da-DK" sz="1800" dirty="0"/>
                  <a:t>m</a:t>
                </a:r>
                <a:r>
                  <a:rPr lang="da-DK" sz="1800" dirty="0" smtClean="0"/>
                  <a:t>easure, produces the </a:t>
                </a:r>
              </a:p>
              <a:p>
                <a:pPr marL="457200" lvl="1" indent="0">
                  <a:buNone/>
                </a:pPr>
                <a:r>
                  <a:rPr lang="da-DK" sz="1800" dirty="0"/>
                  <a:t>s</a:t>
                </a:r>
                <a:r>
                  <a:rPr lang="da-DK" sz="1800" dirty="0" smtClean="0"/>
                  <a:t>ame curve regardless of</a:t>
                </a:r>
              </a:p>
              <a:p>
                <a:pPr marL="457200" lvl="1" indent="0">
                  <a:buNone/>
                </a:pPr>
                <a:r>
                  <a:rPr lang="da-DK" sz="1800" dirty="0"/>
                  <a:t>t</a:t>
                </a:r>
                <a:r>
                  <a:rPr lang="da-DK" sz="1800" dirty="0" smtClean="0"/>
                  <a:t>he target material</a:t>
                </a:r>
              </a:p>
              <a:p>
                <a:r>
                  <a:rPr lang="da-DK" sz="1600" dirty="0" smtClean="0"/>
                  <a:t>Fit </a:t>
                </a:r>
                <a:r>
                  <a:rPr lang="da-DK" sz="1600" dirty="0"/>
                  <a:t>for </a:t>
                </a:r>
                <a:r>
                  <a:rPr lang="da-DK" sz="1600" dirty="0" smtClean="0"/>
                  <a:t>𝑋</a:t>
                </a:r>
                <a:r>
                  <a:rPr lang="da-DK" sz="1600" baseline="-25000" dirty="0" smtClean="0"/>
                  <a:t>0</a:t>
                </a:r>
                <a:r>
                  <a:rPr lang="da-DK" sz="1600" dirty="0"/>
                  <a:t>	</a:t>
                </a:r>
              </a:p>
              <a:p>
                <a:pPr lvl="1"/>
                <a:r>
                  <a:rPr lang="da-DK" sz="1600" dirty="0"/>
                  <a:t>12    (10 Gev)</a:t>
                </a:r>
              </a:p>
              <a:p>
                <a:pPr lvl="1"/>
                <a:r>
                  <a:rPr lang="da-DK" sz="1600" dirty="0"/>
                  <a:t>13.7 (100 GeV)</a:t>
                </a:r>
              </a:p>
              <a:p>
                <a:pPr lvl="1"/>
                <a:r>
                  <a:rPr lang="da-DK" sz="1600" dirty="0"/>
                  <a:t>14.6 (1000 GeV)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57200" y="1219200"/>
                <a:ext cx="8153400" cy="5116199"/>
              </a:xfrm>
              <a:blipFill rotWithShape="1">
                <a:blip r:embed="rId2"/>
                <a:stretch>
                  <a:fillRect l="-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15"/>
          <a:stretch/>
        </p:blipFill>
        <p:spPr>
          <a:xfrm>
            <a:off x="3595255" y="1371600"/>
            <a:ext cx="5288538" cy="435419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58788"/>
            <a:ext cx="3124200" cy="162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32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Shower Max 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max</a:t>
            </a:r>
            <a:r>
              <a:rPr lang="en-US" dirty="0" smtClean="0"/>
              <a:t>)</a:t>
            </a:r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0DC3-022D-4615-B46E-2D00886149A1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Depth at which the maximum energy is deposited.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en-US" sz="2400" i="1">
                        <a:latin typeface="Cambria Math"/>
                      </a:rPr>
                      <m:t>−1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baseline="30000" dirty="0" smtClean="0"/>
                  <a:t>[2]		(Rule of thumb)</a:t>
                </a:r>
              </a:p>
              <a:p>
                <a:r>
                  <a:rPr lang="en-US" sz="2400" dirty="0" smtClean="0"/>
                  <a:t>By nature, “rule of thumb” is imprecise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1000" t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990404"/>
              </p:ext>
            </p:extLst>
          </p:nvPr>
        </p:nvGraphicFramePr>
        <p:xfrm>
          <a:off x="762000" y="3810000"/>
          <a:ext cx="724090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105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Peak Energy (</a:t>
                      </a:r>
                      <a:r>
                        <a:rPr lang="en-US" dirty="0" err="1" smtClean="0"/>
                        <a:t>GeV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Manual</a:t>
                      </a:r>
                      <a:r>
                        <a:rPr lang="en-US" baseline="0" dirty="0" smtClean="0"/>
                        <a:t> Calculation</a:t>
                      </a:r>
                      <a:r>
                        <a:rPr lang="en-US" dirty="0" smtClean="0"/>
                        <a:t>  (cm)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129.6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G4  (cm)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Left Arrow 5"/>
          <p:cNvSpPr/>
          <p:nvPr/>
        </p:nvSpPr>
        <p:spPr>
          <a:xfrm>
            <a:off x="3733800" y="2147455"/>
            <a:ext cx="48920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8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Shower Max (</a:t>
            </a:r>
            <a:r>
              <a:rPr lang="en-US" dirty="0" err="1"/>
              <a:t>t</a:t>
            </a:r>
            <a:r>
              <a:rPr lang="en-US" baseline="-25000" dirty="0" err="1"/>
              <a:t>max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0DC3-022D-4615-B46E-2D00886149A1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96804078"/>
              </p:ext>
            </p:extLst>
          </p:nvPr>
        </p:nvGraphicFramePr>
        <p:xfrm>
          <a:off x="609600" y="1600200"/>
          <a:ext cx="792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624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and Improvement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0DC3-022D-4615-B46E-2D00886149A1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All aspects in scope of critical importance</a:t>
            </a:r>
          </a:p>
          <a:p>
            <a:r>
              <a:rPr lang="en-US" sz="2000" dirty="0" smtClean="0"/>
              <a:t>Constantly Improving</a:t>
            </a:r>
          </a:p>
          <a:p>
            <a:pPr lvl="1"/>
            <a:r>
              <a:rPr lang="en-US" sz="2000" dirty="0" smtClean="0"/>
              <a:t>One major release per year</a:t>
            </a:r>
          </a:p>
          <a:p>
            <a:pPr lvl="1"/>
            <a:r>
              <a:rPr lang="en-US" sz="2000" dirty="0" smtClean="0"/>
              <a:t>Several minor releases per year (average about 3)</a:t>
            </a:r>
          </a:p>
          <a:p>
            <a:r>
              <a:rPr lang="en-US" sz="2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Validation Library</a:t>
            </a:r>
          </a:p>
          <a:p>
            <a:pPr lvl="1"/>
            <a:r>
              <a:rPr lang="en-US" sz="2000" dirty="0"/>
              <a:t>Keep track of improvements between </a:t>
            </a:r>
            <a:r>
              <a:rPr lang="en-US" sz="2000" dirty="0" smtClean="0"/>
              <a:t>releases</a:t>
            </a:r>
          </a:p>
          <a:p>
            <a:pPr lvl="1"/>
            <a:r>
              <a:rPr lang="en-US" sz="2000" dirty="0" smtClean="0"/>
              <a:t>Data base which houses experimental and simulation data</a:t>
            </a:r>
          </a:p>
          <a:p>
            <a:pPr lvl="1"/>
            <a:r>
              <a:rPr lang="en-US" sz="2000" dirty="0" smtClean="0"/>
              <a:t>Graphs stored as image blobs – becoming cumbersome</a:t>
            </a:r>
          </a:p>
          <a:p>
            <a:pPr lvl="1"/>
            <a:r>
              <a:rPr lang="en-US" sz="20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Currently working to present data dynamically at the user’s request</a:t>
            </a:r>
          </a:p>
        </p:txBody>
      </p:sp>
    </p:spTree>
    <p:extLst>
      <p:ext uri="{BB962C8B-B14F-4D97-AF65-F5344CB8AC3E}">
        <p14:creationId xmlns:p14="http://schemas.microsoft.com/office/powerpoint/2010/main" val="215700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0DC3-022D-4615-B46E-2D00886149A1}" type="slidenum">
              <a:rPr lang="en-US" smtClean="0"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NetBeans 8.0 Integrated Development Environment (IDE)</a:t>
            </a:r>
          </a:p>
          <a:p>
            <a:pPr lvl="1"/>
            <a:r>
              <a:rPr lang="en-US" sz="2000" dirty="0" smtClean="0"/>
              <a:t>Provides framework within which to edit, compile, and debug code</a:t>
            </a:r>
          </a:p>
          <a:p>
            <a:r>
              <a:rPr lang="en-US" sz="2000" dirty="0" err="1" smtClean="0"/>
              <a:t>PrimeFaces</a:t>
            </a:r>
            <a:r>
              <a:rPr lang="en-US" sz="2000" dirty="0" smtClean="0"/>
              <a:t> 4.0</a:t>
            </a:r>
          </a:p>
          <a:p>
            <a:pPr lvl="1"/>
            <a:r>
              <a:rPr lang="en-US" sz="2000" dirty="0"/>
              <a:t>L</a:t>
            </a:r>
            <a:r>
              <a:rPr lang="en-US" sz="2000" dirty="0" smtClean="0"/>
              <a:t>ibrary providing rich, easily configurable user interface </a:t>
            </a:r>
            <a:r>
              <a:rPr lang="en-US" sz="2000" dirty="0" smtClean="0"/>
              <a:t>components</a:t>
            </a:r>
            <a:endParaRPr lang="en-US" sz="2000" dirty="0" smtClean="0"/>
          </a:p>
          <a:p>
            <a:r>
              <a:rPr lang="en-US" sz="2000" dirty="0" err="1" smtClean="0"/>
              <a:t>JavaServer</a:t>
            </a:r>
            <a:r>
              <a:rPr lang="en-US" sz="2000" dirty="0" smtClean="0"/>
              <a:t> Faces (JSF) 2.0</a:t>
            </a:r>
          </a:p>
          <a:p>
            <a:pPr lvl="1"/>
            <a:r>
              <a:rPr lang="en-US" sz="2000" dirty="0" smtClean="0"/>
              <a:t>Framework for constructing user interfaces with components</a:t>
            </a:r>
          </a:p>
          <a:p>
            <a:r>
              <a:rPr lang="en-US" sz="2000" dirty="0" smtClean="0"/>
              <a:t>PostgreSQL  Database</a:t>
            </a:r>
          </a:p>
          <a:p>
            <a:pPr lvl="1"/>
            <a:r>
              <a:rPr lang="en-US" sz="2000" dirty="0" smtClean="0"/>
              <a:t>Database within which the raw data and static images are stored</a:t>
            </a:r>
          </a:p>
        </p:txBody>
      </p:sp>
    </p:spTree>
    <p:extLst>
      <p:ext uri="{BB962C8B-B14F-4D97-AF65-F5344CB8AC3E}">
        <p14:creationId xmlns:p14="http://schemas.microsoft.com/office/powerpoint/2010/main" val="4462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0DC3-022D-4615-B46E-2D00886149A1}" type="slidenum">
              <a:rPr lang="en-US" smtClean="0"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600" dirty="0" smtClean="0"/>
              <a:t>Java</a:t>
            </a:r>
            <a:endParaRPr lang="en-US" sz="2300" dirty="0" smtClean="0"/>
          </a:p>
          <a:p>
            <a:pPr lvl="1"/>
            <a:r>
              <a:rPr lang="en-US" sz="2300" dirty="0" smtClean="0"/>
              <a:t>Object oriented programming language with pre-defined classes and class objects</a:t>
            </a:r>
            <a:endParaRPr lang="en-US" sz="2300" dirty="0"/>
          </a:p>
          <a:p>
            <a:r>
              <a:rPr lang="en-US" sz="2600" dirty="0" err="1" smtClean="0"/>
              <a:t>JFreeChart</a:t>
            </a:r>
            <a:endParaRPr lang="en-US" sz="2300" dirty="0" smtClean="0"/>
          </a:p>
          <a:p>
            <a:pPr lvl="1"/>
            <a:r>
              <a:rPr lang="en-US" sz="2300" dirty="0" smtClean="0"/>
              <a:t>Chart viewing program </a:t>
            </a:r>
            <a:r>
              <a:rPr lang="en-US" sz="2300" dirty="0" smtClean="0"/>
              <a:t>which</a:t>
            </a:r>
            <a:r>
              <a:rPr lang="en-US" sz="2300" dirty="0" smtClean="0"/>
              <a:t> </a:t>
            </a:r>
            <a:r>
              <a:rPr lang="en-US" sz="2300" dirty="0" smtClean="0"/>
              <a:t>runs directly from Java</a:t>
            </a:r>
            <a:endParaRPr lang="en-US" sz="2300" dirty="0"/>
          </a:p>
          <a:p>
            <a:r>
              <a:rPr lang="en-US" sz="2600" dirty="0" smtClean="0"/>
              <a:t>JavaScript</a:t>
            </a:r>
            <a:endParaRPr lang="en-US" sz="2300" dirty="0" smtClean="0"/>
          </a:p>
          <a:p>
            <a:pPr lvl="1"/>
            <a:r>
              <a:rPr lang="en-US" sz="2300" dirty="0" smtClean="0"/>
              <a:t>Client side data parsing language compatible with web browsers</a:t>
            </a:r>
            <a:endParaRPr lang="en-US" sz="2300" dirty="0"/>
          </a:p>
          <a:p>
            <a:r>
              <a:rPr lang="en-US" sz="2600" dirty="0" err="1" smtClean="0"/>
              <a:t>HighCharts</a:t>
            </a:r>
            <a:endParaRPr lang="en-US" sz="2300" dirty="0" smtClean="0"/>
          </a:p>
          <a:p>
            <a:pPr lvl="1"/>
            <a:r>
              <a:rPr lang="en-US" sz="2300" dirty="0" smtClean="0"/>
              <a:t>JavaScript based chart viewing program</a:t>
            </a:r>
          </a:p>
          <a:p>
            <a:r>
              <a:rPr lang="en-US" sz="2300" dirty="0" smtClean="0"/>
              <a:t>XHTML</a:t>
            </a:r>
          </a:p>
          <a:p>
            <a:pPr lvl="1"/>
            <a:r>
              <a:rPr lang="en-US" sz="2300" dirty="0" smtClean="0"/>
              <a:t>Webpage formatting language</a:t>
            </a:r>
            <a:endParaRPr lang="en-US" sz="2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59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</a:t>
            </a:r>
            <a:br>
              <a:rPr lang="en-US" dirty="0" smtClean="0"/>
            </a:br>
            <a:r>
              <a:rPr lang="en-US" sz="2200" dirty="0" smtClean="0"/>
              <a:t>at a glance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0DC3-022D-4615-B46E-2D00886149A1}" type="slidenum">
              <a:rPr lang="en-US" smtClean="0"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36" y="2514600"/>
            <a:ext cx="8259328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4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Methods</a:t>
            </a:r>
            <a:br>
              <a:rPr lang="en-US" dirty="0" smtClean="0"/>
            </a:br>
            <a:r>
              <a:rPr lang="en-US" sz="2200" dirty="0" smtClean="0"/>
              <a:t>IDE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0DC3-022D-4615-B46E-2D00886149A1}" type="slidenum">
              <a:rPr lang="en-US" smtClean="0"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All Programming, regardless of language, protocol, or tool kit was completed within the NetBeans 8.0 IDE.</a:t>
            </a:r>
          </a:p>
          <a:p>
            <a:pPr lvl="1"/>
            <a:r>
              <a:rPr lang="en-US" dirty="0" smtClean="0"/>
              <a:t>Provides immediate feedback for coding discrepancies</a:t>
            </a:r>
          </a:p>
          <a:p>
            <a:pPr lvl="1"/>
            <a:r>
              <a:rPr lang="en-US" dirty="0" smtClean="0"/>
              <a:t> Displays compiler read out  to easily locate the position of compiler errors</a:t>
            </a:r>
          </a:p>
          <a:p>
            <a:pPr lvl="1"/>
            <a:r>
              <a:rPr lang="en-US" dirty="0" smtClean="0"/>
              <a:t>Displays system read out statements for debugging</a:t>
            </a:r>
          </a:p>
          <a:p>
            <a:pPr lvl="1"/>
            <a:r>
              <a:rPr lang="en-US" dirty="0" smtClean="0"/>
              <a:t>Capability to display project on built in browser or external browser.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69" b="34141"/>
          <a:stretch/>
        </p:blipFill>
        <p:spPr>
          <a:xfrm>
            <a:off x="285750" y="4038600"/>
            <a:ext cx="8572500" cy="130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36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232" y="0"/>
            <a:ext cx="7924800" cy="1143000"/>
          </a:xfrm>
        </p:spPr>
        <p:txBody>
          <a:bodyPr/>
          <a:lstStyle/>
          <a:p>
            <a:r>
              <a:rPr lang="en-US" dirty="0" smtClean="0"/>
              <a:t>Programming Methods</a:t>
            </a:r>
            <a:br>
              <a:rPr lang="en-US" dirty="0" smtClean="0"/>
            </a:br>
            <a:r>
              <a:rPr lang="en-US" sz="2200" dirty="0" smtClean="0"/>
              <a:t>web page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0DC3-022D-4615-B46E-2D00886149A1}" type="slidenum">
              <a:rPr lang="en-US" smtClean="0"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7848600" cy="4648200"/>
          </a:xfrm>
        </p:spPr>
        <p:txBody>
          <a:bodyPr/>
          <a:lstStyle/>
          <a:p>
            <a:r>
              <a:rPr lang="en-US" dirty="0" smtClean="0"/>
              <a:t>XHTML main framework within which all other web page programing structured</a:t>
            </a:r>
          </a:p>
          <a:p>
            <a:r>
              <a:rPr lang="en-US" dirty="0" smtClean="0"/>
              <a:t>JavaScript used to parse data, complete actions, and fill </a:t>
            </a:r>
            <a:r>
              <a:rPr lang="en-US" dirty="0" err="1" smtClean="0"/>
              <a:t>HighCharts</a:t>
            </a:r>
            <a:endParaRPr lang="en-US" dirty="0" smtClean="0"/>
          </a:p>
          <a:p>
            <a:r>
              <a:rPr lang="en-US" dirty="0" smtClean="0"/>
              <a:t>Heavy reliance on </a:t>
            </a:r>
            <a:r>
              <a:rPr lang="en-US" dirty="0" err="1" smtClean="0"/>
              <a:t>PrimeFaces</a:t>
            </a:r>
            <a:r>
              <a:rPr lang="en-US" dirty="0" smtClean="0"/>
              <a:t> 4.0 for easily configurable UI components</a:t>
            </a:r>
          </a:p>
          <a:p>
            <a:r>
              <a:rPr lang="en-US" dirty="0" smtClean="0"/>
              <a:t>JSF component library utilized where necessary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3" b="41313"/>
          <a:stretch/>
        </p:blipFill>
        <p:spPr>
          <a:xfrm>
            <a:off x="285750" y="2971800"/>
            <a:ext cx="85725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76432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5838</TotalTime>
  <Words>1225</Words>
  <Application>Microsoft Office PowerPoint</Application>
  <PresentationFormat>On-screen Show (4:3)</PresentationFormat>
  <Paragraphs>250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Horizon</vt:lpstr>
      <vt:lpstr>Development of the Geant4 Validation Web Interface for End Users</vt:lpstr>
      <vt:lpstr>Outline</vt:lpstr>
      <vt:lpstr>Introduction: Geant4 Background</vt:lpstr>
      <vt:lpstr>Evolution and Improvement</vt:lpstr>
      <vt:lpstr>Software tools</vt:lpstr>
      <vt:lpstr>Software tools</vt:lpstr>
      <vt:lpstr>Methods  at a glance</vt:lpstr>
      <vt:lpstr>Programming Methods IDE</vt:lpstr>
      <vt:lpstr>Programming Methods web page</vt:lpstr>
      <vt:lpstr>Programming methods Managed Beans</vt:lpstr>
      <vt:lpstr>Programming methods Object class</vt:lpstr>
      <vt:lpstr>Results</vt:lpstr>
      <vt:lpstr>Results: database statistics</vt:lpstr>
      <vt:lpstr>Results: Top Selection</vt:lpstr>
      <vt:lpstr>Results: Refine by target</vt:lpstr>
      <vt:lpstr>Results: refine by Secondary</vt:lpstr>
      <vt:lpstr>Results: refine by reaction </vt:lpstr>
      <vt:lpstr>Results: refine by beam energy</vt:lpstr>
      <vt:lpstr>Results: dynamically created plot</vt:lpstr>
      <vt:lpstr>Discussion: Geant4 Validation</vt:lpstr>
      <vt:lpstr>Discussion: Geant4 Validation</vt:lpstr>
      <vt:lpstr>Conclusion</vt:lpstr>
      <vt:lpstr>Acknowledgements</vt:lpstr>
      <vt:lpstr>References</vt:lpstr>
      <vt:lpstr>Appendix: Supplemental Material</vt:lpstr>
      <vt:lpstr>Example In Medicine: Proton therapy</vt:lpstr>
      <vt:lpstr>Example In Medicine: Proton therapy</vt:lpstr>
      <vt:lpstr>Liquid Argon</vt:lpstr>
      <vt:lpstr>Geant4 simulation of EM shower in Liquid Argon</vt:lpstr>
      <vt:lpstr>Transverse Electromagnetic shower profile</vt:lpstr>
      <vt:lpstr>Transverse Electromagnetic shower profileRadius (MR)</vt:lpstr>
      <vt:lpstr>Longitudinal Profile</vt:lpstr>
      <vt:lpstr>Shower Max (tmax)</vt:lpstr>
      <vt:lpstr>Shower Max (tmax)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the Geant4 Validation Web Interface for End Users</dc:title>
  <dc:creator>Nic Lanham</dc:creator>
  <cp:lastModifiedBy>Nic Lanham</cp:lastModifiedBy>
  <cp:revision>62</cp:revision>
  <dcterms:created xsi:type="dcterms:W3CDTF">2014-07-31T03:30:34Z</dcterms:created>
  <dcterms:modified xsi:type="dcterms:W3CDTF">2014-08-04T14:35:31Z</dcterms:modified>
</cp:coreProperties>
</file>