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6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2" r:id="rId3"/>
    <p:sldId id="258" r:id="rId4"/>
    <p:sldId id="284" r:id="rId5"/>
    <p:sldId id="285" r:id="rId6"/>
    <p:sldId id="287" r:id="rId7"/>
    <p:sldId id="304" r:id="rId8"/>
    <p:sldId id="303" r:id="rId9"/>
    <p:sldId id="305" r:id="rId10"/>
    <p:sldId id="296" r:id="rId11"/>
    <p:sldId id="300" r:id="rId12"/>
    <p:sldId id="277" r:id="rId13"/>
    <p:sldId id="279" r:id="rId14"/>
    <p:sldId id="278" r:id="rId15"/>
    <p:sldId id="273" r:id="rId16"/>
    <p:sldId id="274" r:id="rId17"/>
    <p:sldId id="276" r:id="rId18"/>
    <p:sldId id="301" r:id="rId19"/>
    <p:sldId id="299" r:id="rId20"/>
    <p:sldId id="290" r:id="rId21"/>
    <p:sldId id="298" r:id="rId22"/>
    <p:sldId id="306" r:id="rId23"/>
    <p:sldId id="307" r:id="rId2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60592" autoAdjust="0"/>
  </p:normalViewPr>
  <p:slideViewPr>
    <p:cSldViewPr>
      <p:cViewPr varScale="1">
        <p:scale>
          <a:sx n="64" d="100"/>
          <a:sy n="64" d="100"/>
        </p:scale>
        <p:origin x="-31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95B758F-3EE3-4F90-A63A-BD231D67D679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AB6C4AB2-EB9F-475C-9F0C-2C03A5EB2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D8196C9-4C97-4716-893B-5C56074CF8BC}" type="datetimeFigureOut">
              <a:rPr lang="en-US" smtClean="0"/>
              <a:t>8/1/2014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5AA0ED86-9034-4089-A0B7-EF190C3219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4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0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9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80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3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303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32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77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90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25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3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3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14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11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76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0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2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8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0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57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0ED86-9034-4089-A0B7-EF190C3219D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88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ABCEB16-0026-4016-9FFC-A9419BD5A47E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0AC6-F6E5-414C-B8BF-94CE75775E27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C377-BBAD-4EEA-AA9F-E04C943F9F25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52597-EDED-41CD-BA8E-3D137C917B9B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8070BAEE-3BDD-428F-B71F-61D775024714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A64E-94E0-4184-A59A-035BAD1E05CC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F787-8409-4C7E-9470-882573F9B17D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2F2BA-AC85-415F-9213-04E14A6FC08C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63DA8-6BDA-48FD-8F1C-354BD88DBD8E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CBB4E-2452-4477-B39B-29C344292ACD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6FB3-0E85-42B3-B13A-02E1DF5C68C5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A3A4A56-4A33-404B-9963-B931F119C4BC}" type="datetime1">
              <a:rPr lang="en-US" smtClean="0"/>
              <a:t>8/1/2014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E3521AB-57FC-4A24-B6D0-6F41168A67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avi"/><Relationship Id="rId7" Type="http://schemas.openxmlformats.org/officeDocument/2006/relationships/image" Target="../media/image6.emf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19200" y="243766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Designing a Continuous-Wave RF Cavity for Bunch Rotation in Support of Experiments Mu2e and g-2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19200" y="5638800"/>
            <a:ext cx="68580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Aaron Smith under the mentorship of Joseph </a:t>
            </a:r>
            <a:r>
              <a:rPr lang="en-US" dirty="0" err="1" smtClean="0"/>
              <a:t>Dey</a:t>
            </a:r>
            <a:endParaRPr lang="en-US" dirty="0" smtClean="0"/>
          </a:p>
          <a:p>
            <a:r>
              <a:rPr lang="en-US" dirty="0" smtClean="0"/>
              <a:t>Accelerator </a:t>
            </a:r>
            <a:r>
              <a:rPr lang="en-US" dirty="0" err="1" smtClean="0"/>
              <a:t>Devision</a:t>
            </a:r>
            <a:r>
              <a:rPr lang="en-US" dirty="0" smtClean="0"/>
              <a:t>/RF Department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419600"/>
            <a:ext cx="3610252" cy="684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04765"/>
            <a:ext cx="3723597" cy="16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Cavity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cavities for the Recycler Ring and the Delivery Ring will have the same design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 rot="16200000">
            <a:off x="2897365" y="3015811"/>
            <a:ext cx="225071" cy="4953000"/>
          </a:xfrm>
          <a:prstGeom prst="leftBrace">
            <a:avLst>
              <a:gd name="adj1" fmla="val 111731"/>
              <a:gd name="adj2" fmla="val 4972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9518" y="57460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~5 ft.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10637" r="12499" b="6381"/>
          <a:stretch/>
        </p:blipFill>
        <p:spPr>
          <a:xfrm>
            <a:off x="152400" y="2362201"/>
            <a:ext cx="6385169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200" y="27178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Reflection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mismatched load reflects</a:t>
            </a:r>
            <a:br>
              <a:rPr lang="en-US" dirty="0" smtClean="0"/>
            </a:br>
            <a:r>
              <a:rPr lang="en-US" dirty="0" smtClean="0"/>
              <a:t>power back to the amplifier</a:t>
            </a:r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12297" r="3376" b="9604"/>
          <a:stretch/>
        </p:blipFill>
        <p:spPr>
          <a:xfrm>
            <a:off x="609600" y="3352800"/>
            <a:ext cx="6955222" cy="27256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25191" y="3138256"/>
            <a:ext cx="0" cy="1219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83689" y="3138256"/>
            <a:ext cx="0" cy="1219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" y="283345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28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Ω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 63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0811" y="2598198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@ 28</a:t>
            </a:r>
            <a:r>
              <a:rPr lang="el-GR" dirty="0" smtClean="0">
                <a:solidFill>
                  <a:srgbClr val="FF0000"/>
                </a:solidFill>
                <a:latin typeface="Calibri"/>
              </a:rPr>
              <a:t>Ω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lose ~80W out of 1kW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@ 63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lose </a:t>
            </a:r>
            <a:r>
              <a:rPr lang="en-US" dirty="0" smtClean="0">
                <a:solidFill>
                  <a:srgbClr val="FF0000"/>
                </a:solidFill>
              </a:rPr>
              <a:t>~13W </a:t>
            </a:r>
            <a:r>
              <a:rPr lang="en-US" dirty="0">
                <a:solidFill>
                  <a:srgbClr val="FF0000"/>
                </a:solidFill>
              </a:rPr>
              <a:t>out of </a:t>
            </a:r>
            <a:r>
              <a:rPr lang="en-US" dirty="0" smtClean="0">
                <a:solidFill>
                  <a:srgbClr val="FF0000"/>
                </a:solidFill>
              </a:rPr>
              <a:t>1kW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7"/>
          <a:stretch/>
        </p:blipFill>
        <p:spPr>
          <a:xfrm>
            <a:off x="5486400" y="419713"/>
            <a:ext cx="3236649" cy="241374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8077200" y="2286000"/>
            <a:ext cx="0" cy="12192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3563190"/>
            <a:ext cx="115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RF input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4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</a:t>
            </a:r>
            <a:r>
              <a:rPr lang="en-US" dirty="0" smtClean="0"/>
              <a:t>Heating/Ferrite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12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3711078" cy="12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7" r="22799" b="1903"/>
          <a:stretch/>
        </p:blipFill>
        <p:spPr>
          <a:xfrm>
            <a:off x="3999547" y="3877294"/>
            <a:ext cx="1196529" cy="1196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381" r="26950" b="2381"/>
          <a:stretch/>
        </p:blipFill>
        <p:spPr>
          <a:xfrm>
            <a:off x="5365016" y="3877294"/>
            <a:ext cx="1569183" cy="1511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2381" r="26950" b="2381"/>
          <a:stretch/>
        </p:blipFill>
        <p:spPr>
          <a:xfrm>
            <a:off x="7123747" y="3877294"/>
            <a:ext cx="1511405" cy="1511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35881"/>
            <a:ext cx="3967163" cy="1864519"/>
          </a:xfrm>
          <a:prstGeom prst="rect">
            <a:avLst/>
          </a:prstGeom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457200" y="3200400"/>
            <a:ext cx="8458200" cy="3352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Main </a:t>
            </a:r>
            <a:r>
              <a:rPr lang="en-US" sz="1800" dirty="0" smtClean="0"/>
              <a:t>source of heating </a:t>
            </a:r>
            <a:r>
              <a:rPr lang="en-US" sz="1800" dirty="0" smtClean="0"/>
              <a:t>comes from </a:t>
            </a:r>
            <a:r>
              <a:rPr lang="en-US" sz="1800" dirty="0" smtClean="0"/>
              <a:t>magnetic flux in ferrite</a:t>
            </a:r>
          </a:p>
          <a:p>
            <a:r>
              <a:rPr lang="en-US" sz="1800" dirty="0" smtClean="0"/>
              <a:t>Ferrite </a:t>
            </a:r>
            <a:r>
              <a:rPr lang="en-US" sz="1800" dirty="0" smtClean="0"/>
              <a:t>permeability is a </a:t>
            </a:r>
            <a:r>
              <a:rPr lang="en-US" sz="1800" dirty="0" smtClean="0"/>
              <a:t>function</a:t>
            </a:r>
            <a:br>
              <a:rPr lang="en-US" sz="1800" dirty="0" smtClean="0"/>
            </a:br>
            <a:r>
              <a:rPr lang="en-US" sz="1800" dirty="0" smtClean="0"/>
              <a:t>of temperature</a:t>
            </a:r>
            <a:endParaRPr lang="en-US" sz="1800" dirty="0" smtClean="0"/>
          </a:p>
          <a:p>
            <a:r>
              <a:rPr lang="en-US" sz="1800" dirty="0" smtClean="0"/>
              <a:t>Over heating </a:t>
            </a:r>
            <a:r>
              <a:rPr lang="en-US" sz="1800" dirty="0" smtClean="0"/>
              <a:t>will </a:t>
            </a:r>
            <a:r>
              <a:rPr lang="en-US" sz="1800" dirty="0" smtClean="0"/>
              <a:t>change the </a:t>
            </a:r>
            <a:r>
              <a:rPr lang="en-US" sz="1800" dirty="0" smtClean="0"/>
              <a:t>Q</a:t>
            </a:r>
            <a:br>
              <a:rPr lang="en-US" sz="1800" dirty="0" smtClean="0"/>
            </a:br>
            <a:r>
              <a:rPr lang="en-US" sz="1800" dirty="0" smtClean="0"/>
              <a:t>factor of </a:t>
            </a:r>
            <a:r>
              <a:rPr lang="en-US" sz="1800" dirty="0" smtClean="0"/>
              <a:t>the cavity and </a:t>
            </a:r>
            <a:r>
              <a:rPr lang="en-US" sz="1800" dirty="0" smtClean="0"/>
              <a:t>change</a:t>
            </a:r>
            <a:br>
              <a:rPr lang="en-US" sz="1800" dirty="0" smtClean="0"/>
            </a:br>
            <a:r>
              <a:rPr lang="en-US" sz="1800" dirty="0" smtClean="0"/>
              <a:t>the resonant frequency</a:t>
            </a:r>
            <a:endParaRPr lang="en-US" sz="1800" dirty="0" smtClean="0"/>
          </a:p>
          <a:p>
            <a:r>
              <a:rPr lang="en-US" sz="1800" dirty="0" smtClean="0"/>
              <a:t>Heating fairly consistent </a:t>
            </a:r>
            <a:r>
              <a:rPr lang="en-US" sz="1800" dirty="0" smtClean="0"/>
              <a:t>through</a:t>
            </a:r>
            <a:br>
              <a:rPr lang="en-US" sz="1800" dirty="0" smtClean="0"/>
            </a:br>
            <a:r>
              <a:rPr lang="en-US" sz="1800" dirty="0" smtClean="0"/>
              <a:t>all ferrite </a:t>
            </a:r>
            <a:r>
              <a:rPr lang="en-US" sz="1800" dirty="0" smtClean="0"/>
              <a:t>because wave </a:t>
            </a:r>
            <a:r>
              <a:rPr lang="en-US" sz="1800" dirty="0" smtClean="0"/>
              <a:t>only</a:t>
            </a:r>
            <a:br>
              <a:rPr lang="en-US" sz="1800" dirty="0" smtClean="0"/>
            </a:br>
            <a:r>
              <a:rPr lang="en-US" sz="1800" dirty="0" smtClean="0"/>
              <a:t>rotates </a:t>
            </a:r>
            <a:r>
              <a:rPr lang="en-US" sz="1800" dirty="0" smtClean="0"/>
              <a:t>28</a:t>
            </a:r>
            <a:r>
              <a:rPr lang="en-US" sz="1800" dirty="0" smtClean="0">
                <a:latin typeface="Calibri"/>
              </a:rPr>
              <a:t>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6003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Arc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219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Alters the quality factor of the cavity and </a:t>
            </a:r>
            <a:r>
              <a:rPr lang="en-US" sz="2000" dirty="0" smtClean="0"/>
              <a:t>changes </a:t>
            </a:r>
            <a:r>
              <a:rPr lang="en-US" sz="2000" dirty="0" smtClean="0"/>
              <a:t>the resonant frequency</a:t>
            </a:r>
          </a:p>
          <a:p>
            <a:r>
              <a:rPr lang="en-US" sz="2000" dirty="0" smtClean="0"/>
              <a:t>Previous cavities have had this issue due to water cooling tubing passing through the outer conductor</a:t>
            </a:r>
          </a:p>
          <a:p>
            <a:r>
              <a:rPr lang="en-US" sz="2000" dirty="0" smtClean="0"/>
              <a:t>The copper tubing exited the</a:t>
            </a:r>
            <a:br>
              <a:rPr lang="en-US" sz="2000" dirty="0" smtClean="0"/>
            </a:br>
            <a:r>
              <a:rPr lang="en-US" sz="2000" dirty="0" smtClean="0"/>
              <a:t>cavity through holes in the</a:t>
            </a:r>
            <a:br>
              <a:rPr lang="en-US" sz="2000" dirty="0" smtClean="0"/>
            </a:br>
            <a:r>
              <a:rPr lang="en-US" sz="2000" dirty="0" smtClean="0"/>
              <a:t>outer conductor, and were of</a:t>
            </a:r>
            <a:br>
              <a:rPr lang="en-US" sz="2000" dirty="0" smtClean="0"/>
            </a:br>
            <a:r>
              <a:rPr lang="en-US" sz="2000" dirty="0" smtClean="0"/>
              <a:t>different potential</a:t>
            </a:r>
          </a:p>
          <a:p>
            <a:r>
              <a:rPr lang="en-US" sz="2000" dirty="0" smtClean="0"/>
              <a:t>The new cavity design</a:t>
            </a:r>
            <a:br>
              <a:rPr lang="en-US" sz="2000" dirty="0" smtClean="0"/>
            </a:br>
            <a:r>
              <a:rPr lang="en-US" sz="2000" dirty="0" smtClean="0"/>
              <a:t>eliminates this issue by keeping</a:t>
            </a:r>
            <a:br>
              <a:rPr lang="en-US" sz="2000" dirty="0" smtClean="0"/>
            </a:br>
            <a:r>
              <a:rPr lang="en-US" sz="2000" dirty="0" smtClean="0"/>
              <a:t>the tubing electrically outside</a:t>
            </a:r>
            <a:br>
              <a:rPr lang="en-US" sz="2000" dirty="0" smtClean="0"/>
            </a:br>
            <a:r>
              <a:rPr lang="en-US" sz="2000" dirty="0" smtClean="0"/>
              <a:t>the outer conductor</a:t>
            </a:r>
          </a:p>
          <a:p>
            <a:r>
              <a:rPr lang="en-US" sz="2000" dirty="0" smtClean="0"/>
              <a:t>As the electrical density graph</a:t>
            </a:r>
            <a:br>
              <a:rPr lang="en-US" sz="2000" dirty="0" smtClean="0"/>
            </a:br>
            <a:r>
              <a:rPr lang="en-US" sz="2000" dirty="0" smtClean="0"/>
              <a:t>shows, the most likely place </a:t>
            </a:r>
            <a:br>
              <a:rPr lang="en-US" sz="2000" dirty="0" smtClean="0"/>
            </a:br>
            <a:r>
              <a:rPr lang="en-US" sz="2000" dirty="0" smtClean="0"/>
              <a:t>for an arc to occur is between</a:t>
            </a:r>
            <a:br>
              <a:rPr lang="en-US" sz="2000" dirty="0" smtClean="0"/>
            </a:br>
            <a:r>
              <a:rPr lang="en-US" sz="2000" dirty="0" smtClean="0"/>
              <a:t>the inner conductor, near the</a:t>
            </a:r>
            <a:br>
              <a:rPr lang="en-US" sz="2000" dirty="0" smtClean="0"/>
            </a:br>
            <a:r>
              <a:rPr lang="en-US" sz="2000" dirty="0" smtClean="0"/>
              <a:t>gap and the corner of the outer</a:t>
            </a:r>
            <a:br>
              <a:rPr lang="en-US" sz="2000" dirty="0" smtClean="0"/>
            </a:br>
            <a:r>
              <a:rPr lang="en-US" sz="2000" dirty="0" smtClean="0"/>
              <a:t>conductor.</a:t>
            </a:r>
          </a:p>
          <a:p>
            <a:r>
              <a:rPr lang="en-US" sz="2000" dirty="0" smtClean="0"/>
              <a:t>At the voltages required, this</a:t>
            </a:r>
            <a:br>
              <a:rPr lang="en-US" sz="2000" dirty="0" smtClean="0"/>
            </a:br>
            <a:r>
              <a:rPr lang="en-US" sz="2000" dirty="0" smtClean="0"/>
              <a:t>should not be an issue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495800"/>
            <a:ext cx="5105400" cy="172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7456" r="4042" b="5053"/>
          <a:stretch/>
        </p:blipFill>
        <p:spPr>
          <a:xfrm>
            <a:off x="3749040" y="1800602"/>
            <a:ext cx="516636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Z-directional Force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276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The electric field across the gap is used to</a:t>
            </a:r>
            <a:br>
              <a:rPr lang="en-US" sz="2000" dirty="0" smtClean="0"/>
            </a:br>
            <a:r>
              <a:rPr lang="en-US" sz="2000" dirty="0" smtClean="0"/>
              <a:t>impose a force on the proton beam in the</a:t>
            </a:r>
            <a:br>
              <a:rPr lang="en-US" sz="2000" dirty="0" smtClean="0"/>
            </a:br>
            <a:r>
              <a:rPr lang="en-US" sz="2000" dirty="0" smtClean="0"/>
              <a:t>z-direction</a:t>
            </a:r>
          </a:p>
          <a:p>
            <a:r>
              <a:rPr lang="en-US" sz="2000" dirty="0" smtClean="0"/>
              <a:t>By creating a voltage difference</a:t>
            </a:r>
            <a:br>
              <a:rPr lang="en-US" sz="2000" dirty="0" smtClean="0"/>
            </a:br>
            <a:r>
              <a:rPr lang="en-US" sz="2000" dirty="0" smtClean="0"/>
              <a:t>on either side of the gap we</a:t>
            </a:r>
            <a:br>
              <a:rPr lang="en-US" sz="2000" dirty="0" smtClean="0"/>
            </a:br>
            <a:r>
              <a:rPr lang="en-US" sz="2000" dirty="0" smtClean="0"/>
              <a:t>create the electric field</a:t>
            </a:r>
          </a:p>
          <a:p>
            <a:r>
              <a:rPr lang="en-US" sz="2000" dirty="0" smtClean="0"/>
              <a:t>This electric field provides the</a:t>
            </a:r>
            <a:br>
              <a:rPr lang="en-US" sz="2000" dirty="0" smtClean="0"/>
            </a:br>
            <a:r>
              <a:rPr lang="en-US" sz="2000" dirty="0" smtClean="0"/>
              <a:t>force which causes the bunch</a:t>
            </a:r>
            <a:br>
              <a:rPr lang="en-US" sz="2000" dirty="0" smtClean="0"/>
            </a:br>
            <a:r>
              <a:rPr lang="en-US" sz="2000" dirty="0" smtClean="0"/>
              <a:t>rotation and maintains the</a:t>
            </a:r>
            <a:br>
              <a:rPr lang="en-US" sz="2000" dirty="0" smtClean="0"/>
            </a:br>
            <a:r>
              <a:rPr lang="en-US" sz="2000" dirty="0" smtClean="0"/>
              <a:t>beams structure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47623"/>
          <a:stretch/>
        </p:blipFill>
        <p:spPr bwMode="auto">
          <a:xfrm>
            <a:off x="152400" y="4572000"/>
            <a:ext cx="3624113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4" b="-2784"/>
          <a:stretch/>
        </p:blipFill>
        <p:spPr bwMode="auto">
          <a:xfrm>
            <a:off x="6019800" y="152400"/>
            <a:ext cx="2514601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e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7.8282" end="1260.1432"/>
                </p14:media>
              </p:ext>
            </p:extLst>
          </p:nvPr>
        </p:nvPicPr>
        <p:blipFill rotWithShape="1">
          <a:blip r:embed="rId8"/>
          <a:srcRect t="13462" b="19231"/>
          <a:stretch>
            <a:fillRect/>
          </a:stretch>
        </p:blipFill>
        <p:spPr>
          <a:xfrm>
            <a:off x="4191000" y="4158275"/>
            <a:ext cx="4843410" cy="1700168"/>
          </a:xfrm>
          <a:prstGeom prst="rect">
            <a:avLst/>
          </a:prstGeom>
        </p:spPr>
      </p:pic>
      <p:pic>
        <p:nvPicPr>
          <p:cNvPr id="6" name="Ze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028.6396" end="1610.9784"/>
                </p14:media>
              </p:ext>
            </p:extLst>
          </p:nvPr>
        </p:nvPicPr>
        <p:blipFill rotWithShape="1">
          <a:blip r:embed="rId9"/>
          <a:srcRect t="11539" b="19231"/>
          <a:stretch>
            <a:fillRect/>
          </a:stretch>
        </p:blipFill>
        <p:spPr>
          <a:xfrm>
            <a:off x="4191000" y="2362200"/>
            <a:ext cx="4821956" cy="17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E-Field Harmonics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First five harmonics @ 2.5, 6.5, 11.5, 12.7, 13.9 MHz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" y="1754228"/>
            <a:ext cx="3784002" cy="128016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43" y="3313739"/>
            <a:ext cx="3789274" cy="128016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00" y="4842325"/>
            <a:ext cx="3791968" cy="1280160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98" y="1778198"/>
            <a:ext cx="3792070" cy="12801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" y="4842325"/>
            <a:ext cx="3784002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M-Field Harmonics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First five harmonics @ 2.5, 6.5, 11.5, 12.7, 13.9 MHz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3791968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91810"/>
            <a:ext cx="3781313" cy="128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319976"/>
            <a:ext cx="3781437" cy="1280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3794567" cy="128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76800"/>
            <a:ext cx="3789274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Induced Currents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Higher order modes are primarily delivered by the proton beam</a:t>
            </a:r>
          </a:p>
          <a:p>
            <a:r>
              <a:rPr lang="en-US" sz="2400" dirty="0" smtClean="0"/>
              <a:t>Can calculate induced</a:t>
            </a:r>
            <a:br>
              <a:rPr lang="en-US" sz="2400" dirty="0" smtClean="0"/>
            </a:br>
            <a:r>
              <a:rPr lang="en-US" sz="2400" dirty="0" smtClean="0"/>
              <a:t>currents on cavity</a:t>
            </a:r>
            <a:br>
              <a:rPr lang="en-US" sz="2400" dirty="0" smtClean="0"/>
            </a:br>
            <a:r>
              <a:rPr lang="en-US" sz="2400" dirty="0" smtClean="0"/>
              <a:t>due to beam</a:t>
            </a:r>
          </a:p>
          <a:p>
            <a:r>
              <a:rPr lang="en-US" sz="2400" dirty="0" smtClean="0"/>
              <a:t>Does not appear</a:t>
            </a:r>
            <a:br>
              <a:rPr lang="en-US" sz="2400" dirty="0" smtClean="0"/>
            </a:br>
            <a:r>
              <a:rPr lang="en-US" sz="2400" dirty="0" smtClean="0"/>
              <a:t>significant</a:t>
            </a:r>
          </a:p>
          <a:p>
            <a:r>
              <a:rPr lang="en-US" sz="2400" dirty="0" smtClean="0"/>
              <a:t>If issue, can implement</a:t>
            </a:r>
            <a:br>
              <a:rPr lang="en-US" sz="2400" dirty="0" smtClean="0"/>
            </a:br>
            <a:r>
              <a:rPr lang="en-US" sz="2400" dirty="0" smtClean="0"/>
              <a:t>harmonic dampeners</a:t>
            </a:r>
          </a:p>
          <a:p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63427"/>
            <a:ext cx="5144095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53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Characteristic Impedance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852" b="-20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Function of ratio between inner/outer conductors and the dielectric material</a:t>
            </a:r>
          </a:p>
          <a:p>
            <a:r>
              <a:rPr lang="en-US" sz="2200" dirty="0" smtClean="0"/>
              <a:t>Impacts gap voltage and necessary</a:t>
            </a:r>
            <a:br>
              <a:rPr lang="en-US" sz="2200" dirty="0" smtClean="0"/>
            </a:br>
            <a:r>
              <a:rPr lang="en-US" sz="2200" dirty="0" smtClean="0"/>
              <a:t>capacitor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" t="10851" r="81656" b="50423"/>
          <a:stretch/>
        </p:blipFill>
        <p:spPr>
          <a:xfrm>
            <a:off x="6096000" y="1676400"/>
            <a:ext cx="2286000" cy="3755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19800" y="5733928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..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 ..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5733928"/>
                <a:ext cx="228600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6254066" y="4781682"/>
            <a:ext cx="0" cy="685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82666" y="4781682"/>
            <a:ext cx="7901" cy="685060"/>
          </a:xfrm>
          <a:prstGeom prst="straightConnector1">
            <a:avLst/>
          </a:prstGeom>
          <a:ln w="22225">
            <a:solidFill>
              <a:srgbClr val="00B0F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11266" y="4802027"/>
            <a:ext cx="0" cy="66545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30988" y="4781682"/>
            <a:ext cx="8878" cy="685800"/>
          </a:xfrm>
          <a:prstGeom prst="straightConnector1">
            <a:avLst/>
          </a:prstGeom>
          <a:ln w="22225">
            <a:solidFill>
              <a:srgbClr val="00B0F0"/>
            </a:solidFill>
            <a:tailEnd type="arrow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01666" y="2287766"/>
            <a:ext cx="30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01666" y="4649966"/>
            <a:ext cx="30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06466" y="4219400"/>
            <a:ext cx="152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06466" y="4649966"/>
            <a:ext cx="152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54788" y="4219400"/>
            <a:ext cx="152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54788" y="4649966"/>
            <a:ext cx="152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58866" y="4649966"/>
            <a:ext cx="30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58866" y="2287766"/>
            <a:ext cx="30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01666" y="2337332"/>
            <a:ext cx="304800" cy="22860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58866" y="2337332"/>
            <a:ext cx="304800" cy="22860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431131" y="4251210"/>
            <a:ext cx="118872" cy="37490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80430" y="4251210"/>
            <a:ext cx="118872" cy="37490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t="12297" r="3376" b="9604"/>
          <a:stretch/>
        </p:blipFill>
        <p:spPr>
          <a:xfrm>
            <a:off x="281726" y="3886200"/>
            <a:ext cx="5594132" cy="2192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2000" y="2971060"/>
                <a:ext cx="1600200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𝐴𝑣𝑒𝑟𝑎𝑔𝑒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971060"/>
                <a:ext cx="1600200" cy="391902"/>
              </a:xfrm>
              <a:prstGeom prst="rect">
                <a:avLst/>
              </a:prstGeom>
              <a:blipFill rotWithShape="1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eft Brace 35"/>
          <p:cNvSpPr/>
          <p:nvPr/>
        </p:nvSpPr>
        <p:spPr>
          <a:xfrm rot="5400000">
            <a:off x="1371599" y="2458747"/>
            <a:ext cx="304801" cy="2286000"/>
          </a:xfrm>
          <a:prstGeom prst="leftBrace">
            <a:avLst>
              <a:gd name="adj1" fmla="val 111731"/>
              <a:gd name="adj2" fmla="val 4972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Quality Factor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l="-1852" b="-20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The quality factor of a cavity is a ratio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𝑆𝑡𝑜𝑟𝑒𝑑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𝑝𝑒𝑟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𝐶𝑦𝑐𝑙𝑒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𝐿𝑜𝑠𝑠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𝑝𝑒𝑟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𝐶𝑦𝑐𝑙𝑒</m:t>
                        </m:r>
                      </m:den>
                    </m:f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Ferrite cavities have a low Q compared to super conducting cavities</a:t>
                </a:r>
              </a:p>
              <a:p>
                <a:r>
                  <a:rPr lang="en-US" dirty="0" smtClean="0"/>
                  <a:t>The Q of the cavity is dominated by the Q of the ferrite</a:t>
                </a:r>
              </a:p>
              <a:p>
                <a:r>
                  <a:rPr lang="en-US" dirty="0" smtClean="0"/>
                  <a:t>Test cavity results showed that the aluminum casing and tin finger stock </a:t>
                </a:r>
                <a:r>
                  <a:rPr lang="en-US" dirty="0" smtClean="0"/>
                  <a:t>did not have a significant impact on the Q of the cavity</a:t>
                </a:r>
                <a:endParaRPr lang="en-US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4"/>
                <a:stretch>
                  <a:fillRect l="-593" t="-988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37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Bunches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RF systems cause the beam to form </a:t>
            </a:r>
            <a:r>
              <a:rPr lang="en-US" dirty="0" smtClean="0"/>
              <a:t>bunches</a:t>
            </a:r>
            <a:endParaRPr lang="en-US" dirty="0" smtClean="0"/>
          </a:p>
          <a:p>
            <a:r>
              <a:rPr lang="en-US" dirty="0" smtClean="0"/>
              <a:t>The bunch size (width/time) is determined by the</a:t>
            </a:r>
            <a:br>
              <a:rPr lang="en-US" dirty="0" smtClean="0"/>
            </a:br>
            <a:r>
              <a:rPr lang="en-US" dirty="0" smtClean="0"/>
              <a:t>frequency of the RF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Protons in a bunch rotate from front to back, back to front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01880"/>
            <a:ext cx="2856394" cy="186234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4" b="-2784"/>
          <a:stretch/>
        </p:blipFill>
        <p:spPr bwMode="auto">
          <a:xfrm>
            <a:off x="5277787" y="3801880"/>
            <a:ext cx="2514601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9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Rshunt</a:t>
            </a:r>
            <a:r>
              <a:rPr lang="en-US" dirty="0" smtClean="0"/>
              <a:t> (Shunt Impedance)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Rshunt</a:t>
            </a:r>
            <a:r>
              <a:rPr lang="en-US" dirty="0" smtClean="0"/>
              <a:t> of 25k</a:t>
            </a:r>
            <a:r>
              <a:rPr lang="el-GR" dirty="0" smtClean="0">
                <a:latin typeface="Calibri"/>
              </a:rPr>
              <a:t>Ω</a:t>
            </a:r>
            <a:r>
              <a:rPr lang="en-US" dirty="0" smtClean="0">
                <a:latin typeface="Calibri"/>
              </a:rPr>
              <a:t> yields 10kV with 1kW input power</a:t>
            </a:r>
          </a:p>
          <a:p>
            <a:r>
              <a:rPr lang="en-US" dirty="0" smtClean="0">
                <a:latin typeface="Calibri"/>
              </a:rPr>
              <a:t>Total cavity length ~1.5m</a:t>
            </a:r>
          </a:p>
          <a:p>
            <a:r>
              <a:rPr lang="en-US" dirty="0" smtClean="0">
                <a:latin typeface="Calibri"/>
              </a:rPr>
              <a:t>Power distribution across 34 ferrite is acceptable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14" y="3241309"/>
            <a:ext cx="45815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724139" y="4048574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95739" y="4056116"/>
            <a:ext cx="0" cy="8615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4" y="3409113"/>
            <a:ext cx="3267075" cy="14001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997" y="4930937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Ferrite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8806" y="4930937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Rshunt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5414" y="4930937"/>
            <a:ext cx="59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Cap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8" idx="0"/>
          </p:cNvCxnSpPr>
          <p:nvPr/>
        </p:nvCxnSpPr>
        <p:spPr>
          <a:xfrm flipH="1" flipV="1">
            <a:off x="1590414" y="4317988"/>
            <a:ext cx="136542" cy="6129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0"/>
          </p:cNvCxnSpPr>
          <p:nvPr/>
        </p:nvCxnSpPr>
        <p:spPr>
          <a:xfrm flipH="1" flipV="1">
            <a:off x="2581014" y="4323513"/>
            <a:ext cx="190133" cy="6074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0"/>
          </p:cNvCxnSpPr>
          <p:nvPr/>
        </p:nvCxnSpPr>
        <p:spPr>
          <a:xfrm flipH="1" flipV="1">
            <a:off x="3419214" y="4317988"/>
            <a:ext cx="376107" cy="6129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12506" y="3647535"/>
            <a:ext cx="87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⁺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    V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₋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5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By using circuit models, CST Microwave Studio and a five ferrite test cavity </a:t>
            </a:r>
            <a:r>
              <a:rPr lang="en-US" dirty="0" smtClean="0"/>
              <a:t>we</a:t>
            </a:r>
            <a:endParaRPr lang="en-US" dirty="0" smtClean="0"/>
          </a:p>
          <a:p>
            <a:pPr lvl="1"/>
            <a:r>
              <a:rPr lang="en-US" dirty="0" smtClean="0"/>
              <a:t>Showed </a:t>
            </a:r>
            <a:r>
              <a:rPr lang="en-US" dirty="0" smtClean="0"/>
              <a:t>proof of concept of the cavity design</a:t>
            </a:r>
          </a:p>
          <a:p>
            <a:pPr lvl="1"/>
            <a:r>
              <a:rPr lang="en-US" dirty="0" smtClean="0"/>
              <a:t>Demonstrated the sufficiency of the water cooling system</a:t>
            </a:r>
          </a:p>
          <a:p>
            <a:pPr lvl="1"/>
            <a:r>
              <a:rPr lang="en-US" dirty="0" smtClean="0"/>
              <a:t>Found the cavities characteristic impedance and  Q factor </a:t>
            </a:r>
          </a:p>
          <a:p>
            <a:pPr lvl="1"/>
            <a:r>
              <a:rPr lang="en-US" dirty="0" smtClean="0"/>
              <a:t>Determined an appropriate </a:t>
            </a:r>
            <a:r>
              <a:rPr lang="en-US" dirty="0" err="1" smtClean="0"/>
              <a:t>Rshunt</a:t>
            </a:r>
            <a:r>
              <a:rPr lang="en-US" dirty="0" smtClean="0"/>
              <a:t> for the needed voltage</a:t>
            </a:r>
          </a:p>
          <a:p>
            <a:pPr lvl="1"/>
            <a:r>
              <a:rPr lang="en-US" dirty="0" smtClean="0"/>
              <a:t>Identified the size of the capacitors </a:t>
            </a:r>
          </a:p>
          <a:p>
            <a:pPr lvl="1"/>
            <a:r>
              <a:rPr lang="en-US" dirty="0" smtClean="0"/>
              <a:t>Calculated the appropriate RF input point on the cavity</a:t>
            </a:r>
          </a:p>
          <a:p>
            <a:pPr lvl="1"/>
            <a:r>
              <a:rPr lang="en-US" dirty="0" smtClean="0"/>
              <a:t>Determined the frequency of the higher order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 You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Joseph </a:t>
            </a:r>
            <a:r>
              <a:rPr lang="en-US" dirty="0" err="1"/>
              <a:t>Dey</a:t>
            </a:r>
            <a:endParaRPr lang="en-US" dirty="0"/>
          </a:p>
          <a:p>
            <a:r>
              <a:rPr lang="en-US" dirty="0" smtClean="0"/>
              <a:t>SIST Committee Members</a:t>
            </a:r>
          </a:p>
          <a:p>
            <a:pPr lvl="1"/>
            <a:r>
              <a:rPr lang="en-US" dirty="0" smtClean="0"/>
              <a:t>Sandra Charles, Linda </a:t>
            </a:r>
            <a:r>
              <a:rPr lang="en-US" dirty="0" err="1" smtClean="0"/>
              <a:t>Diepholz</a:t>
            </a:r>
            <a:r>
              <a:rPr lang="en-US" dirty="0" smtClean="0"/>
              <a:t>, Dianne Engram, Gustavo </a:t>
            </a:r>
            <a:r>
              <a:rPr lang="en-US" dirty="0" err="1" smtClean="0"/>
              <a:t>Canselo</a:t>
            </a:r>
            <a:r>
              <a:rPr lang="en-US" dirty="0" smtClean="0"/>
              <a:t>, Bill Freeman, Elliott </a:t>
            </a:r>
            <a:r>
              <a:rPr lang="en-US" dirty="0" err="1" smtClean="0"/>
              <a:t>McCrory</a:t>
            </a:r>
            <a:r>
              <a:rPr lang="en-US" dirty="0" smtClean="0"/>
              <a:t>, Vivian O’Dell, David Peterson, and </a:t>
            </a:r>
            <a:r>
              <a:rPr lang="en-US" dirty="0" err="1" smtClean="0"/>
              <a:t>Mayling</a:t>
            </a:r>
            <a:r>
              <a:rPr lang="en-US" dirty="0" smtClean="0"/>
              <a:t> Wong-Squires</a:t>
            </a:r>
          </a:p>
          <a:p>
            <a:r>
              <a:rPr lang="en-US" dirty="0" smtClean="0"/>
              <a:t>RF Department</a:t>
            </a:r>
          </a:p>
        </p:txBody>
      </p:sp>
    </p:spTree>
    <p:extLst>
      <p:ext uri="{BB962C8B-B14F-4D97-AF65-F5344CB8AC3E}">
        <p14:creationId xmlns:p14="http://schemas.microsoft.com/office/powerpoint/2010/main" val="3086474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7" y="1219200"/>
            <a:ext cx="4937125" cy="4937125"/>
          </a:xfrm>
        </p:spPr>
      </p:pic>
    </p:spTree>
    <p:extLst>
      <p:ext uri="{BB962C8B-B14F-4D97-AF65-F5344CB8AC3E}">
        <p14:creationId xmlns:p14="http://schemas.microsoft.com/office/powerpoint/2010/main" val="45966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and g-2 requirements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same RF system will be used for both experiments</a:t>
            </a:r>
          </a:p>
          <a:p>
            <a:r>
              <a:rPr lang="en-US" dirty="0" smtClean="0"/>
              <a:t>g-2 requires a smaller bunch length than Mu2e</a:t>
            </a:r>
          </a:p>
          <a:p>
            <a:r>
              <a:rPr lang="en-US" dirty="0" smtClean="0"/>
              <a:t>Therefore, RF is being designed</a:t>
            </a:r>
            <a:br>
              <a:rPr lang="en-US" dirty="0" smtClean="0"/>
            </a:br>
            <a:r>
              <a:rPr lang="en-US" dirty="0" smtClean="0"/>
              <a:t>to meet g-2</a:t>
            </a:r>
          </a:p>
          <a:p>
            <a:r>
              <a:rPr lang="en-US" dirty="0" smtClean="0"/>
              <a:t>Cavities also need to be able to</a:t>
            </a:r>
            <a:br>
              <a:rPr lang="en-US" dirty="0" smtClean="0"/>
            </a:br>
            <a:r>
              <a:rPr lang="en-US" dirty="0" smtClean="0"/>
              <a:t>run CW (continuous wave)</a:t>
            </a:r>
          </a:p>
          <a:p>
            <a:r>
              <a:rPr lang="en-US" dirty="0" smtClean="0"/>
              <a:t>Excessive heat necessitates</a:t>
            </a:r>
            <a:br>
              <a:rPr lang="en-US" dirty="0" smtClean="0"/>
            </a:br>
            <a:r>
              <a:rPr lang="en-US" dirty="0" smtClean="0"/>
              <a:t>the design of new cavities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065606"/>
              </p:ext>
            </p:extLst>
          </p:nvPr>
        </p:nvGraphicFramePr>
        <p:xfrm>
          <a:off x="914400" y="4827444"/>
          <a:ext cx="3296306" cy="138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8153"/>
                <a:gridCol w="1648153"/>
              </a:tblGrid>
              <a:tr h="59471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Bunch Length Requirements</a:t>
                      </a:r>
                    </a:p>
                    <a:p>
                      <a:pPr algn="ctr"/>
                      <a:r>
                        <a:rPr lang="en-US" dirty="0" smtClean="0"/>
                        <a:t>Full</a:t>
                      </a:r>
                      <a:r>
                        <a:rPr lang="en-US" baseline="0" dirty="0" smtClean="0"/>
                        <a:t> width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Mu2e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g-2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 nsec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149 nsec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624113" cy="384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00" y="4648200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= 31 nsec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37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Placement/Use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Seven new </a:t>
            </a:r>
            <a:r>
              <a:rPr lang="en-US" dirty="0" smtClean="0"/>
              <a:t>2.5 MHz cavities</a:t>
            </a:r>
            <a:br>
              <a:rPr lang="en-US" dirty="0" smtClean="0"/>
            </a:br>
            <a:r>
              <a:rPr lang="en-US" dirty="0" smtClean="0"/>
              <a:t>for Recycler Ring</a:t>
            </a:r>
          </a:p>
          <a:p>
            <a:r>
              <a:rPr lang="en-US" dirty="0" smtClean="0"/>
              <a:t>One new 2.4 MHz cavity for</a:t>
            </a:r>
            <a:br>
              <a:rPr lang="en-US" dirty="0" smtClean="0"/>
            </a:br>
            <a:r>
              <a:rPr lang="en-US" dirty="0" smtClean="0"/>
              <a:t>Delivery Ring</a:t>
            </a:r>
            <a:endParaRPr lang="en-US" dirty="0"/>
          </a:p>
          <a:p>
            <a:r>
              <a:rPr lang="en-US" dirty="0" smtClean="0"/>
              <a:t>Recycler Ring will create four</a:t>
            </a:r>
            <a:br>
              <a:rPr lang="en-US" dirty="0" smtClean="0"/>
            </a:br>
            <a:r>
              <a:rPr lang="en-US" dirty="0" smtClean="0"/>
              <a:t>bunches which are extracted</a:t>
            </a:r>
            <a:br>
              <a:rPr lang="en-US" dirty="0" smtClean="0"/>
            </a:br>
            <a:r>
              <a:rPr lang="en-US" dirty="0" smtClean="0"/>
              <a:t>one at a time into the</a:t>
            </a:r>
            <a:br>
              <a:rPr lang="en-US" dirty="0" smtClean="0"/>
            </a:br>
            <a:r>
              <a:rPr lang="en-US" dirty="0" smtClean="0"/>
              <a:t>Delivery Ring</a:t>
            </a:r>
          </a:p>
          <a:p>
            <a:r>
              <a:rPr lang="en-US" dirty="0" smtClean="0"/>
              <a:t>Delivery Ring 2.4 MHz cavity</a:t>
            </a:r>
            <a:br>
              <a:rPr lang="en-US" dirty="0" smtClean="0"/>
            </a:br>
            <a:r>
              <a:rPr lang="en-US" dirty="0" smtClean="0"/>
              <a:t>will be used to preserve bunch</a:t>
            </a:r>
            <a:br>
              <a:rPr lang="en-US" dirty="0" smtClean="0"/>
            </a:br>
            <a:r>
              <a:rPr lang="en-US" dirty="0" smtClean="0"/>
              <a:t>width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36753" r="55551" b="6335"/>
          <a:stretch/>
        </p:blipFill>
        <p:spPr>
          <a:xfrm>
            <a:off x="5153025" y="838200"/>
            <a:ext cx="381000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the Cavity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cavities require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ater cooling system</a:t>
            </a:r>
          </a:p>
          <a:p>
            <a:pPr lvl="2"/>
            <a:r>
              <a:rPr lang="en-US" dirty="0" smtClean="0"/>
              <a:t>The copper tubing needs to be able to enter/exit the cavity without causing an electrical arc due to potential differences</a:t>
            </a:r>
          </a:p>
          <a:p>
            <a:pPr lvl="1"/>
            <a:r>
              <a:rPr lang="en-US" dirty="0" smtClean="0"/>
              <a:t>Resonance at 2.4/2.5 MHz</a:t>
            </a:r>
          </a:p>
          <a:p>
            <a:pPr lvl="2"/>
            <a:r>
              <a:rPr lang="en-US" dirty="0" smtClean="0"/>
              <a:t>This requirement is a condition of the experiments and parameters of the accelerating systems at Fermilab</a:t>
            </a:r>
          </a:p>
          <a:p>
            <a:pPr lvl="1"/>
            <a:r>
              <a:rPr lang="en-US" dirty="0" smtClean="0"/>
              <a:t>Small footprint due to limited tunnel space</a:t>
            </a:r>
          </a:p>
          <a:p>
            <a:pPr lvl="1"/>
            <a:r>
              <a:rPr lang="en-US" dirty="0" smtClean="0"/>
              <a:t>Sufficient gap voltage (10kV)</a:t>
            </a:r>
          </a:p>
          <a:p>
            <a:pPr lvl="2"/>
            <a:r>
              <a:rPr lang="en-US" dirty="0" smtClean="0"/>
              <a:t>Simulations of the beam show that the </a:t>
            </a:r>
            <a:r>
              <a:rPr lang="en-US" dirty="0" smtClean="0"/>
              <a:t>cavities need </a:t>
            </a:r>
            <a:r>
              <a:rPr lang="en-US" dirty="0" smtClean="0"/>
              <a:t>10kV difference across the gap</a:t>
            </a:r>
            <a:endParaRPr lang="en-US" dirty="0"/>
          </a:p>
          <a:p>
            <a:pPr lvl="1"/>
            <a:r>
              <a:rPr lang="en-US" dirty="0"/>
              <a:t>A matched load for </a:t>
            </a:r>
            <a:r>
              <a:rPr lang="en-US" dirty="0" smtClean="0"/>
              <a:t>power transfer </a:t>
            </a:r>
            <a:r>
              <a:rPr lang="en-US" dirty="0"/>
              <a:t>efficiency</a:t>
            </a:r>
          </a:p>
          <a:p>
            <a:pPr lvl="2"/>
            <a:r>
              <a:rPr lang="en-US" dirty="0"/>
              <a:t>If our cavity does not appear like a 50 ohm system, power will be reflected back into the amplifiers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37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Cavity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Significant factors are:</a:t>
            </a:r>
          </a:p>
          <a:p>
            <a:pPr lvl="1"/>
            <a:r>
              <a:rPr lang="en-US" sz="1800" dirty="0" smtClean="0"/>
              <a:t>Inner/outer conductor radius</a:t>
            </a:r>
          </a:p>
          <a:p>
            <a:pPr lvl="1"/>
            <a:r>
              <a:rPr lang="en-US" sz="1800" dirty="0" smtClean="0"/>
              <a:t>Dielectric </a:t>
            </a:r>
            <a:r>
              <a:rPr lang="en-US" sz="1800" dirty="0"/>
              <a:t>material</a:t>
            </a:r>
          </a:p>
          <a:p>
            <a:pPr lvl="1"/>
            <a:r>
              <a:rPr lang="en-US" sz="1800" dirty="0" smtClean="0"/>
              <a:t>Length</a:t>
            </a:r>
          </a:p>
          <a:p>
            <a:r>
              <a:rPr lang="en-US" sz="2400" dirty="0" smtClean="0"/>
              <a:t>The cavity will produce a standing wave</a:t>
            </a:r>
            <a:br>
              <a:rPr lang="en-US" sz="2400" dirty="0" smtClean="0"/>
            </a:br>
            <a:r>
              <a:rPr lang="en-US" sz="2400" dirty="0" smtClean="0"/>
              <a:t>similar to the characteristics of a quarter</a:t>
            </a:r>
            <a:br>
              <a:rPr lang="en-US" sz="2400" dirty="0" smtClean="0"/>
            </a:br>
            <a:r>
              <a:rPr lang="en-US" sz="2400" dirty="0" smtClean="0"/>
              <a:t>wave resonator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63" y="3886200"/>
            <a:ext cx="2616811" cy="1955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20" y="1356803"/>
            <a:ext cx="2806054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911353"/>
            <a:ext cx="3200400" cy="1418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30553"/>
            <a:ext cx="4191000" cy="9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Aluminum/Ferrite Stack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147" y="2072548"/>
            <a:ext cx="4388379" cy="329128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3189" r="39500" b="9573"/>
          <a:stretch/>
        </p:blipFill>
        <p:spPr>
          <a:xfrm>
            <a:off x="4522062" y="4257902"/>
            <a:ext cx="1128329" cy="17133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27" y="1371600"/>
            <a:ext cx="3360136" cy="252010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886200" y="2743200"/>
            <a:ext cx="1143002" cy="16192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86200" y="3249693"/>
            <a:ext cx="1143002" cy="255507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912834" y="5283180"/>
            <a:ext cx="544867" cy="12702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912834" y="4661654"/>
            <a:ext cx="544867" cy="89654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 rot="10800000">
            <a:off x="5791200" y="4284128"/>
            <a:ext cx="225070" cy="1569730"/>
          </a:xfrm>
          <a:prstGeom prst="leftBrace">
            <a:avLst>
              <a:gd name="adj1" fmla="val 111731"/>
              <a:gd name="adj2" fmla="val 4972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09754" y="48843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22.5 in.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r="36500"/>
          <a:stretch/>
        </p:blipFill>
        <p:spPr>
          <a:xfrm>
            <a:off x="7010400" y="4227699"/>
            <a:ext cx="1269809" cy="196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31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Cross-section/Components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3120" r="3333" b="10283"/>
          <a:stretch/>
        </p:blipFill>
        <p:spPr>
          <a:xfrm>
            <a:off x="1320790" y="3444149"/>
            <a:ext cx="7636934" cy="2945674"/>
          </a:xfrm>
          <a:prstGeom prst="rect">
            <a:avLst/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t="23828" r="9619" b="10742"/>
          <a:stretch/>
        </p:blipFill>
        <p:spPr>
          <a:xfrm>
            <a:off x="1831251" y="1590384"/>
            <a:ext cx="2776397" cy="1207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32" y="1447800"/>
            <a:ext cx="1433251" cy="10749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3189" r="39500" b="9573"/>
          <a:stretch/>
        </p:blipFill>
        <p:spPr>
          <a:xfrm>
            <a:off x="92043" y="1538537"/>
            <a:ext cx="1128329" cy="171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128" r="47000" b="-2128"/>
          <a:stretch/>
        </p:blipFill>
        <p:spPr>
          <a:xfrm>
            <a:off x="170164" y="4191000"/>
            <a:ext cx="656208" cy="17133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987" y="1020141"/>
            <a:ext cx="2057400" cy="154305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734970" y="3984795"/>
            <a:ext cx="804937" cy="502986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4132" y="5763051"/>
            <a:ext cx="114300" cy="982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624599" y="5324748"/>
            <a:ext cx="8229" cy="487432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609725" y="5402421"/>
            <a:ext cx="0" cy="81133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54132" y="3314394"/>
            <a:ext cx="0" cy="80040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219449" y="2563191"/>
            <a:ext cx="2" cy="2353795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5129732" y="2193949"/>
            <a:ext cx="566219" cy="1997051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8657298" y="3616215"/>
            <a:ext cx="118872" cy="7371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40490" y="4208756"/>
            <a:ext cx="114300" cy="982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>
            <a:off x="619835" y="4244064"/>
            <a:ext cx="8229" cy="487432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26372" y="5605020"/>
            <a:ext cx="713535" cy="194187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609725" y="3579130"/>
            <a:ext cx="0" cy="81133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457325" y="6178240"/>
            <a:ext cx="184214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457325" y="3426020"/>
            <a:ext cx="184214" cy="1828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655009" y="5430626"/>
            <a:ext cx="118872" cy="7371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8229600" y="2329135"/>
            <a:ext cx="425409" cy="1279765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Left Brace 88"/>
          <p:cNvSpPr/>
          <p:nvPr/>
        </p:nvSpPr>
        <p:spPr>
          <a:xfrm rot="5400000">
            <a:off x="5026722" y="-591204"/>
            <a:ext cx="225069" cy="7586126"/>
          </a:xfrm>
          <a:prstGeom prst="leftBrace">
            <a:avLst>
              <a:gd name="adj1" fmla="val 111731"/>
              <a:gd name="adj2" fmla="val 4972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762602" y="2612847"/>
            <a:ext cx="130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~5 ft.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2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Cavity/Water Tubing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Aaron Smith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1AB-57FC-4A24-B6D0-6F41168A67FD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7"/>
          <a:stretch/>
        </p:blipFill>
        <p:spPr>
          <a:xfrm>
            <a:off x="590548" y="1225608"/>
            <a:ext cx="3752852" cy="279870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r="616"/>
          <a:stretch/>
        </p:blipFill>
        <p:spPr>
          <a:xfrm rot="10800000">
            <a:off x="4495800" y="1828800"/>
            <a:ext cx="4480560" cy="3818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r="36500"/>
          <a:stretch/>
        </p:blipFill>
        <p:spPr>
          <a:xfrm rot="16200000" flipV="1">
            <a:off x="1452030" y="3653369"/>
            <a:ext cx="1972736" cy="30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68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17737</TotalTime>
  <Words>691</Words>
  <Application>Microsoft Office PowerPoint</Application>
  <PresentationFormat>On-screen Show (4:3)</PresentationFormat>
  <Paragraphs>184</Paragraphs>
  <Slides>23</Slides>
  <Notes>22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Origin</vt:lpstr>
      <vt:lpstr>Designing a Continuous-Wave RF Cavity for Bunch Rotation in Support of Experiments Mu2e and g-2</vt:lpstr>
      <vt:lpstr>Beam Bunches</vt:lpstr>
      <vt:lpstr>Mu2e and g-2 requirements</vt:lpstr>
      <vt:lpstr>Cavity Placement/Use</vt:lpstr>
      <vt:lpstr>Designing the Cavity</vt:lpstr>
      <vt:lpstr>Resonant Cavity</vt:lpstr>
      <vt:lpstr>Aluminum/Ferrite Stack</vt:lpstr>
      <vt:lpstr>Cavity Cross-section/Components</vt:lpstr>
      <vt:lpstr>Test Cavity/Water Tubing</vt:lpstr>
      <vt:lpstr>Full Cavity</vt:lpstr>
      <vt:lpstr>Power Reflection</vt:lpstr>
      <vt:lpstr>Magnetic Heating/Ferrite</vt:lpstr>
      <vt:lpstr>Electrical Arc</vt:lpstr>
      <vt:lpstr>Z-directional Force</vt:lpstr>
      <vt:lpstr>E-Field Harmonics</vt:lpstr>
      <vt:lpstr>M-Field Harmonics</vt:lpstr>
      <vt:lpstr>Induced Currents</vt:lpstr>
      <vt:lpstr>Characteristic Impedance (Z_o)</vt:lpstr>
      <vt:lpstr>Quality Factor (Q)</vt:lpstr>
      <vt:lpstr>Rshunt (Shunt Impedance)</vt:lpstr>
      <vt:lpstr>Conclusions</vt:lpstr>
      <vt:lpstr>Special Thank You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aarons</dc:creator>
  <cp:lastModifiedBy>aarons</cp:lastModifiedBy>
  <cp:revision>159</cp:revision>
  <dcterms:created xsi:type="dcterms:W3CDTF">2014-07-17T18:06:42Z</dcterms:created>
  <dcterms:modified xsi:type="dcterms:W3CDTF">2014-08-04T12:53:14Z</dcterms:modified>
</cp:coreProperties>
</file>