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2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304" r:id="rId4"/>
    <p:sldId id="305" r:id="rId5"/>
    <p:sldId id="307" r:id="rId6"/>
    <p:sldId id="258" r:id="rId7"/>
    <p:sldId id="263" r:id="rId8"/>
    <p:sldId id="278" r:id="rId9"/>
    <p:sldId id="266" r:id="rId10"/>
    <p:sldId id="276" r:id="rId11"/>
    <p:sldId id="275" r:id="rId12"/>
    <p:sldId id="274" r:id="rId13"/>
    <p:sldId id="265" r:id="rId14"/>
    <p:sldId id="282" r:id="rId15"/>
    <p:sldId id="283" r:id="rId16"/>
    <p:sldId id="279" r:id="rId17"/>
    <p:sldId id="264" r:id="rId18"/>
    <p:sldId id="302" r:id="rId19"/>
    <p:sldId id="261" r:id="rId20"/>
    <p:sldId id="300" r:id="rId21"/>
    <p:sldId id="284" r:id="rId22"/>
    <p:sldId id="299" r:id="rId23"/>
    <p:sldId id="303" r:id="rId24"/>
    <p:sldId id="298" r:id="rId25"/>
    <p:sldId id="289" r:id="rId26"/>
    <p:sldId id="309" r:id="rId27"/>
    <p:sldId id="293" r:id="rId28"/>
    <p:sldId id="308" r:id="rId29"/>
    <p:sldId id="311" r:id="rId30"/>
    <p:sldId id="310" r:id="rId31"/>
    <p:sldId id="290" r:id="rId32"/>
    <p:sldId id="291" r:id="rId33"/>
    <p:sldId id="292" r:id="rId34"/>
    <p:sldId id="30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9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E5A95-0765-F141-8255-B5EA00739012}" type="datetimeFigureOut">
              <a:rPr lang="en-US" smtClean="0"/>
              <a:t>8/4/14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907B0-9B90-694A-AB3A-C0C6D53A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94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43423-A064-9A40-8B76-6617A2152B9A}" type="datetimeFigureOut">
              <a:rPr lang="en-US" smtClean="0"/>
              <a:t>8/4/14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815BD-EEEA-D44D-A10D-32FFD002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040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815BD-EEEA-D44D-A10D-32FFD00251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56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815BD-EEEA-D44D-A10D-32FFD00251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28E30-6996-8842-8E66-BB8BB94CF0D3}" type="datetime4">
              <a:rPr lang="en-US" smtClean="0"/>
              <a:t>August 4,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2A64-B645-FC45-B2EC-7F6F523C3E47}" type="datetime4">
              <a:rPr lang="en-US" smtClean="0"/>
              <a:t>August 4,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22C9-A576-394E-A7E0-225C99DDCCA6}" type="datetime4">
              <a:rPr lang="en-US" smtClean="0"/>
              <a:t>August 4,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A433-13D8-4B4D-A873-0BBCBEBF0925}" type="datetime4">
              <a:rPr lang="en-US" smtClean="0"/>
              <a:t>August 4,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6557-DDE4-FD48-82C7-F4C38821E30F}" type="datetime4">
              <a:rPr lang="en-US" smtClean="0"/>
              <a:t>August 4, 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87D6-F24A-0849-B40A-9D6526AC0694}" type="datetime4">
              <a:rPr lang="en-US" smtClean="0"/>
              <a:t>August 4,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D8A3-341C-7340-B59E-10D9061A33DC}" type="datetime4">
              <a:rPr lang="en-US" smtClean="0"/>
              <a:t>August 4,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AFCD-8221-C747-9500-40109E1C333F}" type="datetime4">
              <a:rPr lang="en-US" smtClean="0"/>
              <a:t>August 4,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6406-8942-2D4C-8F00-FF0416019EF6}" type="datetime4">
              <a:rPr lang="en-US" smtClean="0"/>
              <a:t>August 4,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AAA72-2FBE-8449-BAF6-BB482755DF30}" type="datetime4">
              <a:rPr lang="en-US" smtClean="0"/>
              <a:t>August 4,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01E0-81F7-C949-B718-6925CFA628D0}" type="datetime4">
              <a:rPr lang="en-US" smtClean="0"/>
              <a:t>August 4,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F958F26-182C-D04E-8F22-D9ED67E6AF46}" type="datetime4">
              <a:rPr lang="en-US" smtClean="0"/>
              <a:t>August 4,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34.png"/><Relationship Id="rId10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550" y="0"/>
            <a:ext cx="7772400" cy="4571999"/>
          </a:xfrm>
        </p:spPr>
        <p:txBody>
          <a:bodyPr/>
          <a:lstStyle/>
          <a:p>
            <a:r>
              <a:rPr lang="en-US" sz="3600" dirty="0" smtClean="0"/>
              <a:t>Cosmic RAY INDUCED HIGH ENERGY EXTENSIVE AIR SHOWERS:</a:t>
            </a:r>
            <a:br>
              <a:rPr lang="en-US" sz="3600" dirty="0" smtClean="0"/>
            </a:br>
            <a:r>
              <a:rPr lang="en-US" sz="3600" dirty="0" smtClean="0"/>
              <a:t>Exploring EXOTICS in No𝝼A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28320"/>
            <a:ext cx="8147050" cy="1889125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Mehreen Sultana, UNIVERSITY OF GEORGIA</a:t>
            </a:r>
          </a:p>
          <a:p>
            <a:pPr algn="r"/>
            <a:r>
              <a:rPr lang="en-US" dirty="0" smtClean="0"/>
              <a:t>Martin Frank, UNIVERSITY OF VIRGINIA</a:t>
            </a:r>
          </a:p>
          <a:p>
            <a:pPr algn="r"/>
            <a:r>
              <a:rPr lang="en-US" dirty="0" smtClean="0"/>
              <a:t>[</a:t>
            </a:r>
            <a:r>
              <a:rPr lang="en-US" sz="1800" dirty="0" smtClean="0">
                <a:solidFill>
                  <a:schemeClr val="tx1"/>
                </a:solidFill>
              </a:rPr>
              <a:t>SIST Final Presentation, August 4</a:t>
            </a:r>
            <a:r>
              <a:rPr lang="en-US" sz="1800" baseline="30000" dirty="0" smtClean="0">
                <a:solidFill>
                  <a:schemeClr val="tx1"/>
                </a:solidFill>
              </a:rPr>
              <a:t>th</a:t>
            </a:r>
            <a:r>
              <a:rPr lang="en-US" sz="1800" dirty="0" smtClean="0">
                <a:solidFill>
                  <a:schemeClr val="tx1"/>
                </a:solidFill>
              </a:rPr>
              <a:t>, 2014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4" name="Picture 3" descr="Screen Shot 2014-07-21 at 10.28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50" y="5178484"/>
            <a:ext cx="2044700" cy="1485900"/>
          </a:xfrm>
          <a:prstGeom prst="rect">
            <a:avLst/>
          </a:prstGeom>
        </p:spPr>
      </p:pic>
      <p:pic>
        <p:nvPicPr>
          <p:cNvPr id="5" name="Picture 4" descr="Screen Shot 2014-07-21 at 10.43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0" y="5140384"/>
            <a:ext cx="22098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70" y="3333462"/>
            <a:ext cx="1087626" cy="9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5810" y="-2785808"/>
            <a:ext cx="3399987" cy="8971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8018" y="559840"/>
            <a:ext cx="1223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Events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6798" y="643189"/>
            <a:ext cx="3458012" cy="89716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2442" y="3877900"/>
            <a:ext cx="169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Golden Events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0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gAD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7738" y="-2703879"/>
            <a:ext cx="3236129" cy="8971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9357" y="81931"/>
            <a:ext cx="286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Events – Average ADC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8754" y="695149"/>
            <a:ext cx="3458012" cy="8867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9357" y="3399990"/>
            <a:ext cx="333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Golden Events – Average ADC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9696" y="-2651924"/>
            <a:ext cx="3236129" cy="8867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9485" y="81931"/>
            <a:ext cx="342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Events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8755" y="695146"/>
            <a:ext cx="3458012" cy="88676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9485" y="3399989"/>
            <a:ext cx="169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Golden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68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09151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Step 2: </a:t>
            </a:r>
            <a:br>
              <a:rPr lang="en-US" dirty="0" smtClean="0"/>
            </a:br>
            <a:r>
              <a:rPr lang="en-US" dirty="0" smtClean="0">
                <a:solidFill>
                  <a:srgbClr val="000000"/>
                </a:solidFill>
              </a:rPr>
              <a:t>STUDY what they look like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Want to study </a:t>
            </a:r>
            <a:r>
              <a:rPr lang="en-US" u="sng" dirty="0" smtClean="0"/>
              <a:t>multiplicity</a:t>
            </a:r>
            <a:r>
              <a:rPr lang="en-US" dirty="0" smtClean="0"/>
              <a:t> (number of particles) and </a:t>
            </a:r>
            <a:r>
              <a:rPr lang="en-US" u="sng" dirty="0" smtClean="0"/>
              <a:t>directionality</a:t>
            </a:r>
            <a:r>
              <a:rPr lang="en-US" dirty="0" smtClean="0"/>
              <a:t> (angle of track)</a:t>
            </a:r>
          </a:p>
          <a:p>
            <a:r>
              <a:rPr lang="en-US" dirty="0" smtClean="0"/>
              <a:t>Need to reconstruct tracks to find out where they come from in the atmosphere</a:t>
            </a:r>
          </a:p>
          <a:p>
            <a:r>
              <a:rPr lang="en-US" dirty="0" smtClean="0"/>
              <a:t>What is the best approach to extract this information from the data?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Tracking: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HoughTransforms</a:t>
            </a:r>
            <a:r>
              <a:rPr lang="en-US" dirty="0" smtClean="0"/>
              <a:t> – parameterized space, not </a:t>
            </a:r>
            <a:r>
              <a:rPr lang="en-US" dirty="0" err="1" smtClean="0"/>
              <a:t>dependant</a:t>
            </a:r>
            <a:r>
              <a:rPr lang="en-US" dirty="0" smtClean="0"/>
              <a:t> on start and end points, peaks represent tracks in an event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KalmanTrack</a:t>
            </a:r>
            <a:r>
              <a:rPr lang="en-US" dirty="0" smtClean="0"/>
              <a:t>(Merge) – simply draws lines, based on start and end points of a track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5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55783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HoughTransform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9" y="983128"/>
            <a:ext cx="3720449" cy="22580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25" y="983128"/>
            <a:ext cx="3720449" cy="225802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4961139" y="1586631"/>
            <a:ext cx="1102100" cy="11951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2597085"/>
            <a:ext cx="124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Noise Pair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857625"/>
            <a:ext cx="40593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DOCA : Distance of Closest </a:t>
            </a:r>
            <a:r>
              <a:rPr lang="en-US" dirty="0" smtClean="0"/>
              <a:t>Approach</a:t>
            </a:r>
          </a:p>
          <a:p>
            <a:r>
              <a:rPr lang="en-US" sz="2400" dirty="0" smtClean="0"/>
              <a:t>DOCA = </a:t>
            </a:r>
            <a:r>
              <a:rPr lang="en-US" sz="2400" dirty="0" smtClean="0"/>
              <a:t> </a:t>
            </a:r>
            <a:r>
              <a:rPr lang="en-US" sz="2400" i="1" dirty="0" err="1" smtClean="0"/>
              <a:t>z</a:t>
            </a:r>
            <a:r>
              <a:rPr lang="en-US" sz="2400" dirty="0" err="1" smtClean="0"/>
              <a:t>cosθ</a:t>
            </a:r>
            <a:r>
              <a:rPr lang="en-US" sz="2400" dirty="0" smtClean="0"/>
              <a:t> + </a:t>
            </a:r>
            <a:r>
              <a:rPr lang="en-US" sz="2400" i="1" dirty="0" err="1" smtClean="0"/>
              <a:t>x</a:t>
            </a:r>
            <a:r>
              <a:rPr lang="en-US" sz="2400" dirty="0" err="1" smtClean="0"/>
              <a:t>sinθ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9616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7-22 at 6.24.1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/>
          <a:stretch/>
        </p:blipFill>
        <p:spPr>
          <a:xfrm>
            <a:off x="4847669" y="340359"/>
            <a:ext cx="3741580" cy="5910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Kalman</a:t>
            </a:r>
            <a:r>
              <a:rPr lang="en-US" dirty="0" smtClean="0"/>
              <a:t> 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Basically only draws lines based </a:t>
            </a:r>
          </a:p>
          <a:p>
            <a:r>
              <a:rPr lang="en-US" dirty="0"/>
              <a:t>s</a:t>
            </a:r>
            <a:r>
              <a:rPr lang="en-US" dirty="0" smtClean="0"/>
              <a:t>tart and end points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Easy to configure parameters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Does a good job of matching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Takes a very long time for slices</a:t>
            </a:r>
          </a:p>
          <a:p>
            <a:r>
              <a:rPr lang="en-US" dirty="0" smtClean="0"/>
              <a:t>     with large number of hits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Far Detector:</a:t>
            </a:r>
          </a:p>
          <a:p>
            <a:pPr marL="1485900" lvl="2" indent="-342900">
              <a:buFont typeface="Arial"/>
              <a:buChar char="•"/>
            </a:pPr>
            <a:r>
              <a:rPr lang="en-US" dirty="0" err="1" smtClean="0"/>
              <a:t>MaxHitCut</a:t>
            </a:r>
            <a:r>
              <a:rPr lang="en-US" dirty="0" smtClean="0"/>
              <a:t> = 20000!</a:t>
            </a:r>
          </a:p>
          <a:p>
            <a:pPr marL="1485900" lvl="2" indent="-342900">
              <a:buFont typeface="Arial"/>
              <a:buChar char="•"/>
            </a:pPr>
            <a:r>
              <a:rPr lang="en-US" dirty="0" smtClean="0"/>
              <a:t>&gt; 30 minutes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NDOS:</a:t>
            </a:r>
          </a:p>
          <a:p>
            <a:pPr marL="1485900" lvl="2" indent="-342900">
              <a:buFont typeface="Arial"/>
              <a:buChar char="•"/>
            </a:pPr>
            <a:r>
              <a:rPr lang="en-US" dirty="0" err="1" smtClean="0"/>
              <a:t>MaxHitCut</a:t>
            </a:r>
            <a:r>
              <a:rPr lang="en-US" dirty="0" smtClean="0"/>
              <a:t> = 1000</a:t>
            </a:r>
          </a:p>
          <a:p>
            <a:pPr marL="1485900" lvl="2" indent="-342900">
              <a:buFont typeface="Arial"/>
              <a:buChar char="•"/>
            </a:pPr>
            <a:r>
              <a:rPr lang="en-US" dirty="0" smtClean="0"/>
              <a:t>&lt; 10 minutes</a:t>
            </a:r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800100" lvl="1" indent="-342900"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3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d.xzyx-proj.16333.14398.time.Energ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4" y="332602"/>
            <a:ext cx="4313731" cy="32352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933" y="0"/>
            <a:ext cx="408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Without Reconstruction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6" y="332602"/>
            <a:ext cx="4418874" cy="3182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22230" y="0"/>
            <a:ext cx="393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Hough Transform 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5452" y="2934162"/>
            <a:ext cx="2818799" cy="4418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2230" y="3337067"/>
            <a:ext cx="415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Kalman</a:t>
            </a:r>
            <a:r>
              <a:rPr lang="en-US" sz="2400" b="1" dirty="0" smtClean="0"/>
              <a:t> Track Merge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42933" y="4248218"/>
            <a:ext cx="314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NDOS Golden Event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9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81002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Far Detector: </a:t>
            </a:r>
            <a:br>
              <a:rPr lang="en-US" dirty="0" smtClean="0"/>
            </a:br>
            <a:r>
              <a:rPr lang="en-US" dirty="0" smtClean="0"/>
              <a:t>Reconstruction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69178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Module related: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Large number of </a:t>
            </a:r>
            <a:r>
              <a:rPr lang="en-US" dirty="0" err="1" smtClean="0"/>
              <a:t>muon</a:t>
            </a:r>
            <a:r>
              <a:rPr lang="en-US" dirty="0" smtClean="0"/>
              <a:t> tracks recorded in a single slice </a:t>
            </a: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Makes tracking difficult and time consuming because of multiplicity of cell activity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Vertical/Steep Tracks: 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F</a:t>
            </a:r>
            <a:r>
              <a:rPr lang="en-US" dirty="0" smtClean="0"/>
              <a:t>ew hits in one view make it difficult to reconstruct/match tracks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Horizontal tracks appear “broken” because of steepness of the track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Low Multiplicity events were used for actual analysis due to time constraints and unreasonable computational time with the available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8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5284" y="-2815283"/>
            <a:ext cx="3271408" cy="89019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10467" y="194745"/>
            <a:ext cx="24257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multiplicity event</a:t>
            </a:r>
          </a:p>
          <a:p>
            <a:r>
              <a:rPr lang="en-US" dirty="0" smtClean="0"/>
              <a:t>Each track is a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</a:p>
          <a:p>
            <a:r>
              <a:rPr lang="en-US" dirty="0"/>
              <a:t>m</a:t>
            </a:r>
            <a:r>
              <a:rPr lang="en-US" dirty="0" smtClean="0"/>
              <a:t>oving through the </a:t>
            </a:r>
          </a:p>
          <a:p>
            <a:r>
              <a:rPr lang="en-US" dirty="0" smtClean="0"/>
              <a:t>detector </a:t>
            </a:r>
          </a:p>
          <a:p>
            <a:endParaRPr lang="en-US" dirty="0"/>
          </a:p>
          <a:p>
            <a:r>
              <a:rPr lang="en-US" dirty="0" smtClean="0"/>
              <a:t>Note: This was before </a:t>
            </a:r>
          </a:p>
          <a:p>
            <a:r>
              <a:rPr lang="en-US" dirty="0" smtClean="0"/>
              <a:t>the Far Detector was</a:t>
            </a:r>
          </a:p>
          <a:p>
            <a:r>
              <a:rPr lang="en-US" dirty="0"/>
              <a:t>c</a:t>
            </a:r>
            <a:r>
              <a:rPr lang="en-US" dirty="0" smtClean="0"/>
              <a:t>ompleted. </a:t>
            </a:r>
          </a:p>
          <a:p>
            <a:endParaRPr lang="en-US" dirty="0"/>
          </a:p>
        </p:txBody>
      </p:sp>
      <p:pic>
        <p:nvPicPr>
          <p:cNvPr id="6" name="Picture 5" descr="evd.xzyx-proj.14870.172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7363" y="537564"/>
            <a:ext cx="3586588" cy="9054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0467" y="3810234"/>
            <a:ext cx="236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multiplicity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0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vd.xzyx-proj.14870.172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503" y="-464989"/>
            <a:ext cx="3552780" cy="4482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270" y="0"/>
            <a:ext cx="4647730" cy="35527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30366" y="1037675"/>
            <a:ext cx="196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HoughTransform</a:t>
            </a:r>
            <a:endParaRPr lang="en-US" dirty="0"/>
          </a:p>
        </p:txBody>
      </p:sp>
      <p:pic>
        <p:nvPicPr>
          <p:cNvPr id="9" name="Picture 8" descr="evd.xzyx-proj.14870.1727.kalmantrac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0065" y="2824066"/>
            <a:ext cx="3420142" cy="4647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17655" y="4253960"/>
            <a:ext cx="219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KalmanTrackMerge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37804" y="853009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Reconstruction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3609" y="4253960"/>
            <a:ext cx="4066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Far Detector Golden Event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0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891265" cy="1371600"/>
          </a:xfrm>
        </p:spPr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Introduction: </a:t>
            </a:r>
            <a:r>
              <a:rPr lang="en-US" dirty="0" err="1" smtClean="0"/>
              <a:t>NOvA</a:t>
            </a:r>
            <a:r>
              <a:rPr lang="en-US" dirty="0" smtClean="0"/>
              <a:t> Detector Setup, Motivation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Method: Identification and Analysis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Reconstruction/Tracking: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HoughTransform</a:t>
            </a: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KalmanTrackMerge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Future Prospects and </a:t>
            </a:r>
          </a:p>
          <a:p>
            <a:r>
              <a:rPr lang="en-US" dirty="0"/>
              <a:t> </a:t>
            </a:r>
            <a:r>
              <a:rPr lang="en-US" dirty="0" smtClean="0"/>
              <a:t>    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pic>
        <p:nvPicPr>
          <p:cNvPr id="6" name="Picture 5" descr="2014-07-31 14.35.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21" y="2900795"/>
            <a:ext cx="4687969" cy="26369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3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116588" y="2266656"/>
            <a:ext cx="1" cy="36188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16589" y="208199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215331" y="2266656"/>
            <a:ext cx="3045155" cy="41509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90803" y="2266656"/>
            <a:ext cx="41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θ</a:t>
            </a:r>
            <a:r>
              <a:rPr lang="en-US" baseline="-25000" dirty="0" err="1" smtClean="0"/>
              <a:t>Y</a:t>
            </a:r>
            <a:endParaRPr lang="en-US" dirty="0"/>
          </a:p>
        </p:txBody>
      </p:sp>
      <p:sp>
        <p:nvSpPr>
          <p:cNvPr id="14" name="Arc 13"/>
          <p:cNvSpPr/>
          <p:nvPr/>
        </p:nvSpPr>
        <p:spPr>
          <a:xfrm rot="20103981" flipV="1">
            <a:off x="1722998" y="2811514"/>
            <a:ext cx="420613" cy="178629"/>
          </a:xfrm>
          <a:prstGeom prst="arc">
            <a:avLst>
              <a:gd name="adj1" fmla="val 21580153"/>
              <a:gd name="adj2" fmla="val 11467142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2911010"/>
            <a:ext cx="200913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effectLst>
                  <a:outerShdw blurRad="50800" dist="38100" dir="19920000" algn="tl" rotWithShape="0">
                    <a:srgbClr val="000000">
                      <a:alpha val="43000"/>
                    </a:srgbClr>
                  </a:outerShdw>
                </a:effectLst>
              </a:rPr>
              <a:t>Single incoming </a:t>
            </a:r>
            <a:r>
              <a:rPr lang="en-US" dirty="0" err="1" smtClean="0">
                <a:solidFill>
                  <a:srgbClr val="FF6600"/>
                </a:solidFill>
                <a:effectLst>
                  <a:outerShdw blurRad="50800" dist="38100" dir="19920000" algn="tl" rotWithShape="0">
                    <a:srgbClr val="000000">
                      <a:alpha val="43000"/>
                    </a:srgbClr>
                  </a:outerShdw>
                </a:effectLst>
              </a:rPr>
              <a:t>muon</a:t>
            </a:r>
            <a:r>
              <a:rPr lang="en-US" dirty="0" smtClean="0">
                <a:solidFill>
                  <a:srgbClr val="FF6600"/>
                </a:solidFill>
                <a:effectLst>
                  <a:outerShdw blurRad="50800" dist="38100" dir="19920000" algn="tl" rotWithShape="0">
                    <a:srgbClr val="000000">
                      <a:alpha val="43000"/>
                    </a:srgbClr>
                  </a:outerShdw>
                </a:effectLst>
              </a:rPr>
              <a:t> track</a:t>
            </a:r>
            <a:endParaRPr lang="en-US" dirty="0">
              <a:solidFill>
                <a:srgbClr val="FF6600"/>
              </a:solidFill>
              <a:effectLst>
                <a:outerShdw blurRad="50800" dist="38100" dir="1992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644856" y="524021"/>
            <a:ext cx="5207087" cy="4718041"/>
            <a:chOff x="3181709" y="0"/>
            <a:chExt cx="5207087" cy="4718041"/>
          </a:xfrm>
        </p:grpSpPr>
        <p:pic>
          <p:nvPicPr>
            <p:cNvPr id="22" name="Picture 21" descr="FDcoordinat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0"/>
              <a:ext cx="5035996" cy="4718041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3181709" y="152718"/>
              <a:ext cx="3844000" cy="4537355"/>
              <a:chOff x="3181709" y="152718"/>
              <a:chExt cx="3844000" cy="453735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3181709" y="3003343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3980554" y="539088"/>
                <a:ext cx="3045155" cy="4150985"/>
              </a:xfrm>
              <a:prstGeom prst="straightConnector1">
                <a:avLst/>
              </a:prstGeom>
              <a:ln>
                <a:tailEnd type="arrow"/>
              </a:ln>
              <a:scene3d>
                <a:camera prst="orthographicFront">
                  <a:rot lat="19700989" lon="18316359" rev="1548580"/>
                </a:camera>
                <a:lightRig rig="threePt" dir="t"/>
              </a:scene3d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6" name="Arc 25"/>
              <p:cNvSpPr/>
              <p:nvPr/>
            </p:nvSpPr>
            <p:spPr>
              <a:xfrm rot="20103981" flipV="1">
                <a:off x="4946076" y="1833639"/>
                <a:ext cx="478933" cy="326049"/>
              </a:xfrm>
              <a:prstGeom prst="arc">
                <a:avLst>
                  <a:gd name="adj1" fmla="val 21580153"/>
                  <a:gd name="adj2" fmla="val 11467142"/>
                </a:avLst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787252" y="1207577"/>
                <a:ext cx="415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θ</a:t>
                </a:r>
                <a:r>
                  <a:rPr lang="en-US" baseline="-25000" dirty="0" err="1" smtClean="0"/>
                  <a:t>Y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301015" y="152718"/>
                <a:ext cx="20091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</a:rPr>
                  <a:t>Single incoming </a:t>
                </a:r>
                <a:r>
                  <a:rPr lang="en-US" dirty="0" err="1" smtClean="0">
                    <a:solidFill>
                      <a:srgbClr val="FF6600"/>
                    </a:solidFill>
                  </a:rPr>
                  <a:t>muon</a:t>
                </a:r>
                <a:r>
                  <a:rPr lang="en-US" dirty="0" smtClean="0">
                    <a:solidFill>
                      <a:srgbClr val="FF6600"/>
                    </a:solidFill>
                  </a:rPr>
                  <a:t> track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46" y="152718"/>
            <a:ext cx="5791200" cy="910391"/>
          </a:xfrm>
        </p:spPr>
        <p:txBody>
          <a:bodyPr/>
          <a:lstStyle/>
          <a:p>
            <a:r>
              <a:rPr lang="en-US" dirty="0" smtClean="0"/>
              <a:t>Directionality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7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1006" y="427004"/>
            <a:ext cx="326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 of Tracks in Event 1727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 descr="CosThetaTrakcs_1727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0500" y="-790226"/>
            <a:ext cx="5049274" cy="83499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4562" y="1907949"/>
            <a:ext cx="2539904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= 0.535 rad or 30.6</a:t>
            </a:r>
            <a:r>
              <a:rPr lang="en-US" baseline="30000" dirty="0" smtClean="0">
                <a:ln>
                  <a:solidFill>
                    <a:schemeClr val="tx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  <a:p>
            <a:r>
              <a:rPr lang="en-US" sz="2000" baseline="30000" dirty="0" smtClean="0">
                <a:ln>
                  <a:solidFill>
                    <a:schemeClr val="tx1"/>
                  </a:solidFill>
                </a:ln>
              </a:rPr>
              <a:t>(center of the bin)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</a:rPr>
              <a:t> </a:t>
            </a:r>
            <a:endParaRPr lang="en-US" sz="2000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7" name="Straight Arrow Connector 16"/>
          <p:cNvCxnSpPr>
            <a:stCxn id="8" idx="2"/>
          </p:cNvCxnSpPr>
          <p:nvPr/>
        </p:nvCxnSpPr>
        <p:spPr>
          <a:xfrm>
            <a:off x="5844514" y="2585057"/>
            <a:ext cx="1395398" cy="548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1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vd.xzyx-proj.14870.1727.kalmantra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5688" y="-1055689"/>
            <a:ext cx="6857999" cy="89693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93884" y="1575342"/>
            <a:ext cx="34393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there are 18 tracks within the same </a:t>
            </a:r>
            <a:r>
              <a:rPr lang="en-US" dirty="0" err="1" smtClean="0"/>
              <a:t>θ</a:t>
            </a:r>
            <a:r>
              <a:rPr lang="en-US" dirty="0" smtClean="0"/>
              <a:t> </a:t>
            </a:r>
            <a:r>
              <a:rPr lang="en-US" dirty="0" err="1" smtClean="0"/>
              <a:t>binwidth</a:t>
            </a:r>
            <a:r>
              <a:rPr lang="en-US" dirty="0" smtClean="0"/>
              <a:t>, as the plot showed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Angle peaks show multiplicity 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muon</a:t>
            </a:r>
            <a:r>
              <a:rPr lang="en-US" dirty="0" smtClean="0"/>
              <a:t> tracks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6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1006" y="427004"/>
            <a:ext cx="453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 of Tracks in Event 1727 (</a:t>
            </a:r>
            <a:r>
              <a:rPr lang="en-US" dirty="0" err="1" smtClean="0"/>
              <a:t>Rebinned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6801" y="-790226"/>
            <a:ext cx="4756672" cy="8349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575563" y="4868064"/>
            <a:ext cx="3054300" cy="15119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02367" y="4371188"/>
            <a:ext cx="1603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Δθ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Y</a:t>
            </a:r>
            <a:r>
              <a:rPr lang="en-US" sz="2400" dirty="0" smtClean="0">
                <a:solidFill>
                  <a:schemeClr val="tx2"/>
                </a:solidFill>
              </a:rPr>
              <a:t> ~ 1.0</a:t>
            </a:r>
            <a:r>
              <a:rPr lang="en-US" sz="2400" baseline="30000" dirty="0" smtClean="0">
                <a:solidFill>
                  <a:schemeClr val="tx2"/>
                </a:solidFill>
              </a:rPr>
              <a:t>o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3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vd.xzyx-proj.14870.1727.kalmantra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5688" y="-1055689"/>
            <a:ext cx="6857999" cy="89693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5250" y="327709"/>
            <a:ext cx="8316141" cy="24578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20722" y="616381"/>
            <a:ext cx="5415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 Display verification:</a:t>
            </a:r>
          </a:p>
          <a:p>
            <a:r>
              <a:rPr lang="en-US" dirty="0" smtClean="0"/>
              <a:t>We can see that the angle from the vertical is about</a:t>
            </a:r>
          </a:p>
          <a:p>
            <a:r>
              <a:rPr lang="en-US" dirty="0" smtClean="0"/>
              <a:t>(-)30</a:t>
            </a:r>
            <a:r>
              <a:rPr lang="en-US" baseline="30000" dirty="0" smtClean="0"/>
              <a:t>o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413000" y="109236"/>
            <a:ext cx="0" cy="577626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439333" y="1130053"/>
            <a:ext cx="2081389" cy="403577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3035" y="123444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θ</a:t>
            </a:r>
            <a:endParaRPr lang="en-US" dirty="0"/>
          </a:p>
        </p:txBody>
      </p:sp>
      <p:sp>
        <p:nvSpPr>
          <p:cNvPr id="12" name="Arc 11"/>
          <p:cNvSpPr/>
          <p:nvPr/>
        </p:nvSpPr>
        <p:spPr>
          <a:xfrm rot="20766113" flipV="1">
            <a:off x="1824640" y="1631319"/>
            <a:ext cx="539965" cy="380893"/>
          </a:xfrm>
          <a:prstGeom prst="arc">
            <a:avLst>
              <a:gd name="adj1" fmla="val 21248888"/>
              <a:gd name="adj2" fmla="val 11595144"/>
            </a:avLst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93465" y="3099584"/>
            <a:ext cx="36728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Tracks like these can be </a:t>
            </a:r>
          </a:p>
          <a:p>
            <a:r>
              <a:rPr lang="en-US" dirty="0"/>
              <a:t>f</a:t>
            </a:r>
            <a:r>
              <a:rPr lang="en-US" dirty="0" smtClean="0"/>
              <a:t>iltered out by applying a cut to</a:t>
            </a:r>
            <a:endParaRPr lang="en-US" dirty="0"/>
          </a:p>
          <a:p>
            <a:r>
              <a:rPr lang="en-US" dirty="0" smtClean="0"/>
              <a:t>the difference in </a:t>
            </a:r>
          </a:p>
          <a:p>
            <a:r>
              <a:rPr lang="en-US" dirty="0" smtClean="0"/>
              <a:t>angular distribution for each set of </a:t>
            </a:r>
          </a:p>
          <a:p>
            <a:r>
              <a:rPr lang="en-US" dirty="0" smtClean="0"/>
              <a:t>tracks</a:t>
            </a: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3181709" y="3741348"/>
            <a:ext cx="1911756" cy="96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357" y="216855"/>
            <a:ext cx="787620" cy="68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&amp; End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/>
              <a:t>Hough Transforms </a:t>
            </a:r>
            <a:r>
              <a:rPr lang="en-US" dirty="0" smtClean="0"/>
              <a:t>works well in a reasonable time for large number of tracks in a slice in an event .</a:t>
            </a:r>
            <a:endParaRPr lang="en-US" u="sng" dirty="0" smtClean="0"/>
          </a:p>
          <a:p>
            <a:r>
              <a:rPr lang="en-US" u="sng" dirty="0" err="1" smtClean="0"/>
              <a:t>Kalman</a:t>
            </a:r>
            <a:r>
              <a:rPr lang="en-US" u="sng" dirty="0" smtClean="0"/>
              <a:t> Tracking </a:t>
            </a:r>
            <a:r>
              <a:rPr lang="en-US" dirty="0" smtClean="0"/>
              <a:t>took 50 minutes(!) to plot out only a portion of the tracks in an event with a large number of hits. (shown later)</a:t>
            </a:r>
            <a:endParaRPr lang="en-US" dirty="0"/>
          </a:p>
          <a:p>
            <a:r>
              <a:rPr lang="en-US" dirty="0" smtClean="0"/>
              <a:t>Need to see if these two options could be merged</a:t>
            </a:r>
          </a:p>
          <a:p>
            <a:r>
              <a:rPr lang="en-US" dirty="0" smtClean="0"/>
              <a:t>Need to run simulations and reconstruct the particle composition and angular momentum of the showers. </a:t>
            </a:r>
            <a:endParaRPr lang="en-US" dirty="0"/>
          </a:p>
          <a:p>
            <a:r>
              <a:rPr lang="en-US" dirty="0" smtClean="0"/>
              <a:t>Future experimental prospects for this study could be to place smaller surface detectors around the Far Detector to get a sense of the timing, spread, and the multiplicity of the showers as a function of </a:t>
            </a:r>
            <a:r>
              <a:rPr lang="en-US" dirty="0" err="1" smtClean="0"/>
              <a:t>θ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9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059648" cy="588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0040"/>
            <a:ext cx="7620000" cy="43735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pic>
        <p:nvPicPr>
          <p:cNvPr id="6" name="Picture 5" descr="2014_07_17_UVa_IF_group_FN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8" y="983127"/>
            <a:ext cx="3911104" cy="2509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147" y="983128"/>
            <a:ext cx="3746053" cy="2509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73707"/>
            <a:ext cx="1790700" cy="63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30" y="4673223"/>
            <a:ext cx="1910670" cy="1910670"/>
          </a:xfrm>
          <a:prstGeom prst="rect">
            <a:avLst/>
          </a:prstGeom>
        </p:spPr>
      </p:pic>
      <p:pic>
        <p:nvPicPr>
          <p:cNvPr id="10" name="Picture 9" descr="Screen Shot 2014-07-21 at 10.43.0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55" y="2634735"/>
            <a:ext cx="1104900" cy="762000"/>
          </a:xfrm>
          <a:prstGeom prst="rect">
            <a:avLst/>
          </a:prstGeom>
        </p:spPr>
      </p:pic>
      <p:pic>
        <p:nvPicPr>
          <p:cNvPr id="11" name="Picture 10" descr="Screen Shot 2014-07-21 at 10.28.38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89" y="2596942"/>
            <a:ext cx="1225863" cy="824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9" y="4181964"/>
            <a:ext cx="329965" cy="326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155" y="5144470"/>
            <a:ext cx="1797202" cy="1247809"/>
          </a:xfrm>
          <a:prstGeom prst="rect">
            <a:avLst/>
          </a:prstGeom>
        </p:spPr>
      </p:pic>
      <p:pic>
        <p:nvPicPr>
          <p:cNvPr id="14" name="Picture 13" descr="IMG_3764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41" y="3682247"/>
            <a:ext cx="1774859" cy="13311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7298" y="3699413"/>
            <a:ext cx="37898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"/>
                <a:cs typeface="Times"/>
              </a:rPr>
              <a:t>SIST Committee</a:t>
            </a:r>
          </a:p>
          <a:p>
            <a:r>
              <a:rPr lang="en-US" sz="2800" b="1" dirty="0" smtClean="0">
                <a:latin typeface="Times"/>
                <a:cs typeface="Times"/>
              </a:rPr>
              <a:t>Mentors:</a:t>
            </a:r>
          </a:p>
          <a:p>
            <a:r>
              <a:rPr lang="en-US" sz="2800" b="1" dirty="0" smtClean="0">
                <a:latin typeface="Times"/>
                <a:cs typeface="Times"/>
              </a:rPr>
              <a:t>Dave Peterson</a:t>
            </a:r>
          </a:p>
          <a:p>
            <a:r>
              <a:rPr lang="en-US" sz="2800" b="1" dirty="0" err="1" smtClean="0">
                <a:latin typeface="Times"/>
                <a:cs typeface="Times"/>
              </a:rPr>
              <a:t>Mayling</a:t>
            </a:r>
            <a:r>
              <a:rPr lang="en-US" sz="2800" b="1" dirty="0" smtClean="0">
                <a:latin typeface="Times"/>
                <a:cs typeface="Times"/>
              </a:rPr>
              <a:t> Wong-Squires</a:t>
            </a:r>
          </a:p>
          <a:p>
            <a:endParaRPr lang="en-US" sz="2800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8413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EXTRAS/</a:t>
            </a:r>
            <a:r>
              <a:rPr lang="en-US" dirty="0" err="1" smtClean="0"/>
              <a:t>BackUP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74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58420" y="194745"/>
            <a:ext cx="610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FAR DETECTOR                        </a:t>
            </a:r>
            <a:r>
              <a:rPr lang="en-US" b="1" dirty="0" err="1" smtClean="0"/>
              <a:t>vs</a:t>
            </a:r>
            <a:r>
              <a:rPr lang="en-US" b="1" dirty="0" smtClean="0"/>
              <a:t>                          NDOS</a:t>
            </a:r>
            <a:endParaRPr lang="en-US" b="1" dirty="0"/>
          </a:p>
        </p:txBody>
      </p:sp>
      <p:pic>
        <p:nvPicPr>
          <p:cNvPr id="14" name="Picture 13" descr="IMG_37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2" y="983128"/>
            <a:ext cx="3972858" cy="2979643"/>
          </a:xfrm>
          <a:prstGeom prst="rect">
            <a:avLst/>
          </a:prstGeom>
        </p:spPr>
      </p:pic>
      <p:pic>
        <p:nvPicPr>
          <p:cNvPr id="15" name="Picture 14" descr="2014-07-31 14.35.2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40" y="983128"/>
            <a:ext cx="2905031" cy="42695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6805" y="4248219"/>
            <a:ext cx="68303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Notice the number of FEBs (Front End Board,</a:t>
            </a:r>
          </a:p>
          <a:p>
            <a:r>
              <a:rPr lang="en-US" dirty="0"/>
              <a:t>t</a:t>
            </a:r>
            <a:r>
              <a:rPr lang="en-US" dirty="0" smtClean="0"/>
              <a:t>he gold colored boxes) on each detector.</a:t>
            </a:r>
          </a:p>
          <a:p>
            <a:endParaRPr lang="en-US" dirty="0"/>
          </a:p>
          <a:p>
            <a:r>
              <a:rPr lang="en-US" dirty="0" smtClean="0"/>
              <a:t>Data sets are significantly larger in </a:t>
            </a:r>
          </a:p>
          <a:p>
            <a:r>
              <a:rPr lang="en-US" dirty="0" smtClean="0"/>
              <a:t>Far Detector. But you can also see more particles in </a:t>
            </a:r>
            <a:r>
              <a:rPr lang="en-US" dirty="0"/>
              <a:t>F</a:t>
            </a:r>
            <a:r>
              <a:rPr lang="en-US" dirty="0" smtClean="0"/>
              <a:t>ar Detector 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3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pic>
        <p:nvPicPr>
          <p:cNvPr id="2" name="Picture 1" descr="totad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3071" y="-1137324"/>
            <a:ext cx="6400680" cy="9026819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379777" y="60378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DF745-7D3F-47F4-83A3-874385CFAA6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2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– DETECTOR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460184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pic>
        <p:nvPicPr>
          <p:cNvPr id="6" name="Picture 5" descr="IMG_37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60667"/>
            <a:ext cx="6619099" cy="4589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0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d.xzyx-proj.16333.4348_1.Ti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3069" y="644357"/>
            <a:ext cx="3350574" cy="907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074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6255" y="1814186"/>
            <a:ext cx="1603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 WITH </a:t>
            </a:r>
          </a:p>
          <a:p>
            <a:r>
              <a:rPr lang="en-US" dirty="0" smtClean="0"/>
              <a:t>FEB FLASH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87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7611" y="599722"/>
            <a:ext cx="3640666" cy="88758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9276" y="-2829280"/>
            <a:ext cx="3217335" cy="88758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92333" y="4230890"/>
            <a:ext cx="190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HoughTransform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7334"/>
            <a:ext cx="8875890" cy="36406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9276" y="-2829280"/>
            <a:ext cx="3217335" cy="88758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1556" y="4230890"/>
            <a:ext cx="219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KalmanTrackMerge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 descr="evd.xzyx-proj.14870.1830.kalmantra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2832" y="486835"/>
            <a:ext cx="3598334" cy="9144002"/>
          </a:xfrm>
          <a:prstGeom prst="rect">
            <a:avLst/>
          </a:prstGeom>
        </p:spPr>
      </p:pic>
      <p:pic>
        <p:nvPicPr>
          <p:cNvPr id="7" name="Picture 6" descr="evd.xzyx-proj.14870.183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59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379777" y="60378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DF745-7D3F-47F4-83A3-874385CFAA6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pic>
        <p:nvPicPr>
          <p:cNvPr id="2" name="Picture 1" descr="evd.xzyx-proj.14870.268.kalma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1988" y="-1021989"/>
            <a:ext cx="6857999" cy="89019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94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– Detector setup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696"/>
            <a:ext cx="9144000" cy="640322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06475" y="3850420"/>
            <a:ext cx="2653577" cy="2760964"/>
            <a:chOff x="-183954" y="539088"/>
            <a:chExt cx="5035996" cy="4718041"/>
          </a:xfrm>
        </p:grpSpPr>
        <p:pic>
          <p:nvPicPr>
            <p:cNvPr id="7" name="Picture 6" descr="FDcoordinat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954" y="539088"/>
              <a:ext cx="5035996" cy="471804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181709" y="3003343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460184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2283165" y="5230902"/>
            <a:ext cx="529210" cy="11489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67116" y="6379886"/>
            <a:ext cx="106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/>
                <a:cs typeface="Arial Black"/>
              </a:rPr>
              <a:t>Human</a:t>
            </a: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8552" y="6250622"/>
            <a:ext cx="104792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NDOS</a:t>
            </a:r>
          </a:p>
        </p:txBody>
      </p:sp>
    </p:spTree>
    <p:extLst>
      <p:ext uri="{BB962C8B-B14F-4D97-AF65-F5344CB8AC3E}">
        <p14:creationId xmlns:p14="http://schemas.microsoft.com/office/powerpoint/2010/main" val="6766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8728" y="709586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CosMIC</a:t>
            </a:r>
            <a:r>
              <a:rPr lang="en-US" dirty="0" smtClean="0"/>
              <a:t> RAY INDUCED HIGH ENERGY </a:t>
            </a:r>
            <a:r>
              <a:rPr lang="en-US" dirty="0" err="1" smtClean="0"/>
              <a:t>AirSHower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79671" y="755911"/>
            <a:ext cx="1175666" cy="13252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749834" y="2081186"/>
            <a:ext cx="2029837" cy="33916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598631" y="2081186"/>
            <a:ext cx="2181040" cy="33916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901037" y="2081186"/>
            <a:ext cx="1878634" cy="33916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479527" y="2081186"/>
            <a:ext cx="2300144" cy="33916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040835" y="2081186"/>
            <a:ext cx="1738837" cy="3588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019939" y="2081186"/>
            <a:ext cx="759731" cy="3588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231623" y="2081186"/>
            <a:ext cx="548048" cy="33916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779670" y="2081186"/>
            <a:ext cx="0" cy="3225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862852" y="2081186"/>
            <a:ext cx="3916819" cy="3754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1542270" y="2081186"/>
            <a:ext cx="4237401" cy="3588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8" name="Cube 37"/>
          <p:cNvSpPr/>
          <p:nvPr/>
        </p:nvSpPr>
        <p:spPr>
          <a:xfrm>
            <a:off x="3479527" y="5125075"/>
            <a:ext cx="933742" cy="710556"/>
          </a:xfrm>
          <a:prstGeom prst="cube">
            <a:avLst/>
          </a:prstGeom>
          <a:solidFill>
            <a:schemeClr val="accent1">
              <a:satMod val="110000"/>
              <a:alpha val="4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39"/>
          <p:cNvSpPr/>
          <p:nvPr/>
        </p:nvSpPr>
        <p:spPr>
          <a:xfrm>
            <a:off x="4895004" y="5125075"/>
            <a:ext cx="933742" cy="710556"/>
          </a:xfrm>
          <a:prstGeom prst="cube">
            <a:avLst/>
          </a:prstGeom>
          <a:solidFill>
            <a:schemeClr val="accent1">
              <a:satMod val="110000"/>
              <a:alpha val="4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ube 40"/>
          <p:cNvSpPr/>
          <p:nvPr/>
        </p:nvSpPr>
        <p:spPr>
          <a:xfrm>
            <a:off x="1862852" y="5125075"/>
            <a:ext cx="933742" cy="710556"/>
          </a:xfrm>
          <a:prstGeom prst="cube">
            <a:avLst/>
          </a:prstGeom>
          <a:solidFill>
            <a:schemeClr val="accent1">
              <a:satMod val="110000"/>
              <a:alpha val="4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933338" y="2101432"/>
            <a:ext cx="2895408" cy="33713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901037" y="2101432"/>
            <a:ext cx="1844678" cy="35678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4641931" y="2101432"/>
            <a:ext cx="1103783" cy="3523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66323" y="4448002"/>
            <a:ext cx="216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Surface Detectors</a:t>
            </a:r>
            <a:endParaRPr lang="en-US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6429844" y="1224211"/>
            <a:ext cx="168451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Cosmic Ray –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Highly energetic proton or nucleus from space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6248400" y="2081186"/>
            <a:ext cx="0" cy="375444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429844" y="4263336"/>
            <a:ext cx="10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20 km</a:t>
            </a:r>
            <a:endParaRPr lang="en-US" dirty="0"/>
          </a:p>
        </p:txBody>
      </p:sp>
      <p:cxnSp>
        <p:nvCxnSpPr>
          <p:cNvPr id="73" name="Straight Connector 72"/>
          <p:cNvCxnSpPr/>
          <p:nvPr/>
        </p:nvCxnSpPr>
        <p:spPr>
          <a:xfrm>
            <a:off x="166323" y="5885497"/>
            <a:ext cx="857320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25774" y="6065956"/>
            <a:ext cx="192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Ground/Surface</a:t>
            </a:r>
            <a:endParaRPr lang="en-US" b="1" dirty="0"/>
          </a:p>
        </p:txBody>
      </p:sp>
      <p:cxnSp>
        <p:nvCxnSpPr>
          <p:cNvPr id="76" name="Elbow Connector 75"/>
          <p:cNvCxnSpPr>
            <a:stCxn id="61" idx="2"/>
            <a:endCxn id="41" idx="2"/>
          </p:cNvCxnSpPr>
          <p:nvPr/>
        </p:nvCxnSpPr>
        <p:spPr>
          <a:xfrm rot="16200000" flipH="1">
            <a:off x="1178763" y="4885083"/>
            <a:ext cx="751839" cy="61633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9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-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4601845"/>
          </a:xfrm>
        </p:spPr>
        <p:txBody>
          <a:bodyPr>
            <a:normAutofit/>
          </a:bodyPr>
          <a:lstStyle/>
          <a:p>
            <a:r>
              <a:rPr lang="en-US" dirty="0" smtClean="0"/>
              <a:t>Want to study highly energetic cosmic ray induced air showers</a:t>
            </a:r>
          </a:p>
          <a:p>
            <a:r>
              <a:rPr lang="en-US" dirty="0" smtClean="0"/>
              <a:t>Majority of particles produced in first interactions are </a:t>
            </a:r>
            <a:r>
              <a:rPr lang="en-US" dirty="0" err="1" smtClean="0"/>
              <a:t>pions</a:t>
            </a:r>
            <a:r>
              <a:rPr lang="en-US" dirty="0" smtClean="0"/>
              <a:t> and </a:t>
            </a:r>
            <a:r>
              <a:rPr lang="en-US" dirty="0" err="1" smtClean="0"/>
              <a:t>kaons</a:t>
            </a:r>
            <a:r>
              <a:rPr lang="en-US" dirty="0" smtClean="0"/>
              <a:t> which produce large number of </a:t>
            </a:r>
            <a:r>
              <a:rPr lang="en-US" dirty="0" err="1" smtClean="0"/>
              <a:t>muons</a:t>
            </a:r>
            <a:r>
              <a:rPr lang="en-US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E</a:t>
            </a:r>
            <a:r>
              <a:rPr lang="en-US" dirty="0" smtClean="0"/>
              <a:t>asily detectable at sea level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Most of the electrons are absorbed/scattered/canceled out in the overburden above the detector</a:t>
            </a:r>
          </a:p>
          <a:p>
            <a:r>
              <a:rPr lang="en-US" dirty="0" smtClean="0"/>
              <a:t>Best chance to study air showers in </a:t>
            </a:r>
            <a:r>
              <a:rPr lang="en-US" dirty="0" err="1" smtClean="0"/>
              <a:t>NOvA</a:t>
            </a:r>
            <a:r>
              <a:rPr lang="en-US" dirty="0" smtClean="0"/>
              <a:t> detectors is through </a:t>
            </a:r>
            <a:r>
              <a:rPr lang="en-US" dirty="0" err="1" smtClean="0"/>
              <a:t>muons</a:t>
            </a:r>
            <a:endParaRPr lang="en-US" dirty="0" smtClean="0"/>
          </a:p>
          <a:p>
            <a:r>
              <a:rPr lang="en-US" dirty="0" err="1" smtClean="0"/>
              <a:t>NOvA</a:t>
            </a:r>
            <a:r>
              <a:rPr lang="en-US" dirty="0" smtClean="0"/>
              <a:t> detectors potentially provide a unique opportunity to study their multiplicity and directionality</a:t>
            </a:r>
          </a:p>
          <a:p>
            <a:r>
              <a:rPr lang="en-US" dirty="0" smtClean="0"/>
              <a:t>How?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5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1: </a:t>
            </a:r>
            <a:r>
              <a:rPr lang="en-US" dirty="0" smtClean="0">
                <a:solidFill>
                  <a:srgbClr val="000000"/>
                </a:solidFill>
              </a:rPr>
              <a:t>IDENTIFICATION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Events recorded from detector based on high energy triggers.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NDOS: &gt; 40,000 ADC (Analog-Digital (Converter) Counts)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Far Detector: &gt; 275,000 ADC</a:t>
            </a:r>
          </a:p>
          <a:p>
            <a:r>
              <a:rPr lang="en-US" dirty="0" smtClean="0"/>
              <a:t>Cuts on the data allow further filtering and easier identification</a:t>
            </a:r>
          </a:p>
          <a:p>
            <a:r>
              <a:rPr lang="en-US" dirty="0" smtClean="0"/>
              <a:t>Major distinguishing parameters in raw data (that I know of):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Total ADC per slice – sum of ADC counts from each cell in a slice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Average ADC per Cell per Slice (Total ADC/</a:t>
            </a:r>
            <a:r>
              <a:rPr lang="en-US" dirty="0" err="1" smtClean="0"/>
              <a:t>NCells</a:t>
            </a:r>
            <a:r>
              <a:rPr lang="en-US" dirty="0" smtClean="0"/>
              <a:t>/Slice)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Z extent of the slices/tracks</a:t>
            </a:r>
          </a:p>
          <a:p>
            <a:r>
              <a:rPr lang="en-US" dirty="0" smtClean="0"/>
              <a:t>Noisy and uninteresting events (and slices) can be filtered out by applying cuts to above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4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d.xzyx-proj.16333.14398.time.Energ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52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568" y="1348659"/>
            <a:ext cx="298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Ideal </a:t>
            </a:r>
            <a:r>
              <a:rPr lang="en-US" b="1" dirty="0" err="1" smtClean="0"/>
              <a:t>Muon</a:t>
            </a:r>
            <a:r>
              <a:rPr lang="en-US" b="1" dirty="0" smtClean="0"/>
              <a:t> Shower Event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3379" y="576775"/>
            <a:ext cx="3377242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568" y="3864777"/>
            <a:ext cx="3584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Noise Event</a:t>
            </a:r>
            <a:br>
              <a:rPr lang="en-US" b="1" dirty="0" smtClean="0"/>
            </a:br>
            <a:r>
              <a:rPr lang="en-US" b="1" dirty="0" smtClean="0"/>
              <a:t>(probably an electronics issue)</a:t>
            </a:r>
            <a:endParaRPr lang="en-US" b="1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6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Identification: NDOS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Applied cuts to Total ADC, Average ADC, and Z Extent of the slices to filter out noisy and uninteresting slices</a:t>
            </a:r>
          </a:p>
          <a:p>
            <a:r>
              <a:rPr lang="en-US" dirty="0" smtClean="0"/>
              <a:t>Ideal event candidates (Golden Events) seem to have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(at least) one slice &gt; 40,000 ADC [dependent on multiplicity of tracks]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Average ADC in range 140-170 (in NDOS)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Span most of the detector (large Z extent in both NDOS and Far Detector)</a:t>
            </a:r>
          </a:p>
          <a:p>
            <a:pPr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5885497"/>
            <a:ext cx="1315721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57" y="203200"/>
            <a:ext cx="787620" cy="779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578" y="6395005"/>
            <a:ext cx="29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Mehreen Sultana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165" y="6395005"/>
            <a:ext cx="146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Aug. 4</a:t>
            </a:r>
            <a:r>
              <a:rPr lang="en-US" sz="1600" baseline="30000" dirty="0" smtClean="0">
                <a:solidFill>
                  <a:srgbClr val="BFBFBF"/>
                </a:solidFill>
              </a:rPr>
              <a:t>th</a:t>
            </a:r>
            <a:r>
              <a:rPr lang="en-US" sz="1600" dirty="0" smtClean="0">
                <a:solidFill>
                  <a:srgbClr val="BFBFBF"/>
                </a:solidFill>
              </a:rPr>
              <a:t>, 2014</a:t>
            </a:r>
            <a:endParaRPr lang="en-US" sz="1600" dirty="0">
              <a:solidFill>
                <a:srgbClr val="BFBFB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4774" y="6425783"/>
            <a:ext cx="2347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SIST Final Presentation</a:t>
            </a:r>
            <a:endParaRPr lang="en-US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8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10574</TotalTime>
  <Words>1141</Words>
  <Application>Microsoft Macintosh PowerPoint</Application>
  <PresentationFormat>On-screen Show (4:3)</PresentationFormat>
  <Paragraphs>241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Essential</vt:lpstr>
      <vt:lpstr>Cosmic RAY INDUCED HIGH ENERGY EXTENSIVE AIR SHOWERS: Exploring EXOTICS in No𝝼A</vt:lpstr>
      <vt:lpstr>Outline </vt:lpstr>
      <vt:lpstr>Introduction – DETECTOR SETUP</vt:lpstr>
      <vt:lpstr>Introduction – Detector setup</vt:lpstr>
      <vt:lpstr>CosMIC RAY INDUCED HIGH ENERGY AirSHower</vt:lpstr>
      <vt:lpstr>Introduction - Motivation</vt:lpstr>
      <vt:lpstr>Step 1: IDENTIFICATION</vt:lpstr>
      <vt:lpstr>PowerPoint Presentation</vt:lpstr>
      <vt:lpstr>Identification: NDOS</vt:lpstr>
      <vt:lpstr>PowerPoint Presentation</vt:lpstr>
      <vt:lpstr>PowerPoint Presentation</vt:lpstr>
      <vt:lpstr>PowerPoint Presentation</vt:lpstr>
      <vt:lpstr> Step 2:  STUDY what they look like</vt:lpstr>
      <vt:lpstr>HoughTransform</vt:lpstr>
      <vt:lpstr>Kalman TRACK</vt:lpstr>
      <vt:lpstr>PowerPoint Presentation</vt:lpstr>
      <vt:lpstr>Far Detector:  Reconstruction Problems</vt:lpstr>
      <vt:lpstr>PowerPoint Presentation</vt:lpstr>
      <vt:lpstr>PowerPoint Presentation</vt:lpstr>
      <vt:lpstr>Directionality</vt:lpstr>
      <vt:lpstr>PowerPoint Presentation</vt:lpstr>
      <vt:lpstr>PowerPoint Presentation</vt:lpstr>
      <vt:lpstr>PowerPoint Presentation</vt:lpstr>
      <vt:lpstr>PowerPoint Presentation</vt:lpstr>
      <vt:lpstr>Next Steps &amp; End Notes</vt:lpstr>
      <vt:lpstr>Acknowledgements </vt:lpstr>
      <vt:lpstr>EXTRAS/BackUP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RAY INDUCED HIGH ENERGY AIR SHOWERS: DETECTING PARALLEL MUON TRACKS</dc:title>
  <dc:creator>Mehreen Sultana</dc:creator>
  <cp:lastModifiedBy>Mehreen Sultana</cp:lastModifiedBy>
  <cp:revision>263</cp:revision>
  <dcterms:created xsi:type="dcterms:W3CDTF">2014-07-16T21:27:20Z</dcterms:created>
  <dcterms:modified xsi:type="dcterms:W3CDTF">2014-08-04T14:43:30Z</dcterms:modified>
</cp:coreProperties>
</file>