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96" r:id="rId2"/>
  </p:sldMasterIdLst>
  <p:notesMasterIdLst>
    <p:notesMasterId r:id="rId26"/>
  </p:notesMasterIdLst>
  <p:sldIdLst>
    <p:sldId id="282" r:id="rId3"/>
    <p:sldId id="261" r:id="rId4"/>
    <p:sldId id="283" r:id="rId5"/>
    <p:sldId id="259" r:id="rId6"/>
    <p:sldId id="266" r:id="rId7"/>
    <p:sldId id="268" r:id="rId8"/>
    <p:sldId id="267" r:id="rId9"/>
    <p:sldId id="258" r:id="rId10"/>
    <p:sldId id="275" r:id="rId11"/>
    <p:sldId id="279" r:id="rId12"/>
    <p:sldId id="276" r:id="rId13"/>
    <p:sldId id="274" r:id="rId14"/>
    <p:sldId id="281" r:id="rId15"/>
    <p:sldId id="280" r:id="rId16"/>
    <p:sldId id="271" r:id="rId17"/>
    <p:sldId id="270" r:id="rId18"/>
    <p:sldId id="269" r:id="rId19"/>
    <p:sldId id="272" r:id="rId20"/>
    <p:sldId id="263" r:id="rId21"/>
    <p:sldId id="264" r:id="rId22"/>
    <p:sldId id="277" r:id="rId23"/>
    <p:sldId id="265" r:id="rId24"/>
    <p:sldId id="28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59325" autoAdjust="0"/>
  </p:normalViewPr>
  <p:slideViewPr>
    <p:cSldViewPr>
      <p:cViewPr>
        <p:scale>
          <a:sx n="60" d="100"/>
          <a:sy n="60" d="100"/>
        </p:scale>
        <p:origin x="-17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villa\Desktop\Valve_test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Valve On-Voltage</a:t>
            </a:r>
            <a:r>
              <a:rPr lang="en-US" baseline="0"/>
              <a:t> in Magnetic Field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2"/>
            <c:spPr>
              <a:solidFill>
                <a:schemeClr val="tx1"/>
              </a:solidFill>
            </c:spPr>
          </c:marker>
          <c:xVal>
            <c:numRef>
              <c:f>Sheet1!$A$3:$A$12</c:f>
              <c:numCache>
                <c:formatCode>General</c:formatCode>
                <c:ptCount val="10"/>
                <c:pt idx="0">
                  <c:v>8.15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</c:numCache>
            </c:numRef>
          </c:xVal>
          <c:yVal>
            <c:numRef>
              <c:f>Sheet1!$C$3:$C$12</c:f>
              <c:numCache>
                <c:formatCode>General</c:formatCode>
                <c:ptCount val="10"/>
                <c:pt idx="0">
                  <c:v>14</c:v>
                </c:pt>
                <c:pt idx="1">
                  <c:v>14</c:v>
                </c:pt>
                <c:pt idx="2">
                  <c:v>15</c:v>
                </c:pt>
                <c:pt idx="3">
                  <c:v>15</c:v>
                </c:pt>
                <c:pt idx="4">
                  <c:v>16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22</c:v>
                </c:pt>
                <c:pt idx="9">
                  <c:v>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120960"/>
        <c:axId val="55121536"/>
      </c:scatterChart>
      <c:valAx>
        <c:axId val="5512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</a:t>
                </a:r>
                <a:r>
                  <a:rPr lang="en-US" sz="14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Field (Gauss)</a:t>
                </a:r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5121536"/>
        <c:crosses val="autoZero"/>
        <c:crossBetween val="midCat"/>
      </c:valAx>
      <c:valAx>
        <c:axId val="551215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On-Voltage</a:t>
                </a:r>
                <a:r>
                  <a:rPr lang="en-US" sz="14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(V)</a:t>
                </a:r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7316017316017316E-2"/>
              <c:y val="0.2818144399827347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51209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BBB80-F4F8-4946-ADBA-377CEFEB367C}" type="datetimeFigureOut">
              <a:rPr lang="en-US" smtClean="0"/>
              <a:t>8/3/2014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F6626-42B3-4CFB-9A33-47AC7E1C6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 Baseline Neutrino Facility</a:t>
            </a:r>
          </a:p>
          <a:p>
            <a:r>
              <a:rPr lang="en-US" dirty="0" smtClean="0"/>
              <a:t>Highest </a:t>
            </a:r>
            <a:r>
              <a:rPr lang="en-US" dirty="0" err="1" smtClean="0"/>
              <a:t>intensit</a:t>
            </a:r>
            <a:r>
              <a:rPr lang="en-US" dirty="0" smtClean="0"/>
              <a:t> neutrino beam from here to South Dakota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18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69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Considerations:</a:t>
            </a:r>
          </a:p>
          <a:p>
            <a:r>
              <a:rPr lang="en-US" dirty="0" smtClean="0"/>
              <a:t>-Geometry</a:t>
            </a:r>
            <a:r>
              <a:rPr lang="en-US" baseline="0" dirty="0" smtClean="0"/>
              <a:t> constraints (how many bolts can you fit)</a:t>
            </a:r>
          </a:p>
          <a:p>
            <a:r>
              <a:rPr lang="en-US" baseline="0" dirty="0" smtClean="0"/>
              <a:t>-Don’t want to have to disassemble structure to remove vessel (realized this pretty late)</a:t>
            </a:r>
          </a:p>
          <a:p>
            <a:r>
              <a:rPr lang="en-US" dirty="0" smtClean="0"/>
              <a:t>-but want to keep beam as short as possible to minimize bending stress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33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Found some extra material laying around, and two</a:t>
            </a:r>
            <a:r>
              <a:rPr lang="en-US" baseline="0" dirty="0" smtClean="0"/>
              <a:t> hard working gentlemen put this together for me</a:t>
            </a:r>
          </a:p>
          <a:p>
            <a:endParaRPr lang="en-US" dirty="0" smtClean="0"/>
          </a:p>
          <a:p>
            <a:r>
              <a:rPr lang="en-US" dirty="0" smtClean="0"/>
              <a:t>ALMOST</a:t>
            </a:r>
            <a:r>
              <a:rPr lang="en-US" baseline="0" dirty="0" smtClean="0"/>
              <a:t> screwed up. Luckily the guys that manufactured the frame are patient, and have crane!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02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r>
              <a:rPr lang="en-US" baseline="0" dirty="0" smtClean="0"/>
              <a:t> isn’t actually to creak the seal (though we </a:t>
            </a:r>
            <a:r>
              <a:rPr lang="en-US" baseline="0" dirty="0" err="1" smtClean="0"/>
              <a:t>prob</a:t>
            </a:r>
            <a:r>
              <a:rPr lang="en-US" baseline="0" dirty="0" smtClean="0"/>
              <a:t> will)</a:t>
            </a:r>
          </a:p>
          <a:p>
            <a:r>
              <a:rPr lang="en-US" baseline="0" dirty="0" smtClean="0"/>
              <a:t>-want to determine required load to receive an acceptable leak rate, which for us is on the order of 10^-6 cc/</a:t>
            </a:r>
            <a:r>
              <a:rPr lang="en-US" baseline="0" dirty="0" err="1" smtClean="0"/>
              <a:t>sec.atm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Now that the ball is rolling on the seal testing, we could </a:t>
            </a:r>
            <a:r>
              <a:rPr lang="en-US" baseline="0" dirty="0" err="1" smtClean="0"/>
              <a:t>redeirect</a:t>
            </a:r>
            <a:r>
              <a:rPr lang="en-US" baseline="0" dirty="0" smtClean="0"/>
              <a:t> our attention back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7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Steel shafts, bronze bushings</a:t>
            </a:r>
          </a:p>
          <a:p>
            <a:r>
              <a:rPr lang="en-US" dirty="0" smtClean="0"/>
              <a:t>Window</a:t>
            </a:r>
            <a:r>
              <a:rPr lang="en-US" baseline="0" dirty="0" smtClean="0"/>
              <a:t> lifted using hydraulic system that would be located above ground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87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Rotating ring is rotated using hydraulics, again</a:t>
            </a:r>
            <a:r>
              <a:rPr lang="en-US" sz="1200" baseline="0" dirty="0" smtClean="0"/>
              <a:t> located above ground</a:t>
            </a:r>
          </a:p>
          <a:p>
            <a:pPr marL="171450" indent="-171450">
              <a:buFontTx/>
              <a:buChar char="-"/>
            </a:pPr>
            <a:r>
              <a:rPr lang="en-US" sz="1200" baseline="0" dirty="0" smtClean="0"/>
              <a:t>Advantage is that the seal does not experience the rotation (that’s bad for the seal)</a:t>
            </a:r>
          </a:p>
          <a:p>
            <a:pPr marL="171450" indent="-171450">
              <a:buFontTx/>
              <a:buChar char="-"/>
            </a:pPr>
            <a:r>
              <a:rPr lang="en-US" sz="1200" baseline="0" dirty="0" smtClean="0"/>
              <a:t>Links allow for linear piston motion, allows rotation which will protect from extra loads are the rods</a:t>
            </a:r>
          </a:p>
          <a:p>
            <a:pPr marL="171450" indent="-171450">
              <a:buFontTx/>
              <a:buChar char="-"/>
            </a:pPr>
            <a:r>
              <a:rPr lang="en-US" sz="1200" baseline="0" dirty="0" smtClean="0"/>
              <a:t>Use double acting cylinders</a:t>
            </a:r>
          </a:p>
          <a:p>
            <a:pPr marL="0" indent="0">
              <a:buFontTx/>
              <a:buNone/>
            </a:pPr>
            <a:endParaRPr lang="en-US" sz="1200" baseline="0" dirty="0" smtClean="0"/>
          </a:p>
          <a:p>
            <a:pPr marL="0" indent="0">
              <a:buFontTx/>
              <a:buNone/>
            </a:pPr>
            <a:r>
              <a:rPr lang="en-US" sz="1200" baseline="0" dirty="0" smtClean="0"/>
              <a:t>Beryllium window is “mounted” onto a frame</a:t>
            </a:r>
          </a:p>
          <a:p>
            <a:pPr marL="171450" indent="-171450">
              <a:buFontTx/>
              <a:buChar char="-"/>
            </a:pPr>
            <a:r>
              <a:rPr lang="en-US" sz="1200" baseline="0" dirty="0" smtClean="0"/>
              <a:t>Frame slides up and down the lifting fixture</a:t>
            </a:r>
          </a:p>
          <a:p>
            <a:pPr marL="171450" indent="-171450">
              <a:buFontTx/>
              <a:buChar char="-"/>
            </a:pPr>
            <a:r>
              <a:rPr lang="en-US" sz="1200" baseline="0" dirty="0" smtClean="0"/>
              <a:t>Has “hook” on top that will connect to another hydraulic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18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methods are still left</a:t>
            </a:r>
            <a:r>
              <a:rPr lang="en-US" baseline="0" dirty="0" smtClean="0"/>
              <a:t> to be considered: a wedge analysis, a four-bar mechanism, a robotic system that uses hydraulic wrench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21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-made all pneumatic and electrical connections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8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-made all pneumatic and electrical connections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8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Nx</a:t>
            </a:r>
            <a:r>
              <a:rPr lang="en-US" dirty="0" smtClean="0"/>
              <a:t> is</a:t>
            </a:r>
            <a:r>
              <a:rPr lang="en-US" baseline="0" dirty="0" smtClean="0"/>
              <a:t> solid modeling program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31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Positive helium pressure to manage</a:t>
            </a:r>
            <a:r>
              <a:rPr lang="en-US" baseline="0" dirty="0" smtClean="0"/>
              <a:t> small leaks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Energy effects window material selection, cooling, and shape of window.</a:t>
            </a:r>
            <a:r>
              <a:rPr lang="en-US" baseline="0" dirty="0" smtClean="0"/>
              <a:t> </a:t>
            </a:r>
            <a:r>
              <a:rPr lang="en-US" dirty="0" smtClean="0"/>
              <a:t>Curved because greatly reduces</a:t>
            </a:r>
            <a:r>
              <a:rPr lang="en-US" baseline="0" dirty="0" smtClean="0"/>
              <a:t> normal operating </a:t>
            </a:r>
            <a:r>
              <a:rPr lang="en-US" baseline="0" dirty="0" err="1" smtClean="0"/>
              <a:t>steay</a:t>
            </a:r>
            <a:r>
              <a:rPr lang="en-US" baseline="0" dirty="0" smtClean="0"/>
              <a:t>-state stress values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Looked at materials like titanium, aluminum, and beryllium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Image of proposed decay pipe configuration (tens of feet underground)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Want to be able to remove window without sending somebody down there due to high radiation.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7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</a:t>
            </a:r>
            <a:r>
              <a:rPr lang="en-US" dirty="0" err="1" smtClean="0"/>
              <a:t>ive</a:t>
            </a:r>
            <a:r>
              <a:rPr lang="en-US" dirty="0" smtClean="0"/>
              <a:t> only</a:t>
            </a:r>
            <a:r>
              <a:rPr lang="en-US" baseline="0" dirty="0" smtClean="0"/>
              <a:t> been an engineer for 3 months, but in my extensive experience, the loads required when using </a:t>
            </a:r>
            <a:r>
              <a:rPr lang="en-US" baseline="0" dirty="0" err="1" smtClean="0"/>
              <a:t>orings</a:t>
            </a:r>
            <a:r>
              <a:rPr lang="en-US" baseline="0" dirty="0" smtClean="0"/>
              <a:t> are </a:t>
            </a:r>
            <a:r>
              <a:rPr lang="en-US" baseline="0" dirty="0" err="1" smtClean="0"/>
              <a:t>usualy</a:t>
            </a:r>
            <a:r>
              <a:rPr lang="en-US" baseline="0" dirty="0" smtClean="0"/>
              <a:t> driven by the pressure you are tying to seal…. Not in this case!!</a:t>
            </a:r>
          </a:p>
          <a:p>
            <a:endParaRPr lang="en-US" dirty="0" smtClean="0"/>
          </a:p>
          <a:p>
            <a:r>
              <a:rPr lang="en-US" dirty="0" smtClean="0"/>
              <a:t>I did preliminary calculations using the design guide, then contacted supplier. We both agreed, based on our requirements, that we would need a 130,000lb load!!!</a:t>
            </a:r>
          </a:p>
          <a:p>
            <a:endParaRPr lang="en-US" dirty="0" smtClean="0"/>
          </a:p>
          <a:p>
            <a:r>
              <a:rPr lang="en-US" dirty="0" smtClean="0"/>
              <a:t>Difficult to work with supplier, didn’t really have much info.</a:t>
            </a:r>
          </a:p>
          <a:p>
            <a:r>
              <a:rPr lang="en-US" dirty="0" smtClean="0"/>
              <a:t>So, decided its time to do some testing!!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52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Dave asked around,</a:t>
            </a:r>
            <a:r>
              <a:rPr lang="en-US" baseline="0" dirty="0" smtClean="0"/>
              <a:t> and drove around looking for a flange we could …borrow… to test the seal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bottom one looked the most promising </a:t>
            </a:r>
            <a:r>
              <a:rPr lang="en-US" baseline="0" dirty="0" err="1" smtClean="0"/>
              <a:t>buttt</a:t>
            </a:r>
            <a:r>
              <a:rPr lang="en-US" baseline="0" dirty="0" smtClean="0"/>
              <a:t>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6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Did a little more digging, and realized</a:t>
            </a:r>
            <a:r>
              <a:rPr lang="en-US" baseline="0" dirty="0" smtClean="0"/>
              <a:t> that the groove for the seal was on a vessel that was inside another vessel!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the engineering gods were shining upon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5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a 3000lb vessel showed</a:t>
            </a:r>
            <a:r>
              <a:rPr lang="en-US" baseline="0" dirty="0" smtClean="0"/>
              <a:t> up from NASA! </a:t>
            </a:r>
          </a:p>
          <a:p>
            <a:r>
              <a:rPr lang="en-US" baseline="0" dirty="0" smtClean="0"/>
              <a:t>Flange diameter of 41.25 in, which is very close to the 42in diameter we would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7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Took measurements of the</a:t>
            </a:r>
            <a:r>
              <a:rPr lang="en-US" baseline="0" dirty="0" smtClean="0"/>
              <a:t> vessel and asked the supplier to design a seal for it.</a:t>
            </a:r>
          </a:p>
          <a:p>
            <a:endParaRPr lang="en-US" dirty="0" smtClean="0"/>
          </a:p>
          <a:p>
            <a:r>
              <a:rPr lang="en-US" dirty="0" smtClean="0"/>
              <a:t>At this point, realized that the required load was increased from 130,000lbs to 180,000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lbs</a:t>
            </a:r>
            <a:r>
              <a:rPr lang="en-US" baseline="0" dirty="0" smtClean="0"/>
              <a:t> due to the larger cross-section of the seal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28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6%</a:t>
            </a:r>
            <a:r>
              <a:rPr lang="en-US" baseline="0" dirty="0" smtClean="0"/>
              <a:t> difference in displacement and 12% difference in stress between hand calculation and simulation. </a:t>
            </a:r>
          </a:p>
          <a:p>
            <a:r>
              <a:rPr lang="en-US" baseline="0" dirty="0" smtClean="0"/>
              <a:t>Could be a result of ….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Different values for Poisson ration and modulus of elasticity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47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Tried about 10 different</a:t>
            </a:r>
            <a:r>
              <a:rPr lang="en-US" baseline="0" dirty="0" smtClean="0"/>
              <a:t> loading options:</a:t>
            </a:r>
          </a:p>
          <a:p>
            <a:r>
              <a:rPr lang="en-US" baseline="0" dirty="0" smtClean="0"/>
              <a:t>The three shown here, different combinations of distributed loads</a:t>
            </a:r>
          </a:p>
          <a:p>
            <a:r>
              <a:rPr lang="en-US" baseline="0" dirty="0" smtClean="0"/>
              <a:t>According to ASME Section II Part D, the stress cannot exceed </a:t>
            </a:r>
            <a:r>
              <a:rPr lang="en-US" baseline="0" dirty="0" smtClean="0">
                <a:solidFill>
                  <a:srgbClr val="FFFF00"/>
                </a:solidFill>
              </a:rPr>
              <a:t>a little over 16 </a:t>
            </a:r>
            <a:r>
              <a:rPr lang="en-US" baseline="0" dirty="0" err="1" smtClean="0">
                <a:solidFill>
                  <a:srgbClr val="FFFF00"/>
                </a:solidFill>
              </a:rPr>
              <a:t>ksi</a:t>
            </a:r>
            <a:r>
              <a:rPr lang="en-US" baseline="0" dirty="0" smtClean="0">
                <a:solidFill>
                  <a:srgbClr val="FFFF00"/>
                </a:solidFill>
              </a:rPr>
              <a:t>.</a:t>
            </a:r>
          </a:p>
          <a:p>
            <a:endParaRPr lang="en-US" baseline="0" dirty="0" smtClean="0">
              <a:solidFill>
                <a:srgbClr val="FFFF00"/>
              </a:solidFill>
            </a:endParaRPr>
          </a:p>
          <a:p>
            <a:r>
              <a:rPr lang="en-US" baseline="0" dirty="0" smtClean="0">
                <a:solidFill>
                  <a:srgbClr val="FFFF00"/>
                </a:solidFill>
              </a:rPr>
              <a:t>Had to redo plate analysis when load was changed from 130,000 </a:t>
            </a:r>
            <a:r>
              <a:rPr lang="en-US" baseline="0" dirty="0" err="1" smtClean="0">
                <a:solidFill>
                  <a:srgbClr val="FFFF00"/>
                </a:solidFill>
              </a:rPr>
              <a:t>lbs</a:t>
            </a:r>
            <a:r>
              <a:rPr lang="en-US" baseline="0" dirty="0" smtClean="0">
                <a:solidFill>
                  <a:srgbClr val="FFFF00"/>
                </a:solidFill>
              </a:rPr>
              <a:t> to 180,000 lbs. Final configuration still adequate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626-42B3-4CFB-9A33-47AC7E1C60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3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0F79E-AEED-4DF6-88AD-9D2B379E2D95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0EFF0-3A40-4ABB-ABD6-D7DB6484EAB5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00F-A1CF-486E-AC50-BAA947FC4BE6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C2C0F79E-AEED-4DF6-88AD-9D2B379E2D95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630237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EDF1-1F87-45F7-9E6B-4A3CF9856762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GEM Final Presentation Summer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9ED9-835B-4E55-B1C0-1226D28E87EB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6A29F-6B58-47AB-9B55-93A46FC62F25}" type="datetime1">
              <a:rPr lang="en-US" smtClean="0"/>
              <a:t>8/3/2014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F5C8-4A73-4E11-920F-741C13D142FB}" type="datetime1">
              <a:rPr lang="en-US" smtClean="0"/>
              <a:t>8/3/2014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782637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74EB-2C1D-4FFC-965D-858BBEA15CA4}" type="datetime1">
              <a:rPr lang="en-US" smtClean="0"/>
              <a:t>8/3/2014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GEM Final Presentation Summer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6FBC6-48C9-4658-9449-CEEE5FF9555C}" type="datetime1">
              <a:rPr lang="en-US" smtClean="0"/>
              <a:t>8/3/2014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F721-CF85-4676-8D56-8CCA4D8D40E6}" type="datetime1">
              <a:rPr lang="en-US" smtClean="0"/>
              <a:t>8/3/2014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EDF1-1F87-45F7-9E6B-4A3CF9856762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0A22-5B79-42F8-AE6C-8C6BFF9CC838}" type="datetime1">
              <a:rPr lang="en-US" smtClean="0"/>
              <a:t>8/3/2014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0EFF0-3A40-4ABB-ABD6-D7DB6484EAB5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00F-A1CF-486E-AC50-BAA947FC4BE6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9ED9-835B-4E55-B1C0-1226D28E87EB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6A29F-6B58-47AB-9B55-93A46FC62F25}" type="datetime1">
              <a:rPr lang="en-US" smtClean="0"/>
              <a:t>8/3/2014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F5C8-4A73-4E11-920F-741C13D142FB}" type="datetime1">
              <a:rPr lang="en-US" smtClean="0"/>
              <a:t>8/3/2014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74EB-2C1D-4FFC-965D-858BBEA15CA4}" type="datetime1">
              <a:rPr lang="en-US" smtClean="0"/>
              <a:t>8/3/2014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6FBC6-48C9-4658-9449-CEEE5FF9555C}" type="datetime1">
              <a:rPr lang="en-US" smtClean="0"/>
              <a:t>8/3/2014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F721-CF85-4676-8D56-8CCA4D8D40E6}" type="datetime1">
              <a:rPr lang="en-US" smtClean="0"/>
              <a:t>8/3/2014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0A22-5B79-42F8-AE6C-8C6BFF9CC838}" type="datetime1">
              <a:rPr lang="en-US" smtClean="0"/>
              <a:t>8/3/2014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DF99-1EF0-40B7-B8A5-4EAC070EDB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65A527A2-E26B-485B-915E-CA3C4FD6B15E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C138DF99-1EF0-40B7-B8A5-4EAC070ED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629400" y="64008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E3EB0D9-EF5A-4212-84B5-14625D31B630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/24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5A527A2-E26B-485B-915E-CA3C4FD6B15E}" type="datetime1">
              <a:rPr lang="en-US" smtClean="0"/>
              <a:t>8/3/2014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C138DF99-1EF0-40B7-B8A5-4EAC070ED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629400" y="64008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E3EB0D9-EF5A-4212-84B5-14625D31B630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/23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Mauricio Villa</a:t>
            </a:r>
          </a:p>
          <a:p>
            <a:r>
              <a:rPr lang="en-US" sz="2800" dirty="0" smtClean="0"/>
              <a:t>Dave </a:t>
            </a:r>
            <a:r>
              <a:rPr lang="en-US" sz="2800" dirty="0" err="1" smtClean="0"/>
              <a:t>Pushka</a:t>
            </a:r>
            <a:r>
              <a:rPr lang="en-US" sz="2800" dirty="0" smtClean="0"/>
              <a:t>, Eric James</a:t>
            </a:r>
          </a:p>
          <a:p>
            <a:r>
              <a:rPr lang="en-US" sz="2800" dirty="0" smtClean="0"/>
              <a:t>GEM Summer 2014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of a Removable Decay Pipe Window for LBNF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6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4"/>
          <a:stretch/>
        </p:blipFill>
        <p:spPr>
          <a:xfrm>
            <a:off x="990600" y="3352800"/>
            <a:ext cx="7467600" cy="285835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6"/>
          <a:stretch/>
        </p:blipFill>
        <p:spPr>
          <a:xfrm>
            <a:off x="1028700" y="533400"/>
            <a:ext cx="7429500" cy="282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58837"/>
          </a:xfrm>
        </p:spPr>
        <p:txBody>
          <a:bodyPr/>
          <a:lstStyle/>
          <a:p>
            <a:r>
              <a:rPr lang="en-US" dirty="0" smtClean="0"/>
              <a:t>Beam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4795014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00" y="1447798"/>
            <a:ext cx="3810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Failure Modes:</a:t>
            </a:r>
          </a:p>
          <a:p>
            <a:r>
              <a:rPr lang="en-US" dirty="0" smtClean="0"/>
              <a:t>Tension rupture of angles</a:t>
            </a:r>
          </a:p>
          <a:p>
            <a:r>
              <a:rPr lang="en-US" dirty="0" smtClean="0"/>
              <a:t>Bolt shear</a:t>
            </a:r>
          </a:p>
          <a:p>
            <a:r>
              <a:rPr lang="en-US" dirty="0" smtClean="0"/>
              <a:t>Bolt bearing on angles</a:t>
            </a:r>
          </a:p>
          <a:p>
            <a:r>
              <a:rPr lang="en-US" dirty="0" smtClean="0"/>
              <a:t>Shear yielding of angles</a:t>
            </a:r>
          </a:p>
          <a:p>
            <a:r>
              <a:rPr lang="en-US" dirty="0" smtClean="0"/>
              <a:t>Shear rupture of angles</a:t>
            </a:r>
          </a:p>
          <a:p>
            <a:r>
              <a:rPr lang="en-US" dirty="0" smtClean="0"/>
              <a:t>Block shear rupture of angles</a:t>
            </a:r>
          </a:p>
          <a:p>
            <a:r>
              <a:rPr lang="en-US" dirty="0"/>
              <a:t>Yielding due to bending of beam</a:t>
            </a:r>
          </a:p>
          <a:p>
            <a:r>
              <a:rPr lang="en-US" dirty="0"/>
              <a:t>Lateral torsional Buckling </a:t>
            </a:r>
          </a:p>
          <a:p>
            <a:r>
              <a:rPr lang="en-US" dirty="0" smtClean="0"/>
              <a:t>Bolt bearing of beam web</a:t>
            </a:r>
          </a:p>
          <a:p>
            <a:r>
              <a:rPr lang="en-US" dirty="0" smtClean="0"/>
              <a:t>Block shear rupture of beam web</a:t>
            </a:r>
          </a:p>
          <a:p>
            <a:r>
              <a:rPr lang="en-US" dirty="0" smtClean="0"/>
              <a:t>Flexural rupture of coped section</a:t>
            </a:r>
          </a:p>
          <a:p>
            <a:r>
              <a:rPr lang="en-US" dirty="0" smtClean="0"/>
              <a:t>Local web buckling at coped section</a:t>
            </a:r>
          </a:p>
          <a:p>
            <a:r>
              <a:rPr lang="en-US" dirty="0" smtClean="0"/>
              <a:t>Shear yielding of web</a:t>
            </a:r>
          </a:p>
          <a:p>
            <a:r>
              <a:rPr lang="en-US" dirty="0" smtClean="0"/>
              <a:t>Shear rupture of web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3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GEM Final Presentation Summer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"/>
            <a:ext cx="4238342" cy="3915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7"/>
          <a:stretch/>
        </p:blipFill>
        <p:spPr>
          <a:xfrm>
            <a:off x="5029200" y="4419600"/>
            <a:ext cx="3962400" cy="1555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4" b="6411"/>
          <a:stretch/>
        </p:blipFill>
        <p:spPr>
          <a:xfrm>
            <a:off x="0" y="0"/>
            <a:ext cx="4311199" cy="4635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7"/>
          <a:stretch/>
        </p:blipFill>
        <p:spPr>
          <a:xfrm>
            <a:off x="0" y="4572000"/>
            <a:ext cx="3257550" cy="210209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419600" y="0"/>
            <a:ext cx="0" cy="6019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19600" y="4267200"/>
            <a:ext cx="4724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8" r="58057"/>
          <a:stretch/>
        </p:blipFill>
        <p:spPr>
          <a:xfrm>
            <a:off x="7162800" y="5966170"/>
            <a:ext cx="1661971" cy="3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r="26000" b="20222"/>
          <a:stretch/>
        </p:blipFill>
        <p:spPr>
          <a:xfrm>
            <a:off x="4572000" y="1600200"/>
            <a:ext cx="4137660" cy="39809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58837"/>
          </a:xfrm>
        </p:spPr>
        <p:txBody>
          <a:bodyPr>
            <a:normAutofit/>
          </a:bodyPr>
          <a:lstStyle/>
          <a:p>
            <a:r>
              <a:rPr lang="en-US" dirty="0" smtClean="0"/>
              <a:t>TA-DA!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457" y="2396144"/>
            <a:ext cx="4684222" cy="263513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58837"/>
          </a:xfrm>
        </p:spPr>
        <p:txBody>
          <a:bodyPr/>
          <a:lstStyle/>
          <a:p>
            <a:r>
              <a:rPr lang="en-US" dirty="0" smtClean="0"/>
              <a:t>Next Steps for Seal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59163"/>
            <a:ext cx="5410201" cy="1717437"/>
          </a:xfrm>
        </p:spPr>
        <p:txBody>
          <a:bodyPr>
            <a:normAutofit/>
          </a:bodyPr>
          <a:lstStyle/>
          <a:p>
            <a:r>
              <a:rPr lang="en-US" dirty="0" smtClean="0"/>
              <a:t>Spec hydraulic system </a:t>
            </a:r>
          </a:p>
          <a:p>
            <a:r>
              <a:rPr lang="en-US" dirty="0" smtClean="0"/>
              <a:t>Order Helicoflex Seals</a:t>
            </a:r>
          </a:p>
          <a:p>
            <a:r>
              <a:rPr lang="en-US" dirty="0" smtClean="0"/>
              <a:t>Break some seals!!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733800"/>
            <a:ext cx="3365165" cy="2310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54" y="1295400"/>
            <a:ext cx="3157446" cy="231343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www.enerpac.com/en-us/sites/default/files/imagecache/240x214/products/rcs-rsm-series_240x214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43611"/>
            <a:ext cx="2531427" cy="225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5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011237"/>
          </a:xfrm>
        </p:spPr>
        <p:txBody>
          <a:bodyPr/>
          <a:lstStyle/>
          <a:p>
            <a:r>
              <a:rPr lang="en-US" dirty="0" smtClean="0"/>
              <a:t>“Autoclave” Conceptual Design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6" name="Content Placeholder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0" t="1" r="15365" b="336"/>
          <a:stretch/>
        </p:blipFill>
        <p:spPr>
          <a:xfrm>
            <a:off x="704850" y="1752600"/>
            <a:ext cx="4705350" cy="4475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5" r="42083"/>
          <a:stretch/>
        </p:blipFill>
        <p:spPr>
          <a:xfrm>
            <a:off x="6477000" y="1182170"/>
            <a:ext cx="1466850" cy="499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935037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Autcoclave</a:t>
            </a:r>
            <a:r>
              <a:rPr lang="en-US" dirty="0" smtClean="0"/>
              <a:t>” Conceptual Design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8" r="22996" b="12969"/>
          <a:stretch/>
        </p:blipFill>
        <p:spPr>
          <a:xfrm>
            <a:off x="2667000" y="1676935"/>
            <a:ext cx="2883675" cy="43428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5" t="4809" r="27188" b="14258"/>
          <a:stretch/>
        </p:blipFill>
        <p:spPr>
          <a:xfrm>
            <a:off x="152400" y="1829068"/>
            <a:ext cx="2402701" cy="4038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8" t="5621" r="15200" b="10964"/>
          <a:stretch/>
        </p:blipFill>
        <p:spPr>
          <a:xfrm>
            <a:off x="5538750" y="1705243"/>
            <a:ext cx="3482158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9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utoclave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663" y="1447800"/>
            <a:ext cx="6924675" cy="395128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“Autoclave”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658810"/>
              </p:ext>
            </p:extLst>
          </p:nvPr>
        </p:nvGraphicFramePr>
        <p:xfrm>
          <a:off x="4114800" y="2247900"/>
          <a:ext cx="4356100" cy="3238500"/>
        </p:xfrm>
        <a:graphic>
          <a:graphicData uri="http://schemas.openxmlformats.org/drawingml/2006/table">
            <a:tbl>
              <a:tblPr/>
              <a:tblGrid>
                <a:gridCol w="2579270"/>
                <a:gridCol w="1165448"/>
                <a:gridCol w="611382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First-Order Analysis of "Autoclave" Closure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Helicoflex Seal Diameter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in.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Fraction of Circumference used by teeth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Bearing Pressure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psi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Number of teeth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Inclination Angle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degrees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Static Friction Coefficient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Tooth Cicrcle Diameter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Req. Compression Force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173,246.27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lbs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Contact Area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in^2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Tooth Width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Tooth Length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Tooth Height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Force Requried to Tighten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37,172.20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lbs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Torque Required to Tighten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780,616.12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lbs 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65,051.34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lbs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752600"/>
            <a:ext cx="2190750" cy="30289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5123293"/>
            <a:ext cx="2343150" cy="66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706437"/>
          </a:xfrm>
        </p:spPr>
        <p:txBody>
          <a:bodyPr/>
          <a:lstStyle/>
          <a:p>
            <a:r>
              <a:rPr lang="en-US" dirty="0" smtClean="0"/>
              <a:t>Valve Testing in Magnetic Field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3657600" cy="2743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36576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8006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Evaluate operation in fields ~1000 Gauss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Extensive engineering analysis for mounting mechanism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Both functioned normally…almost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9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96000"/>
              </a:schemeClr>
              <a:schemeClr val="bg1">
                <a:tint val="98000"/>
              </a:schemeClr>
            </a:duotone>
          </a:blip>
          <a:tile tx="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782637"/>
          </a:xfrm>
        </p:spPr>
        <p:txBody>
          <a:bodyPr/>
          <a:lstStyle/>
          <a:p>
            <a:r>
              <a:rPr lang="en-US" sz="4400" dirty="0" smtClean="0"/>
              <a:t>Project Specifications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599"/>
            <a:ext cx="3013062" cy="4800601"/>
          </a:xfrm>
        </p:spPr>
        <p:txBody>
          <a:bodyPr>
            <a:noAutofit/>
          </a:bodyPr>
          <a:lstStyle/>
          <a:p>
            <a:pPr>
              <a:buClr>
                <a:schemeClr val="accent5"/>
              </a:buClr>
            </a:pPr>
            <a:r>
              <a:rPr lang="en-US" sz="2200" dirty="0" smtClean="0"/>
              <a:t>Positive Helium pressure 5psig</a:t>
            </a:r>
          </a:p>
          <a:p>
            <a:pPr>
              <a:buClr>
                <a:schemeClr val="accent5"/>
              </a:buClr>
            </a:pPr>
            <a:r>
              <a:rPr lang="en-US" sz="2200" dirty="0" smtClean="0"/>
              <a:t>Operation at 700 kW and 2.3MW</a:t>
            </a:r>
          </a:p>
          <a:p>
            <a:pPr>
              <a:buClr>
                <a:schemeClr val="accent5"/>
              </a:buClr>
            </a:pPr>
            <a:r>
              <a:rPr lang="en-US" sz="2200" dirty="0" smtClean="0"/>
              <a:t>Window diameter of 1 meter</a:t>
            </a:r>
          </a:p>
          <a:p>
            <a:pPr>
              <a:buClr>
                <a:schemeClr val="accent5"/>
              </a:buClr>
            </a:pPr>
            <a:r>
              <a:rPr lang="en-US" sz="2200" dirty="0" smtClean="0"/>
              <a:t>Previous analysis suggests that window should be curved and made of beryllium</a:t>
            </a:r>
          </a:p>
          <a:p>
            <a:pPr>
              <a:buClr>
                <a:schemeClr val="accent5"/>
              </a:buClr>
            </a:pPr>
            <a:r>
              <a:rPr lang="en-US" sz="2200" dirty="0" smtClean="0"/>
              <a:t>Remotely Removable 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GEM Final Presentation Summer 2014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93" y="1371600"/>
            <a:ext cx="5871858" cy="4525963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457199" y="5029200"/>
            <a:ext cx="2749293" cy="45720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6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477837"/>
          </a:xfrm>
        </p:spPr>
        <p:txBody>
          <a:bodyPr/>
          <a:lstStyle/>
          <a:p>
            <a:r>
              <a:rPr lang="en-US" sz="4400" dirty="0" smtClean="0"/>
              <a:t>Valve Testing in Magnetic Field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48006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Evaluate operation in fields ~1000 Gauss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Both functioned normally…almost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162384"/>
              </p:ext>
            </p:extLst>
          </p:nvPr>
        </p:nvGraphicFramePr>
        <p:xfrm>
          <a:off x="1840706" y="1321594"/>
          <a:ext cx="5462588" cy="3479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15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58837"/>
          </a:xfrm>
        </p:spPr>
        <p:txBody>
          <a:bodyPr/>
          <a:lstStyle/>
          <a:p>
            <a:r>
              <a:rPr lang="en-US" sz="4400" dirty="0" smtClean="0"/>
              <a:t>See, I learned something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72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Exposure to Siemens NX </a:t>
            </a:r>
          </a:p>
          <a:p>
            <a:r>
              <a:rPr lang="en-US" dirty="0" smtClean="0"/>
              <a:t>Exposure to FEA (NX NASTRAN)</a:t>
            </a:r>
          </a:p>
          <a:p>
            <a:r>
              <a:rPr lang="en-US" dirty="0" smtClean="0"/>
              <a:t>Conceptual Design Work</a:t>
            </a:r>
          </a:p>
          <a:p>
            <a:r>
              <a:rPr lang="en-US" dirty="0" smtClean="0"/>
              <a:t>Documentation of Work (Engineering Notes)</a:t>
            </a:r>
          </a:p>
          <a:p>
            <a:r>
              <a:rPr lang="en-US" dirty="0" smtClean="0"/>
              <a:t>Working with manufacturers, and engineers</a:t>
            </a:r>
          </a:p>
          <a:p>
            <a:r>
              <a:rPr lang="en-US" dirty="0" smtClean="0"/>
              <a:t>Available Strength Design (ASD)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87" y="1905000"/>
            <a:ext cx="2281313" cy="33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8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782637"/>
          </a:xfrm>
        </p:spPr>
        <p:txBody>
          <a:bodyPr/>
          <a:lstStyle/>
          <a:p>
            <a:r>
              <a:rPr lang="en-US" sz="4400" dirty="0" smtClean="0"/>
              <a:t>References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467600" cy="3951337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Deutschman</a:t>
            </a:r>
            <a:r>
              <a:rPr lang="en-US" dirty="0"/>
              <a:t>, Aaron D., Walter J. </a:t>
            </a:r>
            <a:r>
              <a:rPr lang="en-US" dirty="0" err="1"/>
              <a:t>Michels</a:t>
            </a:r>
            <a:r>
              <a:rPr lang="en-US" dirty="0"/>
              <a:t>, and Charles E. Wilson. </a:t>
            </a:r>
            <a:r>
              <a:rPr lang="en-US" i="1" dirty="0"/>
              <a:t>Machine Design; Theory and Practice</a:t>
            </a:r>
            <a:r>
              <a:rPr lang="en-US" dirty="0"/>
              <a:t>. New York: Macmillan, 1975. Print.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Roark</a:t>
            </a:r>
            <a:r>
              <a:rPr lang="en-US" dirty="0"/>
              <a:t>, Raymond J., and Warren C. Young. </a:t>
            </a:r>
            <a:r>
              <a:rPr lang="en-US" i="1" dirty="0"/>
              <a:t>Roark's Formulas for Stress and Strain</a:t>
            </a:r>
            <a:r>
              <a:rPr lang="en-US" dirty="0"/>
              <a:t>. 7th ed. New York: McGraw-Hill, 1989. Print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/>
              <a:t>Shigley</a:t>
            </a:r>
            <a:r>
              <a:rPr lang="en-US" dirty="0"/>
              <a:t>, Joseph Edward., and Larry D. Mitchell. </a:t>
            </a:r>
            <a:r>
              <a:rPr lang="en-US" i="1" dirty="0"/>
              <a:t>Mechanical Engineering Design</a:t>
            </a:r>
            <a:r>
              <a:rPr lang="en-US" dirty="0"/>
              <a:t>. New York: McGraw-Hill, 1983. Print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i="1" dirty="0"/>
              <a:t>Steel Construction Manual</a:t>
            </a:r>
            <a:r>
              <a:rPr lang="en-US" dirty="0"/>
              <a:t>. 14th ed. Chicago, IL: American Institute of Steel Construction, 2011. Print.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1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41440" cy="630237"/>
          </a:xfrm>
        </p:spPr>
        <p:txBody>
          <a:bodyPr>
            <a:noAutofit/>
          </a:bodyPr>
          <a:lstStyle/>
          <a:p>
            <a:r>
              <a:rPr lang="en-US" sz="7200" dirty="0" smtClean="0"/>
              <a:t>Questions?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400" dirty="0" smtClean="0"/>
              <a:t>A Special Thanks to… 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/>
              <a:t>Dave </a:t>
            </a:r>
            <a:r>
              <a:rPr lang="en-US" sz="2400" dirty="0" err="1" smtClean="0"/>
              <a:t>Pushka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Dianne Engram </a:t>
            </a:r>
          </a:p>
          <a:p>
            <a:pPr marL="0" indent="0" algn="ctr">
              <a:buNone/>
            </a:pPr>
            <a:r>
              <a:rPr lang="en-US" sz="2400" dirty="0" smtClean="0"/>
              <a:t>Eric James</a:t>
            </a:r>
          </a:p>
          <a:p>
            <a:pPr marL="0" indent="0" algn="ctr">
              <a:buNone/>
            </a:pPr>
            <a:r>
              <a:rPr lang="en-US" sz="2400" dirty="0"/>
              <a:t>Elliott </a:t>
            </a:r>
            <a:r>
              <a:rPr lang="en-US" sz="2400" dirty="0" err="1" smtClean="0"/>
              <a:t>Mccrory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Linda </a:t>
            </a:r>
            <a:r>
              <a:rPr lang="en-US" sz="2400" dirty="0" err="1" smtClean="0"/>
              <a:t>Diepholz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dirty="0" smtClean="0"/>
              <a:t>The National GEM Consortium and </a:t>
            </a:r>
            <a:r>
              <a:rPr lang="en-US" dirty="0" err="1" smtClean="0"/>
              <a:t>Fermilab</a:t>
            </a:r>
            <a:endParaRPr lang="en-US" sz="2400" dirty="0" smtClean="0"/>
          </a:p>
          <a:p>
            <a:pPr>
              <a:buFontTx/>
              <a:buChar char="-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706437"/>
          </a:xfrm>
        </p:spPr>
        <p:txBody>
          <a:bodyPr/>
          <a:lstStyle/>
          <a:p>
            <a:r>
              <a:rPr lang="en-US" sz="4400" dirty="0" smtClean="0"/>
              <a:t>Design Challenge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10370" r="28388" b="50000"/>
          <a:stretch/>
        </p:blipFill>
        <p:spPr>
          <a:xfrm>
            <a:off x="457199" y="1524000"/>
            <a:ext cx="5022435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524000"/>
            <a:ext cx="32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5psig,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meter diameter opening (window)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Leak rate  less than 10^-6 Std.cc/sec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O-ring can’t be elastomer!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Remotely apply/remove seating 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Remotely extract/position window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5257800"/>
            <a:ext cx="4038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Proposed Solution:  </a:t>
            </a:r>
            <a:r>
              <a:rPr lang="en-US" sz="1900" dirty="0" err="1" smtClean="0"/>
              <a:t>Helicoflex</a:t>
            </a:r>
            <a:r>
              <a:rPr lang="en-US" sz="1900" dirty="0" smtClean="0"/>
              <a:t> Seal</a:t>
            </a:r>
            <a:endParaRPr lang="en-US" sz="1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2" t="28328" r="9375" b="43344"/>
          <a:stretch/>
        </p:blipFill>
        <p:spPr bwMode="auto">
          <a:xfrm>
            <a:off x="6250889" y="4267200"/>
            <a:ext cx="2588311" cy="192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1" t="1353" r="1930" b="75858"/>
          <a:stretch/>
        </p:blipFill>
        <p:spPr bwMode="auto">
          <a:xfrm>
            <a:off x="4494260" y="4419600"/>
            <a:ext cx="1677940" cy="175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04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935037"/>
          </a:xfrm>
        </p:spPr>
        <p:txBody>
          <a:bodyPr/>
          <a:lstStyle/>
          <a:p>
            <a:r>
              <a:rPr lang="en-US" dirty="0" smtClean="0"/>
              <a:t>Helicoflex Design Guide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94" y="1295400"/>
            <a:ext cx="6958012" cy="2718479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4" y="4191000"/>
            <a:ext cx="7048193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4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testing Flanges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2601" y="2216150"/>
            <a:ext cx="3251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04950"/>
            <a:ext cx="2514600" cy="4460683"/>
          </a:xfrm>
          <a:prstGeom prst="rect">
            <a:avLst/>
          </a:prstGeom>
        </p:spPr>
      </p:pic>
      <p:pic>
        <p:nvPicPr>
          <p:cNvPr id="2052" name="Picture 4" descr="C:\Users\mvilla\Desktop\tmp270-1\data\www\html\Projects_Documents\0002\000270\001\cryostat_complete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32" y="3898900"/>
            <a:ext cx="3844068" cy="28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17967825">
            <a:off x="5906472" y="3259984"/>
            <a:ext cx="35572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WARPED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8139185">
            <a:off x="-623499" y="2814827"/>
            <a:ext cx="352589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INCONVENIENT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66" y="1504950"/>
            <a:ext cx="4191000" cy="23574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9704127">
            <a:off x="2257318" y="2250485"/>
            <a:ext cx="4003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JUST NASTY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34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/>
        </p:blipFill>
        <p:spPr>
          <a:xfrm>
            <a:off x="2364454" y="0"/>
            <a:ext cx="4415091" cy="666456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219200" y="2362200"/>
            <a:ext cx="20574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1171396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vessel with the flange is INSIDE another vessel!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58837"/>
          </a:xfrm>
        </p:spPr>
        <p:txBody>
          <a:bodyPr/>
          <a:lstStyle/>
          <a:p>
            <a:r>
              <a:rPr lang="en-US" dirty="0" smtClean="0"/>
              <a:t>Houston, we have lift off!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3074" name="Picture 2" descr="F:\photo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" y="2057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/>
          <a:stretch/>
        </p:blipFill>
        <p:spPr>
          <a:xfrm>
            <a:off x="5562600" y="1447800"/>
            <a:ext cx="2758621" cy="463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9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087437"/>
          </a:xfrm>
        </p:spPr>
        <p:txBody>
          <a:bodyPr/>
          <a:lstStyle/>
          <a:p>
            <a:r>
              <a:rPr lang="en-US" dirty="0" smtClean="0"/>
              <a:t>Helicoflex Engineering Drawing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71" y="2038350"/>
            <a:ext cx="5127058" cy="3951288"/>
          </a:xfrm>
          <a:ln>
            <a:solidFill>
              <a:schemeClr val="tx1"/>
            </a:solidFill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782637"/>
          </a:xfrm>
        </p:spPr>
        <p:txBody>
          <a:bodyPr/>
          <a:lstStyle/>
          <a:p>
            <a:r>
              <a:rPr lang="en-US" dirty="0" smtClean="0"/>
              <a:t>Plate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GEM Final Presentation Summer 2014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6" y="1143000"/>
            <a:ext cx="6267449" cy="1942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/>
          <a:stretch/>
        </p:blipFill>
        <p:spPr>
          <a:xfrm>
            <a:off x="457201" y="3127516"/>
            <a:ext cx="8229599" cy="312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ketchbook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3664</TotalTime>
  <Words>1226</Words>
  <Application>Microsoft Office PowerPoint</Application>
  <PresentationFormat>On-screen Show (4:3)</PresentationFormat>
  <Paragraphs>235</Paragraphs>
  <Slides>23</Slides>
  <Notes>19</Notes>
  <HiddenSlides>3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Horizon</vt:lpstr>
      <vt:lpstr>Sketchbook</vt:lpstr>
      <vt:lpstr>Design of a Removable Decay Pipe Window for LBNF</vt:lpstr>
      <vt:lpstr>Project Specifications</vt:lpstr>
      <vt:lpstr>Design Challenge</vt:lpstr>
      <vt:lpstr>Helicoflex Design Guide</vt:lpstr>
      <vt:lpstr>Possible testing Flanges</vt:lpstr>
      <vt:lpstr>PowerPoint Presentation</vt:lpstr>
      <vt:lpstr>Houston, we have lift off!</vt:lpstr>
      <vt:lpstr>Helicoflex Engineering Drawing</vt:lpstr>
      <vt:lpstr>Plate Analysis</vt:lpstr>
      <vt:lpstr>PowerPoint Presentation</vt:lpstr>
      <vt:lpstr>Beam Analysis</vt:lpstr>
      <vt:lpstr>PowerPoint Presentation</vt:lpstr>
      <vt:lpstr>TA-DA!</vt:lpstr>
      <vt:lpstr>Next Steps for Seal Testing</vt:lpstr>
      <vt:lpstr>“Autoclave” Conceptual Design</vt:lpstr>
      <vt:lpstr>“Autcoclave” Conceptual Design</vt:lpstr>
      <vt:lpstr>PowerPoint Presentation</vt:lpstr>
      <vt:lpstr>“Autoclave” Analysis</vt:lpstr>
      <vt:lpstr>Valve Testing in Magnetic Field</vt:lpstr>
      <vt:lpstr>Valve Testing in Magnetic Field</vt:lpstr>
      <vt:lpstr>See, I learned something</vt:lpstr>
      <vt:lpstr>References</vt:lpstr>
      <vt:lpstr>Questions?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Mauricio Villa x 16393N</dc:creator>
  <cp:lastModifiedBy>Mauricio Villa</cp:lastModifiedBy>
  <cp:revision>77</cp:revision>
  <dcterms:created xsi:type="dcterms:W3CDTF">2014-07-15T13:52:48Z</dcterms:created>
  <dcterms:modified xsi:type="dcterms:W3CDTF">2014-08-04T04:39:39Z</dcterms:modified>
</cp:coreProperties>
</file>