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1"/>
  </p:notesMasterIdLst>
  <p:handoutMasterIdLst>
    <p:handoutMasterId r:id="rId42"/>
  </p:handoutMasterIdLst>
  <p:sldIdLst>
    <p:sldId id="265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82" r:id="rId25"/>
    <p:sldId id="283" r:id="rId26"/>
    <p:sldId id="284" r:id="rId27"/>
    <p:sldId id="285" r:id="rId28"/>
    <p:sldId id="276" r:id="rId29"/>
    <p:sldId id="277" r:id="rId30"/>
    <p:sldId id="278" r:id="rId31"/>
    <p:sldId id="279" r:id="rId32"/>
    <p:sldId id="280" r:id="rId33"/>
    <p:sldId id="286" r:id="rId34"/>
    <p:sldId id="287" r:id="rId35"/>
    <p:sldId id="288" r:id="rId36"/>
    <p:sldId id="289" r:id="rId37"/>
    <p:sldId id="290" r:id="rId38"/>
    <p:sldId id="267" r:id="rId39"/>
    <p:sldId id="26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roject:ILCTA_VTS:Software:LVBackupData:Cavity%20Test%20Data:TB9ACC015M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705256722427733E-2"/>
          <c:y val="2.601926458221852E-2"/>
          <c:w val="0.72162550464324549"/>
          <c:h val="0.91051173457686696"/>
        </c:manualLayout>
      </c:layout>
      <c:scatterChart>
        <c:scatterStyle val="lineMarker"/>
        <c:varyColors val="0"/>
        <c:ser>
          <c:idx val="0"/>
          <c:order val="0"/>
          <c:tx>
            <c:v>TB9ACC015 N doped</c:v>
          </c:tx>
          <c:spPr>
            <a:ln w="47625">
              <a:noFill/>
            </a:ln>
          </c:spPr>
          <c:xVal>
            <c:numRef>
              <c:f>TB9ACC015M.txt!$C$2:$C$27</c:f>
              <c:numCache>
                <c:formatCode>0.00E+00</c:formatCode>
                <c:ptCount val="26"/>
                <c:pt idx="0">
                  <c:v>4.10204171</c:v>
                </c:pt>
                <c:pt idx="1">
                  <c:v>4.1223678499999901</c:v>
                </c:pt>
                <c:pt idx="2">
                  <c:v>4.1207045099999888</c:v>
                </c:pt>
                <c:pt idx="3">
                  <c:v>4.1283258399999889</c:v>
                </c:pt>
                <c:pt idx="4">
                  <c:v>4.6427487300000001</c:v>
                </c:pt>
                <c:pt idx="5">
                  <c:v>4.8202409099999981</c:v>
                </c:pt>
                <c:pt idx="6">
                  <c:v>2.9004044099999997</c:v>
                </c:pt>
                <c:pt idx="7">
                  <c:v>2.0505828500000001</c:v>
                </c:pt>
                <c:pt idx="8">
                  <c:v>1.07215678</c:v>
                </c:pt>
                <c:pt idx="9">
                  <c:v>4.9301824600000002</c:v>
                </c:pt>
                <c:pt idx="10">
                  <c:v>5.9830811800000028</c:v>
                </c:pt>
                <c:pt idx="11">
                  <c:v>7.0031887800000003</c:v>
                </c:pt>
                <c:pt idx="12">
                  <c:v>7.908564859999994</c:v>
                </c:pt>
                <c:pt idx="13">
                  <c:v>9.0142927799999999</c:v>
                </c:pt>
                <c:pt idx="14">
                  <c:v>10.068958599999998</c:v>
                </c:pt>
                <c:pt idx="15">
                  <c:v>10.0728524</c:v>
                </c:pt>
                <c:pt idx="16">
                  <c:v>10.069451600000004</c:v>
                </c:pt>
                <c:pt idx="17">
                  <c:v>10.943803000000001</c:v>
                </c:pt>
                <c:pt idx="18">
                  <c:v>12.226071899999997</c:v>
                </c:pt>
                <c:pt idx="19">
                  <c:v>11.915780500000006</c:v>
                </c:pt>
                <c:pt idx="20">
                  <c:v>13.091423199999999</c:v>
                </c:pt>
                <c:pt idx="21">
                  <c:v>14.036556600000004</c:v>
                </c:pt>
                <c:pt idx="22">
                  <c:v>14.035236600000005</c:v>
                </c:pt>
                <c:pt idx="23">
                  <c:v>14.9128147</c:v>
                </c:pt>
                <c:pt idx="24">
                  <c:v>15.995047100000004</c:v>
                </c:pt>
                <c:pt idx="25">
                  <c:v>16.7</c:v>
                </c:pt>
              </c:numCache>
            </c:numRef>
          </c:xVal>
          <c:yVal>
            <c:numRef>
              <c:f>TB9ACC015M.txt!$E$2:$E$27</c:f>
              <c:numCache>
                <c:formatCode>0.00E+00</c:formatCode>
                <c:ptCount val="26"/>
                <c:pt idx="0">
                  <c:v>32426520200</c:v>
                </c:pt>
                <c:pt idx="1">
                  <c:v>32632704300</c:v>
                </c:pt>
                <c:pt idx="2">
                  <c:v>32710516700</c:v>
                </c:pt>
                <c:pt idx="3">
                  <c:v>32834612200.000004</c:v>
                </c:pt>
                <c:pt idx="4">
                  <c:v>32918723900</c:v>
                </c:pt>
                <c:pt idx="5">
                  <c:v>33444540800</c:v>
                </c:pt>
                <c:pt idx="6">
                  <c:v>31496372200.000004</c:v>
                </c:pt>
                <c:pt idx="7">
                  <c:v>30077017400.000008</c:v>
                </c:pt>
                <c:pt idx="8">
                  <c:v>27670617900.000004</c:v>
                </c:pt>
                <c:pt idx="9">
                  <c:v>33385445800</c:v>
                </c:pt>
                <c:pt idx="10">
                  <c:v>34203935800.000004</c:v>
                </c:pt>
                <c:pt idx="11">
                  <c:v>35160275000</c:v>
                </c:pt>
                <c:pt idx="12">
                  <c:v>35698594799.999992</c:v>
                </c:pt>
                <c:pt idx="13">
                  <c:v>36192629699.999992</c:v>
                </c:pt>
                <c:pt idx="14">
                  <c:v>37983903100</c:v>
                </c:pt>
                <c:pt idx="15">
                  <c:v>38126942899.999992</c:v>
                </c:pt>
                <c:pt idx="16">
                  <c:v>38219676500</c:v>
                </c:pt>
                <c:pt idx="17">
                  <c:v>38859156600</c:v>
                </c:pt>
                <c:pt idx="18">
                  <c:v>40344910800.000008</c:v>
                </c:pt>
                <c:pt idx="19">
                  <c:v>39858460899.999992</c:v>
                </c:pt>
                <c:pt idx="20">
                  <c:v>40644361999.999985</c:v>
                </c:pt>
                <c:pt idx="21">
                  <c:v>42530339500</c:v>
                </c:pt>
                <c:pt idx="22">
                  <c:v>42762934500.000015</c:v>
                </c:pt>
                <c:pt idx="23">
                  <c:v>43336024900.000015</c:v>
                </c:pt>
                <c:pt idx="24">
                  <c:v>43756612400</c:v>
                </c:pt>
                <c:pt idx="25">
                  <c:v>44000000000</c:v>
                </c:pt>
              </c:numCache>
            </c:numRef>
          </c:yVal>
          <c:smooth val="0"/>
        </c:ser>
        <c:ser>
          <c:idx val="1"/>
          <c:order val="1"/>
          <c:tx>
            <c:v>TB9ACC012 N doped</c:v>
          </c:tx>
          <c:spPr>
            <a:ln w="47625">
              <a:noFill/>
            </a:ln>
          </c:spPr>
          <c:xVal>
            <c:numRef>
              <c:f>TB9ACC015M.txt!$C$75:$C$97</c:f>
              <c:numCache>
                <c:formatCode>0.00E+00</c:formatCode>
                <c:ptCount val="23"/>
                <c:pt idx="0">
                  <c:v>2.6992607400000002</c:v>
                </c:pt>
                <c:pt idx="1">
                  <c:v>4.73437222</c:v>
                </c:pt>
                <c:pt idx="2">
                  <c:v>4.7213751800000026</c:v>
                </c:pt>
                <c:pt idx="3">
                  <c:v>3.9932424399999955</c:v>
                </c:pt>
                <c:pt idx="4">
                  <c:v>3.0786328099999998</c:v>
                </c:pt>
                <c:pt idx="5">
                  <c:v>2.0001734199999999</c:v>
                </c:pt>
                <c:pt idx="6">
                  <c:v>1.08242799</c:v>
                </c:pt>
                <c:pt idx="7">
                  <c:v>4.597426039999994</c:v>
                </c:pt>
                <c:pt idx="8">
                  <c:v>4.4875694600000013</c:v>
                </c:pt>
                <c:pt idx="9">
                  <c:v>4.9749035699999942</c:v>
                </c:pt>
                <c:pt idx="10">
                  <c:v>5.9351945499999941</c:v>
                </c:pt>
                <c:pt idx="11">
                  <c:v>6.9433075000000004</c:v>
                </c:pt>
                <c:pt idx="12">
                  <c:v>8.0106193000000001</c:v>
                </c:pt>
                <c:pt idx="13">
                  <c:v>9.0131397900000003</c:v>
                </c:pt>
                <c:pt idx="14">
                  <c:v>9.9485972600000014</c:v>
                </c:pt>
                <c:pt idx="15">
                  <c:v>10.964412400000002</c:v>
                </c:pt>
                <c:pt idx="16">
                  <c:v>12.0422475</c:v>
                </c:pt>
                <c:pt idx="17">
                  <c:v>12.938132300000001</c:v>
                </c:pt>
                <c:pt idx="18">
                  <c:v>13.911828099999997</c:v>
                </c:pt>
                <c:pt idx="19">
                  <c:v>14.9815086</c:v>
                </c:pt>
                <c:pt idx="20">
                  <c:v>15.8815197</c:v>
                </c:pt>
                <c:pt idx="21">
                  <c:v>15.9499035</c:v>
                </c:pt>
                <c:pt idx="22">
                  <c:v>16.7</c:v>
                </c:pt>
              </c:numCache>
            </c:numRef>
          </c:xVal>
          <c:yVal>
            <c:numRef>
              <c:f>TB9ACC015M.txt!$E$75:$E$97</c:f>
              <c:numCache>
                <c:formatCode>0.00E+00</c:formatCode>
                <c:ptCount val="23"/>
                <c:pt idx="0">
                  <c:v>24814515500</c:v>
                </c:pt>
                <c:pt idx="1">
                  <c:v>26264851600</c:v>
                </c:pt>
                <c:pt idx="2">
                  <c:v>26091247000.000008</c:v>
                </c:pt>
                <c:pt idx="3">
                  <c:v>25642462500</c:v>
                </c:pt>
                <c:pt idx="4">
                  <c:v>25011934400.000004</c:v>
                </c:pt>
                <c:pt idx="5">
                  <c:v>23866195700</c:v>
                </c:pt>
                <c:pt idx="6">
                  <c:v>22752021800</c:v>
                </c:pt>
                <c:pt idx="7">
                  <c:v>24570105300</c:v>
                </c:pt>
                <c:pt idx="8">
                  <c:v>25116389500</c:v>
                </c:pt>
                <c:pt idx="9">
                  <c:v>26698181900</c:v>
                </c:pt>
                <c:pt idx="10">
                  <c:v>26893131300</c:v>
                </c:pt>
                <c:pt idx="11">
                  <c:v>27438102300.000004</c:v>
                </c:pt>
                <c:pt idx="12">
                  <c:v>28084308800</c:v>
                </c:pt>
                <c:pt idx="13">
                  <c:v>28117802200</c:v>
                </c:pt>
                <c:pt idx="14">
                  <c:v>28580764300</c:v>
                </c:pt>
                <c:pt idx="15">
                  <c:v>28852215000</c:v>
                </c:pt>
                <c:pt idx="16">
                  <c:v>29368219200</c:v>
                </c:pt>
                <c:pt idx="17">
                  <c:v>29440085200</c:v>
                </c:pt>
                <c:pt idx="18">
                  <c:v>29919572700</c:v>
                </c:pt>
                <c:pt idx="19">
                  <c:v>29925300600</c:v>
                </c:pt>
                <c:pt idx="20">
                  <c:v>29809220400.000004</c:v>
                </c:pt>
                <c:pt idx="21">
                  <c:v>29741982200</c:v>
                </c:pt>
                <c:pt idx="22">
                  <c:v>29900000000</c:v>
                </c:pt>
              </c:numCache>
            </c:numRef>
          </c:yVal>
          <c:smooth val="0"/>
        </c:ser>
        <c:ser>
          <c:idx val="2"/>
          <c:order val="2"/>
          <c:tx>
            <c:v>TB9AES011 N doped</c:v>
          </c:tx>
          <c:spPr>
            <a:ln w="47625">
              <a:noFill/>
            </a:ln>
          </c:spPr>
          <c:xVal>
            <c:numRef>
              <c:f>TB9ACC015M.txt!$C$101:$C$131</c:f>
              <c:numCache>
                <c:formatCode>0.00E+00</c:formatCode>
                <c:ptCount val="31"/>
                <c:pt idx="0">
                  <c:v>4.3506334999999998</c:v>
                </c:pt>
                <c:pt idx="1">
                  <c:v>5.0125964699999921</c:v>
                </c:pt>
                <c:pt idx="2">
                  <c:v>1.92612388</c:v>
                </c:pt>
                <c:pt idx="3">
                  <c:v>2.4319644699999987</c:v>
                </c:pt>
                <c:pt idx="4">
                  <c:v>2.9853639599999999</c:v>
                </c:pt>
                <c:pt idx="5">
                  <c:v>2.9855476199999997</c:v>
                </c:pt>
                <c:pt idx="6">
                  <c:v>4.000419539999994</c:v>
                </c:pt>
                <c:pt idx="7">
                  <c:v>4.0003982300000001</c:v>
                </c:pt>
                <c:pt idx="8">
                  <c:v>4.0005086699999941</c:v>
                </c:pt>
                <c:pt idx="9">
                  <c:v>6.03786706</c:v>
                </c:pt>
                <c:pt idx="10">
                  <c:v>6.9263954000000014</c:v>
                </c:pt>
                <c:pt idx="11">
                  <c:v>7.8796014900000042</c:v>
                </c:pt>
                <c:pt idx="12">
                  <c:v>8.4738264600000015</c:v>
                </c:pt>
                <c:pt idx="13">
                  <c:v>9.1162956699999995</c:v>
                </c:pt>
                <c:pt idx="14">
                  <c:v>9.1202554099999986</c:v>
                </c:pt>
                <c:pt idx="15">
                  <c:v>10.0680327</c:v>
                </c:pt>
                <c:pt idx="16">
                  <c:v>10.897965699999999</c:v>
                </c:pt>
                <c:pt idx="17">
                  <c:v>11.847209900000001</c:v>
                </c:pt>
                <c:pt idx="18">
                  <c:v>13.604179699999998</c:v>
                </c:pt>
                <c:pt idx="19">
                  <c:v>15.0794771</c:v>
                </c:pt>
                <c:pt idx="20">
                  <c:v>16.136267100000012</c:v>
                </c:pt>
                <c:pt idx="21">
                  <c:v>16.202397899999983</c:v>
                </c:pt>
                <c:pt idx="22">
                  <c:v>16.994922299999988</c:v>
                </c:pt>
                <c:pt idx="23">
                  <c:v>18.2566007</c:v>
                </c:pt>
                <c:pt idx="24">
                  <c:v>17.890596599999988</c:v>
                </c:pt>
                <c:pt idx="25">
                  <c:v>18.913611499999991</c:v>
                </c:pt>
                <c:pt idx="26">
                  <c:v>19.231046899999992</c:v>
                </c:pt>
                <c:pt idx="27">
                  <c:v>19.724356799999999</c:v>
                </c:pt>
                <c:pt idx="28">
                  <c:v>19.868048999999989</c:v>
                </c:pt>
                <c:pt idx="29">
                  <c:v>20.0934241</c:v>
                </c:pt>
                <c:pt idx="30">
                  <c:v>20.570538299999992</c:v>
                </c:pt>
              </c:numCache>
            </c:numRef>
          </c:xVal>
          <c:yVal>
            <c:numRef>
              <c:f>TB9ACC015M.txt!$E$101:$E$131</c:f>
              <c:numCache>
                <c:formatCode>0.00E+00</c:formatCode>
                <c:ptCount val="31"/>
                <c:pt idx="0">
                  <c:v>28258212600</c:v>
                </c:pt>
                <c:pt idx="1">
                  <c:v>28481400100</c:v>
                </c:pt>
                <c:pt idx="2">
                  <c:v>26245050600</c:v>
                </c:pt>
                <c:pt idx="3">
                  <c:v>25030179000</c:v>
                </c:pt>
                <c:pt idx="4">
                  <c:v>27618889600</c:v>
                </c:pt>
                <c:pt idx="5">
                  <c:v>27623639200</c:v>
                </c:pt>
                <c:pt idx="6">
                  <c:v>28083525500</c:v>
                </c:pt>
                <c:pt idx="7">
                  <c:v>28094035400</c:v>
                </c:pt>
                <c:pt idx="8">
                  <c:v>28095714700</c:v>
                </c:pt>
                <c:pt idx="9">
                  <c:v>29381873300</c:v>
                </c:pt>
                <c:pt idx="10">
                  <c:v>29865487100</c:v>
                </c:pt>
                <c:pt idx="11">
                  <c:v>30221624800</c:v>
                </c:pt>
                <c:pt idx="12">
                  <c:v>30209165400.000004</c:v>
                </c:pt>
                <c:pt idx="13">
                  <c:v>31070229600</c:v>
                </c:pt>
                <c:pt idx="14">
                  <c:v>31192684100</c:v>
                </c:pt>
                <c:pt idx="15">
                  <c:v>31454970600.000004</c:v>
                </c:pt>
                <c:pt idx="16">
                  <c:v>31765331400</c:v>
                </c:pt>
                <c:pt idx="17">
                  <c:v>32255142700.000004</c:v>
                </c:pt>
                <c:pt idx="18">
                  <c:v>32895657500.000004</c:v>
                </c:pt>
                <c:pt idx="19">
                  <c:v>33640117900</c:v>
                </c:pt>
                <c:pt idx="20">
                  <c:v>34018122200</c:v>
                </c:pt>
                <c:pt idx="21">
                  <c:v>33861470700</c:v>
                </c:pt>
                <c:pt idx="22">
                  <c:v>33956410500</c:v>
                </c:pt>
                <c:pt idx="23">
                  <c:v>34043871100</c:v>
                </c:pt>
                <c:pt idx="24">
                  <c:v>34563330600</c:v>
                </c:pt>
                <c:pt idx="25">
                  <c:v>34787915600</c:v>
                </c:pt>
                <c:pt idx="26">
                  <c:v>35037050700</c:v>
                </c:pt>
                <c:pt idx="27">
                  <c:v>35314867200</c:v>
                </c:pt>
                <c:pt idx="28">
                  <c:v>35104923099.999992</c:v>
                </c:pt>
                <c:pt idx="29">
                  <c:v>35168642700</c:v>
                </c:pt>
                <c:pt idx="30">
                  <c:v>35501498400</c:v>
                </c:pt>
              </c:numCache>
            </c:numRef>
          </c:yVal>
          <c:smooth val="0"/>
        </c:ser>
        <c:ser>
          <c:idx val="3"/>
          <c:order val="3"/>
          <c:tx>
            <c:v>TB9ACC015 120C baked</c:v>
          </c:tx>
          <c:spPr>
            <a:ln w="47625">
              <a:noFill/>
            </a:ln>
          </c:spPr>
          <c:xVal>
            <c:numRef>
              <c:f>TB9ACC015M.txt!$C$135:$C$158</c:f>
              <c:numCache>
                <c:formatCode>0.00E+00</c:formatCode>
                <c:ptCount val="24"/>
                <c:pt idx="0">
                  <c:v>1.9778651600000001</c:v>
                </c:pt>
                <c:pt idx="1">
                  <c:v>3.2811794600000002</c:v>
                </c:pt>
                <c:pt idx="2">
                  <c:v>3.3084221099999978</c:v>
                </c:pt>
                <c:pt idx="3">
                  <c:v>3.29572333</c:v>
                </c:pt>
                <c:pt idx="4">
                  <c:v>3.2487074600000012</c:v>
                </c:pt>
                <c:pt idx="5">
                  <c:v>3.30116027</c:v>
                </c:pt>
                <c:pt idx="6">
                  <c:v>3.0625706699999999</c:v>
                </c:pt>
                <c:pt idx="7">
                  <c:v>2.0708773999999988</c:v>
                </c:pt>
                <c:pt idx="8">
                  <c:v>1.0644282599999995</c:v>
                </c:pt>
                <c:pt idx="9">
                  <c:v>4.0301206699999979</c:v>
                </c:pt>
                <c:pt idx="10">
                  <c:v>5.0732247300000024</c:v>
                </c:pt>
                <c:pt idx="11">
                  <c:v>6.406748880000003</c:v>
                </c:pt>
                <c:pt idx="12">
                  <c:v>7.92289289</c:v>
                </c:pt>
                <c:pt idx="13">
                  <c:v>9.0286589599999978</c:v>
                </c:pt>
                <c:pt idx="14">
                  <c:v>9.9225889500000051</c:v>
                </c:pt>
                <c:pt idx="15">
                  <c:v>9.8834626700000072</c:v>
                </c:pt>
                <c:pt idx="16">
                  <c:v>10.9835007</c:v>
                </c:pt>
                <c:pt idx="17">
                  <c:v>12.027221499999998</c:v>
                </c:pt>
                <c:pt idx="18">
                  <c:v>12.971716200000005</c:v>
                </c:pt>
                <c:pt idx="19">
                  <c:v>12.1085943</c:v>
                </c:pt>
                <c:pt idx="20">
                  <c:v>14.124286100000001</c:v>
                </c:pt>
                <c:pt idx="21">
                  <c:v>14.9587188</c:v>
                </c:pt>
                <c:pt idx="22">
                  <c:v>15.923131</c:v>
                </c:pt>
                <c:pt idx="23">
                  <c:v>15.912263600000001</c:v>
                </c:pt>
              </c:numCache>
            </c:numRef>
          </c:xVal>
          <c:yVal>
            <c:numRef>
              <c:f>TB9ACC015M.txt!$E$135:$E$158</c:f>
              <c:numCache>
                <c:formatCode>0.00E+00</c:formatCode>
                <c:ptCount val="24"/>
                <c:pt idx="0">
                  <c:v>20887709600</c:v>
                </c:pt>
                <c:pt idx="1">
                  <c:v>21206814700</c:v>
                </c:pt>
                <c:pt idx="2">
                  <c:v>22388211500</c:v>
                </c:pt>
                <c:pt idx="3">
                  <c:v>22166250200</c:v>
                </c:pt>
                <c:pt idx="4">
                  <c:v>21342703800</c:v>
                </c:pt>
                <c:pt idx="5">
                  <c:v>22198197900</c:v>
                </c:pt>
                <c:pt idx="6">
                  <c:v>21537816200</c:v>
                </c:pt>
                <c:pt idx="7">
                  <c:v>21161914000</c:v>
                </c:pt>
                <c:pt idx="8">
                  <c:v>19784090600</c:v>
                </c:pt>
                <c:pt idx="9">
                  <c:v>21772836200</c:v>
                </c:pt>
                <c:pt idx="10">
                  <c:v>21748968800</c:v>
                </c:pt>
                <c:pt idx="11">
                  <c:v>20899132900</c:v>
                </c:pt>
                <c:pt idx="12">
                  <c:v>20160195400</c:v>
                </c:pt>
                <c:pt idx="13">
                  <c:v>19366794400</c:v>
                </c:pt>
                <c:pt idx="14">
                  <c:v>19502994000</c:v>
                </c:pt>
                <c:pt idx="15">
                  <c:v>19368704500</c:v>
                </c:pt>
                <c:pt idx="16">
                  <c:v>18546531100</c:v>
                </c:pt>
                <c:pt idx="17">
                  <c:v>17999381000</c:v>
                </c:pt>
                <c:pt idx="18">
                  <c:v>17205411300</c:v>
                </c:pt>
                <c:pt idx="19">
                  <c:v>17733409500</c:v>
                </c:pt>
                <c:pt idx="20">
                  <c:v>16800150700.000002</c:v>
                </c:pt>
                <c:pt idx="21">
                  <c:v>16402967899.999998</c:v>
                </c:pt>
                <c:pt idx="22">
                  <c:v>16006623300</c:v>
                </c:pt>
                <c:pt idx="23">
                  <c:v>16028423800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449216"/>
        <c:axId val="47450752"/>
      </c:scatterChart>
      <c:valAx>
        <c:axId val="47449216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7450752"/>
        <c:crosses val="autoZero"/>
        <c:crossBetween val="midCat"/>
      </c:valAx>
      <c:valAx>
        <c:axId val="47450752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74492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802134403010929"/>
          <c:y val="0.21263175598195894"/>
          <c:w val="0.17126912791561397"/>
          <c:h val="0.50871707056035498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3434EA0-F340-4F5D-89BC-88AA542274ED}" type="datetimeFigureOut">
              <a:rPr lang="en-US" altLang="en-US"/>
              <a:pPr/>
              <a:t>7/23/2014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00D99D6-59DC-482C-BFD3-79560C696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246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58879B3A-0A66-4243-9A4D-EB922992E456}" type="datetimeFigureOut">
              <a:rPr lang="en-US" altLang="en-US"/>
              <a:pPr/>
              <a:t>7/23/2014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CF985540-2B9B-4F6A-8428-61CD89745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00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 Bob B:</a:t>
            </a:r>
          </a:p>
          <a:p>
            <a:r>
              <a:rPr lang="en-US" dirty="0" smtClean="0"/>
              <a:t>Shielding can be upgraded to accommodate ~25 kW</a:t>
            </a:r>
          </a:p>
          <a:p>
            <a:r>
              <a:rPr lang="en-US" dirty="0" smtClean="0"/>
              <a:t>Instantaneous</a:t>
            </a:r>
            <a:r>
              <a:rPr lang="en-US" baseline="0" dirty="0" smtClean="0"/>
              <a:t> proton rate (measured over 1.7 </a:t>
            </a:r>
            <a:r>
              <a:rPr lang="en-US" baseline="0" dirty="0" err="1" smtClean="0"/>
              <a:t>usec</a:t>
            </a:r>
            <a:r>
              <a:rPr lang="en-US" baseline="0" dirty="0" smtClean="0"/>
              <a:t>) can go up about a factor of three (before problems with event pileup in the detector)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DCF0-FF85-4205-AB72-2F324B39047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2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451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8E214-A155-47E5-ACFA-8EF2F4E1B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4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C9F21-95A8-42C6-B806-62F3A627C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23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859F3-EFE7-4B0C-BF80-504095E8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12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09C4DB5-D742-4D46-9B08-0F0F4D7DD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034CD7C-A826-4FC7-833F-A4E40859A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3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6B78C-A818-4C96-ACDF-1B5176EBA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56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7906-9E3D-4412-B8D2-B86DAFD83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89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FA2C29A-C465-A449-969E-BB93BDC241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0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01CE8-3DB8-4E63-9BF6-F4CF0B091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50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5D7C9-D28B-4667-B293-D46EC1972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69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D0F0446A-68C1-4F26-BC79-1E980ABCEE5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  <p:sldLayoutId id="2147484089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ACD74331-56BE-4F8A-8E92-DF6891B8095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rojectx-docdb.fnal.gov/cgi-bin/ShowDocument?docid=123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conferenceDisplay.py?confId=836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PIP and PIP-II Status and Plans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Sergei </a:t>
            </a:r>
            <a:r>
              <a:rPr lang="en-US" altLang="en-US" dirty="0" err="1" smtClean="0">
                <a:latin typeface="Helvetica" pitchFamily="124" charset="0"/>
              </a:rPr>
              <a:t>Nagaitsev</a:t>
            </a:r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 err="1" smtClean="0">
                <a:latin typeface="Helvetica" pitchFamily="124" charset="0"/>
              </a:rPr>
              <a:t>Fermilab</a:t>
            </a:r>
            <a:r>
              <a:rPr lang="en-US" altLang="en-US" dirty="0" smtClean="0">
                <a:latin typeface="Helvetica" pitchFamily="124" charset="0"/>
              </a:rPr>
              <a:t> PAC meeting</a:t>
            </a:r>
          </a:p>
          <a:p>
            <a:r>
              <a:rPr lang="en-US" altLang="en-US" dirty="0" smtClean="0">
                <a:latin typeface="Helvetica" pitchFamily="124" charset="0"/>
              </a:rPr>
              <a:t>24 July 2014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" y="68179"/>
            <a:ext cx="8099612" cy="676835"/>
          </a:xfrm>
        </p:spPr>
        <p:txBody>
          <a:bodyPr/>
          <a:lstStyle/>
          <a:p>
            <a:r>
              <a:rPr lang="en-US" dirty="0" smtClean="0"/>
              <a:t>Booster </a:t>
            </a:r>
            <a:r>
              <a:rPr lang="en-US" dirty="0" err="1" smtClean="0"/>
              <a:t>rf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29" y="856130"/>
            <a:ext cx="7906871" cy="4876800"/>
          </a:xfrm>
        </p:spPr>
        <p:txBody>
          <a:bodyPr/>
          <a:lstStyle/>
          <a:p>
            <a:r>
              <a:rPr lang="en-US" dirty="0" smtClean="0"/>
              <a:t>Booster has 22 slots for </a:t>
            </a:r>
            <a:r>
              <a:rPr lang="en-US" dirty="0" err="1" smtClean="0"/>
              <a:t>rf</a:t>
            </a:r>
            <a:r>
              <a:rPr lang="en-US" dirty="0" smtClean="0"/>
              <a:t> cavities</a:t>
            </a:r>
          </a:p>
          <a:p>
            <a:r>
              <a:rPr lang="en-US" dirty="0" smtClean="0"/>
              <a:t>We can not run (4.3e12) beam with fewer than 17 cavities.</a:t>
            </a:r>
          </a:p>
          <a:p>
            <a:r>
              <a:rPr lang="en-US" dirty="0" smtClean="0"/>
              <a:t>We have 19 cavities on hand</a:t>
            </a:r>
          </a:p>
          <a:p>
            <a:pPr lvl="1"/>
            <a:r>
              <a:rPr lang="en-US" dirty="0" smtClean="0"/>
              <a:t>At any given time: 17 are installed, 2 are out for repair</a:t>
            </a:r>
          </a:p>
          <a:p>
            <a:pPr lvl="1"/>
            <a:r>
              <a:rPr lang="en-US" dirty="0" smtClean="0"/>
              <a:t>each cavity requires 3 tuners. Tuners require 3 weeks to rebuild during the 10-week refurbishment process. </a:t>
            </a:r>
          </a:p>
          <a:p>
            <a:r>
              <a:rPr lang="en-US" dirty="0" smtClean="0"/>
              <a:t>Cavity #20 is an old 1st prototype cavity.  It was restored and equipped with new tuners, and ready for testing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85785" y="6515100"/>
            <a:ext cx="261640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10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67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5900" cy="533400"/>
          </a:xfrm>
        </p:spPr>
        <p:txBody>
          <a:bodyPr/>
          <a:lstStyle/>
          <a:p>
            <a:r>
              <a:rPr lang="en-US" dirty="0" smtClean="0"/>
              <a:t>Booster PIP - Refurbishment of </a:t>
            </a:r>
            <a:r>
              <a:rPr lang="en-US" sz="2400" dirty="0" smtClean="0"/>
              <a:t>40 year old cavities (facelift</a:t>
            </a:r>
            <a:r>
              <a:rPr lang="en-US" dirty="0" smtClean="0"/>
              <a:t>)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64368" y="6515100"/>
            <a:ext cx="2520088" cy="166757"/>
          </a:xfrm>
        </p:spPr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11</a:t>
            </a:fld>
            <a:endParaRPr lang="en-US" smtClean="0"/>
          </a:p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856" y="918665"/>
            <a:ext cx="9144000" cy="1600200"/>
            <a:chOff x="0" y="4495800"/>
            <a:chExt cx="9144000" cy="1600200"/>
          </a:xfrm>
        </p:grpSpPr>
        <p:sp>
          <p:nvSpPr>
            <p:cNvPr id="10" name="Rounded Rectangle 1"/>
            <p:cNvSpPr>
              <a:spLocks noChangeArrowheads="1"/>
            </p:cNvSpPr>
            <p:nvPr/>
          </p:nvSpPr>
          <p:spPr bwMode="auto">
            <a:xfrm>
              <a:off x="0" y="4495800"/>
              <a:ext cx="9144000" cy="16002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000" y="4648200"/>
              <a:ext cx="8458200" cy="0"/>
            </a:xfrm>
            <a:prstGeom prst="straightConnector1">
              <a:avLst/>
            </a:prstGeom>
            <a:ln w="38100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1000" y="4724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540" y="5410200"/>
              <a:ext cx="192822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>
                  <a:solidFill>
                    <a:schemeClr val="bg2"/>
                  </a:solidFill>
                </a:rPr>
                <a:t>Cavity Removal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66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05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3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57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86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0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91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29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39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600" y="4876800"/>
              <a:ext cx="14291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Cool-down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4" idx="0"/>
              <a:endCxn id="24" idx="0"/>
            </p:cNvCxnSpPr>
            <p:nvPr/>
          </p:nvCxnSpPr>
          <p:spPr>
            <a:xfrm>
              <a:off x="943155" y="48768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66800" y="4724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68903" y="5105400"/>
              <a:ext cx="19375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Remove Tuners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905000" y="47244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91764" y="4800600"/>
              <a:ext cx="30396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Rebuild - Cones &amp; Tuners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286000" y="4800600"/>
              <a:ext cx="3124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58279" y="5181600"/>
              <a:ext cx="27760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Rebuild Stems/Flanges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486400" y="5181600"/>
              <a:ext cx="1981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77859" y="4800600"/>
              <a:ext cx="16657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Re-Assemble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391400" y="4800600"/>
              <a:ext cx="838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29600" y="51816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48600" y="5181600"/>
              <a:ext cx="9852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 smtClean="0">
                  <a:solidFill>
                    <a:schemeClr val="bg2"/>
                  </a:solidFill>
                </a:rPr>
                <a:t>Testing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8915400" y="5410200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3886200" y="416865"/>
            <a:ext cx="112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456" y="4168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516441" y="41686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grpSp>
        <p:nvGrpSpPr>
          <p:cNvPr id="44" name="Group 44"/>
          <p:cNvGrpSpPr/>
          <p:nvPr/>
        </p:nvGrpSpPr>
        <p:grpSpPr>
          <a:xfrm>
            <a:off x="142115" y="2635825"/>
            <a:ext cx="5801485" cy="3688774"/>
            <a:chOff x="152400" y="2438400"/>
            <a:chExt cx="5801485" cy="3688774"/>
          </a:xfrm>
        </p:grpSpPr>
        <p:sp>
          <p:nvSpPr>
            <p:cNvPr id="45" name="Rounded Rectangle 2"/>
            <p:cNvSpPr>
              <a:spLocks noChangeArrowheads="1"/>
            </p:cNvSpPr>
            <p:nvPr/>
          </p:nvSpPr>
          <p:spPr bwMode="auto">
            <a:xfrm>
              <a:off x="152400" y="2438400"/>
              <a:ext cx="2819400" cy="3429000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"/>
            <p:cNvSpPr txBox="1">
              <a:spLocks noChangeArrowheads="1"/>
            </p:cNvSpPr>
            <p:nvPr/>
          </p:nvSpPr>
          <p:spPr bwMode="auto">
            <a:xfrm>
              <a:off x="228600" y="4043363"/>
              <a:ext cx="2743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Cavity Removal - Stripping </a:t>
              </a:r>
              <a:endParaRPr lang="en-US" sz="1400" dirty="0"/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671" t="3510" r="7890" b="1755"/>
            <a:stretch>
              <a:fillRect/>
            </a:stretch>
          </p:blipFill>
          <p:spPr bwMode="auto">
            <a:xfrm>
              <a:off x="152400" y="2438400"/>
              <a:ext cx="2819400" cy="1568824"/>
            </a:xfrm>
            <a:prstGeom prst="roundRect">
              <a:avLst>
                <a:gd name="adj" fmla="val 2038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909" r="4091" b="30909"/>
            <a:stretch>
              <a:fillRect/>
            </a:stretch>
          </p:blipFill>
          <p:spPr bwMode="auto">
            <a:xfrm>
              <a:off x="152400" y="4419600"/>
              <a:ext cx="2847215" cy="1676400"/>
            </a:xfrm>
            <a:prstGeom prst="roundRect">
              <a:avLst>
                <a:gd name="adj" fmla="val 2530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21"/>
            <p:cNvSpPr txBox="1">
              <a:spLocks noChangeArrowheads="1"/>
            </p:cNvSpPr>
            <p:nvPr/>
          </p:nvSpPr>
          <p:spPr bwMode="auto">
            <a:xfrm>
              <a:off x="3733800" y="3993575"/>
              <a:ext cx="13914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Tuners Rebuild</a:t>
              </a:r>
              <a:endParaRPr lang="en-US" sz="1400" dirty="0"/>
            </a:p>
          </p:txBody>
        </p:sp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6761" t="11268" r="18592" b="15775"/>
            <a:stretch>
              <a:fillRect/>
            </a:stretch>
          </p:blipFill>
          <p:spPr bwMode="auto">
            <a:xfrm>
              <a:off x="3210685" y="2438400"/>
              <a:ext cx="2743200" cy="1555175"/>
            </a:xfrm>
            <a:prstGeom prst="roundRect">
              <a:avLst>
                <a:gd name="adj" fmla="val 2915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0685" y="4374575"/>
              <a:ext cx="2743200" cy="1752599"/>
            </a:xfrm>
            <a:prstGeom prst="roundRect">
              <a:avLst>
                <a:gd name="adj" fmla="val 2432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Rounded Rectangle 3"/>
          <p:cNvSpPr>
            <a:spLocks noChangeArrowheads="1"/>
          </p:cNvSpPr>
          <p:nvPr/>
        </p:nvSpPr>
        <p:spPr bwMode="auto">
          <a:xfrm>
            <a:off x="3230563" y="2667000"/>
            <a:ext cx="2713037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ounded Rectangle 4"/>
          <p:cNvSpPr>
            <a:spLocks noChangeArrowheads="1"/>
          </p:cNvSpPr>
          <p:nvPr/>
        </p:nvSpPr>
        <p:spPr bwMode="auto">
          <a:xfrm>
            <a:off x="6096000" y="2680447"/>
            <a:ext cx="2749550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Box 22"/>
          <p:cNvSpPr txBox="1">
            <a:spLocks noChangeArrowheads="1"/>
          </p:cNvSpPr>
          <p:nvPr/>
        </p:nvSpPr>
        <p:spPr bwMode="auto">
          <a:xfrm>
            <a:off x="6621463" y="4264223"/>
            <a:ext cx="1514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/>
              <a:t>Rebuild and Test</a:t>
            </a:r>
            <a:endParaRPr lang="en-US" sz="1400" dirty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/>
          <a:srcRect l="3158" t="23860" r="7368" b="25263"/>
          <a:stretch>
            <a:fillRect/>
          </a:stretch>
        </p:blipFill>
        <p:spPr bwMode="auto">
          <a:xfrm>
            <a:off x="6096001" y="2667000"/>
            <a:ext cx="2743200" cy="1573788"/>
          </a:xfrm>
          <a:prstGeom prst="roundRect">
            <a:avLst>
              <a:gd name="adj" fmla="val 327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C:\Users\pellico\AppData\Local\Temp\DSC02118-1.JPG"/>
          <p:cNvPicPr>
            <a:picLocks noChangeAspect="1" noChangeArrowheads="1"/>
          </p:cNvPicPr>
          <p:nvPr/>
        </p:nvPicPr>
        <p:blipFill rotWithShape="1">
          <a:blip r:embed="rId7" cstate="print"/>
          <a:srcRect t="8211" b="842"/>
          <a:stretch/>
        </p:blipFill>
        <p:spPr bwMode="auto">
          <a:xfrm>
            <a:off x="6019800" y="4617025"/>
            <a:ext cx="2819400" cy="1692335"/>
          </a:xfrm>
          <a:prstGeom prst="roundRect">
            <a:avLst>
              <a:gd name="adj" fmla="val 30000"/>
            </a:avLst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A2C29A-C465-A449-969E-BB93BDC24159}" type="slidenum">
              <a:rPr lang="en-US" smtClean="0"/>
              <a:pPr/>
              <a:t>12</a:t>
            </a:fld>
            <a:endParaRPr lang="en-US" smtClean="0"/>
          </a:p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76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3399"/>
                </a:solidFill>
                <a:latin typeface="Helvetica" pitchFamily="34" charset="0"/>
              </a:rPr>
              <a:t>Booster PIP </a:t>
            </a:r>
            <a:r>
              <a:rPr lang="en-US" b="1" dirty="0" smtClean="0">
                <a:solidFill>
                  <a:srgbClr val="003399"/>
                </a:solidFill>
                <a:latin typeface="Helvetica" pitchFamily="34" charset="0"/>
              </a:rPr>
              <a:t>- Cavity Refurbishment Timeline</a:t>
            </a:r>
            <a:endParaRPr lang="en-US" b="1" dirty="0">
              <a:solidFill>
                <a:srgbClr val="003399"/>
              </a:solidFill>
              <a:latin typeface="Helvetic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537865"/>
            <a:ext cx="8072437" cy="58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Refurbishment: “Fun” facts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29" y="914400"/>
            <a:ext cx="8942295" cy="528469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ll </a:t>
            </a:r>
            <a:r>
              <a:rPr lang="en-US" dirty="0">
                <a:solidFill>
                  <a:srgbClr val="C00000"/>
                </a:solidFill>
              </a:rPr>
              <a:t>cavities in </a:t>
            </a:r>
            <a:r>
              <a:rPr lang="en-US" dirty="0" smtClean="0">
                <a:solidFill>
                  <a:srgbClr val="C00000"/>
                </a:solidFill>
              </a:rPr>
              <a:t>tunnel need </a:t>
            </a:r>
            <a:r>
              <a:rPr lang="en-US" dirty="0">
                <a:solidFill>
                  <a:srgbClr val="C00000"/>
                </a:solidFill>
              </a:rPr>
              <a:t>to be refurbished before higher rep rate </a:t>
            </a:r>
            <a:r>
              <a:rPr lang="en-US" dirty="0" smtClean="0">
                <a:solidFill>
                  <a:srgbClr val="C00000"/>
                </a:solidFill>
              </a:rPr>
              <a:t>(15 Hz) is possible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After refurbishment is completed – higher flux will require time</a:t>
            </a:r>
          </a:p>
          <a:p>
            <a:r>
              <a:rPr lang="en-US" dirty="0">
                <a:solidFill>
                  <a:srgbClr val="00B050"/>
                </a:solidFill>
              </a:rPr>
              <a:t>After refurbishment is completed – the cavities will still be OLD</a:t>
            </a:r>
          </a:p>
          <a:p>
            <a:r>
              <a:rPr lang="en-US" dirty="0"/>
              <a:t>There is likely to be failures as cavities are run harder</a:t>
            </a:r>
          </a:p>
          <a:p>
            <a:r>
              <a:rPr lang="en-US" dirty="0" smtClean="0"/>
              <a:t>Even if we have 20 cavities installed in the ring, this leaves us with no spares.</a:t>
            </a:r>
          </a:p>
          <a:p>
            <a:r>
              <a:rPr lang="en-US" dirty="0"/>
              <a:t>T</a:t>
            </a:r>
            <a:r>
              <a:rPr lang="en-US" dirty="0" smtClean="0"/>
              <a:t>he plan is to procure 3 more cavities in FY16,17</a:t>
            </a:r>
          </a:p>
          <a:p>
            <a:pPr lvl="1"/>
            <a:r>
              <a:rPr lang="en-US" dirty="0" smtClean="0"/>
              <a:t>same type as present cavities</a:t>
            </a:r>
          </a:p>
          <a:p>
            <a:pPr lvl="1"/>
            <a:r>
              <a:rPr lang="en-US" dirty="0" smtClean="0"/>
              <a:t>larger bore</a:t>
            </a:r>
          </a:p>
          <a:p>
            <a:pPr lvl="1"/>
            <a:r>
              <a:rPr lang="en-US" dirty="0" smtClean="0"/>
              <a:t>install 2 in ring as hot spares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1238" y="6521450"/>
            <a:ext cx="2455862" cy="234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Nagaitsev</a:t>
            </a:r>
            <a:r>
              <a:rPr lang="en-US" dirty="0" smtClean="0"/>
              <a:t>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13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and PIP-II interaction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8477250" cy="4987867"/>
          </a:xfrm>
        </p:spPr>
        <p:txBody>
          <a:bodyPr/>
          <a:lstStyle/>
          <a:p>
            <a:r>
              <a:rPr lang="en-US" dirty="0" smtClean="0"/>
              <a:t>PIP original goals were:</a:t>
            </a:r>
          </a:p>
          <a:p>
            <a:pPr lvl="1"/>
            <a:r>
              <a:rPr lang="en-US" dirty="0" smtClean="0"/>
              <a:t>Achieve 15 Hz Booster operation with beam</a:t>
            </a:r>
          </a:p>
          <a:p>
            <a:pPr lvl="1"/>
            <a:r>
              <a:rPr lang="en-US" dirty="0" smtClean="0"/>
              <a:t>Operate </a:t>
            </a:r>
            <a:r>
              <a:rPr lang="en-US" dirty="0" err="1" smtClean="0"/>
              <a:t>Linac</a:t>
            </a:r>
            <a:r>
              <a:rPr lang="en-US" dirty="0" smtClean="0"/>
              <a:t> and Booster until 2025, then replace with Project X (8 </a:t>
            </a:r>
            <a:r>
              <a:rPr lang="en-US" dirty="0" err="1" smtClean="0"/>
              <a:t>GeV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Several reliability issues were ignored because of the 2025 end date.</a:t>
            </a:r>
          </a:p>
          <a:p>
            <a:r>
              <a:rPr lang="en-US" dirty="0" smtClean="0"/>
              <a:t>PIP-II is not replacing the Booster, only the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Need to reassess the PIP scope</a:t>
            </a:r>
          </a:p>
          <a:p>
            <a:pPr lvl="1"/>
            <a:r>
              <a:rPr lang="en-US" dirty="0" smtClean="0"/>
              <a:t>Need to set a new end-date for the Booster (2030?)</a:t>
            </a:r>
          </a:p>
          <a:p>
            <a:r>
              <a:rPr lang="en-US" dirty="0" smtClean="0"/>
              <a:t>Started regular meeting to coordinate PIP and PIP-II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59F3-EFE7-4B0C-BF80-504095E8F34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Physics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7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LBNF</a:t>
            </a:r>
          </a:p>
          <a:p>
            <a:pPr lvl="1"/>
            <a:r>
              <a:rPr lang="en-US" dirty="0" smtClean="0"/>
              <a:t>1.2 MW </a:t>
            </a:r>
            <a:r>
              <a:rPr lang="en-US" dirty="0"/>
              <a:t>of beam power on </a:t>
            </a:r>
            <a:r>
              <a:rPr lang="en-US" dirty="0" smtClean="0"/>
              <a:t>day one; 2.4 MW ultimately</a:t>
            </a:r>
            <a:endParaRPr lang="en-US" dirty="0"/>
          </a:p>
          <a:p>
            <a:pPr lvl="1"/>
            <a:r>
              <a:rPr lang="en-US" dirty="0" smtClean="0"/>
              <a:t>Flexible </a:t>
            </a:r>
            <a:r>
              <a:rPr lang="en-US" dirty="0"/>
              <a:t>proton beam energy </a:t>
            </a:r>
            <a:r>
              <a:rPr lang="en-US" dirty="0" smtClean="0"/>
              <a:t>(60-120 </a:t>
            </a:r>
            <a:r>
              <a:rPr lang="en-US" dirty="0" err="1"/>
              <a:t>GeV</a:t>
            </a:r>
            <a:r>
              <a:rPr lang="en-US" dirty="0"/>
              <a:t>) 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NuMI</a:t>
            </a:r>
            <a:endParaRPr lang="en-US" dirty="0" smtClean="0"/>
          </a:p>
          <a:p>
            <a:pPr lvl="1"/>
            <a:r>
              <a:rPr lang="en-US" dirty="0" smtClean="0"/>
              <a:t>1.2 MW beam power in the interim</a:t>
            </a:r>
          </a:p>
          <a:p>
            <a:r>
              <a:rPr lang="en-US" dirty="0" smtClean="0"/>
              <a:t> Mu2e</a:t>
            </a:r>
          </a:p>
          <a:p>
            <a:pPr lvl="1"/>
            <a:r>
              <a:rPr lang="en-US" dirty="0" smtClean="0"/>
              <a:t>30-50% increase in beam power immediately*</a:t>
            </a:r>
          </a:p>
          <a:p>
            <a:pPr lvl="1"/>
            <a:r>
              <a:rPr lang="en-US" dirty="0" smtClean="0"/>
              <a:t>Potential for ~25-100 kW at 800 MeV</a:t>
            </a:r>
          </a:p>
          <a:p>
            <a:pPr lvl="2"/>
            <a:r>
              <a:rPr lang="en-US" dirty="0" smtClean="0"/>
              <a:t>Current Mu2e configuration limits to 25-30 kW</a:t>
            </a:r>
          </a:p>
          <a:p>
            <a:r>
              <a:rPr lang="en-US" dirty="0" smtClean="0"/>
              <a:t>SBN</a:t>
            </a:r>
          </a:p>
          <a:p>
            <a:pPr lvl="1"/>
            <a:r>
              <a:rPr lang="en-US" dirty="0" smtClean="0"/>
              <a:t>30-50% increase in beam power immediately*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Possible extension of Booster operations to 20 Hz is under consideration, but not incorporated into these estimates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Proton Improvement Plan-II supports these long term physics research goals while providing a platform for the future</a:t>
            </a:r>
          </a:p>
          <a:p>
            <a:pPr marL="0" indent="0">
              <a:buNone/>
            </a:pPr>
            <a:endParaRPr lang="en-US" b="1" i="1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en-US" b="1" u="sng" dirty="0" smtClean="0">
                <a:solidFill>
                  <a:srgbClr val="006600"/>
                </a:solidFill>
              </a:rPr>
              <a:t>Design Criteria</a:t>
            </a:r>
          </a:p>
          <a:p>
            <a:pPr lvl="1"/>
            <a:r>
              <a:rPr lang="en-US" dirty="0" smtClean="0"/>
              <a:t>Deliver 1.2 MW of beam power at 120 </a:t>
            </a:r>
            <a:r>
              <a:rPr lang="en-US" dirty="0" err="1" smtClean="0"/>
              <a:t>GeV</a:t>
            </a:r>
            <a:r>
              <a:rPr lang="en-US" dirty="0" smtClean="0"/>
              <a:t>, with power approaching  1 MW at energies down to 60 </a:t>
            </a:r>
            <a:r>
              <a:rPr lang="en-US" dirty="0" err="1" smtClean="0"/>
              <a:t>GeV</a:t>
            </a:r>
            <a:r>
              <a:rPr lang="en-US" dirty="0" smtClean="0"/>
              <a:t>, at the start of LBNF operations</a:t>
            </a:r>
          </a:p>
          <a:p>
            <a:pPr lvl="1"/>
            <a:r>
              <a:rPr lang="en-US" dirty="0" smtClean="0"/>
              <a:t>Support the current 8 </a:t>
            </a:r>
            <a:r>
              <a:rPr lang="en-US" dirty="0" err="1" smtClean="0"/>
              <a:t>GeV</a:t>
            </a:r>
            <a:r>
              <a:rPr lang="en-US" dirty="0" smtClean="0"/>
              <a:t> program, including Mu2e, g-2, and the suite of short-baseline neutrino experiments</a:t>
            </a:r>
          </a:p>
          <a:p>
            <a:pPr lvl="1"/>
            <a:r>
              <a:rPr lang="en-US" dirty="0" smtClean="0"/>
              <a:t>Provide upgrade path for Mu2e</a:t>
            </a:r>
          </a:p>
          <a:p>
            <a:pPr lvl="1"/>
            <a:r>
              <a:rPr lang="en-US" dirty="0" smtClean="0"/>
              <a:t>Provide a platform for extension of  beam power to LBNF to &gt;2 MW</a:t>
            </a:r>
          </a:p>
          <a:p>
            <a:pPr lvl="1"/>
            <a:r>
              <a:rPr lang="en-US" dirty="0" smtClean="0"/>
              <a:t>Provide a platform for extension of capability to high duty factor/higher beam power operations</a:t>
            </a:r>
          </a:p>
          <a:p>
            <a:pPr lvl="1"/>
            <a:r>
              <a:rPr lang="en-US" dirty="0" smtClean="0"/>
              <a:t>At an affordable cost to DOE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16</a:t>
            </a:fld>
            <a:endParaRPr lang="en-US" smtClean="0"/>
          </a:p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PIP/PIP-II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399" cy="5308847"/>
          </a:xfrm>
        </p:spPr>
        <p:txBody>
          <a:bodyPr>
            <a:normAutofit/>
          </a:bodyPr>
          <a:lstStyle/>
          <a:p>
            <a:r>
              <a:rPr lang="en-US" dirty="0" smtClean="0"/>
              <a:t>Increase Booster beam repetition rate to 15 Hz (PIP)</a:t>
            </a:r>
          </a:p>
          <a:p>
            <a:pPr lvl="1"/>
            <a:r>
              <a:rPr lang="en-US" dirty="0" smtClean="0"/>
              <a:t>700 kW to </a:t>
            </a:r>
            <a:r>
              <a:rPr lang="en-US" dirty="0" err="1" smtClean="0"/>
              <a:t>NOvA</a:t>
            </a:r>
            <a:r>
              <a:rPr lang="en-US" dirty="0" smtClean="0"/>
              <a:t> concurrent with 8 </a:t>
            </a:r>
            <a:r>
              <a:rPr lang="en-US" dirty="0" err="1" smtClean="0"/>
              <a:t>GeV</a:t>
            </a:r>
            <a:r>
              <a:rPr lang="en-US" dirty="0" smtClean="0"/>
              <a:t> program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Increase Booster/Main Injector per pulse intensity by 50%; decrease MI cycle time modestly</a:t>
            </a:r>
          </a:p>
          <a:p>
            <a:pPr lvl="1"/>
            <a:r>
              <a:rPr lang="en-US" dirty="0" smtClean="0"/>
              <a:t>Increase Booster injection energy</a:t>
            </a:r>
          </a:p>
          <a:p>
            <a:pPr marL="739775" lvl="1" indent="0">
              <a:spcBef>
                <a:spcPts val="0"/>
              </a:spcBef>
              <a:buNone/>
            </a:pPr>
            <a:r>
              <a:rPr lang="en-US" dirty="0" smtClean="0"/>
              <a:t>to ~800 MeV</a:t>
            </a:r>
          </a:p>
          <a:p>
            <a:pPr lvl="1">
              <a:spcBef>
                <a:spcPts val="24"/>
              </a:spcBef>
            </a:pPr>
            <a:r>
              <a:rPr lang="en-US" dirty="0" smtClean="0"/>
              <a:t>Modest modifications to Booster/</a:t>
            </a:r>
          </a:p>
          <a:p>
            <a:pPr marL="746125" lvl="1" indent="0">
              <a:spcBef>
                <a:spcPts val="0"/>
              </a:spcBef>
              <a:buNone/>
            </a:pPr>
            <a:r>
              <a:rPr lang="en-US" dirty="0" smtClean="0"/>
              <a:t>Recycler/MI</a:t>
            </a:r>
          </a:p>
          <a:p>
            <a:pPr lvl="2"/>
            <a:r>
              <a:rPr lang="en-US" dirty="0" smtClean="0"/>
              <a:t>To accommodate higher intensities</a:t>
            </a:r>
          </a:p>
          <a:p>
            <a:pPr lvl="2" indent="0">
              <a:spcBef>
                <a:spcPts val="0"/>
              </a:spcBef>
              <a:buNone/>
            </a:pPr>
            <a:r>
              <a:rPr lang="en-US" dirty="0" smtClean="0"/>
              <a:t> and higher Booster injection energy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17</a:t>
            </a:fld>
            <a:endParaRPr lang="en-US" smtClean="0"/>
          </a:p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96" y="3144849"/>
            <a:ext cx="3528988" cy="27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believe the most cost-effective means of achieving these goals is via an </a:t>
            </a:r>
            <a:r>
              <a:rPr lang="en-US" u="sng" dirty="0" smtClean="0"/>
              <a:t>800 MeV superconducting pulsed </a:t>
            </a:r>
            <a:r>
              <a:rPr lang="en-US" u="sng" dirty="0" err="1" smtClean="0"/>
              <a:t>linac</a:t>
            </a:r>
            <a:r>
              <a:rPr lang="en-US" dirty="0" smtClean="0"/>
              <a:t>, </a:t>
            </a:r>
            <a:r>
              <a:rPr lang="en-US" u="sng" dirty="0" smtClean="0"/>
              <a:t>extendible to support &gt;2 MW </a:t>
            </a:r>
            <a:r>
              <a:rPr lang="en-US" dirty="0" smtClean="0"/>
              <a:t>operations to LBNF and </a:t>
            </a:r>
            <a:r>
              <a:rPr lang="en-US" u="sng" dirty="0" smtClean="0"/>
              <a:t>upgradable to continuous wave (CW) operations</a:t>
            </a:r>
          </a:p>
          <a:p>
            <a:pPr lvl="1"/>
            <a:r>
              <a:rPr lang="en-US" dirty="0" smtClean="0"/>
              <a:t>Builds on significant existing infrastructure</a:t>
            </a:r>
          </a:p>
          <a:p>
            <a:pPr lvl="1"/>
            <a:r>
              <a:rPr lang="en-US" dirty="0" smtClean="0"/>
              <a:t>Capitalizes on major investment in superconducting </a:t>
            </a:r>
            <a:r>
              <a:rPr lang="en-US" dirty="0" err="1" smtClean="0"/>
              <a:t>rf</a:t>
            </a:r>
            <a:r>
              <a:rPr lang="en-US" dirty="0" smtClean="0"/>
              <a:t> technologies</a:t>
            </a:r>
          </a:p>
          <a:p>
            <a:pPr lvl="1"/>
            <a:r>
              <a:rPr lang="en-US" dirty="0" smtClean="0"/>
              <a:t>Eliminates significant operational risks inherent in existing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Siting consistent with eventual replacement of the Booster as the source of protons for injection into Main Injector</a:t>
            </a:r>
          </a:p>
          <a:p>
            <a:r>
              <a:rPr lang="en-US" dirty="0" smtClean="0"/>
              <a:t>Whitepaper available at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projectx-docdb.fnal.gov/</a:t>
            </a:r>
            <a:r>
              <a:rPr lang="en-US" sz="2200" dirty="0" err="1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cgi</a:t>
            </a: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-bin/</a:t>
            </a:r>
            <a:r>
              <a:rPr lang="en-US" sz="2200" dirty="0" err="1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ShowDocument?docid</a:t>
            </a: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=1232</a:t>
            </a:r>
            <a:endParaRPr lang="en-US" sz="220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Performance Goals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888215"/>
              </p:ext>
            </p:extLst>
          </p:nvPr>
        </p:nvGraphicFramePr>
        <p:xfrm>
          <a:off x="391891" y="862834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/>
                <a:gridCol w="1581486"/>
                <a:gridCol w="1581486"/>
                <a:gridCol w="694101"/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Performance Parameter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PIP-II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Energy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400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Current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25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0.03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15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Linac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 Beam Power to Booster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13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Capability (@&gt;10% Duty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Factor)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~200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Mu2e Upgrade Potential (800 MeV)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&gt;100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Protons per Pulse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4.2×10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6.4×10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Beam Power @ 8 GeV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80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to 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Program (max)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32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4.9×10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7.5×10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Time @ 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1.33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*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0.7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Upgrade Potential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60-120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NA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&gt;2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19</a:t>
            </a:fld>
            <a:endParaRPr lang="en-US" smtClean="0"/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1891" y="5871401"/>
            <a:ext cx="72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*LBNF beam power can be maintained to ~80 </a:t>
            </a:r>
            <a:r>
              <a:rPr lang="en-US" sz="1800" dirty="0" err="1" smtClean="0"/>
              <a:t>GeV</a:t>
            </a:r>
            <a:r>
              <a:rPr lang="en-US" sz="1800" dirty="0" smtClean="0"/>
              <a:t>, then scales with energy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200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after the </a:t>
            </a:r>
            <a:r>
              <a:rPr lang="en-US" dirty="0" err="1"/>
              <a:t>Tevatron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err="1">
                <a:solidFill>
                  <a:srgbClr val="003399"/>
                </a:solidFill>
              </a:rPr>
              <a:t>Fermilab</a:t>
            </a:r>
            <a:r>
              <a:rPr lang="en-US" altLang="en-US" i="1" dirty="0">
                <a:solidFill>
                  <a:srgbClr val="003399"/>
                </a:solidFill>
              </a:rPr>
              <a:t> operates the largest accelerator complex in the U.S., 2</a:t>
            </a:r>
            <a:r>
              <a:rPr lang="en-US" altLang="en-US" i="1" baseline="30000" dirty="0">
                <a:solidFill>
                  <a:srgbClr val="003399"/>
                </a:solidFill>
              </a:rPr>
              <a:t>nd</a:t>
            </a:r>
            <a:r>
              <a:rPr lang="en-US" altLang="en-US" i="1" dirty="0">
                <a:solidFill>
                  <a:srgbClr val="003399"/>
                </a:solidFill>
              </a:rPr>
              <a:t> largest in the world (even after termination of the </a:t>
            </a:r>
            <a:r>
              <a:rPr lang="en-US" altLang="en-US" i="1" dirty="0" err="1">
                <a:solidFill>
                  <a:srgbClr val="003399"/>
                </a:solidFill>
              </a:rPr>
              <a:t>Tevatron</a:t>
            </a:r>
            <a:r>
              <a:rPr lang="en-US" altLang="en-US" i="1" dirty="0" smtClean="0">
                <a:solidFill>
                  <a:srgbClr val="003399"/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Also part of </a:t>
            </a:r>
            <a:r>
              <a:rPr lang="en-US" dirty="0" err="1" smtClean="0"/>
              <a:t>oprations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Proton Improvement Plan (PIP)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Campus projects</a:t>
            </a:r>
          </a:p>
          <a:p>
            <a:pPr lvl="1"/>
            <a:r>
              <a:rPr lang="en-US" dirty="0" smtClean="0"/>
              <a:t>Test facilities (magnets, SRF cavities)</a:t>
            </a:r>
          </a:p>
          <a:p>
            <a:r>
              <a:rPr lang="en-US" dirty="0" smtClean="0"/>
              <a:t>Projects: </a:t>
            </a:r>
            <a:r>
              <a:rPr lang="en-US" dirty="0" err="1" smtClean="0"/>
              <a:t>Muon</a:t>
            </a:r>
            <a:r>
              <a:rPr lang="en-US" dirty="0" smtClean="0"/>
              <a:t> g-2, Mu2e, </a:t>
            </a:r>
            <a:r>
              <a:rPr lang="en-US" dirty="0" smtClean="0"/>
              <a:t>LBNF, </a:t>
            </a:r>
            <a:r>
              <a:rPr lang="en-US" dirty="0" err="1" smtClean="0"/>
              <a:t>MicroBooNE</a:t>
            </a:r>
            <a:r>
              <a:rPr lang="en-US" dirty="0" smtClean="0"/>
              <a:t>, LCLS-II (at SLAC), PIP-II</a:t>
            </a:r>
          </a:p>
          <a:p>
            <a:r>
              <a:rPr lang="en-US" dirty="0" smtClean="0"/>
              <a:t>Programs: MAP, LARP, ILC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Commercialization of our accelerator technologies.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4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Site Layout (provisional)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3" y="915119"/>
            <a:ext cx="7282543" cy="530152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20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Status and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6843"/>
            <a:ext cx="8672513" cy="53142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PIP-II is currently pre-CD-0</a:t>
            </a:r>
          </a:p>
          <a:p>
            <a:pPr lvl="1"/>
            <a:r>
              <a:rPr lang="en-US" dirty="0" smtClean="0"/>
              <a:t>Complete concept exists</a:t>
            </a:r>
          </a:p>
          <a:p>
            <a:pPr lvl="2"/>
            <a:r>
              <a:rPr lang="en-US" dirty="0" smtClean="0"/>
              <a:t>Documented in whitepaper; technical backup in PX RDR</a:t>
            </a:r>
          </a:p>
          <a:p>
            <a:pPr lvl="1"/>
            <a:r>
              <a:rPr lang="en-US" dirty="0" smtClean="0"/>
              <a:t>R&amp;D program underway</a:t>
            </a:r>
          </a:p>
          <a:p>
            <a:pPr lvl="2"/>
            <a:r>
              <a:rPr lang="en-US" dirty="0" smtClean="0"/>
              <a:t>Front end (PXIE) and superconducting </a:t>
            </a:r>
            <a:r>
              <a:rPr lang="en-US" dirty="0" err="1" smtClean="0"/>
              <a:t>rf</a:t>
            </a:r>
            <a:r>
              <a:rPr lang="en-US" dirty="0" smtClean="0"/>
              <a:t> development</a:t>
            </a:r>
          </a:p>
          <a:p>
            <a:r>
              <a:rPr lang="en-US" dirty="0" smtClean="0"/>
              <a:t>Strong endorsement from P5</a:t>
            </a:r>
          </a:p>
          <a:p>
            <a:pPr lvl="1"/>
            <a:r>
              <a:rPr lang="en-US" dirty="0"/>
              <a:t>Recommendation 14: Upgrade the Fermilab proton accelerator complex to produce higher intensity beams. R&amp;D for the Proton Improvement Plan II (</a:t>
            </a:r>
            <a:r>
              <a:rPr lang="en-US" dirty="0" smtClean="0"/>
              <a:t>PIP-II</a:t>
            </a:r>
            <a:r>
              <a:rPr lang="en-US" dirty="0"/>
              <a:t>) should proceed immediately, followed by construction, to provide proton beams of &gt;1 MW by the time of first operation of the new long-baseline neutrino facility.</a:t>
            </a:r>
          </a:p>
          <a:p>
            <a:pPr lvl="2"/>
            <a:r>
              <a:rPr lang="en-US" dirty="0" smtClean="0"/>
              <a:t>Applies </a:t>
            </a:r>
            <a:r>
              <a:rPr lang="en-US" dirty="0"/>
              <a:t>in all budget scenarios considered.</a:t>
            </a:r>
          </a:p>
          <a:p>
            <a:r>
              <a:rPr lang="en-US" dirty="0" smtClean="0"/>
              <a:t>Discussions with P5, Fermilab, and DOE/OHEP management have been in context of FY19 construction start</a:t>
            </a:r>
          </a:p>
          <a:p>
            <a:pPr lvl="1"/>
            <a:r>
              <a:rPr lang="en-US" dirty="0" smtClean="0"/>
              <a:t>Consistent R&amp;D deliverables list established</a:t>
            </a:r>
          </a:p>
          <a:p>
            <a:pPr lvl="1"/>
            <a:r>
              <a:rPr lang="en-US" dirty="0" smtClean="0"/>
              <a:t>Preliminary discussions on potential international in-kind contributions</a:t>
            </a:r>
          </a:p>
          <a:p>
            <a:pPr lvl="1"/>
            <a:r>
              <a:rPr lang="en-US" dirty="0" smtClean="0"/>
              <a:t>Aligned with LCLS-II and LBNF activities</a:t>
            </a:r>
          </a:p>
          <a:p>
            <a:r>
              <a:rPr lang="en-US" dirty="0" smtClean="0"/>
              <a:t>Goals for the next year</a:t>
            </a:r>
          </a:p>
          <a:p>
            <a:pPr lvl="1"/>
            <a:r>
              <a:rPr lang="en-US" dirty="0" smtClean="0"/>
              <a:t>Release PIP-II specific RDR</a:t>
            </a:r>
          </a:p>
          <a:p>
            <a:pPr lvl="1"/>
            <a:r>
              <a:rPr lang="en-US" dirty="0" smtClean="0"/>
              <a:t>Maintain PXIE and SRF development on established schedules</a:t>
            </a:r>
          </a:p>
          <a:p>
            <a:pPr lvl="1"/>
            <a:r>
              <a:rPr lang="en-US" dirty="0" smtClean="0"/>
              <a:t>Support DOE in the development of Mission Need Statement</a:t>
            </a:r>
          </a:p>
          <a:p>
            <a:pPr lvl="1"/>
            <a:r>
              <a:rPr lang="en-US" dirty="0"/>
              <a:t>Establish PIP-II Office, within Accelerator Division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PIP-II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ja-JP" dirty="0" smtClean="0">
                <a:ea typeface="ＭＳ Ｐゴシック" charset="-128"/>
              </a:rPr>
              <a:t>Collaboration MOUs for the RD&amp;D phase (through CD-2) :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altLang="ja-JP" u="sng" dirty="0" smtClean="0">
                <a:ea typeface="ＭＳ Ｐゴシック" charset="-128"/>
              </a:rPr>
              <a:t>National</a:t>
            </a:r>
            <a:r>
              <a:rPr lang="en-US" altLang="ja-JP" dirty="0" smtClean="0">
                <a:ea typeface="ＭＳ Ｐゴシック" charset="-128"/>
              </a:rPr>
              <a:t>							</a:t>
            </a:r>
            <a:r>
              <a:rPr lang="en-US" altLang="ja-JP" u="sng" dirty="0" smtClean="0">
                <a:ea typeface="ＭＳ Ｐゴシック" charset="-128"/>
              </a:rPr>
              <a:t>IIFC</a:t>
            </a:r>
          </a:p>
          <a:p>
            <a:pPr marL="746125" lvl="1" indent="-174625"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ANL	ORNL/SNS 	BARC/Mumbai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BNL	PNNL 	IUAC/Delhi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Cornell	</a:t>
            </a:r>
            <a:r>
              <a:rPr lang="en-US" altLang="ja-JP" dirty="0" err="1" smtClean="0">
                <a:ea typeface="ＭＳ Ｐゴシック" charset="-128"/>
              </a:rPr>
              <a:t>UTenn</a:t>
            </a:r>
            <a:r>
              <a:rPr lang="en-US" altLang="ja-JP" dirty="0" smtClean="0">
                <a:ea typeface="ＭＳ Ｐゴシック" charset="-128"/>
              </a:rPr>
              <a:t>	RRCAT/Indore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Fermilab	TJNAF	VECC/Kolkata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LBNL	SLAC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MSU	ILC/ART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NCSU</a:t>
            </a:r>
          </a:p>
          <a:p>
            <a:pPr marL="288925" indent="-288925"/>
            <a:r>
              <a:rPr lang="en-US" dirty="0" smtClean="0"/>
              <a:t>Ongoing collaboration/contacts with RAL/FETS (UK), ESS (Sweden), SPL (CERN), </a:t>
            </a:r>
            <a:r>
              <a:rPr lang="en-US" dirty="0"/>
              <a:t>RISP (Korea), </a:t>
            </a:r>
            <a:r>
              <a:rPr lang="en-US" dirty="0" smtClean="0"/>
              <a:t>China/ADS</a:t>
            </a:r>
          </a:p>
          <a:p>
            <a:pPr marL="288925" indent="-288925"/>
            <a:r>
              <a:rPr lang="en-US" dirty="0" smtClean="0"/>
              <a:t>Annual Collaboration Meeting (June 3-4 at Fermilab)</a:t>
            </a:r>
          </a:p>
          <a:p>
            <a:pPr marL="0" indent="0" algn="ctr">
              <a:buNone/>
            </a:pPr>
            <a:r>
              <a:rPr lang="en-US" sz="2200" dirty="0">
                <a:hlinkClick r:id="rId3"/>
              </a:rPr>
              <a:t>https://</a:t>
            </a:r>
            <a:r>
              <a:rPr lang="en-US" sz="2200" dirty="0" smtClean="0">
                <a:hlinkClick r:id="rId3"/>
              </a:rPr>
              <a:t>indico.fnal.gov/conferenceDisplay.py?confId=8365</a:t>
            </a:r>
            <a:endParaRPr lang="en-US" sz="2200" dirty="0" smtClean="0"/>
          </a:p>
          <a:p>
            <a:pPr marL="288925" indent="-288925"/>
            <a:endParaRPr lang="en-US" dirty="0" smtClean="0"/>
          </a:p>
          <a:p>
            <a:pPr>
              <a:spcBef>
                <a:spcPts val="1200"/>
              </a:spcBef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International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Discussions at agency and laboratory levels indicate that an 800 MeV SC </a:t>
            </a:r>
            <a:r>
              <a:rPr lang="en-US" dirty="0" err="1" smtClean="0"/>
              <a:t>linac</a:t>
            </a:r>
            <a:r>
              <a:rPr lang="en-US" dirty="0" smtClean="0"/>
              <a:t> could attract significant in-kind contributions from India/Europe/Asia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SC accelerating structures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RF sources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Instrumentation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Magnets/power supplies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Significant R&amp;D collaboration for &gt;5 years with India</a:t>
            </a:r>
          </a:p>
          <a:p>
            <a:pPr lvl="1"/>
            <a:r>
              <a:rPr lang="en-US" dirty="0" smtClean="0"/>
              <a:t>Discussions at DOE-DAE level on potential Indian in-kind contributions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23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Platform for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PIP-II Inherent Capability</a:t>
            </a:r>
          </a:p>
          <a:p>
            <a:pPr lvl="1"/>
            <a:r>
              <a:rPr lang="en-US" dirty="0" smtClean="0"/>
              <a:t>~200 kW @ 800 MeV</a:t>
            </a:r>
          </a:p>
          <a:p>
            <a:pPr lvl="1"/>
            <a:r>
              <a:rPr lang="en-US" dirty="0" smtClean="0"/>
              <a:t>×10 </a:t>
            </a:r>
            <a:r>
              <a:rPr lang="en-US" dirty="0"/>
              <a:t>Mu2e sensitivity</a:t>
            </a:r>
          </a:p>
          <a:p>
            <a:r>
              <a:rPr lang="en-US" dirty="0" smtClean="0"/>
              <a:t>2 MW to </a:t>
            </a:r>
            <a:r>
              <a:rPr lang="en-US" dirty="0" smtClean="0"/>
              <a:t>LBNF</a:t>
            </a:r>
            <a:endParaRPr lang="en-US" dirty="0" smtClean="0"/>
          </a:p>
          <a:p>
            <a:r>
              <a:rPr lang="en-US" dirty="0" smtClean="0"/>
              <a:t>Flexibility for future experiments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Kaons</a:t>
            </a:r>
            <a:r>
              <a:rPr lang="en-US" dirty="0" smtClean="0"/>
              <a:t> @100’s kW</a:t>
            </a:r>
          </a:p>
          <a:p>
            <a:r>
              <a:rPr lang="en-US" dirty="0" smtClean="0"/>
              <a:t>Compatible with </a:t>
            </a:r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acceleration </a:t>
            </a:r>
          </a:p>
          <a:p>
            <a:pPr marL="349250" indent="0">
              <a:spcBef>
                <a:spcPts val="0"/>
              </a:spcBef>
              <a:buNone/>
            </a:pPr>
            <a:r>
              <a:rPr lang="en-US" dirty="0"/>
              <a:t>n</a:t>
            </a:r>
            <a:r>
              <a:rPr lang="en-US" dirty="0" smtClean="0"/>
              <a:t>eeds (Mark P talk)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24</a:t>
            </a:fld>
            <a:endParaRPr lang="en-US" smtClean="0"/>
          </a:p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99" y="978067"/>
            <a:ext cx="374332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ck Arc 6"/>
          <p:cNvSpPr/>
          <p:nvPr/>
        </p:nvSpPr>
        <p:spPr bwMode="auto">
          <a:xfrm rot="7827867">
            <a:off x="6234322" y="2630734"/>
            <a:ext cx="1185095" cy="669705"/>
          </a:xfrm>
          <a:prstGeom prst="blockArc">
            <a:avLst>
              <a:gd name="adj1" fmla="val 12899247"/>
              <a:gd name="adj2" fmla="val 21435232"/>
              <a:gd name="adj3" fmla="val 8721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43046"/>
            <a:ext cx="8672513" cy="52494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Fermilab accelerator complex can be upgraded to establish </a:t>
            </a:r>
            <a:r>
              <a:rPr lang="en-US" dirty="0" smtClean="0"/>
              <a:t>LBNF </a:t>
            </a:r>
            <a:r>
              <a:rPr lang="en-US" dirty="0"/>
              <a:t>as the leading long-baseline program in the world, with &gt;1 MW at </a:t>
            </a:r>
            <a:r>
              <a:rPr lang="en-US" dirty="0" smtClean="0"/>
              <a:t>startup (2025)</a:t>
            </a:r>
            <a:endParaRPr lang="en-US" dirty="0"/>
          </a:p>
          <a:p>
            <a:r>
              <a:rPr lang="en-US" dirty="0"/>
              <a:t>The Proton Improvement Plan-II (PIP-II) is a complete, integrated, cost effective concept, that meets this goal, while </a:t>
            </a:r>
          </a:p>
          <a:p>
            <a:pPr lvl="1"/>
            <a:r>
              <a:rPr lang="en-US" dirty="0"/>
              <a:t>leveraging U.S. superconducting </a:t>
            </a:r>
            <a:r>
              <a:rPr lang="en-US" dirty="0" err="1"/>
              <a:t>rf</a:t>
            </a:r>
            <a:r>
              <a:rPr lang="en-US" dirty="0"/>
              <a:t> investment,</a:t>
            </a:r>
          </a:p>
          <a:p>
            <a:pPr lvl="1"/>
            <a:r>
              <a:rPr lang="en-US" dirty="0"/>
              <a:t>attracting international partners,</a:t>
            </a:r>
          </a:p>
          <a:p>
            <a:pPr lvl="1"/>
            <a:r>
              <a:rPr lang="en-US" dirty="0"/>
              <a:t>providing a platform for the long-term future</a:t>
            </a:r>
          </a:p>
          <a:p>
            <a:r>
              <a:rPr lang="en-US" dirty="0"/>
              <a:t>PIP-II retains flexibility to eventually realize the full potential of the Fermilab complex</a:t>
            </a:r>
          </a:p>
          <a:p>
            <a:pPr lvl="1"/>
            <a:r>
              <a:rPr lang="en-US" dirty="0" smtClean="0"/>
              <a:t>LBNF </a:t>
            </a:r>
            <a:r>
              <a:rPr lang="en-US" dirty="0"/>
              <a:t>&gt;2 MW</a:t>
            </a:r>
          </a:p>
          <a:p>
            <a:pPr lvl="1"/>
            <a:r>
              <a:rPr lang="en-US" dirty="0"/>
              <a:t>Mu2e sensitivity </a:t>
            </a:r>
            <a:r>
              <a:rPr lang="en-US" dirty="0" smtClean="0"/>
              <a:t>x10</a:t>
            </a:r>
            <a:endParaRPr lang="en-US" dirty="0"/>
          </a:p>
          <a:p>
            <a:pPr lvl="1"/>
            <a:r>
              <a:rPr lang="en-US" dirty="0"/>
              <a:t>MW-class, high duty factor beams for rare processes experiments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6600"/>
                </a:solidFill>
              </a:rPr>
              <a:t>We </a:t>
            </a:r>
            <a:r>
              <a:rPr lang="en-US" dirty="0" smtClean="0">
                <a:solidFill>
                  <a:srgbClr val="006600"/>
                </a:solidFill>
              </a:rPr>
              <a:t>have received a positive recommendation from P5 and are working with Fermilab and OHEP management to move forward.</a:t>
            </a:r>
            <a:endParaRPr lang="en-US" dirty="0">
              <a:solidFill>
                <a:srgbClr val="006600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87" y="3045701"/>
            <a:ext cx="8427064" cy="3050299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/>
              <a:t>PXIE will address the address/measure the following:</a:t>
            </a:r>
          </a:p>
          <a:p>
            <a:pPr marL="514350" lvl="1">
              <a:defRPr/>
            </a:pPr>
            <a:r>
              <a:rPr lang="en-US" dirty="0" smtClean="0"/>
              <a:t>LEBT pre-chopping </a:t>
            </a:r>
          </a:p>
          <a:p>
            <a:pPr marL="514350" lvl="1">
              <a:defRPr/>
            </a:pPr>
            <a:r>
              <a:rPr lang="en-US" dirty="0" smtClean="0"/>
              <a:t>Vacuum management in the LEBT/RFQ region</a:t>
            </a:r>
          </a:p>
          <a:p>
            <a:pPr marL="514350" lvl="1">
              <a:defRPr/>
            </a:pPr>
            <a:r>
              <a:rPr lang="en-US" dirty="0" smtClean="0"/>
              <a:t>Validation of chopper performance</a:t>
            </a:r>
          </a:p>
          <a:p>
            <a:pPr marL="514350" lvl="1">
              <a:defRPr/>
            </a:pPr>
            <a:r>
              <a:rPr lang="en-US" dirty="0" smtClean="0"/>
              <a:t>Bunch extinction</a:t>
            </a:r>
          </a:p>
          <a:p>
            <a:pPr marL="514350" lvl="1">
              <a:defRPr/>
            </a:pPr>
            <a:r>
              <a:rPr lang="en-US" dirty="0" smtClean="0"/>
              <a:t>MEBT beam absorber</a:t>
            </a:r>
          </a:p>
          <a:p>
            <a:pPr marL="514350" lvl="1">
              <a:defRPr/>
            </a:pPr>
            <a:r>
              <a:rPr lang="en-US" dirty="0" smtClean="0"/>
              <a:t>MEBT vacuum management</a:t>
            </a:r>
          </a:p>
          <a:p>
            <a:pPr marL="514350" lvl="1">
              <a:defRPr/>
            </a:pPr>
            <a:r>
              <a:rPr lang="en-US" dirty="0" smtClean="0"/>
              <a:t>Operation of HWR in close proximity to 10 kW absorber</a:t>
            </a:r>
          </a:p>
          <a:p>
            <a:pPr marL="514350" lvl="1">
              <a:defRPr/>
            </a:pPr>
            <a:r>
              <a:rPr lang="en-US" dirty="0" smtClean="0"/>
              <a:t>Operation of SSR with beam, including resonance control</a:t>
            </a:r>
          </a:p>
          <a:p>
            <a:pPr marL="514350" lvl="1">
              <a:defRPr/>
            </a:pPr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1510" name="Group 4"/>
          <p:cNvGrpSpPr>
            <a:grpSpLocks/>
          </p:cNvGrpSpPr>
          <p:nvPr/>
        </p:nvGrpSpPr>
        <p:grpSpPr bwMode="auto">
          <a:xfrm>
            <a:off x="93663" y="1493027"/>
            <a:ext cx="8897940" cy="1025418"/>
            <a:chOff x="85409" y="1749187"/>
            <a:chExt cx="9058591" cy="1025628"/>
          </a:xfrm>
        </p:grpSpPr>
        <p:pic>
          <p:nvPicPr>
            <p:cNvPr id="215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5" name="TextBox 6"/>
            <p:cNvSpPr txBox="1">
              <a:spLocks noChangeArrowheads="1"/>
            </p:cNvSpPr>
            <p:nvPr/>
          </p:nvSpPr>
          <p:spPr bwMode="auto">
            <a:xfrm>
              <a:off x="1174350" y="1760561"/>
              <a:ext cx="73957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C00000"/>
                  </a:solidFill>
                </a:rPr>
                <a:t>RFQ</a:t>
              </a:r>
            </a:p>
          </p:txBody>
        </p:sp>
        <p:sp>
          <p:nvSpPr>
            <p:cNvPr id="21516" name="TextBox 7"/>
            <p:cNvSpPr txBox="1">
              <a:spLocks noChangeArrowheads="1"/>
            </p:cNvSpPr>
            <p:nvPr/>
          </p:nvSpPr>
          <p:spPr bwMode="auto">
            <a:xfrm>
              <a:off x="2902811" y="1749187"/>
              <a:ext cx="914189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MEBT</a:t>
              </a:r>
            </a:p>
          </p:txBody>
        </p:sp>
        <p:sp>
          <p:nvSpPr>
            <p:cNvPr id="21517" name="TextBox 8"/>
            <p:cNvSpPr txBox="1">
              <a:spLocks noChangeArrowheads="1"/>
            </p:cNvSpPr>
            <p:nvPr/>
          </p:nvSpPr>
          <p:spPr bwMode="auto">
            <a:xfrm>
              <a:off x="5056919" y="1757151"/>
              <a:ext cx="813012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HWR</a:t>
              </a:r>
            </a:p>
          </p:txBody>
        </p:sp>
        <p:sp>
          <p:nvSpPr>
            <p:cNvPr id="21518" name="TextBox 9"/>
            <p:cNvSpPr txBox="1">
              <a:spLocks noChangeArrowheads="1"/>
            </p:cNvSpPr>
            <p:nvPr/>
          </p:nvSpPr>
          <p:spPr bwMode="auto">
            <a:xfrm>
              <a:off x="6714496" y="1757150"/>
              <a:ext cx="871760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21519" name="TextBox 10"/>
            <p:cNvSpPr txBox="1">
              <a:spLocks noChangeArrowheads="1"/>
            </p:cNvSpPr>
            <p:nvPr/>
          </p:nvSpPr>
          <p:spPr bwMode="auto">
            <a:xfrm>
              <a:off x="7920832" y="1757353"/>
              <a:ext cx="1164985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1520" name="TextBox 11"/>
            <p:cNvSpPr txBox="1">
              <a:spLocks noChangeArrowheads="1"/>
            </p:cNvSpPr>
            <p:nvPr/>
          </p:nvSpPr>
          <p:spPr bwMode="auto">
            <a:xfrm>
              <a:off x="85409" y="1885665"/>
              <a:ext cx="84238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LEBT</a:t>
              </a:r>
            </a:p>
          </p:txBody>
        </p:sp>
      </p:grpSp>
      <p:sp>
        <p:nvSpPr>
          <p:cNvPr id="21511" name="TextBox 13"/>
          <p:cNvSpPr txBox="1">
            <a:spLocks noChangeArrowheads="1"/>
          </p:cNvSpPr>
          <p:nvPr/>
        </p:nvSpPr>
        <p:spPr bwMode="auto">
          <a:xfrm>
            <a:off x="3352800" y="2495550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/>
              <a:t>40 </a:t>
            </a:r>
            <a:r>
              <a:rPr lang="en-US" sz="2000" dirty="0"/>
              <a:t>m, </a:t>
            </a:r>
            <a:r>
              <a:rPr lang="en-US" sz="2000" dirty="0" smtClean="0"/>
              <a:t>~25 </a:t>
            </a:r>
            <a:r>
              <a:rPr lang="en-US" sz="2000" dirty="0"/>
              <a:t>MeV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486400" y="2686050"/>
            <a:ext cx="33528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04800" y="2684463"/>
            <a:ext cx="30480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@ CMTF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9FF-06B4-4914-855C-57D35A0F66D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Content Placeholder 9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" y="2954163"/>
            <a:ext cx="4102333" cy="30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3663" y="1493027"/>
            <a:ext cx="8897940" cy="1025418"/>
            <a:chOff x="85409" y="1749187"/>
            <a:chExt cx="9058591" cy="102562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1174350" y="1760561"/>
              <a:ext cx="811403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RFQ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2902811" y="1749187"/>
              <a:ext cx="981321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MEBT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5056919" y="1757151"/>
              <a:ext cx="813036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HWR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6714496" y="1757150"/>
              <a:ext cx="871760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920832" y="1757353"/>
              <a:ext cx="1164985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5409" y="1885665"/>
              <a:ext cx="842411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LEBT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93663" y="1572309"/>
            <a:ext cx="914400" cy="914400"/>
          </a:xfrm>
          <a:prstGeom prst="ellipse">
            <a:avLst/>
          </a:prstGeom>
          <a:noFill/>
          <a:ln w="28575">
            <a:solidFill>
              <a:srgbClr val="DA59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5"/>
          </p:cNvCxnSpPr>
          <p:nvPr/>
        </p:nvCxnSpPr>
        <p:spPr>
          <a:xfrm>
            <a:off x="874152" y="2352798"/>
            <a:ext cx="556730" cy="601365"/>
          </a:xfrm>
          <a:prstGeom prst="straightConnector1">
            <a:avLst/>
          </a:prstGeom>
          <a:ln>
            <a:solidFill>
              <a:srgbClr val="DA59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24146" y="3081130"/>
            <a:ext cx="2991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</a:t>
            </a:r>
          </a:p>
          <a:p>
            <a:pPr marL="174625"/>
            <a:r>
              <a:rPr lang="en-US" dirty="0" smtClean="0"/>
              <a:t>ANL: HWR</a:t>
            </a:r>
          </a:p>
          <a:p>
            <a:pPr marL="174625"/>
            <a:r>
              <a:rPr lang="en-US" dirty="0" smtClean="0"/>
              <a:t>LBNL:LEBT, RFQ</a:t>
            </a:r>
          </a:p>
          <a:p>
            <a:pPr marL="174625"/>
            <a:r>
              <a:rPr lang="en-US" dirty="0" smtClean="0"/>
              <a:t>SNS: LEBT</a:t>
            </a:r>
          </a:p>
          <a:p>
            <a:pPr marL="174625"/>
            <a:r>
              <a:rPr lang="en-US" dirty="0" smtClean="0"/>
              <a:t>India (BARC): MEBT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708" y="950494"/>
            <a:ext cx="92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30 </a:t>
            </a:r>
            <a:r>
              <a:rPr lang="en-US" sz="2000" b="1" dirty="0" err="1" smtClean="0">
                <a:solidFill>
                  <a:schemeClr val="tx2"/>
                </a:solidFill>
              </a:rPr>
              <a:t>keV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8392" y="942472"/>
            <a:ext cx="121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2.1 MeV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396" y="950494"/>
            <a:ext cx="10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1</a:t>
            </a:r>
            <a:r>
              <a:rPr lang="en-US" sz="2000" b="1" dirty="0" smtClean="0">
                <a:solidFill>
                  <a:schemeClr val="tx2"/>
                </a:solidFill>
              </a:rPr>
              <a:t>0 </a:t>
            </a:r>
            <a:r>
              <a:rPr lang="en-US" sz="2000" b="1" dirty="0">
                <a:solidFill>
                  <a:schemeClr val="tx2"/>
                </a:solidFill>
              </a:rPr>
              <a:t>M</a:t>
            </a:r>
            <a:r>
              <a:rPr lang="en-US" sz="2000" b="1" dirty="0" smtClean="0">
                <a:solidFill>
                  <a:schemeClr val="tx2"/>
                </a:solidFill>
              </a:rPr>
              <a:t>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0677" y="950494"/>
            <a:ext cx="117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25 MeV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/>
          <p:cNvCxnSpPr>
            <a:stCxn id="3" idx="2"/>
          </p:cNvCxnSpPr>
          <p:nvPr/>
        </p:nvCxnSpPr>
        <p:spPr>
          <a:xfrm>
            <a:off x="806450" y="1350604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234198" y="1318790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00525" y="1368859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68460" y="1382174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SRF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3731696"/>
            <a:ext cx="2820624" cy="18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8"/>
            <a:ext cx="4850946" cy="209241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021" y="1230086"/>
            <a:ext cx="1487941" cy="17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5" y="3872706"/>
            <a:ext cx="3432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6515" y="2980450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4886" y="3002217"/>
            <a:ext cx="366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SSR1                    SSR2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86" y="5619149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LB650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0138" y="5771548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B650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89" y="1098896"/>
            <a:ext cx="2370569" cy="1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1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Accelerator Operations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8916"/>
            <a:ext cx="8672513" cy="5290519"/>
          </a:xfrm>
        </p:spPr>
        <p:txBody>
          <a:bodyPr/>
          <a:lstStyle/>
          <a:p>
            <a:pPr marL="6350" indent="0">
              <a:buFontTx/>
              <a:buNone/>
              <a:defRPr/>
            </a:pPr>
            <a:r>
              <a:rPr lang="en-US" b="1" dirty="0" err="1"/>
              <a:t>Fermilab</a:t>
            </a:r>
            <a:r>
              <a:rPr lang="en-US" b="1" dirty="0"/>
              <a:t> operates a total of 16 km of accelerators and </a:t>
            </a:r>
            <a:r>
              <a:rPr lang="en-US" b="1" dirty="0" err="1"/>
              <a:t>beamlines</a:t>
            </a:r>
            <a:endParaRPr lang="en-US" b="1" dirty="0"/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400-MeV </a:t>
            </a:r>
            <a:r>
              <a:rPr lang="en-US" dirty="0"/>
              <a:t>proton linear accelerator (0.15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Booster synchrotron (0.5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accumulator ring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120-GeV </a:t>
            </a:r>
            <a:r>
              <a:rPr lang="en-US" dirty="0"/>
              <a:t>synchrotron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err="1" smtClean="0"/>
              <a:t>Muon</a:t>
            </a:r>
            <a:r>
              <a:rPr lang="en-US" dirty="0" smtClean="0"/>
              <a:t> Campus Delivery </a:t>
            </a:r>
            <a:r>
              <a:rPr lang="en-US" dirty="0"/>
              <a:t>ring (0.5 km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Soon: </a:t>
            </a:r>
            <a:r>
              <a:rPr lang="en-US" dirty="0" err="1" smtClean="0"/>
              <a:t>Muon</a:t>
            </a:r>
            <a:r>
              <a:rPr lang="en-US" dirty="0" smtClean="0"/>
              <a:t> g-2 ring</a:t>
            </a:r>
            <a:endParaRPr lang="en-US" dirty="0"/>
          </a:p>
          <a:p>
            <a:pPr>
              <a:defRPr/>
            </a:pPr>
            <a:r>
              <a:rPr lang="en-US" dirty="0"/>
              <a:t>Transfer lines and fixed target beam lines (8 km)</a:t>
            </a:r>
          </a:p>
          <a:p>
            <a:pPr>
              <a:defRPr/>
            </a:pPr>
            <a:r>
              <a:rPr lang="en-US" dirty="0"/>
              <a:t>Two high power target </a:t>
            </a:r>
            <a:r>
              <a:rPr lang="en-US" dirty="0" smtClean="0"/>
              <a:t>stations, several low-power targets</a:t>
            </a:r>
            <a:endParaRPr lang="en-US" dirty="0"/>
          </a:p>
          <a:p>
            <a:pPr marL="6350" indent="0">
              <a:buFontTx/>
              <a:buNone/>
              <a:defRPr/>
            </a:pPr>
            <a:r>
              <a:rPr lang="en-US" dirty="0"/>
              <a:t>And maintains</a:t>
            </a:r>
          </a:p>
          <a:p>
            <a:pPr>
              <a:defRPr/>
            </a:pPr>
            <a:r>
              <a:rPr lang="en-US" dirty="0"/>
              <a:t>130 buildings, structures, service </a:t>
            </a:r>
            <a:r>
              <a:rPr lang="en-US" dirty="0" err="1"/>
              <a:t>bldgs</a:t>
            </a:r>
            <a:r>
              <a:rPr lang="en-US" dirty="0"/>
              <a:t>,…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8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74346"/>
            <a:ext cx="904875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 Status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SRF R&amp;D: Q0          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CFF-F207-4C65-B9B5-95271AC2022A}" type="slidenum">
              <a:rPr lang="en-US" smtClean="0"/>
              <a:pPr/>
              <a:t>31</a:t>
            </a:fld>
            <a:endParaRPr lang="en-US" smtClean="0"/>
          </a:p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6466"/>
              </p:ext>
            </p:extLst>
          </p:nvPr>
        </p:nvGraphicFramePr>
        <p:xfrm>
          <a:off x="1134978" y="1496472"/>
          <a:ext cx="7563853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075" y="33002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Q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5911520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acc</a:t>
            </a:r>
            <a:r>
              <a:rPr lang="en-US" dirty="0" smtClean="0">
                <a:solidFill>
                  <a:srgbClr val="000000"/>
                </a:solidFill>
              </a:rPr>
              <a:t> [MV/m]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358" y="947719"/>
            <a:ext cx="7712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Nitrogen-doped 9-cell cavities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typical 120C </a:t>
            </a:r>
            <a:r>
              <a:rPr lang="en-US" dirty="0" smtClean="0"/>
              <a:t>bake (2K)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PIP-II </a:t>
            </a: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74859"/>
              </p:ext>
            </p:extLst>
          </p:nvPr>
        </p:nvGraphicFramePr>
        <p:xfrm>
          <a:off x="454961" y="3564390"/>
          <a:ext cx="8383988" cy="24554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/>
                <a:gridCol w="811723"/>
                <a:gridCol w="1520551"/>
                <a:gridCol w="1577714"/>
                <a:gridCol w="2503763"/>
              </a:tblGrid>
              <a:tr h="330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11-38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38-177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177-480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30/20/5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480-800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24/10/4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11506" y="1485904"/>
            <a:ext cx="7946694" cy="2017229"/>
            <a:chOff x="381000" y="1485904"/>
            <a:chExt cx="7946694" cy="2017229"/>
          </a:xfrm>
        </p:grpSpPr>
        <p:grpSp>
          <p:nvGrpSpPr>
            <p:cNvPr id="4" name="Group 3"/>
            <p:cNvGrpSpPr/>
            <p:nvPr/>
          </p:nvGrpSpPr>
          <p:grpSpPr>
            <a:xfrm>
              <a:off x="381000" y="1485904"/>
              <a:ext cx="7946694" cy="2017229"/>
              <a:chOff x="-319066" y="1485904"/>
              <a:chExt cx="7946694" cy="201722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7150" y="1485904"/>
                <a:ext cx="7570478" cy="2017229"/>
                <a:chOff x="228621" y="1485904"/>
                <a:chExt cx="7686069" cy="2017229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862013" y="1485905"/>
                  <a:ext cx="7052677" cy="2017228"/>
                  <a:chOff x="-1417571" y="1485905"/>
                  <a:chExt cx="8570611" cy="2017228"/>
                </a:xfrm>
              </p:grpSpPr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454960" y="1485905"/>
                    <a:ext cx="1340263" cy="593725"/>
                  </a:xfrm>
                  <a:prstGeom prst="rect">
                    <a:avLst/>
                  </a:prstGeom>
                  <a:solidFill>
                    <a:srgbClr val="66FFCC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=0.11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1795223" y="1485905"/>
                    <a:ext cx="1338646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=0.22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3133869" y="1485905"/>
                    <a:ext cx="1340263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=0.51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4474132" y="1485905"/>
                    <a:ext cx="1338644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>
                        <a:solidFill>
                          <a:schemeClr val="tx1"/>
                        </a:solidFill>
                      </a:rPr>
                      <a:t>=0.61</a:t>
                    </a: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 bwMode="auto">
                  <a:xfrm>
                    <a:off x="5812777" y="1485905"/>
                    <a:ext cx="1340263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>
                        <a:solidFill>
                          <a:schemeClr val="tx1"/>
                        </a:solidFill>
                      </a:rPr>
                      <a:t>=0.9</a:t>
                    </a:r>
                  </a:p>
                </p:txBody>
              </p:sp>
              <p:sp>
                <p:nvSpPr>
                  <p:cNvPr id="25" name="Left-Right Arrow 24"/>
                  <p:cNvSpPr/>
                  <p:nvPr/>
                </p:nvSpPr>
                <p:spPr bwMode="auto">
                  <a:xfrm>
                    <a:off x="1795222" y="2436818"/>
                    <a:ext cx="26789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462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779" y="2731289"/>
                    <a:ext cx="2537926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/>
                    <a:r>
                      <a:rPr lang="en-US" sz="2000" dirty="0"/>
                      <a:t>325 </a:t>
                    </a:r>
                    <a:r>
                      <a:rPr lang="en-US" sz="2000" dirty="0" smtClean="0"/>
                      <a:t>MHz</a:t>
                    </a:r>
                    <a:endParaRPr lang="en-US" sz="2000" dirty="0"/>
                  </a:p>
                  <a:p>
                    <a:pPr algn="ctr" eaLnBrk="0" hangingPunct="0"/>
                    <a:r>
                      <a:rPr lang="en-US" sz="2000" dirty="0" smtClean="0"/>
                      <a:t>11-177 </a:t>
                    </a:r>
                    <a:r>
                      <a:rPr lang="en-US" sz="2000" dirty="0"/>
                      <a:t>MeV</a:t>
                    </a:r>
                  </a:p>
                </p:txBody>
              </p:sp>
              <p:sp>
                <p:nvSpPr>
                  <p:cNvPr id="28" name="Left-Right Arrow 27"/>
                  <p:cNvSpPr/>
                  <p:nvPr/>
                </p:nvSpPr>
                <p:spPr bwMode="auto">
                  <a:xfrm>
                    <a:off x="4474132" y="2436818"/>
                    <a:ext cx="2678908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4620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261" y="2733691"/>
                    <a:ext cx="2422878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2000" dirty="0"/>
                      <a:t>650 </a:t>
                    </a:r>
                    <a:r>
                      <a:rPr lang="en-US" sz="2000" dirty="0" smtClean="0"/>
                      <a:t>MHz</a:t>
                    </a:r>
                  </a:p>
                  <a:p>
                    <a:pPr algn="ctr" eaLnBrk="0" hangingPunct="0"/>
                    <a:r>
                      <a:rPr lang="en-US" sz="2000" dirty="0" smtClean="0"/>
                      <a:t>177-800 MeV</a:t>
                    </a:r>
                    <a:endParaRPr lang="en-US" sz="2000" dirty="0"/>
                  </a:p>
                </p:txBody>
              </p:sp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468617" y="2272570"/>
                    <a:ext cx="6684423" cy="6016"/>
                  </a:xfrm>
                  <a:prstGeom prst="straightConnector1">
                    <a:avLst/>
                  </a:prstGeom>
                  <a:ln w="19050">
                    <a:solidFill>
                      <a:srgbClr val="C00000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284054" y="2109121"/>
                    <a:ext cx="938397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i="1" dirty="0" smtClean="0">
                        <a:solidFill>
                          <a:srgbClr val="C00000"/>
                        </a:solidFill>
                      </a:rPr>
                      <a:t>SC</a:t>
                    </a:r>
                    <a:endParaRPr lang="en-US" sz="1800" b="1" i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4" name="Left-Right Arrow 23"/>
                  <p:cNvSpPr/>
                  <p:nvPr/>
                </p:nvSpPr>
                <p:spPr bwMode="auto">
                  <a:xfrm>
                    <a:off x="-1417571" y="2436817"/>
                    <a:ext cx="32262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17571" y="2733692"/>
                    <a:ext cx="3585270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/>
                    <a:r>
                      <a:rPr lang="en-US" sz="2000" dirty="0" smtClean="0"/>
                      <a:t>162.5 MHz</a:t>
                    </a:r>
                    <a:endParaRPr lang="en-US" sz="2000" dirty="0"/>
                  </a:p>
                  <a:p>
                    <a:pPr algn="ctr" eaLnBrk="0" hangingPunct="0"/>
                    <a:r>
                      <a:rPr lang="en-US" sz="2000" dirty="0" smtClean="0"/>
                      <a:t>0.03-11 </a:t>
                    </a:r>
                    <a:r>
                      <a:rPr lang="en-US" sz="2000" dirty="0"/>
                      <a:t>MeV</a:t>
                    </a:r>
                  </a:p>
                </p:txBody>
              </p:sp>
            </p:grpSp>
            <p:sp>
              <p:nvSpPr>
                <p:cNvPr id="7" name="Rectangle 6"/>
                <p:cNvSpPr/>
                <p:nvPr/>
              </p:nvSpPr>
              <p:spPr>
                <a:xfrm>
                  <a:off x="228621" y="1485905"/>
                  <a:ext cx="705943" cy="59372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LEBT</a:t>
                  </a:r>
                  <a:endParaRPr lang="en-US" sz="1600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39376" y="1485904"/>
                  <a:ext cx="688401" cy="593725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RFQ</a:t>
                  </a:r>
                  <a:endParaRPr lang="en-US" sz="1600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618106" y="1485905"/>
                  <a:ext cx="786743" cy="593725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M</a:t>
                  </a:r>
                  <a:r>
                    <a:rPr lang="en-US" sz="1600" dirty="0" smtClean="0"/>
                    <a:t>EBT</a:t>
                  </a:r>
                  <a:endParaRPr lang="en-US" sz="1600" dirty="0"/>
                </a:p>
              </p:txBody>
            </p:sp>
          </p:grpSp>
          <p:cxnSp>
            <p:nvCxnSpPr>
              <p:cNvPr id="38" name="Straight Arrow Connector 37"/>
              <p:cNvCxnSpPr/>
              <p:nvPr/>
            </p:nvCxnSpPr>
            <p:spPr>
              <a:xfrm flipV="1">
                <a:off x="-319066" y="2274737"/>
                <a:ext cx="2517796" cy="384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71534" y="2101271"/>
                <a:ext cx="5749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smtClean="0">
                    <a:solidFill>
                      <a:srgbClr val="C00000"/>
                    </a:solidFill>
                  </a:rPr>
                  <a:t>RT</a:t>
                </a:r>
                <a:endParaRPr lang="en-US" sz="1800" b="1" i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381000" y="1485905"/>
              <a:ext cx="376216" cy="5937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" y="1613490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IS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304800" y="1121229"/>
            <a:ext cx="4561114" cy="1349374"/>
          </a:xfrm>
          <a:prstGeom prst="ellipse">
            <a:avLst/>
          </a:prstGeom>
          <a:noFill/>
          <a:ln w="28575">
            <a:solidFill>
              <a:srgbClr val="DF65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3245" y="1100442"/>
            <a:ext cx="125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E0692D"/>
                </a:solidFill>
              </a:rPr>
              <a:t>PXIE</a:t>
            </a:r>
            <a:endParaRPr lang="en-US" b="1" i="1" dirty="0">
              <a:solidFill>
                <a:srgbClr val="E069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9" y="1219200"/>
            <a:ext cx="885454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Proton Demand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FAA0E-EE57-3945-A3AC-4469626D46E5}" type="slidenum">
              <a:rPr lang="en-US" smtClean="0"/>
              <a:pPr/>
              <a:t>33</a:t>
            </a:fld>
            <a:endParaRPr lang="en-US" smtClean="0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8800" y="44151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g-2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4872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Mu2e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8 </a:t>
            </a:r>
            <a:r>
              <a:rPr lang="en-US" sz="2400" dirty="0" err="1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GeV</a:t>
            </a: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 </a:t>
            </a: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  <a:sym typeface="Symbol"/>
              </a:rPr>
              <a:t>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967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err="1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NOvA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Required to support 5% cryogenic duty factor</a:t>
            </a:r>
          </a:p>
          <a:p>
            <a:pPr lvl="1"/>
            <a:r>
              <a:rPr lang="en-US" dirty="0" smtClean="0"/>
              <a:t>Configuration capable of 10-15% with more pumping</a:t>
            </a:r>
          </a:p>
          <a:p>
            <a:pPr lvl="1"/>
            <a:r>
              <a:rPr lang="en-US" dirty="0" smtClean="0"/>
              <a:t>160 – 240 kW beam power at 800 MeV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34</a:t>
            </a:fld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1" y="2838450"/>
            <a:ext cx="4953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w/ PIP-II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operate PIP-II </a:t>
            </a:r>
            <a:r>
              <a:rPr lang="en-US" dirty="0" err="1" smtClean="0"/>
              <a:t>linac</a:t>
            </a:r>
            <a:r>
              <a:rPr lang="en-US" dirty="0" smtClean="0"/>
              <a:t> up to ~15% duty factor with cryogenic system as designed</a:t>
            </a:r>
          </a:p>
          <a:p>
            <a:r>
              <a:rPr lang="en-US" dirty="0" smtClean="0"/>
              <a:t>RF system as designed can support 2 mA (averaged over 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) at 15% duty factor</a:t>
            </a:r>
          </a:p>
          <a:p>
            <a:r>
              <a:rPr lang="en-US" dirty="0" smtClean="0"/>
              <a:t>RFQ can supply 10 mA</a:t>
            </a:r>
          </a:p>
          <a:p>
            <a:r>
              <a:rPr lang="en-US" dirty="0" smtClean="0"/>
              <a:t>MEBT chopper can provide arbitrary bunch patterns for separation at downstream end of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r>
              <a:rPr lang="en-US" dirty="0" smtClean="0"/>
              <a:t>Mu2e Operations:</a:t>
            </a:r>
          </a:p>
          <a:p>
            <a:pPr lvl="1"/>
            <a:r>
              <a:rPr lang="en-US" dirty="0" smtClean="0"/>
              <a:t>10% micro-duty factor (100 ns×1 MHz)</a:t>
            </a:r>
          </a:p>
          <a:p>
            <a:pPr lvl="1"/>
            <a:r>
              <a:rPr lang="en-US" dirty="0" smtClean="0"/>
              <a:t>13.5% macro-duty factor (9 ms×15 Hz)</a:t>
            </a:r>
          </a:p>
          <a:p>
            <a:pPr lvl="1"/>
            <a:r>
              <a:rPr lang="en-US" dirty="0" smtClean="0"/>
              <a:t>10%×13.5%×10mA×800 MeV = 108 kW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35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</a:t>
            </a:r>
            <a:r>
              <a:rPr lang="en-US" dirty="0" smtClean="0"/>
              <a:t>w/PIP-II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36</a:t>
            </a:fld>
            <a:endParaRPr lang="en-US" smtClean="0"/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3833" y="1795046"/>
            <a:ext cx="1955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9 </a:t>
            </a:r>
            <a:r>
              <a:rPr lang="en-US" sz="1600" dirty="0" err="1" smtClean="0"/>
              <a:t>ms</a:t>
            </a:r>
            <a:r>
              <a:rPr lang="en-US" sz="1600" dirty="0" smtClean="0"/>
              <a:t>, 1 mA (Mu2e)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39240" y="2176045"/>
            <a:ext cx="189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1</a:t>
            </a:r>
            <a:r>
              <a:rPr lang="en-US" sz="1600" dirty="0" smtClean="0"/>
              <a:t> </a:t>
            </a:r>
            <a:r>
              <a:rPr lang="en-US" sz="1600" dirty="0" err="1" smtClean="0"/>
              <a:t>ms</a:t>
            </a:r>
            <a:r>
              <a:rPr lang="en-US" sz="1600" dirty="0" smtClean="0"/>
              <a:t>, 2 mA (Boo)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676400" y="2514600"/>
            <a:ext cx="2286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849967" y="2133600"/>
            <a:ext cx="1731433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1676400" y="3175113"/>
            <a:ext cx="6781800" cy="338554"/>
            <a:chOff x="1676400" y="3175113"/>
            <a:chExt cx="6781800" cy="338554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1676400" y="3344390"/>
              <a:ext cx="67818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191000" y="3175113"/>
              <a:ext cx="13631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67 </a:t>
              </a:r>
              <a:r>
                <a:rPr lang="en-US" sz="1600" dirty="0" err="1" smtClean="0"/>
                <a:t>ms</a:t>
              </a:r>
              <a:endParaRPr lang="en-US" sz="1600" dirty="0"/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84070"/>
              </p:ext>
            </p:extLst>
          </p:nvPr>
        </p:nvGraphicFramePr>
        <p:xfrm>
          <a:off x="2004295" y="4995333"/>
          <a:ext cx="6453873" cy="596565"/>
        </p:xfrm>
        <a:graphic>
          <a:graphicData uri="http://schemas.openxmlformats.org/drawingml/2006/table">
            <a:tbl>
              <a:tblPr/>
              <a:tblGrid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297369"/>
                <a:gridCol w="297369"/>
                <a:gridCol w="297369"/>
              </a:tblGrid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 bwMode="auto">
          <a:xfrm>
            <a:off x="2004324" y="5816660"/>
            <a:ext cx="645387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308395" y="5664490"/>
            <a:ext cx="127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/>
              <a:t>s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956116" y="4876805"/>
            <a:ext cx="198649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661739" y="4538251"/>
            <a:ext cx="787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 ns </a:t>
            </a:r>
            <a:endParaRPr lang="en-US" sz="1600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1926166" y="4487566"/>
            <a:ext cx="1490133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883833" y="4149012"/>
            <a:ext cx="1629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100 ns, 10 mA</a:t>
            </a:r>
            <a:endParaRPr lang="en-US" sz="16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57738"/>
              </p:ext>
            </p:extLst>
          </p:nvPr>
        </p:nvGraphicFramePr>
        <p:xfrm>
          <a:off x="1676400" y="2641499"/>
          <a:ext cx="6858011" cy="474335"/>
        </p:xfrm>
        <a:graphic>
          <a:graphicData uri="http://schemas.openxmlformats.org/drawingml/2006/table">
            <a:tbl>
              <a:tblPr/>
              <a:tblGrid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307577"/>
                <a:gridCol w="307577"/>
                <a:gridCol w="307577"/>
              </a:tblGrid>
              <a:tr h="9760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48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65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3" name="Oval 42"/>
          <p:cNvSpPr/>
          <p:nvPr/>
        </p:nvSpPr>
        <p:spPr bwMode="auto">
          <a:xfrm>
            <a:off x="2004324" y="2599268"/>
            <a:ext cx="290143" cy="575845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Curved Right Arrow 46"/>
          <p:cNvSpPr/>
          <p:nvPr/>
        </p:nvSpPr>
        <p:spPr bwMode="auto">
          <a:xfrm>
            <a:off x="1173480" y="2946745"/>
            <a:ext cx="731520" cy="2218267"/>
          </a:xfrm>
          <a:prstGeom prst="curvedRightArrow">
            <a:avLst>
              <a:gd name="adj1" fmla="val 0"/>
              <a:gd name="adj2" fmla="val 15954"/>
              <a:gd name="adj3" fmla="val 25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7/24/2014</a:t>
            </a:r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S. Nagaitsev | PIP and PIP-II Status and Plans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19B5C5D-51F9-40CA-ACA7-23EC7A11C49D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37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8434" name="Date Placeholder 2"/>
          <p:cNvSpPr>
            <a:spLocks noGrp="1"/>
          </p:cNvSpPr>
          <p:nvPr>
            <p:ph type="dt" sz="quarter" idx="14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7/24/2014</a:t>
            </a:r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S. Nagaitsev | PIP and PIP-II Status and Plans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3AE70AE-58CF-4671-9AE4-2623B25F4DD5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38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3399"/>
                </a:solidFill>
              </a:rPr>
              <a:t>Fermilab</a:t>
            </a:r>
            <a:r>
              <a:rPr lang="en-US" dirty="0">
                <a:solidFill>
                  <a:srgbClr val="003399"/>
                </a:solidFill>
              </a:rPr>
              <a:t> Accelerator Complex</a:t>
            </a:r>
          </a:p>
        </p:txBody>
      </p:sp>
      <p:pic>
        <p:nvPicPr>
          <p:cNvPr id="12" name="Picture Placeholder 11" descr="Accelerator Complex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r="-848"/>
          <a:stretch>
            <a:fillRect/>
          </a:stretch>
        </p:blipFill>
        <p:spPr>
          <a:xfrm>
            <a:off x="3236119" y="1377414"/>
            <a:ext cx="5888038" cy="4416425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94129" y="1548373"/>
            <a:ext cx="4061012" cy="4435568"/>
          </a:xfrm>
        </p:spPr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: NTF, MTA</a:t>
            </a:r>
          </a:p>
          <a:p>
            <a:r>
              <a:rPr lang="en-US" dirty="0" smtClean="0"/>
              <a:t>BNB:  </a:t>
            </a:r>
            <a:r>
              <a:rPr lang="en-US" dirty="0" err="1" smtClean="0"/>
              <a:t>MicroBooNE</a:t>
            </a:r>
            <a:endParaRPr lang="en-US" dirty="0" smtClean="0"/>
          </a:p>
          <a:p>
            <a:r>
              <a:rPr lang="en-US" dirty="0" smtClean="0"/>
              <a:t>NuMI:  MINOS+, </a:t>
            </a:r>
            <a:r>
              <a:rPr lang="en-US" dirty="0" err="1" smtClean="0"/>
              <a:t>MINER</a:t>
            </a:r>
            <a:r>
              <a:rPr lang="en-US" dirty="0" err="1">
                <a:cs typeface="Symbol" charset="2"/>
              </a:rPr>
              <a:t>v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  <a:r>
              <a:rPr lang="en-US" dirty="0" err="1">
                <a:cs typeface="Symbol" charset="2"/>
              </a:rPr>
              <a:t>NOvA</a:t>
            </a:r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Fixed Target:  </a:t>
            </a:r>
            <a:r>
              <a:rPr lang="en-US" dirty="0" err="1" smtClean="0">
                <a:cs typeface="Symbol" charset="2"/>
              </a:rPr>
              <a:t>SeaQuest</a:t>
            </a:r>
            <a:r>
              <a:rPr lang="en-US" dirty="0" smtClean="0">
                <a:cs typeface="Symbol" charset="2"/>
              </a:rPr>
              <a:t>, Test Beam Facility, M-Center</a:t>
            </a:r>
            <a:endParaRPr lang="en-US" dirty="0" smtClean="0">
              <a:solidFill>
                <a:schemeClr val="accent6"/>
              </a:solidFill>
              <a:cs typeface="Symbol" charset="2"/>
            </a:endParaRPr>
          </a:p>
          <a:p>
            <a:r>
              <a:rPr lang="en-US" dirty="0" smtClean="0">
                <a:solidFill>
                  <a:schemeClr val="accent6"/>
                </a:solidFill>
                <a:cs typeface="Symbol" charset="2"/>
              </a:rPr>
              <a:t>Muon:  g-2, Mu2e (future)</a:t>
            </a:r>
          </a:p>
          <a:p>
            <a:r>
              <a:rPr lang="en-US" dirty="0" smtClean="0">
                <a:cs typeface="Symbol" charset="2"/>
              </a:rPr>
              <a:t> </a:t>
            </a:r>
          </a:p>
          <a:p>
            <a:r>
              <a:rPr lang="en-US" dirty="0" smtClean="0">
                <a:cs typeface="Symbol" charset="2"/>
              </a:rPr>
              <a:t>Also, test and R&amp;D facilities:</a:t>
            </a:r>
          </a:p>
          <a:p>
            <a:r>
              <a:rPr lang="en-US" dirty="0" smtClean="0">
                <a:cs typeface="Symbol" charset="2"/>
              </a:rPr>
              <a:t>ASTA </a:t>
            </a:r>
          </a:p>
          <a:p>
            <a:r>
              <a:rPr lang="en-US" dirty="0" smtClean="0">
                <a:cs typeface="Symbol" charset="2"/>
              </a:rPr>
              <a:t>PXIE</a:t>
            </a:r>
          </a:p>
          <a:p>
            <a:r>
              <a:rPr lang="en-US" dirty="0" smtClean="0">
                <a:cs typeface="Symbol" charset="2"/>
              </a:rPr>
              <a:t>CMTF</a:t>
            </a:r>
          </a:p>
          <a:p>
            <a:r>
              <a:rPr lang="en-US" dirty="0" smtClean="0">
                <a:cs typeface="Symbol" charset="2"/>
              </a:rPr>
              <a:t>Various </a:t>
            </a:r>
            <a:r>
              <a:rPr lang="en-US" dirty="0" err="1" smtClean="0">
                <a:cs typeface="Symbol" charset="2"/>
              </a:rPr>
              <a:t>cryo</a:t>
            </a:r>
            <a:r>
              <a:rPr lang="en-US" dirty="0" smtClean="0">
                <a:cs typeface="Symbol" charset="2"/>
              </a:rPr>
              <a:t> test stands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9350" y="6515100"/>
            <a:ext cx="5540188" cy="2413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4</a:t>
            </a:fld>
            <a:endParaRPr lang="en-US" smtClean="0"/>
          </a:p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6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</a:t>
            </a:r>
            <a:r>
              <a:rPr lang="en-US" dirty="0" err="1" smtClean="0"/>
              <a:t>NuMI</a:t>
            </a:r>
            <a:r>
              <a:rPr lang="en-US" dirty="0" smtClean="0"/>
              <a:t> performance (protons on target)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5216525"/>
            <a:ext cx="8672513" cy="98425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FY14 performance metric: 3.2e20 POT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7906-9E3D-4412-B8D2-B86DAFD83F0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904875"/>
            <a:ext cx="64674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1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is now part of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59F3-EFE7-4B0C-BF80-504095E8F347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2" descr="C:\Users\d_johnson\Desktop\AEM Plots\Channel13$2A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2013"/>
            <a:ext cx="8300574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Booster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498" y="860612"/>
            <a:ext cx="7781925" cy="3402106"/>
          </a:xfrm>
          <a:prstGeom prst="rect">
            <a:avLst/>
          </a:prstGeom>
          <a:ln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Booster is a resonant machine running  at 15 Hz </a:t>
            </a:r>
          </a:p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RF is pulsed, limited to ~7.5 Hz 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at higher frequencies the cavities spark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at higher frequencies the tuners overheat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Refurbishment plan to achieve 15 Hz is part of PIP</a:t>
            </a:r>
          </a:p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There is an RF pre-pulse associated with beam cycles</a:t>
            </a:r>
          </a:p>
          <a:p>
            <a:pPr marL="1010596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It means that the beam pulse rate is less than 7.5 Hz</a:t>
            </a:r>
            <a:endParaRPr lang="en-US" dirty="0"/>
          </a:p>
        </p:txBody>
      </p:sp>
      <p:pic>
        <p:nvPicPr>
          <p:cNvPr id="3074" name="Picture 2" descr="http://www-boone.fnal.gov/public/introduction/pics/booster1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159810"/>
            <a:ext cx="24193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nal.gov/pub/news04/images/20041022imag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05" y="4239986"/>
            <a:ext cx="2608729" cy="19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8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 (PIP)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543800" cy="4953000"/>
          </a:xfrm>
        </p:spPr>
        <p:txBody>
          <a:bodyPr/>
          <a:lstStyle/>
          <a:p>
            <a:r>
              <a:rPr lang="en-US" dirty="0" smtClean="0"/>
              <a:t>The PIP campaign has several goals:</a:t>
            </a:r>
          </a:p>
          <a:p>
            <a:pPr lvl="1"/>
            <a:r>
              <a:rPr lang="en-US" dirty="0" smtClean="0"/>
              <a:t>Increased reliability of the </a:t>
            </a:r>
            <a:r>
              <a:rPr lang="en-US" dirty="0" err="1" smtClean="0"/>
              <a:t>Linac</a:t>
            </a:r>
            <a:r>
              <a:rPr lang="en-US" dirty="0" smtClean="0"/>
              <a:t>/Booster complex</a:t>
            </a:r>
          </a:p>
          <a:p>
            <a:pPr lvl="1"/>
            <a:r>
              <a:rPr lang="en-US" dirty="0" smtClean="0"/>
              <a:t>Control of beam losses</a:t>
            </a:r>
          </a:p>
          <a:p>
            <a:pPr lvl="1"/>
            <a:r>
              <a:rPr lang="en-US" dirty="0" smtClean="0"/>
              <a:t>Increased proton flux (15 Hz)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Main challenge: keep beam losses constant while increasing the protons on target</a:t>
            </a:r>
          </a:p>
          <a:p>
            <a:pPr lvl="1"/>
            <a:r>
              <a:rPr lang="en-US" dirty="0"/>
              <a:t>Beam loss limits a</a:t>
            </a:r>
            <a:r>
              <a:rPr lang="en-US" dirty="0" smtClean="0"/>
              <a:t>re </a:t>
            </a:r>
            <a:r>
              <a:rPr lang="en-US" dirty="0"/>
              <a:t>set at levels </a:t>
            </a:r>
            <a:r>
              <a:rPr lang="en-US" dirty="0" smtClean="0"/>
              <a:t>for </a:t>
            </a:r>
            <a:r>
              <a:rPr lang="en-US" dirty="0"/>
              <a:t>personnel safety (ALARA) </a:t>
            </a:r>
            <a:r>
              <a:rPr lang="en-US" dirty="0" smtClean="0"/>
              <a:t>and equipment serviceability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138" y="1043046"/>
            <a:ext cx="2720975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July 1970 Flatbed semi delivering  Booster RF cavity </a:t>
            </a:r>
            <a:r>
              <a:rPr lang="en-US" dirty="0" smtClean="0"/>
              <a:t>pair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Cavities built by 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1" y="1043046"/>
            <a:ext cx="6078537" cy="48006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5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76</TotalTime>
  <Words>2462</Words>
  <Application>Microsoft Office PowerPoint</Application>
  <PresentationFormat>On-screen Show (4:3)</PresentationFormat>
  <Paragraphs>713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FNAL_TemplatePC_060514</vt:lpstr>
      <vt:lpstr>Fermilab: Footer Only</vt:lpstr>
      <vt:lpstr>PIP and PIP-II Status and Plans</vt:lpstr>
      <vt:lpstr>Fermilab after the Tevatron</vt:lpstr>
      <vt:lpstr>Accelerator Operations</vt:lpstr>
      <vt:lpstr>Fermilab Accelerator Complex</vt:lpstr>
      <vt:lpstr>Present NuMI performance (protons on target)</vt:lpstr>
      <vt:lpstr>Recycler is now part of operations</vt:lpstr>
      <vt:lpstr>Fermilab Booster </vt:lpstr>
      <vt:lpstr>Proton Improvement Plan (PIP)</vt:lpstr>
      <vt:lpstr>Booster RF cavities</vt:lpstr>
      <vt:lpstr>Booster rf cavities</vt:lpstr>
      <vt:lpstr>Booster PIP - Refurbishment of 40 year old cavities (facelift)  </vt:lpstr>
      <vt:lpstr>PowerPoint Presentation</vt:lpstr>
      <vt:lpstr>Refurbishment: “Fun” facts and beyond</vt:lpstr>
      <vt:lpstr>PIP and PIP-II interaction </vt:lpstr>
      <vt:lpstr>PIP-II Physics Opportunities</vt:lpstr>
      <vt:lpstr>PIP-II Goals</vt:lpstr>
      <vt:lpstr>PIP/PIP-II Strategy</vt:lpstr>
      <vt:lpstr>PIP-II</vt:lpstr>
      <vt:lpstr>PIP-II Performance Goals </vt:lpstr>
      <vt:lpstr>PIP-II Site Layout (provisional)</vt:lpstr>
      <vt:lpstr>PIP-II Status and Strategy</vt:lpstr>
      <vt:lpstr>PIP-II Collaboration</vt:lpstr>
      <vt:lpstr>PIP-II International Contributions</vt:lpstr>
      <vt:lpstr>Flexible Platform for the Future</vt:lpstr>
      <vt:lpstr>Summary</vt:lpstr>
      <vt:lpstr>Backup Slides</vt:lpstr>
      <vt:lpstr>PXIE @ CMTF</vt:lpstr>
      <vt:lpstr>PXIE</vt:lpstr>
      <vt:lpstr> SRF R&amp;D</vt:lpstr>
      <vt:lpstr>SRF Development Status </vt:lpstr>
      <vt:lpstr> SRF R&amp;D: Q0             </vt:lpstr>
      <vt:lpstr>PIP-II Linac Technology Map</vt:lpstr>
      <vt:lpstr>Proton Demand</vt:lpstr>
      <vt:lpstr>Cryogenic System</vt:lpstr>
      <vt:lpstr>Mu2e w/ PIP-II</vt:lpstr>
      <vt:lpstr>Mu2e w/PIP-II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 and PIP-II Status and Plans</dc:title>
  <dc:creator>nsergei</dc:creator>
  <cp:lastModifiedBy>nsergei</cp:lastModifiedBy>
  <cp:revision>6</cp:revision>
  <cp:lastPrinted>2014-01-20T19:40:21Z</cp:lastPrinted>
  <dcterms:created xsi:type="dcterms:W3CDTF">2014-07-23T21:25:46Z</dcterms:created>
  <dcterms:modified xsi:type="dcterms:W3CDTF">2014-07-23T22:48:46Z</dcterms:modified>
</cp:coreProperties>
</file>