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7"/>
  </p:notesMasterIdLst>
  <p:handoutMasterIdLst>
    <p:handoutMasterId r:id="rId18"/>
  </p:handoutMasterIdLst>
  <p:sldIdLst>
    <p:sldId id="265" r:id="rId3"/>
    <p:sldId id="268" r:id="rId4"/>
    <p:sldId id="293" r:id="rId5"/>
    <p:sldId id="317" r:id="rId6"/>
    <p:sldId id="269" r:id="rId7"/>
    <p:sldId id="314" r:id="rId8"/>
    <p:sldId id="270" r:id="rId9"/>
    <p:sldId id="271" r:id="rId10"/>
    <p:sldId id="320" r:id="rId11"/>
    <p:sldId id="306" r:id="rId12"/>
    <p:sldId id="297" r:id="rId13"/>
    <p:sldId id="315" r:id="rId14"/>
    <p:sldId id="316" r:id="rId15"/>
    <p:sldId id="266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3EDA0445-0A50-BF44-AA59-F9C96D00E1BD}" type="datetimeFigureOut">
              <a:rPr lang="en-US"/>
              <a:pPr>
                <a:defRPr/>
              </a:pPr>
              <a:t>7/22/14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D015F5A9-7A2A-0848-95C0-C9353FC5C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823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E564357E-3519-844C-BE83-86279F4ABAAA}" type="datetimeFigureOut">
              <a:rPr lang="en-US"/>
              <a:pPr>
                <a:defRPr/>
              </a:pPr>
              <a:t>7/22/14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A07B583D-6DB4-324A-A820-DA5C543A2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71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225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G.  Bock   |  Post P5 Planning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2334610E-C7DD-824A-8EE5-738C687437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5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 Bock   |  Post P5 Planning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B7614-DB6A-4F4D-8019-7DA959DA5B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2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 Bock   |  Post P5 Planning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E1095-A745-0B4E-A8B3-E1B9BACCC5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0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 Bock   |  Post P5 Planning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9C800-E436-7D44-BBA7-60B798C35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9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 Bock   |  Post P5 Planning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F149F-70DC-6E41-ADB3-7E00E55B6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1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 Bock   |  Post P5 Planning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CD1A7-254E-B44B-AE65-6F498F5373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2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 Bock   |  Post P5 Planning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6A6CD-14A3-744D-990A-1947F41F4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6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 Bock   |  Post P5 Planning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67FF8-6858-DA44-A4C6-D103E0DC61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G.  Bock   |  Post P5 Planning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08181DD5-7C8F-4648-8F1E-2077536CA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G.  Bock   |  Post P5 Planning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fld id="{099758C1-26A8-1D45-8D65-9495A6701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om/url?sa=i&amp;rct=j&amp;q=&amp;esrc=s&amp;frm=1&amp;source=images&amp;cd=&amp;cad=rja&amp;uact=8&amp;docid=074nm2i-wgdfnM&amp;tbnid=qqX5qrWWFNjzQM:&amp;ved=0CAUQjRw&amp;url=http://www.sanftleben.com/Cardinals/cardinals.html&amp;ei=LdqRU77TAYycqAaKqoKgAQ&amp;bvm=bv.68445247,d.b2k&amp;psig=AFQjCNFN3uVv8zD_gH_cFx7Jv6EJ5SFV3g&amp;ust=1402153204190445" TargetMode="External"/><Relationship Id="rId3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A Post P5 Planning Exercise at </a:t>
            </a:r>
            <a:r>
              <a:rPr lang="en-US" dirty="0" err="1" smtClean="0">
                <a:latin typeface="Helvetica" charset="0"/>
              </a:rPr>
              <a:t>Fermilab</a:t>
            </a:r>
            <a:endParaRPr lang="en-US" dirty="0"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Greg Bock</a:t>
            </a:r>
            <a:endParaRPr lang="en-US" dirty="0">
              <a:latin typeface="Helvetica" charset="0"/>
            </a:endParaRPr>
          </a:p>
          <a:p>
            <a:r>
              <a:rPr lang="en-US" dirty="0" err="1" smtClean="0">
                <a:latin typeface="Helvetica" charset="0"/>
              </a:rPr>
              <a:t>Fermilab</a:t>
            </a:r>
            <a:r>
              <a:rPr lang="en-US" dirty="0" smtClean="0">
                <a:latin typeface="Helvetica" charset="0"/>
              </a:rPr>
              <a:t> PAC</a:t>
            </a:r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July 24, 2014</a:t>
            </a:r>
            <a:endParaRPr lang="en-US" dirty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 smtClean="0"/>
              <a:t>run without yearly deficits by stretching PIP-II completion to 2025 and deliver on Mu2e, LHC upgrades, PIP-II and Cosmic Projects.  </a:t>
            </a:r>
          </a:p>
          <a:p>
            <a:r>
              <a:rPr lang="en-US" dirty="0"/>
              <a:t>LBNF construction simply does not fit before </a:t>
            </a:r>
            <a:r>
              <a:rPr lang="en-US" dirty="0" smtClean="0"/>
              <a:t>2024 in a close-to-flat growth model for the Fermilab budget, </a:t>
            </a:r>
            <a:r>
              <a:rPr lang="en-US" dirty="0"/>
              <a:t>and there is no prioritization among projects that can fix </a:t>
            </a:r>
            <a:r>
              <a:rPr lang="en-US" dirty="0" smtClean="0"/>
              <a:t>this problem</a:t>
            </a:r>
            <a:r>
              <a:rPr lang="en-US" dirty="0" smtClean="0"/>
              <a:t>.</a:t>
            </a:r>
          </a:p>
          <a:p>
            <a:r>
              <a:rPr lang="en-US" dirty="0"/>
              <a:t>US-LBNF requires a “$250M-ish” construction bump in the 2018-2023 frame for the 40kT cavern.  The construction bump will not increase or impact the </a:t>
            </a:r>
            <a:r>
              <a:rPr lang="en-US" dirty="0" err="1"/>
              <a:t>Fermilab</a:t>
            </a:r>
            <a:r>
              <a:rPr lang="en-US" dirty="0"/>
              <a:t> or OHEP headcount and occurs on the roll-off of the LCLS-II Project.   </a:t>
            </a:r>
          </a:p>
          <a:p>
            <a:r>
              <a:rPr lang="en-US" dirty="0"/>
              <a:t>Potential partners in the construction bump include South Dakota 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private donors. Construction and delivery of detector modules  and infrastructure will follow in the 2020’s and would be largely funded by non-DOE partners.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 Bock   |  Post P5 Planning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4610E-C7DD-824A-8EE5-738C6874373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6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</a:t>
            </a:r>
            <a:r>
              <a:rPr lang="en-US" sz="2000" dirty="0" smtClean="0"/>
              <a:t>here will </a:t>
            </a:r>
            <a:r>
              <a:rPr lang="en-US" sz="2000" dirty="0" smtClean="0"/>
              <a:t>be </a:t>
            </a:r>
            <a:r>
              <a:rPr lang="en-US" sz="2000" dirty="0" smtClean="0"/>
              <a:t>some</a:t>
            </a:r>
            <a:r>
              <a:rPr lang="en-US" sz="2000" dirty="0" smtClean="0"/>
              <a:t> redirection </a:t>
            </a:r>
            <a:r>
              <a:rPr lang="en-US" sz="2000" dirty="0" smtClean="0"/>
              <a:t>to </a:t>
            </a:r>
            <a:r>
              <a:rPr lang="en-US" sz="2000" dirty="0" smtClean="0"/>
              <a:t>projects from  </a:t>
            </a:r>
            <a:r>
              <a:rPr lang="en-US" sz="2000" dirty="0" err="1" smtClean="0"/>
              <a:t>muon</a:t>
            </a:r>
            <a:r>
              <a:rPr lang="en-US" sz="2000" dirty="0" smtClean="0"/>
              <a:t> campus, SRF, MAP,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r>
              <a:rPr lang="en-US" sz="2000" dirty="0" smtClean="0"/>
              <a:t>Operations assessment needed.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/>
              <a:t>Looking at ‘re-directing’ some of the research resources  in the </a:t>
            </a:r>
            <a:r>
              <a:rPr lang="en-US" sz="2000" dirty="0" err="1" smtClean="0"/>
              <a:t>nearterm</a:t>
            </a:r>
            <a:r>
              <a:rPr lang="en-US" sz="2000" dirty="0" smtClean="0"/>
              <a:t> to the short baseline experiments for example</a:t>
            </a:r>
            <a:endParaRPr lang="en-US" sz="2000" dirty="0" smtClean="0"/>
          </a:p>
          <a:p>
            <a:r>
              <a:rPr lang="en-US" sz="2000" dirty="0" smtClean="0"/>
              <a:t>Rough assessment indicates we have approximately the right overall staff size…about 30-40% of staff working directly on projects at the peak</a:t>
            </a:r>
            <a:endParaRPr lang="en-US" sz="2000" dirty="0" smtClean="0"/>
          </a:p>
          <a:p>
            <a:r>
              <a:rPr lang="en-US" sz="2000" dirty="0" smtClean="0"/>
              <a:t>Aging </a:t>
            </a:r>
            <a:r>
              <a:rPr lang="en-US" sz="2000" dirty="0" smtClean="0"/>
              <a:t>workforce will impact even short term program:  Need </a:t>
            </a:r>
            <a:r>
              <a:rPr lang="en-US" sz="2000" dirty="0"/>
              <a:t>a comprehensive succession </a:t>
            </a:r>
            <a:r>
              <a:rPr lang="en-US" sz="2000" dirty="0" smtClean="0"/>
              <a:t>plan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Started </a:t>
            </a:r>
            <a:r>
              <a:rPr lang="en-US" sz="2000" dirty="0"/>
              <a:t>i</a:t>
            </a:r>
            <a:r>
              <a:rPr lang="en-US" sz="2000" dirty="0" smtClean="0"/>
              <a:t>ntegrated approach to </a:t>
            </a:r>
            <a:r>
              <a:rPr lang="en-US" sz="2000" dirty="0" err="1" smtClean="0"/>
              <a:t>cyro</a:t>
            </a:r>
            <a:r>
              <a:rPr lang="en-US" sz="2000" dirty="0" smtClean="0"/>
              <a:t> engineer and mechanical recruitment and targeted hiring</a:t>
            </a:r>
          </a:p>
          <a:p>
            <a:pPr lvl="1"/>
            <a:r>
              <a:rPr lang="en-US" sz="2000" dirty="0" smtClean="0"/>
              <a:t>Scientific targeted hiring underway</a:t>
            </a:r>
          </a:p>
          <a:p>
            <a:pPr lvl="1"/>
            <a:r>
              <a:rPr lang="en-US" sz="2000" dirty="0" smtClean="0"/>
              <a:t>Technical workforce will rely on contract help, but needs significant targeted succession planning of key positions</a:t>
            </a:r>
          </a:p>
          <a:p>
            <a:pPr lvl="1"/>
            <a:r>
              <a:rPr lang="en-US" sz="2000" dirty="0" smtClean="0"/>
              <a:t>We have not worked out the detailed SWF/M&amp;S balance—need to do that over the next few years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 Bock   |  Post P5 Planning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4610E-C7DD-824A-8EE5-738C6874373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4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Within the operations line there </a:t>
            </a:r>
            <a:r>
              <a:rPr lang="en-US" sz="2000" dirty="0" smtClean="0"/>
              <a:t>has been </a:t>
            </a:r>
            <a:r>
              <a:rPr lang="en-US" sz="2000" dirty="0" smtClean="0"/>
              <a:t>~30M </a:t>
            </a:r>
            <a:r>
              <a:rPr lang="en-US" sz="2000" dirty="0" smtClean="0"/>
              <a:t>already</a:t>
            </a:r>
            <a:r>
              <a:rPr lang="en-US" sz="2000" dirty="0" smtClean="0"/>
              <a:t> on ‘project-like activities  </a:t>
            </a:r>
            <a:r>
              <a:rPr lang="en-US" sz="2000" dirty="0" err="1" smtClean="0"/>
              <a:t>muon</a:t>
            </a:r>
            <a:r>
              <a:rPr lang="en-US" sz="2000" dirty="0" smtClean="0"/>
              <a:t> campus, SRF, MAP, et</a:t>
            </a:r>
          </a:p>
          <a:p>
            <a:r>
              <a:rPr lang="en-US" sz="2000" dirty="0" smtClean="0"/>
              <a:t>Operations assessment needed.</a:t>
            </a:r>
            <a:r>
              <a:rPr lang="en-US" sz="2000" dirty="0"/>
              <a:t> What is the right number of </a:t>
            </a:r>
            <a:r>
              <a:rPr lang="en-US" sz="2000" dirty="0" smtClean="0"/>
              <a:t>FTE’s to run a growing near term program </a:t>
            </a:r>
            <a:endParaRPr lang="en-US" sz="2000" dirty="0" smtClean="0"/>
          </a:p>
          <a:p>
            <a:r>
              <a:rPr lang="en-US" sz="2000" dirty="0" smtClean="0"/>
              <a:t>LBN </a:t>
            </a:r>
            <a:r>
              <a:rPr lang="en-US" sz="2000" dirty="0" smtClean="0"/>
              <a:t>costs have a large component of conventional construction</a:t>
            </a:r>
            <a:endParaRPr lang="en-US" sz="2000" dirty="0" smtClean="0"/>
          </a:p>
          <a:p>
            <a:r>
              <a:rPr lang="en-US" sz="2000" dirty="0" smtClean="0"/>
              <a:t>Aging workforce will impact even short term program:  Need </a:t>
            </a:r>
            <a:r>
              <a:rPr lang="en-US" sz="2000" dirty="0"/>
              <a:t>a comprehensive succession </a:t>
            </a:r>
            <a:r>
              <a:rPr lang="en-US" sz="2000" dirty="0" smtClean="0"/>
              <a:t>plan</a:t>
            </a:r>
          </a:p>
          <a:p>
            <a:pPr lvl="1"/>
            <a:r>
              <a:rPr lang="en-US" sz="2000" dirty="0" smtClean="0"/>
              <a:t>Started </a:t>
            </a:r>
            <a:r>
              <a:rPr lang="en-US" sz="2000" dirty="0"/>
              <a:t>i</a:t>
            </a:r>
            <a:r>
              <a:rPr lang="en-US" sz="2000" dirty="0" smtClean="0"/>
              <a:t>ntegrated approach to </a:t>
            </a:r>
            <a:r>
              <a:rPr lang="en-US" sz="2000" dirty="0" err="1" smtClean="0"/>
              <a:t>cyro</a:t>
            </a:r>
            <a:r>
              <a:rPr lang="en-US" sz="2000" dirty="0" smtClean="0"/>
              <a:t> engineer and mechanical recruitment and targeted hiring</a:t>
            </a:r>
          </a:p>
          <a:p>
            <a:pPr lvl="1"/>
            <a:r>
              <a:rPr lang="en-US" sz="2000" dirty="0" smtClean="0"/>
              <a:t>Scientific targeted hiring underway</a:t>
            </a:r>
          </a:p>
          <a:p>
            <a:pPr lvl="1"/>
            <a:r>
              <a:rPr lang="en-US" sz="2000" dirty="0" smtClean="0"/>
              <a:t>Technical workforce will rely on contract help, but needs significant targeted succession planning of key positions</a:t>
            </a:r>
          </a:p>
          <a:p>
            <a:pPr lvl="1"/>
            <a:r>
              <a:rPr lang="en-US" sz="2000" dirty="0" smtClean="0"/>
              <a:t>We have not worked out the detailed SWF/M&amp;S balance—need to do that over the next few </a:t>
            </a:r>
            <a:r>
              <a:rPr lang="en-US" sz="2000" dirty="0" smtClean="0"/>
              <a:t>years</a:t>
            </a:r>
          </a:p>
          <a:p>
            <a:r>
              <a:rPr lang="en-US" sz="2000" dirty="0"/>
              <a:t>Office of Integrated Planning and Performance Management </a:t>
            </a:r>
            <a:r>
              <a:rPr lang="en-US" sz="2000" dirty="0" smtClean="0"/>
              <a:t>established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 Bock   |  Post P5 Planning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4610E-C7DD-824A-8EE5-738C6874373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1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Performance – Integrated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of Integrated Planning and Performance Management (IPPM) is developing an integrated planning process for business planning that executes the laboratory vision.</a:t>
            </a:r>
          </a:p>
          <a:p>
            <a:r>
              <a:rPr lang="en-US" dirty="0" smtClean="0"/>
              <a:t>A preliminary resource analysis to align the laboratory with the P5 plan was performed by modeling resource needs</a:t>
            </a:r>
          </a:p>
          <a:p>
            <a:pPr lvl="1"/>
            <a:r>
              <a:rPr lang="en-US" dirty="0" smtClean="0"/>
              <a:t>Labor profiles for projects were superimposed on estimates of the work force needed for laboratory operations and research </a:t>
            </a:r>
          </a:p>
          <a:p>
            <a:r>
              <a:rPr lang="en-US" dirty="0" smtClean="0"/>
              <a:t>The resource analysis will be repeated quarterly as estimates improve and projects are </a:t>
            </a:r>
            <a:r>
              <a:rPr lang="en-US" dirty="0" err="1" smtClean="0"/>
              <a:t>baselined</a:t>
            </a:r>
            <a:endParaRPr lang="en-US" dirty="0" smtClean="0"/>
          </a:p>
          <a:p>
            <a:r>
              <a:rPr lang="en-US" dirty="0" smtClean="0"/>
              <a:t>IPPM will develop requirements for a more comprehensive planning system that accounts for budget planning, lab-wide resource planning, and facilities planning.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Nigel Lockyer | Fermilab Annual Laboratory Plan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0115-723D-3245-8012-402B1A378F7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5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sz="half" idx="13"/>
          </p:nvPr>
        </p:nvSpPr>
        <p:spPr bwMode="auto">
          <a:xfrm>
            <a:off x="228600" y="361950"/>
            <a:ext cx="8675688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Pre-P5</a:t>
            </a:r>
            <a:endParaRPr lang="en-US" dirty="0"/>
          </a:p>
        </p:txBody>
      </p:sp>
      <p:pic>
        <p:nvPicPr>
          <p:cNvPr id="7" name="Content Placeholder 6" descr="Untitled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2" b="11358"/>
          <a:stretch/>
        </p:blipFill>
        <p:spPr>
          <a:xfrm>
            <a:off x="972046" y="1499465"/>
            <a:ext cx="7469165" cy="48147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 Bock   |  Post P5 Planning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4610E-C7DD-824A-8EE5-738C687437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931" y="103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9211" y="752870"/>
            <a:ext cx="736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Fermilab</a:t>
            </a:r>
            <a:r>
              <a:rPr lang="en-US" b="1" dirty="0"/>
              <a:t> established a working group of its senior scientists to provide “Our Vision” as input to </a:t>
            </a:r>
            <a:r>
              <a:rPr lang="en-US" b="1" dirty="0" smtClean="0"/>
              <a:t>P5 last fall</a:t>
            </a:r>
            <a:endParaRPr lang="en-US" b="1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931" y="3485207"/>
            <a:ext cx="231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G, </a:t>
            </a:r>
            <a:r>
              <a:rPr lang="en-US" dirty="0" err="1" smtClean="0"/>
              <a:t>Rameika</a:t>
            </a:r>
            <a:r>
              <a:rPr lang="en-US" dirty="0"/>
              <a:t> </a:t>
            </a:r>
            <a:r>
              <a:rPr lang="en-US" dirty="0" smtClean="0"/>
              <a:t>to P5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3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en-US" dirty="0">
              <a:latin typeface="Helvetica" charset="0"/>
            </a:endParaRPr>
          </a:p>
        </p:txBody>
      </p:sp>
      <p:pic>
        <p:nvPicPr>
          <p:cNvPr id="2" name="Content Placeholder 1" descr="Untitled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" b="6157"/>
          <a:stretch>
            <a:fillRect/>
          </a:stretch>
        </p:blipFill>
        <p:spPr bwMode="auto">
          <a:xfrm>
            <a:off x="-952501" y="0"/>
            <a:ext cx="10262283" cy="7307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7/24/14</a:t>
            </a:r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G.  Bock   |  Post P5 Planning</a:t>
            </a:r>
            <a:endParaRPr lang="en-US" sz="900" b="1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6D1E07A-4AEE-1544-9D95-FF150506939B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8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Field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5564"/>
            <a:ext cx="8672513" cy="5733196"/>
          </a:xfrm>
          <a:ln>
            <a:noFill/>
            <a:prstDash val="dash"/>
          </a:ln>
        </p:spPr>
        <p:txBody>
          <a:bodyPr/>
          <a:lstStyle/>
          <a:p>
            <a:r>
              <a:rPr lang="en-US" sz="2000" dirty="0" smtClean="0"/>
              <a:t>Muons: Mu2e, Muon g-2</a:t>
            </a:r>
          </a:p>
          <a:p>
            <a:r>
              <a:rPr lang="en-US" sz="2000" dirty="0" smtClean="0"/>
              <a:t>DESI</a:t>
            </a:r>
          </a:p>
          <a:p>
            <a:r>
              <a:rPr lang="en-US" sz="2000" dirty="0" smtClean="0"/>
              <a:t>LBNE:  Recast as international LBNF</a:t>
            </a:r>
          </a:p>
          <a:p>
            <a:r>
              <a:rPr lang="en-US" sz="2000" dirty="0" smtClean="0"/>
              <a:t>PIP-II</a:t>
            </a:r>
          </a:p>
          <a:p>
            <a:r>
              <a:rPr lang="en-US" sz="2000" dirty="0" smtClean="0"/>
              <a:t>Project X</a:t>
            </a:r>
          </a:p>
          <a:p>
            <a:r>
              <a:rPr lang="en-US" sz="2000" dirty="0" smtClean="0"/>
              <a:t>ORKA</a:t>
            </a:r>
          </a:p>
          <a:p>
            <a:r>
              <a:rPr lang="en-US" sz="2000" dirty="0" smtClean="0"/>
              <a:t>LSST</a:t>
            </a:r>
          </a:p>
          <a:p>
            <a:r>
              <a:rPr lang="en-US" sz="2000" dirty="0" smtClean="0"/>
              <a:t>EDMs</a:t>
            </a:r>
          </a:p>
          <a:p>
            <a:r>
              <a:rPr lang="en-US" sz="2000" dirty="0" smtClean="0"/>
              <a:t>Generation 2&amp;3  Dark Matter Experiments</a:t>
            </a:r>
          </a:p>
          <a:p>
            <a:r>
              <a:rPr lang="en-US" sz="2000" dirty="0" smtClean="0"/>
              <a:t>LHC upgrades (accelerator and detector)</a:t>
            </a:r>
          </a:p>
          <a:p>
            <a:r>
              <a:rPr lang="en-US" sz="2000" dirty="0" smtClean="0"/>
              <a:t>MAP/MICE</a:t>
            </a:r>
          </a:p>
          <a:p>
            <a:r>
              <a:rPr lang="en-US" sz="2000" dirty="0" err="1" smtClean="0"/>
              <a:t>NuSTORM</a:t>
            </a:r>
            <a:r>
              <a:rPr lang="en-US" sz="2000" dirty="0" smtClean="0"/>
              <a:t> (neutrino factory)</a:t>
            </a:r>
          </a:p>
          <a:p>
            <a:r>
              <a:rPr lang="en-US" sz="2000" dirty="0" err="1" smtClean="0"/>
              <a:t>Muon</a:t>
            </a:r>
            <a:r>
              <a:rPr lang="en-US" sz="2000" dirty="0" smtClean="0"/>
              <a:t> Collider</a:t>
            </a:r>
          </a:p>
          <a:p>
            <a:r>
              <a:rPr lang="en-US" sz="2000" dirty="0" smtClean="0"/>
              <a:t>ILC (US contribution)</a:t>
            </a:r>
          </a:p>
          <a:p>
            <a:r>
              <a:rPr lang="en-US" sz="2000" dirty="0" smtClean="0"/>
              <a:t>Materials and irradiation facility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Nigel S. Lockyer | Fermilab Annual Laboratory Plan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B95BA-87B5-6149-85E5-1980BA04264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4" y="2436270"/>
            <a:ext cx="2699043" cy="59527"/>
          </a:xfrm>
          <a:prstGeom prst="rect">
            <a:avLst/>
          </a:prstGeom>
          <a:solidFill>
            <a:srgbClr val="FD1D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2082" y="2797762"/>
            <a:ext cx="2699043" cy="59527"/>
          </a:xfrm>
          <a:prstGeom prst="rect">
            <a:avLst/>
          </a:prstGeom>
          <a:solidFill>
            <a:srgbClr val="FD1D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0076" y="3544700"/>
            <a:ext cx="2699043" cy="59527"/>
          </a:xfrm>
          <a:prstGeom prst="rect">
            <a:avLst/>
          </a:prstGeom>
          <a:solidFill>
            <a:srgbClr val="FD1D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130" y="5002437"/>
            <a:ext cx="4203400" cy="59527"/>
          </a:xfrm>
          <a:prstGeom prst="rect">
            <a:avLst/>
          </a:prstGeom>
          <a:solidFill>
            <a:srgbClr val="FD1D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7660" y="5366058"/>
            <a:ext cx="2699043" cy="59527"/>
          </a:xfrm>
          <a:prstGeom prst="rect">
            <a:avLst/>
          </a:prstGeom>
          <a:solidFill>
            <a:srgbClr val="FD1D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029" y="5766178"/>
            <a:ext cx="2878617" cy="0"/>
          </a:xfrm>
          <a:prstGeom prst="line">
            <a:avLst/>
          </a:prstGeom>
          <a:ln>
            <a:solidFill>
              <a:srgbClr val="FD1D2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1130" y="4639194"/>
            <a:ext cx="2699043" cy="59527"/>
          </a:xfrm>
          <a:prstGeom prst="rect">
            <a:avLst/>
          </a:prstGeom>
          <a:solidFill>
            <a:srgbClr val="FD1D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3812" y="1711198"/>
            <a:ext cx="1100203" cy="45719"/>
          </a:xfrm>
          <a:prstGeom prst="rect">
            <a:avLst/>
          </a:prstGeom>
          <a:solidFill>
            <a:srgbClr val="FD1D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7660" y="6102676"/>
            <a:ext cx="3996060" cy="45719"/>
          </a:xfrm>
          <a:prstGeom prst="rect">
            <a:avLst/>
          </a:prstGeom>
          <a:solidFill>
            <a:srgbClr val="FD1D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5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for the post P</a:t>
            </a:r>
            <a:r>
              <a:rPr lang="en-US" dirty="0"/>
              <a:t>5</a:t>
            </a:r>
            <a:r>
              <a:rPr lang="en-US" dirty="0" smtClean="0"/>
              <a:t>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P5 report, develop a proposal to the director that lays out schedule, priority, and attainable scope</a:t>
            </a:r>
          </a:p>
          <a:p>
            <a:pPr lvl="1"/>
            <a:r>
              <a:rPr lang="en-US" sz="2000" dirty="0" smtClean="0"/>
              <a:t>Use the P5 schedule and priority guidance and see how close we can  come to meeting the proposed plan</a:t>
            </a:r>
          </a:p>
          <a:p>
            <a:pPr lvl="1"/>
            <a:r>
              <a:rPr lang="en-US" sz="2000" dirty="0" smtClean="0"/>
              <a:t>Incorporate  Operations (and Research?) in the picture</a:t>
            </a:r>
          </a:p>
          <a:p>
            <a:pPr lvl="1"/>
            <a:r>
              <a:rPr lang="en-US" sz="2000" dirty="0" smtClean="0"/>
              <a:t>If necessary, suggest what to </a:t>
            </a:r>
            <a:r>
              <a:rPr lang="en-US" sz="2000" dirty="0" smtClean="0"/>
              <a:t>delay Can </a:t>
            </a:r>
            <a:r>
              <a:rPr lang="en-US" sz="2000" dirty="0"/>
              <a:t>we achieve </a:t>
            </a:r>
            <a:r>
              <a:rPr lang="en-US" sz="2000" dirty="0" smtClean="0"/>
              <a:t>this?  </a:t>
            </a:r>
            <a:r>
              <a:rPr lang="en-US" sz="2000" dirty="0"/>
              <a:t>If not, what </a:t>
            </a:r>
            <a:r>
              <a:rPr lang="en-US" sz="2000" dirty="0" smtClean="0"/>
              <a:t>do we suggest changing—</a:t>
            </a:r>
            <a:r>
              <a:rPr lang="en-US" sz="2000" dirty="0"/>
              <a:t>Schedule?  Scope?</a:t>
            </a:r>
          </a:p>
          <a:p>
            <a:pPr lvl="1" indent="-342900"/>
            <a:r>
              <a:rPr lang="en-US" sz="2000" dirty="0"/>
              <a:t>What problems do we already suspect/know about</a:t>
            </a:r>
            <a:r>
              <a:rPr lang="en-US" sz="2000" dirty="0" smtClean="0"/>
              <a:t>?</a:t>
            </a:r>
          </a:p>
          <a:p>
            <a:r>
              <a:rPr lang="en-US" dirty="0" smtClean="0"/>
              <a:t>~</a:t>
            </a:r>
            <a:r>
              <a:rPr lang="en-US" dirty="0"/>
              <a:t>20 </a:t>
            </a:r>
            <a:r>
              <a:rPr lang="en-US" dirty="0" smtClean="0"/>
              <a:t>people/4 </a:t>
            </a:r>
            <a:r>
              <a:rPr lang="en-US" dirty="0" smtClean="0"/>
              <a:t>meetings.  Plus </a:t>
            </a:r>
            <a:r>
              <a:rPr lang="en-US" dirty="0"/>
              <a:t>work in subgroups and by individuals</a:t>
            </a:r>
          </a:p>
          <a:p>
            <a:r>
              <a:rPr lang="en-US" dirty="0"/>
              <a:t>Top </a:t>
            </a:r>
            <a:r>
              <a:rPr lang="en-US" dirty="0" smtClean="0"/>
              <a:t>down/Bottoms </a:t>
            </a:r>
            <a:r>
              <a:rPr lang="en-US" dirty="0" smtClean="0"/>
              <a:t>up approaches.  Assumed flat budgets.  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olled </a:t>
            </a:r>
            <a:r>
              <a:rPr lang="en-US" dirty="0"/>
              <a:t>up resource needs of the </a:t>
            </a:r>
            <a:r>
              <a:rPr lang="en-US" dirty="0" smtClean="0"/>
              <a:t>near term </a:t>
            </a:r>
            <a:r>
              <a:rPr lang="en-US" dirty="0"/>
              <a:t>projects and compared with lab staff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G.  Bock   |  Post P5 Planning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4D021-2AF4-6644-A672-12C642348F2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7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Brenna </a:t>
            </a:r>
            <a:r>
              <a:rPr lang="en-US" sz="1600" b="1" dirty="0" err="1"/>
              <a:t>Flaugher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Daniel A. Bauer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Denise </a:t>
            </a:r>
            <a:r>
              <a:rPr lang="en-US" sz="1600" b="1" dirty="0" err="1"/>
              <a:t>Keiner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Dmitri S. </a:t>
            </a:r>
            <a:r>
              <a:rPr lang="en-US" sz="1600" b="1" dirty="0" err="1"/>
              <a:t>Denisov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Elaine G. </a:t>
            </a:r>
            <a:r>
              <a:rPr lang="en-US" sz="1600" b="1" dirty="0" err="1"/>
              <a:t>McCluskey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Erik Gottschalk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Greg Bock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Jim Strait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Joseph </a:t>
            </a:r>
            <a:r>
              <a:rPr lang="en-US" sz="1600" b="1" dirty="0" err="1"/>
              <a:t>Lykken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Michael A. </a:t>
            </a:r>
            <a:r>
              <a:rPr lang="en-US" sz="1600" b="1" dirty="0" smtClean="0"/>
              <a:t>Lindgren</a:t>
            </a:r>
          </a:p>
          <a:p>
            <a:pPr marL="0" indent="0">
              <a:buNone/>
            </a:pPr>
            <a:r>
              <a:rPr lang="en-US" sz="1600" b="1" dirty="0"/>
              <a:t>Nigel </a:t>
            </a:r>
            <a:r>
              <a:rPr lang="en-US" sz="1600" b="1" dirty="0" err="1" smtClean="0"/>
              <a:t>Lockyer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Paul </a:t>
            </a:r>
            <a:r>
              <a:rPr lang="en-US" sz="1600" b="1" dirty="0" err="1" smtClean="0"/>
              <a:t>Czarapata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Patricia </a:t>
            </a:r>
            <a:r>
              <a:rPr lang="en-US" sz="1600" b="1" dirty="0"/>
              <a:t>McBride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Peter J. Wilson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Regina </a:t>
            </a:r>
            <a:r>
              <a:rPr lang="en-US" sz="1600" b="1" dirty="0" err="1"/>
              <a:t>Rameika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Rob </a:t>
            </a:r>
            <a:r>
              <a:rPr lang="en-US" sz="1600" b="1" dirty="0" err="1"/>
              <a:t>Roser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Robert </a:t>
            </a:r>
            <a:r>
              <a:rPr lang="en-US" sz="1600" b="1" dirty="0" err="1"/>
              <a:t>Tschirhart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Ron Lipton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Sergei </a:t>
            </a:r>
            <a:r>
              <a:rPr lang="en-US" sz="1600" b="1" dirty="0" err="1"/>
              <a:t>Nagaitsev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Stephen Brice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Stephen Holmes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Steve Geer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Victoria White</a:t>
            </a:r>
            <a:endParaRPr lang="en-US" sz="1600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P7 team </a:t>
            </a:r>
            <a:r>
              <a:rPr lang="en-US" sz="1800" dirty="0" smtClean="0"/>
              <a:t>(in some unknown order, missing a couple folks)</a:t>
            </a: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 Bock   |  Post P5 Planning</a:t>
            </a:r>
            <a:endParaRPr lang="en-US" b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591B7614-DB6A-4F4D-8019-7DA959DA5B0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8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</a:t>
            </a:r>
            <a:r>
              <a:rPr lang="en-US" dirty="0"/>
              <a:t> </a:t>
            </a:r>
            <a:r>
              <a:rPr lang="en-US" dirty="0" smtClean="0"/>
              <a:t>What’s </a:t>
            </a:r>
            <a:r>
              <a:rPr lang="en-US" dirty="0" smtClean="0"/>
              <a:t>been accomplished since 2000?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413.3b </a:t>
            </a:r>
            <a:r>
              <a:rPr lang="en-US" dirty="0" smtClean="0"/>
              <a:t>PROJECTS ~$1B</a:t>
            </a:r>
          </a:p>
          <a:p>
            <a:pPr lvl="1"/>
            <a:r>
              <a:rPr lang="en-US" sz="1400" dirty="0" err="1" smtClean="0"/>
              <a:t>NuMI</a:t>
            </a:r>
            <a:r>
              <a:rPr lang="en-US" sz="1400" dirty="0" smtClean="0"/>
              <a:t>  </a:t>
            </a:r>
            <a:endParaRPr lang="en-US" sz="1400" dirty="0" smtClean="0"/>
          </a:p>
          <a:p>
            <a:pPr lvl="1"/>
            <a:r>
              <a:rPr lang="en-US" sz="1400" dirty="0" smtClean="0"/>
              <a:t>CMS</a:t>
            </a:r>
            <a:r>
              <a:rPr lang="en-US" sz="1400" dirty="0" smtClean="0"/>
              <a:t>/ATLAS/LHC </a:t>
            </a:r>
            <a:endParaRPr lang="en-US" sz="1400" dirty="0" smtClean="0"/>
          </a:p>
          <a:p>
            <a:pPr lvl="1"/>
            <a:r>
              <a:rPr lang="en-US" sz="1400" dirty="0" err="1" smtClean="0"/>
              <a:t>RunII</a:t>
            </a:r>
            <a:r>
              <a:rPr lang="en-US" sz="1400" dirty="0" smtClean="0"/>
              <a:t> </a:t>
            </a:r>
            <a:r>
              <a:rPr lang="en-US" sz="1400" dirty="0" smtClean="0"/>
              <a:t>Upgrades  </a:t>
            </a:r>
            <a:endParaRPr lang="en-US" sz="1400" dirty="0" smtClean="0"/>
          </a:p>
          <a:p>
            <a:pPr lvl="1"/>
            <a:r>
              <a:rPr lang="en-US" sz="1400" dirty="0" smtClean="0"/>
              <a:t>Minerva   </a:t>
            </a:r>
          </a:p>
          <a:p>
            <a:pPr lvl="1"/>
            <a:r>
              <a:rPr lang="en-US" sz="1400" dirty="0" err="1" smtClean="0"/>
              <a:t>Decam</a:t>
            </a:r>
            <a:r>
              <a:rPr lang="en-US" sz="1400" dirty="0" smtClean="0"/>
              <a:t>     </a:t>
            </a:r>
          </a:p>
          <a:p>
            <a:pPr lvl="1"/>
            <a:r>
              <a:rPr lang="en-US" sz="1400" dirty="0" smtClean="0"/>
              <a:t>Nova       </a:t>
            </a:r>
          </a:p>
          <a:p>
            <a:pPr lvl="1"/>
            <a:r>
              <a:rPr lang="en-US" sz="1400" dirty="0" err="1" smtClean="0"/>
              <a:t>Microboone</a:t>
            </a:r>
            <a:r>
              <a:rPr lang="en-US" sz="1400" dirty="0" smtClean="0"/>
              <a:t> </a:t>
            </a:r>
          </a:p>
          <a:p>
            <a:pPr lvl="1"/>
            <a:r>
              <a:rPr lang="en-US" sz="2000" dirty="0" smtClean="0"/>
              <a:t>‘</a:t>
            </a:r>
            <a:r>
              <a:rPr lang="en-US" sz="2000" dirty="0" smtClean="0"/>
              <a:t>Campaigns’, (“</a:t>
            </a:r>
            <a:r>
              <a:rPr lang="en-US" sz="2000" dirty="0" err="1" smtClean="0"/>
              <a:t>p”ROJECTS</a:t>
            </a:r>
            <a:r>
              <a:rPr lang="en-US" sz="2000" dirty="0" smtClean="0"/>
              <a:t>)  ~$0.5B</a:t>
            </a:r>
          </a:p>
          <a:p>
            <a:pPr lvl="1"/>
            <a:r>
              <a:rPr lang="en-US" sz="1400" dirty="0" err="1" smtClean="0"/>
              <a:t>MiniBoone</a:t>
            </a:r>
            <a:r>
              <a:rPr lang="en-US" sz="1400" dirty="0" smtClean="0"/>
              <a:t>   </a:t>
            </a:r>
            <a:endParaRPr lang="en-US" sz="1400" dirty="0"/>
          </a:p>
          <a:p>
            <a:pPr lvl="1"/>
            <a:r>
              <a:rPr lang="en-US" sz="1400" dirty="0" err="1" smtClean="0"/>
              <a:t>Sciboone</a:t>
            </a:r>
            <a:r>
              <a:rPr lang="en-US" sz="1400" dirty="0" smtClean="0"/>
              <a:t>        </a:t>
            </a:r>
          </a:p>
          <a:p>
            <a:pPr lvl="1"/>
            <a:r>
              <a:rPr lang="en-US" sz="1400" dirty="0" smtClean="0"/>
              <a:t>Run </a:t>
            </a:r>
            <a:r>
              <a:rPr lang="en-US" sz="1400" dirty="0" smtClean="0"/>
              <a:t>II luminosity upgrades   </a:t>
            </a:r>
            <a:endParaRPr lang="en-US" sz="1400" dirty="0" smtClean="0"/>
          </a:p>
          <a:p>
            <a:pPr lvl="1"/>
            <a:r>
              <a:rPr lang="en-US" sz="1400" dirty="0" smtClean="0"/>
              <a:t>SRF       </a:t>
            </a:r>
          </a:p>
          <a:p>
            <a:pPr lvl="1"/>
            <a:r>
              <a:rPr lang="en-US" sz="1400" dirty="0" smtClean="0"/>
              <a:t>MAP      </a:t>
            </a:r>
          </a:p>
          <a:p>
            <a:pPr lvl="1"/>
            <a:r>
              <a:rPr lang="en-US" sz="1400" dirty="0" smtClean="0"/>
              <a:t>PIP</a:t>
            </a:r>
            <a:endParaRPr lang="en-US" sz="1400" dirty="0" smtClean="0"/>
          </a:p>
          <a:p>
            <a:r>
              <a:rPr lang="en-US" sz="2000" dirty="0" smtClean="0"/>
              <a:t>Plus Operation of  the </a:t>
            </a:r>
            <a:r>
              <a:rPr lang="en-US" sz="2000" dirty="0" err="1"/>
              <a:t>T</a:t>
            </a:r>
            <a:r>
              <a:rPr lang="en-US" sz="2000" dirty="0" err="1" smtClean="0"/>
              <a:t>evatron</a:t>
            </a:r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 Bock   |  Post P5 Planning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4610E-C7DD-824A-8EE5-738C687437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4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758338"/>
            <a:ext cx="8672513" cy="4987867"/>
          </a:xfrm>
        </p:spPr>
        <p:txBody>
          <a:bodyPr/>
          <a:lstStyle/>
          <a:p>
            <a:r>
              <a:rPr lang="en-US" sz="2000" dirty="0" smtClean="0"/>
              <a:t>Support CMS and LHC (operations, analyses, </a:t>
            </a:r>
            <a:r>
              <a:rPr lang="en-US" sz="2000" dirty="0" err="1" smtClean="0"/>
              <a:t>upgades</a:t>
            </a:r>
            <a:r>
              <a:rPr lang="en-US" sz="2000" dirty="0" smtClean="0"/>
              <a:t>, US CMS community)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ursue dark sector opportunities including a modest CMB effort</a:t>
            </a:r>
            <a:endParaRPr lang="en-US" sz="2000" dirty="0" smtClean="0"/>
          </a:p>
          <a:p>
            <a:r>
              <a:rPr lang="en-US" sz="2000" dirty="0" smtClean="0"/>
              <a:t>Run </a:t>
            </a:r>
            <a:r>
              <a:rPr lang="en-US" sz="2000" dirty="0" smtClean="0"/>
              <a:t>the </a:t>
            </a:r>
            <a:r>
              <a:rPr lang="en-US" sz="2000" dirty="0" err="1" smtClean="0"/>
              <a:t>NOvA</a:t>
            </a:r>
            <a:r>
              <a:rPr lang="en-US" sz="2000" dirty="0" smtClean="0"/>
              <a:t> program</a:t>
            </a:r>
          </a:p>
          <a:p>
            <a:r>
              <a:rPr lang="en-US" sz="2000" dirty="0" smtClean="0"/>
              <a:t>Establish a near term short baseline program that :</a:t>
            </a:r>
          </a:p>
          <a:p>
            <a:pPr lvl="1"/>
            <a:r>
              <a:rPr lang="en-US" sz="2000" dirty="0" smtClean="0"/>
              <a:t>Investigates anomalies</a:t>
            </a:r>
          </a:p>
          <a:p>
            <a:pPr lvl="1"/>
            <a:r>
              <a:rPr lang="en-US" sz="2000" dirty="0" smtClean="0"/>
              <a:t>Precision cross section measurements</a:t>
            </a:r>
          </a:p>
          <a:p>
            <a:pPr lvl="1"/>
            <a:r>
              <a:rPr lang="en-US" sz="2000" dirty="0" smtClean="0"/>
              <a:t>R&amp;D and common infrastructure development, especially for Near Detector</a:t>
            </a:r>
          </a:p>
          <a:p>
            <a:pPr lvl="1"/>
            <a:r>
              <a:rPr lang="en-US" sz="2000" dirty="0" smtClean="0"/>
              <a:t>Builds and sustains the international neutrino community at FNAL</a:t>
            </a:r>
          </a:p>
          <a:p>
            <a:r>
              <a:rPr lang="en-US" sz="2000" dirty="0" smtClean="0"/>
              <a:t>Complete construction and operate the two </a:t>
            </a:r>
            <a:r>
              <a:rPr lang="en-US" sz="2000" dirty="0" err="1" smtClean="0"/>
              <a:t>muon</a:t>
            </a:r>
            <a:r>
              <a:rPr lang="en-US" sz="2000" dirty="0" smtClean="0"/>
              <a:t> experiments</a:t>
            </a:r>
          </a:p>
          <a:p>
            <a:r>
              <a:rPr lang="en-US" sz="2000" dirty="0" smtClean="0"/>
              <a:t>Concurrently start on LBNF immediately and visibly </a:t>
            </a:r>
          </a:p>
          <a:p>
            <a:pPr lvl="1"/>
            <a:r>
              <a:rPr lang="en-US" sz="2000" dirty="0" smtClean="0"/>
              <a:t>Initiate construction of PIP II to enable 1.2MW</a:t>
            </a:r>
          </a:p>
          <a:p>
            <a:pPr lvl="1"/>
            <a:r>
              <a:rPr lang="en-US" sz="2000" dirty="0" smtClean="0"/>
              <a:t>Initiate construction of Far Detector Infrastructure that can enable an international early science program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 Bock   |  Post P5 Planning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4610E-C7DD-824A-8EE5-738C687437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3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5" y="2494145"/>
            <a:ext cx="7526338" cy="11392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Team Cardinal</a:t>
            </a:r>
            <a:br>
              <a:rPr lang="en-US" dirty="0" smtClean="0"/>
            </a:br>
            <a:r>
              <a:rPr lang="en-US" dirty="0" smtClean="0"/>
              <a:t> Report </a:t>
            </a:r>
            <a:r>
              <a:rPr lang="en-US" dirty="0" smtClean="0"/>
              <a:t>#1</a:t>
            </a:r>
            <a:br>
              <a:rPr lang="en-US" dirty="0" smtClean="0"/>
            </a:b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3886200"/>
            <a:ext cx="70866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Bob </a:t>
            </a:r>
            <a:r>
              <a:rPr lang="en-US" dirty="0" err="1" smtClean="0"/>
              <a:t>Tschirhart</a:t>
            </a:r>
            <a:r>
              <a:rPr lang="en-US" dirty="0"/>
              <a:t>, Dan Bauer, Dmitri </a:t>
            </a:r>
            <a:r>
              <a:rPr lang="en-US" dirty="0" err="1"/>
              <a:t>Denisov</a:t>
            </a:r>
            <a:r>
              <a:rPr lang="en-US" dirty="0"/>
              <a:t>, Steve Holmes, Elaine </a:t>
            </a:r>
            <a:r>
              <a:rPr lang="en-US" dirty="0" err="1"/>
              <a:t>McCluskey</a:t>
            </a:r>
            <a:r>
              <a:rPr lang="en-US" dirty="0"/>
              <a:t> , [Jim Strait], </a:t>
            </a:r>
            <a:r>
              <a:rPr lang="en-US" dirty="0" smtClean="0"/>
              <a:t>Peter </a:t>
            </a:r>
            <a:r>
              <a:rPr lang="en-US" dirty="0"/>
              <a:t>Wilson</a:t>
            </a:r>
          </a:p>
          <a:p>
            <a:endParaRPr lang="en-US" dirty="0"/>
          </a:p>
        </p:txBody>
      </p:sp>
      <p:sp>
        <p:nvSpPr>
          <p:cNvPr id="4" name="AutoShape 4" descr="data:image/jpeg;base64,/9j/4AAQSkZJRgABAQAAAQABAAD/2wCEAAkGBxMSEhUUExQUFRQVFBwbGBcXFxcZGBwYGBYcGB0cGxoeHyggHxwlHBwcITEiJSksLi4uGiAzODMsNygtLisBCgoKDg0OGxAQGzQmICQ0NDc0LzA0LC8tLywsLzQsLzQsLCw0NCwsNSwvLDQsNCw0LCw0LCw0LDQsLCwsLCwsLP/AABEIAQ8AugMBEQACEQEDEQH/xAAcAAEAAgMBAQEAAAAAAAAAAAAABgcDBAUBAgj/xABCEAACAQIEAwYDBgQEBAcBAAABAgMAEQQSITEFBkEHEyJRYYEycZEUI0JSobFywdHwM2Ki8RVDgpIkRFNjo9PhCP/EABsBAQACAwEBAAAAAAAAAAAAAAAEBQEDBgIH/8QAOREAAgECAwQJAwMEAQUBAAAAAAECAxEEITEFEkFREyJhcYGRobHwMsHRFELhBiNi8TMVUlNyojT/2gAMAwEAAhEDEQA/ALxoBQCgFAaHG+MwYOIzYiRY4x1Y7m17KN2Y20A1NAVzxXtsw6WMGHaVT1aQRn2XKxt/FavG/wBa1iR+nXR9I5Luzv7WPnA9uOGJ+/ws8QJ+JSkigdSdQfYA1lSTNUqco5tFgcucy4XHx95hpVkA+IbOpPRlOoNejwdegPCbUBUHarz2JI5cLhjeIKVmlGuY2t3UfmL/ABNtuB1tHqVkpbkdfYtcHs9ypPE1V1Fpzk+z8lm8sTF8HhnZszNh4mLeZMakn3qQVR06AUAoBQCgFAKAUAoBQCgFAKAUAoDic58xJw/CSYlwCVFkQm2eRjZVv89/IAnpQH56ZZ+ImTGY2R3zKxiQZggYyCJQLkKqBvwg3OXU3NyBEpMiuyB86HTPa19vEBc9dtdq8TXFG2lJJ2ejMUUhQ/oR0Pzo0pIQqToydmdvk/mCTh2LjxEZ8N7OvRoiRmX5joehA+VIsxUjbNaMvnjPalhoxbDo+IJAIbRI9R+ZtT7KeutaZ4qnHIs8PsTFVkpWST5sgHMHNGMxwKzuqxH/AJMQKoRe4zkks1tOoGm1QquNlLKOR0mB/p2jRe9We8/Ty4kS421lyqNkY22AFv7H+9Yw2buz3tp2huJaJ9itp/Hotbl7cmcyw2wWBXV/+HRuWvoCscdk21YqS3oB61bXV7HCdHLc3+F7eJNKyeBQCgFAKAUAoBQCgFAKAUAoBQCgKZ//AKOxjBMHCLZXeRz53QIo9LfeH6CgINwKWNMMe7kniYyx5laVVJyK7MyXHhBZlGx2rW6kdLokLC13+yXkyPcewh70uoUmUs5SFWKR5mNkBsLm29hTfhzQ/R4j/wAcvJ/g0fszkqMrZiNiD063+leekik3fI2vB1pzjBQe8+DTWmV8zq4XgDkWchRfpqf6VEqY2KfVVy+wv9N1pRtWkl3a9vmdrCYBUA+JrCwzEm3yB2qFOtKbzyOkw2zqGHtuptri3e3dfTwNutBPONxVc91U/F+w6/w+XrU+g91XfA5rasOmk6MNZa9y4vs5dunM7XZ9N3XEsFlDWMxTw7kPGwObW1rkMf4SegvKoNubbKTacFHDxitE7Ly59uvbnwsz9J1MKEUAoBQCgFAKAUAoBQCgFAKAUBr8QxqQRvLI2VI1LMfIAX9z6UMpNuyKG5q443EJ++kXKiArDGdSincnpnawJttYDW1zT4nFOb3Y6Hf7I2PDDU1Oqrzfp2fk5dqhl9oa8uJF8qjM/kOn8R6Ct0aWV55Ig1cat506K3p+i73w9T3D4exLMcznc/yHkK8zqXyWhsw+F6Nuc3eb1f4XBGxatWhLBoD4e9tLX9a9K18zxU37dTUwphgA1zcncnr/AEHpWx1HJoj08LCnGV829Xz/AAuw+eAY9IMdhZHQyLCzPlABuwjbLvoDmKm/SwPkKsKElBOcjktp0p4ipChSWefgvmvvwX6P5ex5xGFw87AKZoI5CBewLoGIF+gvU85lqzOhQwKAUAoBQCgFAKAUAoBQCgFAQbtewWbAmYz92uHPeFGBKSm2VVNtc2YjKdQCdR1GurBTjuslYPFPDVlVSTtzKPXi5tfuz/3C29v7+VVjw0U82dnDbNWpDejT17Vb5r4BO+ltc92p/Lv9aw5Uqeiuz3GljcY/7st2HKOT89TeweFWMWXzub7n5mo9SpKbvItsLhKWFp7lNWRsVrJBrY3GpELubX2G5J9BW2lRlUdkQsdtCjg471R66L57nJm5iB0RDcndtvpUyOAsryZz1X+pnK0aULX4s7qnSq55M62Luka+LzGwXrub2AH7/St1LdWbIeNVWcVCnlfV8Le/zkaUhEaPlN2sQXPoNbDyXy8zUhJzkr6ciqqTp4ejUVJ3lmnJ9mvck8klld5cT9I8lRFOH4JWBDLhIQQdwREoIPvVscGdmgFAKAUAoBQCgFAKAUAoBQCgK37bOID7PFhNCcRJmfe/dwkObeufIPr7aMRU3INostk4RYrFRhLTV9yKuSFRsBp/f9apHOT4n0iNGEdEZa8m0XpcA0R5bSIhxzEFpLH8O/z3I+Q2+tXeFilC64nzrbWIdTEOLz3cn38fLQ5wFb9CoRM+GSXhQ3uSv9iqStD+40fS9mVd7B03e7t7GDxv8TG1/wBOlh/f0Gu7KOiILjUqX6Ru2vhwt8y1eSV8nDuH/acThsMtj3syArYWESnMxNyLgIGIF9dfMVJwsW3vFNtmrGNNU0tbWXJK6/0u95N2P1GqgCw0Aqcc0e0AoBQCgFAKAUAoBQCgFAKAUBTHa7Ix4nGpN1TBKVHk0k0gY+4jX6VAx76iR1H9LQvXnPkvd/wRKqo7YUMi1NBc0OK4kIpJt4Rex6t+Eb+/tUrD022lz9il2pjY0YSlf6eH+X7fLXQnXKvY9FNhFlxbyrPMucBSAEzC4zC3iOxIPyq6SSVj55Kbk25av34lS8d4U+ExEuHk+OJyptsRYEEehFj71gHY4R4oFIGq3GnXXX3IqpxHVrNPid3shups+DSzjdeF/ub7rmXXfbbfobD2rSurKyLGpTc6V5a6d/h88ia9h/C1fFYnEtYmFVhT0L3Zz6mwUZvU1b0FaBwO06m9iGlwy+c+/wCxc9bivFAKAUAoBQCgFAKAUAoBQCgPl2ABJIAAuSdAAPOgKD525ihxuPeSLWNIUjV+jhHdiw9LyWHna/WqzG9Zq3A7L+nF0Klv/us/nfc4TYPFYk5MGjSZT42Fsq+QLmwDem/pUaM6NDrV3a+i/g2bZ2nLKnhpd7XpZmrBi2QBJA3eLo4NwwcE3Ug7Wt+or3UoqT3ovLh3EnA7USowUryds3x3s738vHgbMuJAB6WHxH4R7/0vWqFJtljWx0IRb4c+H89yu0bvK/ATMkvEZ0JwmDVpERtO/mQZh01jzWufS3nVxRpdHG71OA2hjXiqll9K0vxfN9/oYjz1jBI6GdzI0qSBsxypKt7qq7CEqchT5HfWvKqS3HUZtq4Ol+qjhY8Mm+bav5L/AHzHbNKsmLw84GUz4KN2Hqb2/TT2reVNzn8BS0C6b3P1NUuKknVZ9G2DTdPAwvxz82bON0XUkAeQ/c7D3rzSvclY5xVO8nl4ffL+dMy0OwcD7HijbU45xfrYQw21OvU/Wrml9CPnGMbded+fb98yy62EYUAoBQCgFAKAUAoBQCgFAKAjnaLie74Zi21/wGW40tn8F/8AVWJaOx7p7u+t7S+fcUVwDhP22VIoSVUrd2H4IlYC/wDGSAF9z0qjr1nhoOdTwXN/g63HY2hOlH9Pq1buin75FzcN4fHBGsUShEUaAfuT1J6nrXJVa06snOebfMqEraEL7QuT5JScVhP8a33kdhaQKNCAdM4A99PKrjZm0IU7Ua308Hy/hmFUq0m5UZWfHtIFyV9kxGLVOIzMkNxkXRYme/wyH8IPtfa469bCnCGaRBr4yvW/5JNn6SfhcL4c4fIvcNFkyKAFyFbWFtALeVbSIVdiuymGF2mxGLUYVBdmZLS5R+EvfLqNLhbm+mtauhivxwJssdUktFvab37tLalY82cW/wCIY9nQZYzlSJdssUYsunS+pt0zelZqz3Its14XDSxFWNKPE7UUYVQBoABaqKTbd2fU6dNU4KEdFkeTgEC/n/fp9azT1NGLUdzNccu/539xavYhg2jwErNa0uMlZdb6KFi194zV7S+hdx80xsd3ETXa/csKvZGFAKAUAoBQCgFAKAUAoBQCgMOMw6SRskiq0bqQysLqVIsQR5WoCt+ReCQ4eKRoFYJPKzpmbMe6vaIZrajKM3U+Lc7nh9tYl1sS4rSOXjx9fYs8PDdh3kntVSbg1YsEUl2s8ttBiGxKL9xNYkgaLLaxB8s2hB8ya7TY2NVWl0Un1o+38EDE07O5wOBczcRwothZ5kT8tg6eysCBp5VbupBZNmIYSvUzhBtdiZg49zDjMUQMVPLJbUKxsoPmEAC39qypKSyZqqU5UnaomuxnJRiDcGxGx9ay81ZiMpQleOqJtgMR3kav5j9dj+tUdWnuTcT6bs/FLFYaFXnr3rJnr/FqdEFzt03/ANz+lZWllxNdRqVVybyjn6fO0vfs+4eYOH4dGGVimdhrcNKTIQb7EFrWq8irJI+bVZ79SU+bb83ckVZNYoBQCgFAKAUAoBQCgFAKAUBxudMSY+H4x1bKy4WYq3kwibLb1vagIVheZsLFEiKJysaKoKYacr4VsLHJqNOmlcLPAVKk3KUopt8ZItt+y0ZtcP5wwMzZExCB9sjhom22s4F68VdmYmmt7duuxpmFVjxMvNPHkwUBkYZ3Y5Y49i7nYX6Abk9BXjB4KWIqbjyS1fJd3M99aTUYK7eiKsxWJnxBz4qQyMdQg0iXrZUGmnmda6FShTjuUVZevidVs/Y1Oh16vWn6Lu/J5atZdpGDFhCLOuYEbW8t/wBOm9bKd73TIuK6Ld3Kkbp/PMjfGOGd14l1Q+9j0F6ssNX3+q9Titr7JjhbVaX0P0/2djgoKQC/Ukj5E9ANai4hqdV2Og2RvYfAK+rzS53fz72JPyfwBsZiFht93cSTnoIwfgtfUuRk+Wc9LVsw1PfnvcERttYv9Ph+hX1T17F8y8y/gKszij2gFAKAUAoBQCgFAKAUAoBQCgNPivDY8RGY5AbXVgQbMrowZWU+asAR00615lFSTi9GZTad0cx+WjrbFYq/TWH/AOqoK2XhF+z3NnTT5kS4fgExkRTFCOcoMkqyRgTRyDdSy206qcouCCCb1zWMVTB1bU04vmr2fg7+5NpuM0VvjoFGJkSN5Hgw7GOAOxbKNO8sT0zXA9BVv0knSjvpb0s3ZW7jo/6ewi61d9y+/wCD6rUdQDWTJr4g3IG231J0I9QQPrWyGSuQ8RaU1F/OT8H7nhw4eMo2xvp5a9PfUe1Z32p7yPKw0auHdKosnf4vHNGOBdAcpJUWC7AFdDc+Xz89q9S11yI1JNqL3byjklok1k/PXO/YXh2WLB9gRoWzMzEzXFmEvVGF9MosB5gA9bm3pRjGCUdDhMfWq1cRKVVWlfTlYl9bCGKAUAoBQCgFAKAUAoBQCgFAKAUAoCG9oPL8TRSY0Sy4aeCFj30TZSyqCQsg2dfK+168VKcKitNXMptaFL4CPLGoO9rn1Y6kn3Jqjqy3ptn1HAUFQw0Ka4L11ZnrWTAdN6yYckldmumr+n9/zUVseUbEGPWrXt2fPI2RWonmhigyMzL6G2tjpY3/AErfBqSSkVOLhVpylUpdj8sn5q3kSDk3mk4HEd8Mxw8llxEY6bWmA8162tcfIVMw1RwfRy8Ci2zhY4mDxVFZr6vLXw9u4v6CZXVXRgysAVYG4IIuCCNwR1qwOUPugFAKAUAoBQCgObx3jsGEjaSZrBcvhUZmJY2UBRrqQfTQ+VYlJRV2bKVKdWahBXbIjgO1rBPIUkjxEAsCHkRSviNrNkZivU66WBJIrWq0HxJM9n4mF7weVr8bX0OrH2icPaRY1mY52Cqwjk7sltvHltYk2vtWVVg5bqeZ4ngsRCn0soPd5/Pck8EyuoZGDKwuGUggjzBGhrYRTJQCgFAKAhva5LbhkqhipkeJBYkEhpkzL7oGuPK9eKst2DZJwdPpcRCHNr3KfNc+fVABWQYcVqpHUqbfSvUNbmjEZ03Di0z1AFPqSbfTX9f3o25Iyt2E7cZfgy14NwIv71lGGrrM1YcPb5X+o9fqfoK2updECnhHGd+Xr4eL9CxOyrmYxSDATMSjXOGcm9ramD5AXZfIAjyFWeGrdJGz1Rxu2tm/pau/BdSXo+X4LYqUUgoBQCgFAKA5HNPMUOAw7TTHbREHxO52RR1J/Tc6CsNpK7Mxi5NJan57xfEJZZ5Z8Q7M8huRclFaxJCC5sqp4R7+dVlWpKqkuHyx2ez8HTwMnN65LxSvK3t3motwpdtC1yBe2pG7eijStfHdXD56ktJ04OrU1ldpdrWr7Esl/Jq4Zi8Shrm9hbzCkgD3P6LW2ot2o2vl/nmQMI3WwsITzWStwajkl4vN/wCKLt7EcSzYKWMsGWHFMiW6AokhHyDO1TqLbgmznNowhDEzjDS/rx8mWHW0hCgFAKAgHbNKBhYEJ1bFLbf8KO1R8U7UmWmxlfHU+/7Mq0mqU+kgGsAxONc3kpH7H+VelpumionGXSck/noYSy5lcncCw1/Ft/P61ss3Hc+ZEVyp9Kq19Usu/JG1atOpYigArIMcrXKrcqfiRhuroQQR6jcfI1tptx664FfjadOt/YqLKadu9ffiu4u3s/5o+3QWkIGJhssyiwubaSKL/Cw/UMOlXNOopx3kfO8XhZ4as6U9V6olNbCMKAUAoBQFBc+8VbGY58xBigdkiA1AVLBzfzaQG/ogHSq7F1c3FfPiOu2FgU4RqSWrv4LJebz8ERwQ3zX1UGxv1/Ex/wC6w9qiuTVufy3oXMKEZXb+la342zk/F+xo48OczXKqFPita1hsoOuvnW+lupqPH5qVmOjXqQnWbtBJ5tWduUVqr8z5w73CooNxGC2XoCLWB/OTpfpWZ2Tcnz+eXI8YduUYUYR0gm7Za8F2yeTfK9mrHb5J5lbA4qOVSe4zCOZAxCHvGCZgLG5TQ6C5C2vrUijJxdnxKraFKFSn0lNJKGTfNt6Lu4dnefpWpZRigFAKArrtojJhwrAaLidT5XhktUbF/wDEy22H/wDuh4+zKyqlPo4FAzHiVJUi4Fwbk9NK9waUiPiYOdNxTsms32fOPA5krDLG1tAYyo9GIUj9L/OpUbpyj3/kpKjUqdGoudNx7N7JryzOuahnRoVgA0BqcVBCBhYFHDXPlexv6WJrfh3aVnxRV7WjLoVOLs4ST+z9GdTgXGmwk8eMjBOTwyr1aIkZ19SLZh6qK34afR1N16Mrdr4aOMwvTwXWj7LVfdH6Fw86yIroQysoZSNiCLg/SrU4gyUAoBQFR9qfOkxZ8LhJGjWM5ZZEPiaRjbuwbeELcEspvfTSxvHq11GW6tS2wezJVqLrSyWSXa27eSuV2yBSFXbwgW8rZQPpmb2qtvdXfz5kdhKEacowh2K3Zay9N5mwLItjr+5JN9vnWq0pO5OvGhDdeb5cW9ffi8u05mLJmbLplB1GurHa56gDU28qkxtSV1q/RFHXdTH1Nx/QuC4vhd5XSWb9L3MqqQrMfCXb3CjQBR52+l68NpySXD3JUaVSNKcp5Oo87apaJLtaWt0le53+z7lpsZjodMsOFZZWUW0sSY7n8zOv0Vvedhs7v1Oa2zeO5TfVtpDkub7X8Z+h6llEKAUAoCC9sJH2OLz+1JYefheo+K/4pFpsV2x1Px9mVNVKfShXkGjjns4F/DYZx0szgfzJ9vWpVFdX28ilx9T+6lwVt5d8ks/V+5rIM84j0yxHN632C/Ia/Wtje7S3uLyItNOvj+hT6lLrW43ei7lf2OxUI6Q9oYFDBgx6XiceaH9jWyk7TVuZEx8N/DVI9j9jR4fjFKg6WO409AQf0Psak1aTTZS4HaFOUItPJ6rk+N/ddiLo7HuJl8K+Ga5bCvZbm/3Ul2S3oPEtv8vtVhQqb8Ezl9pYX9NiZU1pqu5/LE+rcQBQER7Q+cfsEQWMB8TIpMakEqqru726AkADck28yPFSooK7JOFwtTEScYcFco/HzsxF2LOSXdj+KRtLn/ra+lVSd25Pj89jt6kYwp06NP8Ab76L1dzxkI1Au2bTS9gBl8xra+/ma8Xvk8l8ZIcXDrLOTeVs7JLd9uPeamLxJdhGCRqe8YdFAuVzDr8q3U4KCc34L7lficS8RUjh4t2/fJclnu3VvSxsYfQ7a2FgPM62+QXKL/OtM3fuLDDro5adbl2vPySsjo8HwU2MnGHwwDy2u7kfdxL+Zz+y7mttDCubvLQhbT25HDLoqWc+fBF9crcAjwOHWGMltczu3xO53Y/sB0AA6VapJKyOHnOU5OUnds69ZPAoBQHxNKqKzMQqqCWYmwAAuST0AFAUJztzI3Ep1ddMPC57gajMCQGlYH8w+EdB8zVfisQruC+M63YuymoxxMlndW7ufics1WHYnyxsL2J9B/8AtZik3Y11ZuEW0rvll9zmYhyc6lQFDpma+upUn577+VSoWVnfOzsUeJlOe/BxSgpRu+PBv31yPnhakzSN0UZL+dja/wCn616ru1KMeeZr2XGVTG1a3BdW/Oz/AAkdeoR0YoG+JIuVeU5MaT41iVQD41YuQdiq6WB0NydQRprU+jhN76mcztDb7pWdGN0+L08Do8x9m0kURdZ43VdWVx3ZYAE2DXIve2hGvnW54WME2mVkNuVsQ1SqQum80uPZ3aFaYzB2eypbweMAbHN1A8vOtcZNK0+ZJr0ozmpUIppxzUba35dmaJz2VcT7vHwgXK4qJo29GjUyqT7K4+bCtmEdpSgR9uR6WhRxCT5O+vj5MvGpxzRpcY4pFhYjNMwSNSoLEgAZmCjf1NDKTehQnNvFji8TLNfMpkyR21HcRklLHyaxf5yfWrxFTeqdi/0dpsvC9FhFlnJpvuXWS8l5s4wZh4R8Z8THoq9CfU20+tabJ9Z6e5O6Sov7CfW1b4RX5a0XiYMY4AyIRmYaBSbqALkknYae/pvW2nH981kiFjJxs8PQfWkuGTSWt3qrebfeZ0iCWFjYKLDqWJuffT961OTnm2WEaVOhFQjHgklzbd37ZvzPvCcPxOJlEGGjzTSHxNY5Y1JtmYjRUHmdTba+lSMPSjPuRT7Vx9TD70I23pavs0t3f7L85G5Tj4bh+6Ul5HOaWQ7u9gPZQBYDp8ySbFJLJHJNtu7JFWTAoBQCgK27Y+OFY48FG1mnBaa1rjDrpa24ztpfyV60Yir0cLllsnBfq8QoP6Vm+7+StlFhYaWqkbfE+lKKSsjHNMF3uSdgBfbp7/1r1GDZoq4hQySbfZ84mninIDMWF1UNk38Q1GvkTp7VuppOytrx7OJWYubSnNy60Unu85cO9N5d6NHiMhRZQxGaQK1hsCTaw67KNa30Upyi1orlZj5yoUq0KjvKai7Lm8nbsSR1eGpliUa7A676+dRKzvNnQ7OpKnhoRXL35mya1E03uC4QTYmCJvhklVWHmt7ke4BHvUjDRUqqTKvbFaVLBTlHXL1di5sYiw4qFxp3wMZAA1sLqdxsL9D7VbSymnzOEpXqYacH+3P7Pz8DX4xiUmxUWFzoRYtImbWy6jQWIII0IP5qT60lEYdqlRlV0ei+/Zpqu4hna3w5I8Rh5wAGmRo28yyWZT88uYX9BUfGwvBSXAtP6cxKp13Tl+5Zd5EeFTd3icPJ4RkxEZ8WigFwrEn+Ek1Bws92qjpds0FVwU1yz8sz9CyyBQWY2ABJJ2AGpNXZ84KE5+5sPEXYIWXDR3WJT+NtmmZfkbKDsNdCSBCr1+slHgdHszZ66GpOqs2rLs0Tfr7kfEhVFCgF2FwOgB6n0AqDupyvLRHS9JKnSjTpW35ackub7F65I1nsg2YuTcn8bG+9vL1OwrbnJ3bsvRFe3GhDdUXKeWv1NvnwX40MWGjyBmceKUqLAXNtyouddKzN7zSWSR5w1P8ATxlKorzqNKy9Us9Eu3mbSyOzKFQtJIcsaLcsSdhGv7sdPasQpb7stPmv4PWJx8sPF1KmUnpz7orgv8nr/wBuhfXZ9yv/AMPwuRjmmlOeZt/GQBkDblV2HudL2q0jFRVkcXVqOpJylqyT16NYoBQCgI9zzzCcDhs6gNLJIsUQN7d497E26KAzEdctri9eJzUIuT4GYq7sUO+KleaRp5WldQked2zXsMxsei5nJA9aq8ROVS1+07P+nI06dKpNu2aV/D+T5lxiqWH4h06m/lWiNJuz4F5Wx0IOUVnJWy53MDydIstnAAYEaHXcb7bD0NbLL9/Aguq5XWEatK2eXVfauOXDgaYlVncuVzd1qdLJ4rC3rufpW9wkoJRWV/PvKzp6brynXknLdz/xtK3V7ePO9jFh176UyMNNkB/KLEH3F/rWZvoqe4vHvMYam8bi3iakf/Vdis0/FX9SQqtgBc6fyqubu7nXRW6rChkwTzsrxlWZSDcZWKkOBdTcajY+9SKLaTaKvaEIzlCnLNO+XbbK/t32Jny/zNiZMJK7kzSYETS95JfUNGTHe25BLDp8IqxhN1FGXI5CvQp4WVSlf6rW5219HkRPg+P+yYnD4iTOUixGeVwLuQ6MHdup8TXP+1R8PVTrNt5tfctdrYGdPAqEI9WD7NLZt+Ldzs9qHM6Y7ErHh3DxYeEsHW9mlYhrg+ShbX/zMKkYmdku/wD2VOx6LqSqK9rRv4p3T8/MimLxpZcqgksosoFyWewUfPUVCp0et4+x0WM2ipUGucc++SVvctTto4w1ocEjWEnjmAOpTMFRD/lY5iR1yeV6n4io4RyOZ2Tg44it1tFa/i/4ZV0mjK51BBCqPxMzXA9gBrVdHNOPd7HWVepONXV2ajHm27+ljHLiAgIBzzMLkLpa3QkbKK9qLk03lH57mmeJhRjKEOvWebtwtza0UeX3bPiCPu1Ysbuz9NyRsFv0B+ljSUnUkraJeR5o0lhKUnPrTlLhrJpcOST4vJam5wfh8k0yxwR99iX03+7jXqS34VA3PUgdbCtkaTqvd0j795Eq42ng06itKq/Jdkey3FavVl18k8gxYAmZ2M+KYWMrAAKPyxL+EeZuSfPpVhCCgrI5avXnWm6lR3bJjXo1CgFAKAUBTHaPxX7RxGMD/BweZCTfWZ42ZmHQhLIvzaoOOqLo3Ba/z9yRQj1rkc4xwhoyAcpeRRmQWbNkGRiADqVsqMq+IEXsQ2lfRq9JnHg/59dUX2z8ZCjTlQqaS42utLZojucXyLd2LAKiHxZ7/ktcAeWvrUrdaW88u/S3eSqmJoRVoy3s1azaz5tWst3hmyeJyRFNwsY5MTLA8aTNLokisYXkQ2Hhy/Cdj16nWpdOjBwTaKbGbSrKvPoqj3b5cOFiusPg0y3IudDc6kHJmP6mo0qsm7L5mW1DAUIUt5xu8nnrfdu8+86+Dh3vurEW8tSR+jfrUSc/VHQYOiop9jfu2vRm5WnMsTw0QNDipa2g1Fiu1rg3+v8Aeu1ScPa+ZTbVVTc6q0s13rPXg3pyt5GSLGzxpJ3Evd9+pVwQpWSNgfA1wQLZmHQ6mt9Kq6T3WV2OwNPG0o1INJ8Hws87NrSzuImZlCyKVYdRbKfp09CK0SSjK8HlyLGhKpVpKGIVmv3Rd0/LPPk0eDChEYBUTS2YaCx3J8vrRVHKSebEsL0NGUbRjw3tMnrl/LvzR0OBxRYNVx2ITODrgsO2jTSLa0pH4YUOoJ+I2I2F7GnDdW9PU47F1YVajpYf6efO32OYuJkklnxM7XZ5MzsdNl2HkATlA6AAVErz6VqK+XOg2Vh1g6dSrU0TX/yvy7GE4jZ2Uln8KLbQAnYG41O5NeVDK0XktTZOs1JVKkbznlFZNJcs2vF27rnkItd23YAWUdM2iqPkP19KT61orRfLmaK6KLrVM5Stp2vKK8F6m7wrDPPPFCi55pjlW98qLuzeoUXYnra3WvcKTqO2iXqR8Tjv0UVNq9SS7equWfv+4v8A5O5Zi4fAIksXazSyWsXe1ifQeS30GlWUVZWORqVHUk5PVndrJ4FAKAUAoDic58c+xYSWYC7gBY1te8jnKg+Vzc+gNeZSUVdmYpt2RXnAeBGMkMQ0gbxyA2KsQpMhNtZW+O2o8VzqAK4/GY7pOtfXRc836cPYtKdKysbHNckCxGMKjzBTkS99QMwzqASbknpqWPma8bNhVdTebai/mXdl6Cq1Yr2TnCRpVQTlIVS+QmyrljC92zNlzEkXYkWJJABro4YKMIPqpv3v7e5C6VuSzLaxUKpy24QhgeGs2YC2YvEWZrebMST6mrLQjlLQrcZejW1+cNU0nbP5qfQcPTulHg7Lzpo6QFhfQedRXdl0korM+qwexWQeEX/pRGGk8maMmAKg9y2W/wCE+JD8x09qkQrX+tXXkypq7McLywsnBvhrF+D0v2WNNMc6Hwol+tiwsdOmw6fWpDp05LNuxUrGYuEnuQje9ms/a9lw8zoct8aRcUrYnDidFRskYNlEy2ZHcE+JRYgg6C97EgVupqnSi5Fdi6uMx9SNJtd2iy4s+MZJLi52nmbMxsGJ0UAC2RBfwoNgPrvWmtiHbtLLAbKip3/atW+OWfdmYpMXGBZR3gF29CSSffrWtUpX6ztclzx9Lcaox31HPsu8+67flqa+GQuTK7XI1DdFGug/01snLd6kV/JDwlLpb4qtLNZ3/wC3XJenebSI5ZMiMztZIolW7EnQb6Zj72F/WsQjvvdj4v5wNmKrfpkq01Z2tGOll3v93PLJaWuy8uzjk37BG0k1nxc1u8bfIvSJT5A6kgC5PkBayhBRVkcfWrSrTc5O7ZMq9GoUAoBQCgFAV3zniWxGOjhAvHhrE7a4mVCVBBIvkiOcga2eqfa+JjCHR8833fzoS8NTbe8cDnLmJcHH3JuCRq1xdywudAc1ze5BKHbKTqKqdm4P9Q3Wln55eOnv2okV6u4rIqri3Mc09o0BVcwyqpJcnYAMBfW9rLYE2Nr3J6alho0+8r51GyadlvLMefELi4x38eVQr/EgdAxIW1g1mGupF+nWn25iatLcUHZPXv8AnDiScLBO5ZfLuCM3CJsCzBpIUlwptl2AIi/+Jo9Ta+p9aucNW6ajGpzRGqR3ZNIpnhDBokbzRb/MC1VFdbs2j6VsySqYWE1xS9Mj3FzD4fTp9D9ND7VmnDK5nFV0pbnzl6Xv4M2xWhlgL1kCsAVnMGjxGMAMw00ufmCttPat9KbbUSr2hSjGEqvL3TT8dLdpqYRQpZmNjozDr/lQDr5/MipE25dWOny7KrCxhSlKrV+rJtLW7+mHetWudjYSJ5Cb5kQfhHXXX/fzPpWp1IwXVzZMhha2Im+lvGHJcePpz4vuuffEAEiIUWuQPqQP2Fq80W51Lm7acadDCOMVq0reK+x8YVM3dogLsSoRFBJaQjTQaadLm3U6Ct6hKU3Za+xWSxFGjh4Sk8opWVtZW15XXpxtkXb2ecjDBDv57SYuQancRKf+Wn826/KrGEFCNkclia8q9R1JcSb17NAoBQCgFAKAUBWWVjPirNlYSym9yVuXCgm4sSES173W+2tcnthpYhtq+novTN6cSzwqvTKe47wszYlwhPgjLyOxbKoUaf4jlgL6WYg66L0roKVRQpxvx0X+kvb8kKcXKTOfw7gs2dCj5WESzhlz+C7hY7kC6tmtrra4Nbemjp22PHR/kubl3s4x2AYSxzQ4iSUE4gSPIni0y5XyOWFy2ZmF9AVsSa1Y3BxxMNx+Z6pVXTdyxeXeGHDxZXYNI7tJIyghS7m5Cg/hAso9FBOt630aUaVNU46I8SlvO5RnMfCDgsZiIMoVC5lhsAB3cpLWUCwAVsy26WHmKgY2n1lI7P8AprFJ0ZUXrHPwf8kazFnFje8nuAPEfbT/AFCvH0xd+RuV6taKi9ZX7Uln8534HYqEdGKAUB5QGHFoSPCATfqdPmflvatlOUU+sRMZTqTgujtft077cba2yz4nP4bhCt3c5iX8N+pOmY+v7CpNarvdVZFTs3AulerUu2292/bxfJv0XadNXJt5an+n9aitJXLuDm7NrL5Y0+JxvI8UMYZpHbRF+JraAD5k/QE9Kl4SDd34FB/UOIUdym3/AJPuWXm2y7ezvkRMAolls+KZbEjVY1/JHf8AVup8hpVnCCicbXryqyuybV7NAoBQCgFAKAUAoCsu0UvgWaSKK6YpgDIGsI5T4SXzaKrAixHUG+4qrxmz4VqqrSeS1XO2hJo1nGO6ivsPgwqvh+/VpGBkx0q5yiR2sF7xTbwrcAWPiYm2laekk30m41bKCevfb5kekla1+1s6fIvBZMbiy5QGIzxyOQPAMPAc0KgtcHvHA8O+VTe1xU6jS60eUV5t6+RqnLXt9i+6mGkUBGOfOVBj4RlIXERXMLsSFubZkewPgawvpcWBG1eKkFONmSMLiZ4eoqkf9rkURHw14ZpVk0dHKEXB8QN21Gh109qqcS93qM7nY9ONTexK0eSv5v1yv2G3UQvTyhkE1gA1kwe3/agPKA8dgASTYAXJPlXqMW3ZHirUjTg5ydki0eyXlju4vts8dp5v8MMPFHD+EWOxf4j1sQOlXtGl0cLHzLaGNli67qvTguSLEraQRQCgFAKAUAoBQCgMc8KupV1DKwsVYAgjyIO9ARnC9nuAjyhYj3ayd4IixMee9wSN2sb2DEjW1rVq6GG/0ls+Z633a3Ak8MSoLKoUeQAA+graeT7oBQGPETBEZ2NlVSxPoBc0B+bu9LlpGN2kdnJta5di5uBoN6oK8t6o2fUtm0XRwtOD1SPa1E0UMCsGTDE12b0I0/vqa2SXVRopScpyvwMxNeLM3NpGIyXtbbcnpbWtiis+ZHlVbcXH6dW+z+ST8hcpNxGRZpV/8DG1/F/5h1JGUD/01Yak6Nt52s8Lh9xb0tTitt7X/Uy6Kl9C48y8qmnPCgFAKAUAoBQCgFAKAUAoBQCgFAcvmhL4PEjIZb4eQd2CQX+7PhBGoJ2vQwz884VropH5R+1c5UTUmfW6ElKnFrkZga8pm0GgPaXMHNXFeN1W7FTqPW19fcgf9NS3T6sXIp4Yx9NUhTV91/a/u/Q9mxKp4pWAutgo31329h9awqUpZQXiKuMpUFvYiSvb6Vrnr38r8LHPx80kqkD7tNAFtqb7E+QAtp6jepVGMISXF8ykx9bE4qlLLcgrJR535v7Zao/TPJ2IwzYSFMLKkscUSICrXtlULYg6g6bEA1YnKHboBQCgFAKAUAoBQCgFAKAUAoBQCgPGUEEHUEWNAfmrF4VsM8sDgZoZGU2tbKGJVh6FLGqXE0/7rPoexsVvYGL1cdfBnyJR8r9DvrUdwdy3jWg0ruzfA+WxCgHrb9b7W/vpWVTbPFTFU4L8cb6W7/mRilx1hopZ2OVEXxM7XtZQNTrp9a3U8NKckivxm16VCk58eC5v8X48eBYnL/Y8pwoOJmmjxUhzSd2y5Vub5bW1IGhN9720tVu6UXa/A4GGMrRcmpfVr295pY/sWkjVmgxCysDdY5EyFhtYyAnW3pY67X08zpXWptw+MVKd3HL588zjYHs6x3+JiYGWISL3iq6vKUuMxVEJuLX0BvqdDYVHqUKii3Tte2XfwJc9pRlBxd7vj7/nsv2Et4hwtMPJFi8Iphk+0Qh8oK5o5ZUjZZFYXtla+WwsTfcVS7MxOIp4n9PXfn55EWvCMqe/EtSuoIAoBQCgFAKAUAoBQCgFAKAUAoBQCgKl7WOVJvtK43DxySq6BJo4lLvmX4HCDUixsbbWBtuaj4ij0kbLUtNk4/8AR1t6X0vVexV3EYsjFHLQyL8SSgpKLi5IVupG3z0qIoVIPrK/sXtTEYXEx3qVRxavdP6rcbcLvTubMeIwSRjvGdze1rm1r6XFvIV5jWlN7qSRtr7Ow1CHT1JSlvNLN6X7raF5dmnIWGwkMOIaNji3iVmaUhmjZk8Sx6eEakefmTVolY4pyb1J7WTAoBQFcdqGCfxCNiBicPLpfKvexoMtsq3Z2U6AsABFfW1VeOhCnOFdxzTV2SaLbi4E54FxAYnDQzi1pYlfQEDxKDsdatCMb1AKAUAoBQCgFAKAUAoBQCgFAKAUAoDVxXDoZb95FG91KnMitdG3U3HwnqKAqDD8Dw32/CYZEhdGxc7FWDSExQmWwZmYqy6KALHYa1WYdOWKqZZK3quRYVcXWlh405SbXaXTVmV4oBQCgOBzorCBZEUM8UqEArmurt3T3AINgjltx8NQ9oUlVw8ovv8ALM2UXaaNDsrmY8Ojja+bDvJCbgDSORgg0J2jyDfp13qTTlvRUjxJWbRLq9mBQCgFAKAUAoBQCgFAKAUAoBQCgFAfLmwJ8hQFacixCXHQuSt4eH5woW4V8XJmchr73VhtsTVZs5XdWpbWT8lob6+Vl2Fm1ZmgUAoBQHO5ijzYWcf+y/1Ckj9axKKkmnozKdncg3ZjxWNcXi8KA695kxEQcFSVZFVwENrWYBthfMdBbWHs+V6CV72yyNldWmWVU01CgFAKAUAoBQCgFAKAUAoBQCgFAKA5vMmJMeFmYEhshVSDY538K29cxFeKs1CDm+Cv5HqKvJIi/Zpg8smPcsGPfpGCAoUpHArLawFz94QT6VF2fb9PGyt2M2V/rJ1U00igNLi3FocMoeZwgJsNCWYgE2VVBZjYE2AOgNYlJRV28jKV8kR/GdoeDRWZBPLlBJCwyLbKQDcyBQACdTew62rV+opJpbyzPfRS5EL4zzviMfE7Rp3GBFw7XzSSAGzKWBAjjB0ZgSCCQG3tGxGLtPoI/U+PL+ew906WW+9CPDFJj5lxEeJmSaEkI6xSkJYuWAdI8uUgxjxWIDEG+lRKVKthIuNOF135+Xy/YbW6dR3bJBieb542fvOJXBU5UJwse6yEa9yGBOVOoI7z0r1+pxbslH0MdHSXE6HLnPsmc3MuLgVbSMgWTudAQe8RFDg3YFTdvCDfWxmYWdaSfSru4PxX3NVVQX0log1MNJ7QCgFAKAUAoBQCgFAKA1eJcQjgTPK1luALAsSTsFUAkn0ArzOcYR3pOyMpNuyI/i+eYVUlYcSzdFMMiDW9ixI0XQ62J0OhtUV7Qw9rqSfd8sbVQnfNHGxvaYEyr3K52cC6u0qqLH4lVBJe9l+G2upGxfrIuDlFebS9c0Ogd7MYrjk2MyRMEw5UCVQbv3uVgA2Q5SqA+LKfFfJtbxVW0doKdHdhG6vaWdvC69+JIoULSu/A0OyDmOEvjsMzqjDFvJGCQoMbEKcg2sGF9PzirrCpqjBPkvYiVfrZYE/H8IjZXxMCtp4TKgPiNhpfqdBW5ySaTep5SbOiDfasmCDcxct8QxMrzJLhlObJEkiuwWJWVg2ddczMt2UggggX0sY1fDRrNb+i4eFjZCo4rIjfMfKuKwkMck2LWSASxrKkWHMcmR7QWVg7FiQVQiwJB8xUerg6cISnBLetq80uPvme41XKSTNThnL78WnRH0wcBOdo/u0ZbFRDDa5Km3iIYixI8LVnAYdU471rN+L8WZr1N52XAuHAYKOCNYokWONBZVUWAHoKsCOZ7UB7QCgFAKAUAoBQCgFAKAUAoCP8c5aOIk70YiSN1W0QAQotwQxKkXJN9dR8K+Vaa9CFaO7NXR7hNwd0cKLkOcr97i0d/wA4hIJ0y+L7zoC1rWt4d7axP+l0b5XXZw9jb+pnxM0fJUxIzTxZfvLgROSe9cSEeKUgAMBbytXj/pNHPN8OXDLl2mXiZcjCvKuJgAEcWGkVTdT3kkbAlchsrK4HhsPjqLiNjSqO8ann33ztrmbIYtLVHLw/IEqmWQ4XCnvRlKd7mdUsFAQtFkHn9NdAK3z2fXlTiukzj5Pv4vzPCrxUm7amxw7lbGo11gwyItwEM7XYEa3VYyltTa+1z0tXipsl1INSnm/neZWJs9CS8r4DE4YiGQI0JVmXI1xE2fSJQVU93lOh8wdFFhVrRhKEFGTvbiRpNN3RJK2nk0+LcOTEQvDJfK41K2DCxuCCQbEEb0BtIgUAAAAaADQAfKgPqgFAKAUAoBQCgFAKAUB//9k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MSEhUUExQUFRQVFBwbGBcXFxcZGBwYGBYcGB0cGxoeHyggHxwlHBwcITEiJSksLi4uGiAzODMsNygtLisBCgoKDg0OGxAQGzQmICQ0NDc0LzA0LC8tLywsLzQsLzQsLCw0NCwsNSwvLDQsNCw0LCw0LCw0LDQsLCwsLCwsLP/AABEIAQ8AugMBEQACEQEDEQH/xAAcAAEAAgMBAQEAAAAAAAAAAAAABgcDBAUBAgj/xABCEAACAQIEAwYDBgQEBAcBAAABAgMAEQQSITEFBkEHEyJRYYEycZEUI0JSobFywdHwM2Ki8RVDgpIkRFNjo9PhCP/EABsBAQACAwEBAAAAAAAAAAAAAAAEBQEDBgIH/8QAOREAAgECAwQJAwMEAQUBAAAAAAECAxEEITEFEkFREyJhcYGRobHwMsHRFELhBiNi8TMVUlNyojT/2gAMAwEAAhEDEQA/ALxoBQCgFAaHG+MwYOIzYiRY4x1Y7m17KN2Y20A1NAVzxXtsw6WMGHaVT1aQRn2XKxt/FavG/wBa1iR+nXR9I5Luzv7WPnA9uOGJ+/ws8QJ+JSkigdSdQfYA1lSTNUqco5tFgcucy4XHx95hpVkA+IbOpPRlOoNejwdegPCbUBUHarz2JI5cLhjeIKVmlGuY2t3UfmL/ABNtuB1tHqVkpbkdfYtcHs9ypPE1V1Fpzk+z8lm8sTF8HhnZszNh4mLeZMakn3qQVR06AUAoBQCgFAKAUAoBQCgFAKAUAoDic58xJw/CSYlwCVFkQm2eRjZVv89/IAnpQH56ZZ+ImTGY2R3zKxiQZggYyCJQLkKqBvwg3OXU3NyBEpMiuyB86HTPa19vEBc9dtdq8TXFG2lJJ2ejMUUhQ/oR0Pzo0pIQqToydmdvk/mCTh2LjxEZ8N7OvRoiRmX5joehA+VIsxUjbNaMvnjPalhoxbDo+IJAIbRI9R+ZtT7KeutaZ4qnHIs8PsTFVkpWST5sgHMHNGMxwKzuqxH/AJMQKoRe4zkks1tOoGm1QquNlLKOR0mB/p2jRe9We8/Ty4kS421lyqNkY22AFv7H+9Yw2buz3tp2huJaJ9itp/Hotbl7cmcyw2wWBXV/+HRuWvoCscdk21YqS3oB61bXV7HCdHLc3+F7eJNKyeBQCgFAKAUAoBQCgFAKAUAoBQCgKZ//AKOxjBMHCLZXeRz53QIo9LfeH6CgINwKWNMMe7kniYyx5laVVJyK7MyXHhBZlGx2rW6kdLokLC13+yXkyPcewh70uoUmUs5SFWKR5mNkBsLm29hTfhzQ/R4j/wAcvJ/g0fszkqMrZiNiD063+leekik3fI2vB1pzjBQe8+DTWmV8zq4XgDkWchRfpqf6VEqY2KfVVy+wv9N1pRtWkl3a9vmdrCYBUA+JrCwzEm3yB2qFOtKbzyOkw2zqGHtuptri3e3dfTwNutBPONxVc91U/F+w6/w+XrU+g91XfA5rasOmk6MNZa9y4vs5dunM7XZ9N3XEsFlDWMxTw7kPGwObW1rkMf4SegvKoNubbKTacFHDxitE7Ly59uvbnwsz9J1MKEUAoBQCgFAKAUAoBQCgFAKAUBr8QxqQRvLI2VI1LMfIAX9z6UMpNuyKG5q443EJ++kXKiArDGdSincnpnawJttYDW1zT4nFOb3Y6Hf7I2PDDU1Oqrzfp2fk5dqhl9oa8uJF8qjM/kOn8R6Ct0aWV55Ig1cat506K3p+i73w9T3D4exLMcznc/yHkK8zqXyWhsw+F6Nuc3eb1f4XBGxatWhLBoD4e9tLX9a9K18zxU37dTUwphgA1zcncnr/AEHpWx1HJoj08LCnGV829Xz/AAuw+eAY9IMdhZHQyLCzPlABuwjbLvoDmKm/SwPkKsKElBOcjktp0p4ipChSWefgvmvvwX6P5ex5xGFw87AKZoI5CBewLoGIF+gvU85lqzOhQwKAUAoBQCgFAKAUAoBQCgFAQbtewWbAmYz92uHPeFGBKSm2VVNtc2YjKdQCdR1GurBTjuslYPFPDVlVSTtzKPXi5tfuz/3C29v7+VVjw0U82dnDbNWpDejT17Vb5r4BO+ltc92p/Lv9aw5Uqeiuz3GljcY/7st2HKOT89TeweFWMWXzub7n5mo9SpKbvItsLhKWFp7lNWRsVrJBrY3GpELubX2G5J9BW2lRlUdkQsdtCjg471R66L57nJm5iB0RDcndtvpUyOAsryZz1X+pnK0aULX4s7qnSq55M62Luka+LzGwXrub2AH7/St1LdWbIeNVWcVCnlfV8Le/zkaUhEaPlN2sQXPoNbDyXy8zUhJzkr6ciqqTp4ejUVJ3lmnJ9mvck8klld5cT9I8lRFOH4JWBDLhIQQdwREoIPvVscGdmgFAKAUAoBQCgFAKAUAoBQCgK37bOID7PFhNCcRJmfe/dwkObeufIPr7aMRU3INostk4RYrFRhLTV9yKuSFRsBp/f9apHOT4n0iNGEdEZa8m0XpcA0R5bSIhxzEFpLH8O/z3I+Q2+tXeFilC64nzrbWIdTEOLz3cn38fLQ5wFb9CoRM+GSXhQ3uSv9iqStD+40fS9mVd7B03e7t7GDxv8TG1/wBOlh/f0Gu7KOiILjUqX6Ru2vhwt8y1eSV8nDuH/acThsMtj3syArYWESnMxNyLgIGIF9dfMVJwsW3vFNtmrGNNU0tbWXJK6/0u95N2P1GqgCw0Aqcc0e0AoBQCgFAKAUAoBQCgFAKAUBTHa7Ix4nGpN1TBKVHk0k0gY+4jX6VAx76iR1H9LQvXnPkvd/wRKqo7YUMi1NBc0OK4kIpJt4Rex6t+Eb+/tUrD022lz9il2pjY0YSlf6eH+X7fLXQnXKvY9FNhFlxbyrPMucBSAEzC4zC3iOxIPyq6SSVj55Kbk25av34lS8d4U+ExEuHk+OJyptsRYEEehFj71gHY4R4oFIGq3GnXXX3IqpxHVrNPid3shups+DSzjdeF/ub7rmXXfbbfobD2rSurKyLGpTc6V5a6d/h88ia9h/C1fFYnEtYmFVhT0L3Zz6mwUZvU1b0FaBwO06m9iGlwy+c+/wCxc9bivFAKAUAoBQCgFAKAUAoBQCgPl2ABJIAAuSdAAPOgKD525ihxuPeSLWNIUjV+jhHdiw9LyWHna/WqzG9Zq3A7L+nF0Klv/us/nfc4TYPFYk5MGjSZT42Fsq+QLmwDem/pUaM6NDrV3a+i/g2bZ2nLKnhpd7XpZmrBi2QBJA3eLo4NwwcE3Ug7Wt+or3UoqT3ovLh3EnA7USowUryds3x3s738vHgbMuJAB6WHxH4R7/0vWqFJtljWx0IRb4c+H89yu0bvK/ATMkvEZ0JwmDVpERtO/mQZh01jzWufS3nVxRpdHG71OA2hjXiqll9K0vxfN9/oYjz1jBI6GdzI0qSBsxypKt7qq7CEqchT5HfWvKqS3HUZtq4Ol+qjhY8Mm+bav5L/AHzHbNKsmLw84GUz4KN2Hqb2/TT2reVNzn8BS0C6b3P1NUuKknVZ9G2DTdPAwvxz82bON0XUkAeQ/c7D3rzSvclY5xVO8nl4ffL+dMy0OwcD7HijbU45xfrYQw21OvU/Wrml9CPnGMbded+fb98yy62EYUAoBQCgFAKAUAoBQCgFAKAjnaLie74Zi21/wGW40tn8F/8AVWJaOx7p7u+t7S+fcUVwDhP22VIoSVUrd2H4IlYC/wDGSAF9z0qjr1nhoOdTwXN/g63HY2hOlH9Pq1buin75FzcN4fHBGsUShEUaAfuT1J6nrXJVa06snOebfMqEraEL7QuT5JScVhP8a33kdhaQKNCAdM4A99PKrjZm0IU7Ua308Hy/hmFUq0m5UZWfHtIFyV9kxGLVOIzMkNxkXRYme/wyH8IPtfa469bCnCGaRBr4yvW/5JNn6SfhcL4c4fIvcNFkyKAFyFbWFtALeVbSIVdiuymGF2mxGLUYVBdmZLS5R+EvfLqNLhbm+mtauhivxwJssdUktFvab37tLalY82cW/wCIY9nQZYzlSJdssUYsunS+pt0zelZqz3Its14XDSxFWNKPE7UUYVQBoABaqKTbd2fU6dNU4KEdFkeTgEC/n/fp9azT1NGLUdzNccu/539xavYhg2jwErNa0uMlZdb6KFi194zV7S+hdx80xsd3ETXa/csKvZGFAKAUAoBQCgFAKAUAoBQCgMOMw6SRskiq0bqQysLqVIsQR5WoCt+ReCQ4eKRoFYJPKzpmbMe6vaIZrajKM3U+Lc7nh9tYl1sS4rSOXjx9fYs8PDdh3kntVSbg1YsEUl2s8ttBiGxKL9xNYkgaLLaxB8s2hB8ya7TY2NVWl0Un1o+38EDE07O5wOBczcRwothZ5kT8tg6eysCBp5VbupBZNmIYSvUzhBtdiZg49zDjMUQMVPLJbUKxsoPmEAC39qypKSyZqqU5UnaomuxnJRiDcGxGx9ay81ZiMpQleOqJtgMR3kav5j9dj+tUdWnuTcT6bs/FLFYaFXnr3rJnr/FqdEFzt03/ANz+lZWllxNdRqVVybyjn6fO0vfs+4eYOH4dGGVimdhrcNKTIQb7EFrWq8irJI+bVZ79SU+bb83ckVZNYoBQCgFAKAUAoBQCgFAKAUBxudMSY+H4x1bKy4WYq3kwibLb1vagIVheZsLFEiKJysaKoKYacr4VsLHJqNOmlcLPAVKk3KUopt8ZItt+y0ZtcP5wwMzZExCB9sjhom22s4F68VdmYmmt7duuxpmFVjxMvNPHkwUBkYZ3Y5Y49i7nYX6Abk9BXjB4KWIqbjyS1fJd3M99aTUYK7eiKsxWJnxBz4qQyMdQg0iXrZUGmnmda6FShTjuUVZevidVs/Y1Oh16vWn6Lu/J5atZdpGDFhCLOuYEbW8t/wBOm9bKd73TIuK6Ld3Kkbp/PMjfGOGd14l1Q+9j0F6ssNX3+q9Titr7JjhbVaX0P0/2djgoKQC/Ukj5E9ANai4hqdV2Og2RvYfAK+rzS53fz72JPyfwBsZiFht93cSTnoIwfgtfUuRk+Wc9LVsw1PfnvcERttYv9Ph+hX1T17F8y8y/gKszij2gFAKAUAoBQCgFAKAUAoBQCgNPivDY8RGY5AbXVgQbMrowZWU+asAR00615lFSTi9GZTad0cx+WjrbFYq/TWH/AOqoK2XhF+z3NnTT5kS4fgExkRTFCOcoMkqyRgTRyDdSy206qcouCCCb1zWMVTB1bU04vmr2fg7+5NpuM0VvjoFGJkSN5Hgw7GOAOxbKNO8sT0zXA9BVv0knSjvpb0s3ZW7jo/6ewi61d9y+/wCD6rUdQDWTJr4g3IG231J0I9QQPrWyGSuQ8RaU1F/OT8H7nhw4eMo2xvp5a9PfUe1Z32p7yPKw0auHdKosnf4vHNGOBdAcpJUWC7AFdDc+Xz89q9S11yI1JNqL3byjklok1k/PXO/YXh2WLB9gRoWzMzEzXFmEvVGF9MosB5gA9bm3pRjGCUdDhMfWq1cRKVVWlfTlYl9bCGKAUAoBQCgFAKAUAoBQCgFAKAUAoCG9oPL8TRSY0Sy4aeCFj30TZSyqCQsg2dfK+168VKcKitNXMptaFL4CPLGoO9rn1Y6kn3Jqjqy3ptn1HAUFQw0Ka4L11ZnrWTAdN6yYckldmumr+n9/zUVseUbEGPWrXt2fPI2RWonmhigyMzL6G2tjpY3/AErfBqSSkVOLhVpylUpdj8sn5q3kSDk3mk4HEd8Mxw8llxEY6bWmA8162tcfIVMw1RwfRy8Ci2zhY4mDxVFZr6vLXw9u4v6CZXVXRgysAVYG4IIuCCNwR1qwOUPugFAKAUAoBQCgObx3jsGEjaSZrBcvhUZmJY2UBRrqQfTQ+VYlJRV2bKVKdWahBXbIjgO1rBPIUkjxEAsCHkRSviNrNkZivU66WBJIrWq0HxJM9n4mF7weVr8bX0OrH2icPaRY1mY52Cqwjk7sltvHltYk2vtWVVg5bqeZ4ngsRCn0soPd5/Pck8EyuoZGDKwuGUggjzBGhrYRTJQCgFAKAhva5LbhkqhipkeJBYkEhpkzL7oGuPK9eKst2DZJwdPpcRCHNr3KfNc+fVABWQYcVqpHUqbfSvUNbmjEZ03Di0z1AFPqSbfTX9f3o25Iyt2E7cZfgy14NwIv71lGGrrM1YcPb5X+o9fqfoK2updECnhHGd+Xr4eL9CxOyrmYxSDATMSjXOGcm9ramD5AXZfIAjyFWeGrdJGz1Rxu2tm/pau/BdSXo+X4LYqUUgoBQCgFAKA5HNPMUOAw7TTHbREHxO52RR1J/Tc6CsNpK7Mxi5NJan57xfEJZZ5Z8Q7M8huRclFaxJCC5sqp4R7+dVlWpKqkuHyx2ez8HTwMnN65LxSvK3t3motwpdtC1yBe2pG7eijStfHdXD56ktJ04OrU1ldpdrWr7Esl/Jq4Zi8Shrm9hbzCkgD3P6LW2ot2o2vl/nmQMI3WwsITzWStwajkl4vN/wCKLt7EcSzYKWMsGWHFMiW6AokhHyDO1TqLbgmznNowhDEzjDS/rx8mWHW0hCgFAKAgHbNKBhYEJ1bFLbf8KO1R8U7UmWmxlfHU+/7Mq0mqU+kgGsAxONc3kpH7H+VelpumionGXSck/noYSy5lcncCw1/Ft/P61ss3Hc+ZEVyp9Kq19Usu/JG1atOpYigArIMcrXKrcqfiRhuroQQR6jcfI1tptx664FfjadOt/YqLKadu9ffiu4u3s/5o+3QWkIGJhssyiwubaSKL/Cw/UMOlXNOopx3kfO8XhZ4as6U9V6olNbCMKAUAoBQFBc+8VbGY58xBigdkiA1AVLBzfzaQG/ogHSq7F1c3FfPiOu2FgU4RqSWrv4LJebz8ERwQ3zX1UGxv1/Ex/wC6w9qiuTVufy3oXMKEZXb+la342zk/F+xo48OczXKqFPita1hsoOuvnW+lupqPH5qVmOjXqQnWbtBJ5tWduUVqr8z5w73CooNxGC2XoCLWB/OTpfpWZ2Tcnz+eXI8YduUYUYR0gm7Za8F2yeTfK9mrHb5J5lbA4qOVSe4zCOZAxCHvGCZgLG5TQ6C5C2vrUijJxdnxKraFKFSn0lNJKGTfNt6Lu4dnefpWpZRigFAKArrtojJhwrAaLidT5XhktUbF/wDEy22H/wDuh4+zKyqlPo4FAzHiVJUi4Fwbk9NK9waUiPiYOdNxTsms32fOPA5krDLG1tAYyo9GIUj9L/OpUbpyj3/kpKjUqdGoudNx7N7JryzOuahnRoVgA0BqcVBCBhYFHDXPlexv6WJrfh3aVnxRV7WjLoVOLs4ST+z9GdTgXGmwk8eMjBOTwyr1aIkZ19SLZh6qK34afR1N16Mrdr4aOMwvTwXWj7LVfdH6Fw86yIroQysoZSNiCLg/SrU4gyUAoBQFR9qfOkxZ8LhJGjWM5ZZEPiaRjbuwbeELcEspvfTSxvHq11GW6tS2wezJVqLrSyWSXa27eSuV2yBSFXbwgW8rZQPpmb2qtvdXfz5kdhKEacowh2K3Zay9N5mwLItjr+5JN9vnWq0pO5OvGhDdeb5cW9ffi8u05mLJmbLplB1GurHa56gDU28qkxtSV1q/RFHXdTH1Nx/QuC4vhd5XSWb9L3MqqQrMfCXb3CjQBR52+l68NpySXD3JUaVSNKcp5Oo87apaJLtaWt0le53+z7lpsZjodMsOFZZWUW0sSY7n8zOv0Vvedhs7v1Oa2zeO5TfVtpDkub7X8Z+h6llEKAUAoCC9sJH2OLz+1JYefheo+K/4pFpsV2x1Px9mVNVKfShXkGjjns4F/DYZx0szgfzJ9vWpVFdX28ilx9T+6lwVt5d8ks/V+5rIM84j0yxHN632C/Ia/Wtje7S3uLyItNOvj+hT6lLrW43ei7lf2OxUI6Q9oYFDBgx6XiceaH9jWyk7TVuZEx8N/DVI9j9jR4fjFKg6WO409AQf0Psak1aTTZS4HaFOUItPJ6rk+N/ddiLo7HuJl8K+Ga5bCvZbm/3Ul2S3oPEtv8vtVhQqb8Ezl9pYX9NiZU1pqu5/LE+rcQBQER7Q+cfsEQWMB8TIpMakEqqru726AkADck28yPFSooK7JOFwtTEScYcFco/HzsxF2LOSXdj+KRtLn/ra+lVSd25Pj89jt6kYwp06NP8Ab76L1dzxkI1Au2bTS9gBl8xra+/ma8Xvk8l8ZIcXDrLOTeVs7JLd9uPeamLxJdhGCRqe8YdFAuVzDr8q3U4KCc34L7lficS8RUjh4t2/fJclnu3VvSxsYfQ7a2FgPM62+QXKL/OtM3fuLDDro5adbl2vPySsjo8HwU2MnGHwwDy2u7kfdxL+Zz+y7mttDCubvLQhbT25HDLoqWc+fBF9crcAjwOHWGMltczu3xO53Y/sB0AA6VapJKyOHnOU5OUnds69ZPAoBQHxNKqKzMQqqCWYmwAAuST0AFAUJztzI3Ep1ddMPC57gajMCQGlYH8w+EdB8zVfisQruC+M63YuymoxxMlndW7ufics1WHYnyxsL2J9B/8AtZik3Y11ZuEW0rvll9zmYhyc6lQFDpma+upUn577+VSoWVnfOzsUeJlOe/BxSgpRu+PBv31yPnhakzSN0UZL+dja/wCn616ru1KMeeZr2XGVTG1a3BdW/Oz/AAkdeoR0YoG+JIuVeU5MaT41iVQD41YuQdiq6WB0NydQRprU+jhN76mcztDb7pWdGN0+L08Do8x9m0kURdZ43VdWVx3ZYAE2DXIve2hGvnW54WME2mVkNuVsQ1SqQum80uPZ3aFaYzB2eypbweMAbHN1A8vOtcZNK0+ZJr0ozmpUIppxzUba35dmaJz2VcT7vHwgXK4qJo29GjUyqT7K4+bCtmEdpSgR9uR6WhRxCT5O+vj5MvGpxzRpcY4pFhYjNMwSNSoLEgAZmCjf1NDKTehQnNvFji8TLNfMpkyR21HcRklLHyaxf5yfWrxFTeqdi/0dpsvC9FhFlnJpvuXWS8l5s4wZh4R8Z8THoq9CfU20+tabJ9Z6e5O6Sov7CfW1b4RX5a0XiYMY4AyIRmYaBSbqALkknYae/pvW2nH981kiFjJxs8PQfWkuGTSWt3qrebfeZ0iCWFjYKLDqWJuffT961OTnm2WEaVOhFQjHgklzbd37ZvzPvCcPxOJlEGGjzTSHxNY5Y1JtmYjRUHmdTba+lSMPSjPuRT7Vx9TD70I23pavs0t3f7L85G5Tj4bh+6Ul5HOaWQ7u9gPZQBYDp8ySbFJLJHJNtu7JFWTAoBQCgK27Y+OFY48FG1mnBaa1rjDrpa24ztpfyV60Yir0cLllsnBfq8QoP6Vm+7+StlFhYaWqkbfE+lKKSsjHNMF3uSdgBfbp7/1r1GDZoq4hQySbfZ84mninIDMWF1UNk38Q1GvkTp7VuppOytrx7OJWYubSnNy60Unu85cO9N5d6NHiMhRZQxGaQK1hsCTaw67KNa30Upyi1orlZj5yoUq0KjvKai7Lm8nbsSR1eGpliUa7A676+dRKzvNnQ7OpKnhoRXL35mya1E03uC4QTYmCJvhklVWHmt7ke4BHvUjDRUqqTKvbFaVLBTlHXL1di5sYiw4qFxp3wMZAA1sLqdxsL9D7VbSymnzOEpXqYacH+3P7Pz8DX4xiUmxUWFzoRYtImbWy6jQWIII0IP5qT60lEYdqlRlV0ei+/Zpqu4hna3w5I8Rh5wAGmRo28yyWZT88uYX9BUfGwvBSXAtP6cxKp13Tl+5Zd5EeFTd3icPJ4RkxEZ8WigFwrEn+Ek1Bws92qjpds0FVwU1yz8sz9CyyBQWY2ABJJ2AGpNXZ84KE5+5sPEXYIWXDR3WJT+NtmmZfkbKDsNdCSBCr1+slHgdHszZ66GpOqs2rLs0Tfr7kfEhVFCgF2FwOgB6n0AqDupyvLRHS9JKnSjTpW35ackub7F65I1nsg2YuTcn8bG+9vL1OwrbnJ3bsvRFe3GhDdUXKeWv1NvnwX40MWGjyBmceKUqLAXNtyouddKzN7zSWSR5w1P8ATxlKorzqNKy9Us9Eu3mbSyOzKFQtJIcsaLcsSdhGv7sdPasQpb7stPmv4PWJx8sPF1KmUnpz7orgv8nr/wBuhfXZ9yv/AMPwuRjmmlOeZt/GQBkDblV2HudL2q0jFRVkcXVqOpJylqyT16NYoBQCgI9zzzCcDhs6gNLJIsUQN7d497E26KAzEdctri9eJzUIuT4GYq7sUO+KleaRp5WldQked2zXsMxsei5nJA9aq8ROVS1+07P+nI06dKpNu2aV/D+T5lxiqWH4h06m/lWiNJuz4F5Wx0IOUVnJWy53MDydIstnAAYEaHXcb7bD0NbLL9/Aguq5XWEatK2eXVfauOXDgaYlVncuVzd1qdLJ4rC3rufpW9wkoJRWV/PvKzp6brynXknLdz/xtK3V7ePO9jFh176UyMNNkB/KLEH3F/rWZvoqe4vHvMYam8bi3iakf/Vdis0/FX9SQqtgBc6fyqubu7nXRW6rChkwTzsrxlWZSDcZWKkOBdTcajY+9SKLaTaKvaEIzlCnLNO+XbbK/t32Jny/zNiZMJK7kzSYETS95JfUNGTHe25BLDp8IqxhN1FGXI5CvQp4WVSlf6rW5219HkRPg+P+yYnD4iTOUixGeVwLuQ6MHdup8TXP+1R8PVTrNt5tfctdrYGdPAqEI9WD7NLZt+Ldzs9qHM6Y7ErHh3DxYeEsHW9mlYhrg+ShbX/zMKkYmdku/wD2VOx6LqSqK9rRv4p3T8/MimLxpZcqgksosoFyWewUfPUVCp0et4+x0WM2ipUGucc++SVvctTto4w1ocEjWEnjmAOpTMFRD/lY5iR1yeV6n4io4RyOZ2Tg44it1tFa/i/4ZV0mjK51BBCqPxMzXA9gBrVdHNOPd7HWVepONXV2ajHm27+ljHLiAgIBzzMLkLpa3QkbKK9qLk03lH57mmeJhRjKEOvWebtwtza0UeX3bPiCPu1Ysbuz9NyRsFv0B+ljSUnUkraJeR5o0lhKUnPrTlLhrJpcOST4vJam5wfh8k0yxwR99iX03+7jXqS34VA3PUgdbCtkaTqvd0j795Eq42ng06itKq/Jdkey3FavVl18k8gxYAmZ2M+KYWMrAAKPyxL+EeZuSfPpVhCCgrI5avXnWm6lR3bJjXo1CgFAKAUBTHaPxX7RxGMD/BweZCTfWZ42ZmHQhLIvzaoOOqLo3Ba/z9yRQj1rkc4xwhoyAcpeRRmQWbNkGRiADqVsqMq+IEXsQ2lfRq9JnHg/59dUX2z8ZCjTlQqaS42utLZojucXyLd2LAKiHxZ7/ktcAeWvrUrdaW88u/S3eSqmJoRVoy3s1azaz5tWst3hmyeJyRFNwsY5MTLA8aTNLokisYXkQ2Hhy/Cdj16nWpdOjBwTaKbGbSrKvPoqj3b5cOFiusPg0y3IudDc6kHJmP6mo0qsm7L5mW1DAUIUt5xu8nnrfdu8+86+Dh3vurEW8tSR+jfrUSc/VHQYOiop9jfu2vRm5WnMsTw0QNDipa2g1Fiu1rg3+v8Aeu1ScPa+ZTbVVTc6q0s13rPXg3pyt5GSLGzxpJ3Evd9+pVwQpWSNgfA1wQLZmHQ6mt9Kq6T3WV2OwNPG0o1INJ8Hws87NrSzuImZlCyKVYdRbKfp09CK0SSjK8HlyLGhKpVpKGIVmv3Rd0/LPPk0eDChEYBUTS2YaCx3J8vrRVHKSebEsL0NGUbRjw3tMnrl/LvzR0OBxRYNVx2ITODrgsO2jTSLa0pH4YUOoJ+I2I2F7GnDdW9PU47F1YVajpYf6efO32OYuJkklnxM7XZ5MzsdNl2HkATlA6AAVErz6VqK+XOg2Vh1g6dSrU0TX/yvy7GE4jZ2Uln8KLbQAnYG41O5NeVDK0XktTZOs1JVKkbznlFZNJcs2vF27rnkItd23YAWUdM2iqPkP19KT61orRfLmaK6KLrVM5Stp2vKK8F6m7wrDPPPFCi55pjlW98qLuzeoUXYnra3WvcKTqO2iXqR8Tjv0UVNq9SS7equWfv+4v8A5O5Zi4fAIksXazSyWsXe1ifQeS30GlWUVZWORqVHUk5PVndrJ4FAKAUAoDic58c+xYSWYC7gBY1te8jnKg+Vzc+gNeZSUVdmYpt2RXnAeBGMkMQ0gbxyA2KsQpMhNtZW+O2o8VzqAK4/GY7pOtfXRc836cPYtKdKysbHNckCxGMKjzBTkS99QMwzqASbknpqWPma8bNhVdTebai/mXdl6Cq1Yr2TnCRpVQTlIVS+QmyrljC92zNlzEkXYkWJJABro4YKMIPqpv3v7e5C6VuSzLaxUKpy24QhgeGs2YC2YvEWZrebMST6mrLQjlLQrcZejW1+cNU0nbP5qfQcPTulHg7Lzpo6QFhfQedRXdl0korM+qwexWQeEX/pRGGk8maMmAKg9y2W/wCE+JD8x09qkQrX+tXXkypq7McLywsnBvhrF+D0v2WNNMc6Hwol+tiwsdOmw6fWpDp05LNuxUrGYuEnuQje9ms/a9lw8zoct8aRcUrYnDidFRskYNlEy2ZHcE+JRYgg6C97EgVupqnSi5Fdi6uMx9SNJtd2iy4s+MZJLi52nmbMxsGJ0UAC2RBfwoNgPrvWmtiHbtLLAbKip3/atW+OWfdmYpMXGBZR3gF29CSSffrWtUpX6ztclzx9Lcaox31HPsu8+67flqa+GQuTK7XI1DdFGug/01snLd6kV/JDwlLpb4qtLNZ3/wC3XJenebSI5ZMiMztZIolW7EnQb6Zj72F/WsQjvvdj4v5wNmKrfpkq01Z2tGOll3v93PLJaWuy8uzjk37BG0k1nxc1u8bfIvSJT5A6kgC5PkBayhBRVkcfWrSrTc5O7ZMq9GoUAoBQCgFAV3zniWxGOjhAvHhrE7a4mVCVBBIvkiOcga2eqfa+JjCHR8833fzoS8NTbe8cDnLmJcHH3JuCRq1xdywudAc1ze5BKHbKTqKqdm4P9Q3Wln55eOnv2okV6u4rIqri3Mc09o0BVcwyqpJcnYAMBfW9rLYE2Nr3J6alho0+8r51GyadlvLMefELi4x38eVQr/EgdAxIW1g1mGupF+nWn25iatLcUHZPXv8AnDiScLBO5ZfLuCM3CJsCzBpIUlwptl2AIi/+Jo9Ta+p9aucNW6ajGpzRGqR3ZNIpnhDBokbzRb/MC1VFdbs2j6VsySqYWE1xS9Mj3FzD4fTp9D9ND7VmnDK5nFV0pbnzl6Xv4M2xWhlgL1kCsAVnMGjxGMAMw00ufmCttPat9KbbUSr2hSjGEqvL3TT8dLdpqYRQpZmNjozDr/lQDr5/MipE25dWOny7KrCxhSlKrV+rJtLW7+mHetWudjYSJ5Cb5kQfhHXXX/fzPpWp1IwXVzZMhha2Im+lvGHJcePpz4vuuffEAEiIUWuQPqQP2Fq80W51Lm7acadDCOMVq0reK+x8YVM3dogLsSoRFBJaQjTQaadLm3U6Ct6hKU3Za+xWSxFGjh4Sk8opWVtZW15XXpxtkXb2ecjDBDv57SYuQancRKf+Wn826/KrGEFCNkclia8q9R1JcSb17NAoBQCgFAKAUBWWVjPirNlYSym9yVuXCgm4sSES173W+2tcnthpYhtq+novTN6cSzwqvTKe47wszYlwhPgjLyOxbKoUaf4jlgL6WYg66L0roKVRQpxvx0X+kvb8kKcXKTOfw7gs2dCj5WESzhlz+C7hY7kC6tmtrra4Nbemjp22PHR/kubl3s4x2AYSxzQ4iSUE4gSPIni0y5XyOWFy2ZmF9AVsSa1Y3BxxMNx+Z6pVXTdyxeXeGHDxZXYNI7tJIyghS7m5Cg/hAso9FBOt630aUaVNU46I8SlvO5RnMfCDgsZiIMoVC5lhsAB3cpLWUCwAVsy26WHmKgY2n1lI7P8AprFJ0ZUXrHPwf8kazFnFje8nuAPEfbT/AFCvH0xd+RuV6taKi9ZX7Uln8534HYqEdGKAUB5QGHFoSPCATfqdPmflvatlOUU+sRMZTqTgujtft077cba2yz4nP4bhCt3c5iX8N+pOmY+v7CpNarvdVZFTs3AulerUu2292/bxfJv0XadNXJt5an+n9aitJXLuDm7NrL5Y0+JxvI8UMYZpHbRF+JraAD5k/QE9Kl4SDd34FB/UOIUdym3/AJPuWXm2y7ezvkRMAolls+KZbEjVY1/JHf8AVup8hpVnCCicbXryqyuybV7NAoBQCgFAKAUAoCsu0UvgWaSKK6YpgDIGsI5T4SXzaKrAixHUG+4qrxmz4VqqrSeS1XO2hJo1nGO6ivsPgwqvh+/VpGBkx0q5yiR2sF7xTbwrcAWPiYm2laekk30m41bKCevfb5kekla1+1s6fIvBZMbiy5QGIzxyOQPAMPAc0KgtcHvHA8O+VTe1xU6jS60eUV5t6+RqnLXt9i+6mGkUBGOfOVBj4RlIXERXMLsSFubZkewPgawvpcWBG1eKkFONmSMLiZ4eoqkf9rkURHw14ZpVk0dHKEXB8QN21Gh109qqcS93qM7nY9ONTexK0eSv5v1yv2G3UQvTyhkE1gA1kwe3/agPKA8dgASTYAXJPlXqMW3ZHirUjTg5ydki0eyXlju4vts8dp5v8MMPFHD+EWOxf4j1sQOlXtGl0cLHzLaGNli67qvTguSLEraQRQCgFAKAUAoBQCgMc8KupV1DKwsVYAgjyIO9ARnC9nuAjyhYj3ayd4IixMee9wSN2sb2DEjW1rVq6GG/0ls+Z633a3Ak8MSoLKoUeQAA+graeT7oBQGPETBEZ2NlVSxPoBc0B+bu9LlpGN2kdnJta5di5uBoN6oK8t6o2fUtm0XRwtOD1SPa1E0UMCsGTDE12b0I0/vqa2SXVRopScpyvwMxNeLM3NpGIyXtbbcnpbWtiis+ZHlVbcXH6dW+z+ST8hcpNxGRZpV/8DG1/F/5h1JGUD/01Yak6Nt52s8Lh9xb0tTitt7X/Uy6Kl9C48y8qmnPCgFAKAUAoBQCgFAKAUAoBQCgFAcvmhL4PEjIZb4eQd2CQX+7PhBGoJ2vQwz884VropH5R+1c5UTUmfW6ElKnFrkZga8pm0GgPaXMHNXFeN1W7FTqPW19fcgf9NS3T6sXIp4Yx9NUhTV91/a/u/Q9mxKp4pWAutgo31329h9awqUpZQXiKuMpUFvYiSvb6Vrnr38r8LHPx80kqkD7tNAFtqb7E+QAtp6jepVGMISXF8ykx9bE4qlLLcgrJR535v7Zao/TPJ2IwzYSFMLKkscUSICrXtlULYg6g6bEA1YnKHboBQCgFAKAUAoBQCgFAKAUAoBQCgPGUEEHUEWNAfmrF4VsM8sDgZoZGU2tbKGJVh6FLGqXE0/7rPoexsVvYGL1cdfBnyJR8r9DvrUdwdy3jWg0ruzfA+WxCgHrb9b7W/vpWVTbPFTFU4L8cb6W7/mRilx1hopZ2OVEXxM7XtZQNTrp9a3U8NKckivxm16VCk58eC5v8X48eBYnL/Y8pwoOJmmjxUhzSd2y5Vub5bW1IGhN9720tVu6UXa/A4GGMrRcmpfVr295pY/sWkjVmgxCysDdY5EyFhtYyAnW3pY67X08zpXWptw+MVKd3HL588zjYHs6x3+JiYGWISL3iq6vKUuMxVEJuLX0BvqdDYVHqUKii3Tte2XfwJc9pRlBxd7vj7/nsv2Et4hwtMPJFi8Iphk+0Qh8oK5o5ZUjZZFYXtla+WwsTfcVS7MxOIp4n9PXfn55EWvCMqe/EtSuoIAoBQCgFAKAUAoBQCgFAKAUAoBQCgKl7WOVJvtK43DxySq6BJo4lLvmX4HCDUixsbbWBtuaj4ij0kbLUtNk4/8AR1t6X0vVexV3EYsjFHLQyL8SSgpKLi5IVupG3z0qIoVIPrK/sXtTEYXEx3qVRxavdP6rcbcLvTubMeIwSRjvGdze1rm1r6XFvIV5jWlN7qSRtr7Ow1CHT1JSlvNLN6X7raF5dmnIWGwkMOIaNji3iVmaUhmjZk8Sx6eEakefmTVolY4pyb1J7WTAoBQFcdqGCfxCNiBicPLpfKvexoMtsq3Z2U6AsABFfW1VeOhCnOFdxzTV2SaLbi4E54FxAYnDQzi1pYlfQEDxKDsdatCMb1AKAUAoBQCgFAKAUAoBQCgFAKAUAoDVxXDoZb95FG91KnMitdG3U3HwnqKAqDD8Dw32/CYZEhdGxc7FWDSExQmWwZmYqy6KALHYa1WYdOWKqZZK3quRYVcXWlh405SbXaXTVmV4oBQCgOBzorCBZEUM8UqEArmurt3T3AINgjltx8NQ9oUlVw8ovv8ALM2UXaaNDsrmY8Ojja+bDvJCbgDSORgg0J2jyDfp13qTTlvRUjxJWbRLq9mBQCgFAKAUAoBQCgFAKAUAoBQCgFAfLmwJ8hQFacixCXHQuSt4eH5woW4V8XJmchr73VhtsTVZs5XdWpbWT8lob6+Vl2Fm1ZmgUAoBQHO5ijzYWcf+y/1Ckj9axKKkmnozKdncg3ZjxWNcXi8KA695kxEQcFSVZFVwENrWYBthfMdBbWHs+V6CV72yyNldWmWVU01CgFAKAUAoBQCgFAKAUAoBQCgFAKA5vMmJMeFmYEhshVSDY538K29cxFeKs1CDm+Cv5HqKvJIi/Zpg8smPcsGPfpGCAoUpHArLawFz94QT6VF2fb9PGyt2M2V/rJ1U00igNLi3FocMoeZwgJsNCWYgE2VVBZjYE2AOgNYlJRV28jKV8kR/GdoeDRWZBPLlBJCwyLbKQDcyBQACdTew62rV+opJpbyzPfRS5EL4zzviMfE7Rp3GBFw7XzSSAGzKWBAjjB0ZgSCCQG3tGxGLtPoI/U+PL+ew906WW+9CPDFJj5lxEeJmSaEkI6xSkJYuWAdI8uUgxjxWIDEG+lRKVKthIuNOF135+Xy/YbW6dR3bJBieb542fvOJXBU5UJwse6yEa9yGBOVOoI7z0r1+pxbslH0MdHSXE6HLnPsmc3MuLgVbSMgWTudAQe8RFDg3YFTdvCDfWxmYWdaSfSru4PxX3NVVQX0log1MNJ7QCgFAKAUAoBQCgFAKA1eJcQjgTPK1luALAsSTsFUAkn0ArzOcYR3pOyMpNuyI/i+eYVUlYcSzdFMMiDW9ixI0XQ62J0OhtUV7Qw9rqSfd8sbVQnfNHGxvaYEyr3K52cC6u0qqLH4lVBJe9l+G2upGxfrIuDlFebS9c0Ogd7MYrjk2MyRMEw5UCVQbv3uVgA2Q5SqA+LKfFfJtbxVW0doKdHdhG6vaWdvC69+JIoULSu/A0OyDmOEvjsMzqjDFvJGCQoMbEKcg2sGF9PzirrCpqjBPkvYiVfrZYE/H8IjZXxMCtp4TKgPiNhpfqdBW5ySaTep5SbOiDfasmCDcxct8QxMrzJLhlObJEkiuwWJWVg2ddczMt2UggggX0sY1fDRrNb+i4eFjZCo4rIjfMfKuKwkMck2LWSASxrKkWHMcmR7QWVg7FiQVQiwJB8xUerg6cISnBLetq80uPvme41XKSTNThnL78WnRH0wcBOdo/u0ZbFRDDa5Km3iIYixI8LVnAYdU471rN+L8WZr1N52XAuHAYKOCNYokWONBZVUWAHoKsCOZ7UB7QCgFAKAUAoBQCgFAKAUAoCP8c5aOIk70YiSN1W0QAQotwQxKkXJN9dR8K+Vaa9CFaO7NXR7hNwd0cKLkOcr97i0d/wA4hIJ0y+L7zoC1rWt4d7axP+l0b5XXZw9jb+pnxM0fJUxIzTxZfvLgROSe9cSEeKUgAMBbytXj/pNHPN8OXDLl2mXiZcjCvKuJgAEcWGkVTdT3kkbAlchsrK4HhsPjqLiNjSqO8ann33ztrmbIYtLVHLw/IEqmWQ4XCnvRlKd7mdUsFAQtFkHn9NdAK3z2fXlTiukzj5Pv4vzPCrxUm7amxw7lbGo11gwyItwEM7XYEa3VYyltTa+1z0tXipsl1INSnm/neZWJs9CS8r4DE4YiGQI0JVmXI1xE2fSJQVU93lOh8wdFFhVrRhKEFGTvbiRpNN3RJK2nk0+LcOTEQvDJfK41K2DCxuCCQbEEb0BtIgUAAAAaADQAfKgPqgFAKAUAoBQCgFAKAUB//9k=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sanftleben.com/Cardinals/Cardinalstb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4015" y="418218"/>
            <a:ext cx="452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interim report from the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2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4357</TotalTime>
  <Words>1163</Words>
  <Application>Microsoft Macintosh PowerPoint</Application>
  <PresentationFormat>On-screen Show (4:3)</PresentationFormat>
  <Paragraphs>160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FermilabTemplate</vt:lpstr>
      <vt:lpstr>Fermilab: Footer Only</vt:lpstr>
      <vt:lpstr>A Post P5 Planning Exercise at Fermilab</vt:lpstr>
      <vt:lpstr>Pre-P5</vt:lpstr>
      <vt:lpstr>PowerPoint Presentation</vt:lpstr>
      <vt:lpstr>The Field Today</vt:lpstr>
      <vt:lpstr>Charge for the post P5 exercise</vt:lpstr>
      <vt:lpstr>P7 team (in some unknown order, missing a couple folks)</vt:lpstr>
      <vt:lpstr>Context:  What’s been accomplished since 2000?</vt:lpstr>
      <vt:lpstr>The scenario</vt:lpstr>
      <vt:lpstr>Team Cardinal  Report #1    </vt:lpstr>
      <vt:lpstr>Observations</vt:lpstr>
      <vt:lpstr>Some observations</vt:lpstr>
      <vt:lpstr>More observations</vt:lpstr>
      <vt:lpstr>Improving Performance – Integrated Planning</vt:lpstr>
      <vt:lpstr>PowerPoint Presentation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fermi</cp:lastModifiedBy>
  <cp:revision>167</cp:revision>
  <cp:lastPrinted>2014-01-20T19:40:21Z</cp:lastPrinted>
  <dcterms:created xsi:type="dcterms:W3CDTF">2014-01-03T20:18:13Z</dcterms:created>
  <dcterms:modified xsi:type="dcterms:W3CDTF">2014-07-24T13:55:52Z</dcterms:modified>
</cp:coreProperties>
</file>