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65" r:id="rId4"/>
    <p:sldId id="266" r:id="rId5"/>
    <p:sldId id="258" r:id="rId6"/>
    <p:sldId id="271" r:id="rId7"/>
    <p:sldId id="260" r:id="rId8"/>
    <p:sldId id="269" r:id="rId9"/>
    <p:sldId id="294" r:id="rId10"/>
    <p:sldId id="291" r:id="rId11"/>
    <p:sldId id="262" r:id="rId12"/>
    <p:sldId id="287" r:id="rId13"/>
    <p:sldId id="289" r:id="rId14"/>
    <p:sldId id="292" r:id="rId15"/>
    <p:sldId id="293" r:id="rId16"/>
    <p:sldId id="295" r:id="rId17"/>
    <p:sldId id="276" r:id="rId18"/>
    <p:sldId id="259" r:id="rId19"/>
    <p:sldId id="297" r:id="rId20"/>
    <p:sldId id="298" r:id="rId21"/>
    <p:sldId id="263" r:id="rId22"/>
    <p:sldId id="299" r:id="rId23"/>
    <p:sldId id="264" r:id="rId24"/>
    <p:sldId id="268" r:id="rId25"/>
    <p:sldId id="280" r:id="rId26"/>
    <p:sldId id="300" r:id="rId27"/>
    <p:sldId id="303" r:id="rId28"/>
    <p:sldId id="302" r:id="rId29"/>
    <p:sldId id="304" r:id="rId30"/>
    <p:sldId id="306" r:id="rId31"/>
    <p:sldId id="301" r:id="rId32"/>
    <p:sldId id="305" r:id="rId33"/>
    <p:sldId id="314" r:id="rId34"/>
    <p:sldId id="321" r:id="rId35"/>
    <p:sldId id="315" r:id="rId36"/>
    <p:sldId id="316" r:id="rId37"/>
    <p:sldId id="307" r:id="rId38"/>
    <p:sldId id="296" r:id="rId39"/>
    <p:sldId id="281" r:id="rId40"/>
    <p:sldId id="309" r:id="rId41"/>
    <p:sldId id="277" r:id="rId42"/>
    <p:sldId id="275" r:id="rId43"/>
    <p:sldId id="267" r:id="rId44"/>
    <p:sldId id="320" r:id="rId45"/>
    <p:sldId id="319" r:id="rId46"/>
    <p:sldId id="286" r:id="rId47"/>
    <p:sldId id="261" r:id="rId48"/>
    <p:sldId id="313" r:id="rId49"/>
    <p:sldId id="285" r:id="rId50"/>
    <p:sldId id="310" r:id="rId51"/>
    <p:sldId id="311" r:id="rId52"/>
    <p:sldId id="312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998" autoAdjust="0"/>
  </p:normalViewPr>
  <p:slideViewPr>
    <p:cSldViewPr snapToGrid="0" snapToObjects="1">
      <p:cViewPr varScale="1">
        <p:scale>
          <a:sx n="98" d="100"/>
          <a:sy n="98" d="100"/>
        </p:scale>
        <p:origin x="-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DCE16-0C08-5146-9B67-DF792E45831E}" type="datetimeFigureOut">
              <a:rPr lang="en-US" smtClean="0"/>
              <a:t>8/11/14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D699A-1B61-104C-86BD-4F31B3A6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727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FB757-8A01-CA4B-A58E-10BC9B69B290}" type="datetimeFigureOut">
              <a:rPr lang="en-US" smtClean="0"/>
              <a:t>8/11/14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8D515-308F-DD4F-95EF-ED189F7B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90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0462C-3451-9E4D-899A-75E689860A19}" type="datetime1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2C4FC-672B-6A4D-A481-7E2260385294}" type="datetime1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3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132CF-C578-C840-B181-686737B44E63}" type="datetime1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A492-8A3B-DC46-9F57-F102D6D3BF38}" type="datetime1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2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5EEBE-EDA6-314B-95C6-BC150A2F7701}" type="datetime1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9F97-2B2F-5A4C-9840-D11F7D42CC1B}" type="datetime1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BC33-C6D6-3644-8034-117864F25C85}" type="datetime1">
              <a:rPr lang="en-US" smtClean="0"/>
              <a:t>8/11/14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CD52-BEF6-4D47-8DAF-CA16AEA87346}" type="datetime1">
              <a:rPr lang="en-US" smtClean="0"/>
              <a:t>8/11/14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5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4E534-6381-E449-894E-A00D6989D9AE}" type="datetime1">
              <a:rPr lang="en-US" smtClean="0"/>
              <a:t>8/11/14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49B4-30A2-D442-A0EB-70F1AAC328AF}" type="datetime1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B9D6-2297-D34D-AAD1-4D1B2E5DF8F5}" type="datetime1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1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65373-A9D4-7342-836B-8A979F6C51BA}" type="datetime1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B8B6-091F-444D-91F7-761527B7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hyperlink" Target="http://www.google.com/url?sa=t&amp;rct=j&amp;q=&amp;esrc=s&amp;source=web&amp;cd=2&amp;cad=rja&amp;uact=8&amp;ved=0CCYQFjAB&amp;url=http://blois.in2p3.fr/2011/transparencies/BSMDM/falkowski.pdf&amp;ei=293oU_TLMsOXyATu1IHIDw&amp;usg=AFQjCNHrJLtISb8uDr2E5tyY4iF0dxqYOQ&amp;sig2=GlUlGvr7cCxifN9BEaxrzQ&amp;bvm=bv.72676100,d.aWw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-proj-hltdaqdcs-tdr.web.cern.ch/atlas-proj-hltdaqdcs-tdr/" TargetMode="External"/><Relationship Id="rId4" Type="http://schemas.openxmlformats.org/officeDocument/2006/relationships/hyperlink" Target="http://atlas.web.cern.ch/Atlas/GROUPS/PHYSICS/TDR/access.html" TargetMode="External"/><Relationship Id="rId5" Type="http://schemas.openxmlformats.org/officeDocument/2006/relationships/hyperlink" Target="https://cds.cern.ch/record/706847/files/cer-002248791.pdf" TargetMode="External"/><Relationship Id="rId6" Type="http://schemas.openxmlformats.org/officeDocument/2006/relationships/hyperlink" Target="https://cds.cern.ch/record/922757/files/lhcc-2006-001.pdf" TargetMode="External"/><Relationship Id="rId7" Type="http://schemas.openxmlformats.org/officeDocument/2006/relationships/hyperlink" Target="http://cds.cern.ch/record/630828/files/lhcc-2003-031.pdf" TargetMode="External"/><Relationship Id="rId8" Type="http://schemas.openxmlformats.org/officeDocument/2006/relationships/hyperlink" Target="http://cds.cern.ch/record/630827/files/lhcc-2003-03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dms.cern.ch/document/456354/2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375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359FD5"/>
                </a:solidFill>
              </a:rPr>
              <a:t>Triggers, Data Acquisition and Data </a:t>
            </a:r>
            <a:r>
              <a:rPr lang="en-US" b="1" dirty="0" smtClean="0">
                <a:solidFill>
                  <a:srgbClr val="359FD5"/>
                </a:solidFill>
              </a:rPr>
              <a:t>Processing: Part 1</a:t>
            </a:r>
            <a:endParaRPr lang="en-US" b="1" dirty="0">
              <a:solidFill>
                <a:srgbClr val="359FD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09525"/>
            <a:ext cx="6400800" cy="1752600"/>
          </a:xfrm>
        </p:spPr>
        <p:txBody>
          <a:bodyPr/>
          <a:lstStyle/>
          <a:p>
            <a:r>
              <a:rPr lang="en-US" dirty="0" smtClean="0"/>
              <a:t>HCPSS 2014</a:t>
            </a:r>
          </a:p>
          <a:p>
            <a:r>
              <a:rPr lang="en-US" i="1" dirty="0" smtClean="0"/>
              <a:t>Sarah Demers</a:t>
            </a:r>
          </a:p>
          <a:p>
            <a:r>
              <a:rPr lang="en-US" i="1" dirty="0" smtClean="0"/>
              <a:t>Yale University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84666"/>
            <a:ext cx="2328333" cy="2503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806" r="21763"/>
          <a:stretch/>
        </p:blipFill>
        <p:spPr>
          <a:xfrm>
            <a:off x="169334" y="5196569"/>
            <a:ext cx="1202266" cy="1492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96569"/>
            <a:ext cx="1194962" cy="1495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933"/>
            <a:ext cx="2247698" cy="1258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400" y="646680"/>
            <a:ext cx="1902022" cy="1263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33" y="651933"/>
            <a:ext cx="1888067" cy="125871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100666" y="2002007"/>
            <a:ext cx="1761068" cy="775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53467" y="1985074"/>
            <a:ext cx="3572934" cy="7750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00666" y="2777067"/>
            <a:ext cx="0" cy="124670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09467" y="2760134"/>
            <a:ext cx="0" cy="124670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00666" y="4006842"/>
            <a:ext cx="690880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2000" y="1219200"/>
            <a:ext cx="3725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80422" y="1253072"/>
            <a:ext cx="3725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379133" y="1219200"/>
            <a:ext cx="3725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Trigger/DAQ Design</a:t>
            </a:r>
            <a:endParaRPr lang="en-US" dirty="0"/>
          </a:p>
        </p:txBody>
      </p:sp>
      <p:pic>
        <p:nvPicPr>
          <p:cNvPr id="3" name="Picture 2" descr="Screen Shot 2014-08-10 at 8.4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6488"/>
            <a:ext cx="4001906" cy="4381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67156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Event Size from Different Running Modes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4682" y="2036488"/>
            <a:ext cx="3531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Goal</a:t>
            </a:r>
            <a:r>
              <a:rPr lang="en-US" dirty="0" smtClean="0"/>
              <a:t>: Be able to run in three modes</a:t>
            </a:r>
          </a:p>
          <a:p>
            <a:r>
              <a:rPr lang="en-US" dirty="0"/>
              <a:t>	</a:t>
            </a:r>
            <a:r>
              <a:rPr lang="en-US" dirty="0" smtClean="0"/>
              <a:t>DAQ-only</a:t>
            </a:r>
          </a:p>
          <a:p>
            <a:r>
              <a:rPr lang="en-US" dirty="0"/>
              <a:t>	</a:t>
            </a:r>
            <a:r>
              <a:rPr lang="en-US" dirty="0" smtClean="0"/>
              <a:t>DAQ + HLT Active</a:t>
            </a:r>
          </a:p>
          <a:p>
            <a:r>
              <a:rPr lang="en-US" dirty="0"/>
              <a:t>	</a:t>
            </a:r>
            <a:r>
              <a:rPr lang="en-US" dirty="0" smtClean="0"/>
              <a:t>DAQ + HLT Enabled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175" y="3437296"/>
            <a:ext cx="3960439" cy="285075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09 at 9.2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0" y="469224"/>
            <a:ext cx="8561889" cy="634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1795" y="97593"/>
            <a:ext cx="365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ALICE DAQ Architecture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Field Guide: Reading the flow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46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Define the acronyms.</a:t>
            </a:r>
          </a:p>
          <a:p>
            <a:pPr marL="0" indent="0">
              <a:buNone/>
            </a:pPr>
            <a:endParaRPr lang="en-US" sz="9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Follow the event fragments in DAQ and in the trigger.</a:t>
            </a:r>
          </a:p>
          <a:p>
            <a:pPr marL="0" indent="0">
              <a:buNone/>
            </a:pPr>
            <a:endParaRPr lang="en-US" sz="9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1F497D"/>
                </a:solidFill>
              </a:rPr>
              <a:t>Are data fragments pushed or pulled through the system</a:t>
            </a:r>
            <a:r>
              <a:rPr lang="en-US" dirty="0" smtClean="0">
                <a:solidFill>
                  <a:srgbClr val="1F497D"/>
                </a:solidFill>
              </a:rPr>
              <a:t>?</a:t>
            </a:r>
          </a:p>
          <a:p>
            <a:pPr marL="0" indent="0">
              <a:buNone/>
            </a:pPr>
            <a:endParaRPr lang="en-US" sz="9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At what stage are events assembled (built)?</a:t>
            </a:r>
          </a:p>
          <a:p>
            <a:pPr marL="0" indent="0">
              <a:buNone/>
            </a:pPr>
            <a:endParaRPr lang="en-US" sz="9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Where is the brain of the trigger?</a:t>
            </a:r>
          </a:p>
          <a:p>
            <a:pPr marL="0" indent="0">
              <a:buNone/>
            </a:pPr>
            <a:endParaRPr lang="en-US" sz="10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What are the bandwidth limitations?</a:t>
            </a:r>
          </a:p>
          <a:p>
            <a:pPr marL="0" indent="0">
              <a:buNone/>
            </a:pPr>
            <a:endParaRPr lang="en-US" sz="10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What are the timing requirements?</a:t>
            </a:r>
          </a:p>
          <a:p>
            <a:pPr marL="0" indent="0">
              <a:buNone/>
            </a:pPr>
            <a:endParaRPr lang="en-US" sz="1000" dirty="0" smtClean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1F497D"/>
                </a:solidFill>
              </a:rPr>
              <a:t>What rejection factor is required at each level?</a:t>
            </a:r>
          </a:p>
          <a:p>
            <a:endParaRPr lang="en-US" dirty="0" smtClean="0">
              <a:solidFill>
                <a:srgbClr val="1F497D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934" y="2850749"/>
            <a:ext cx="1858066" cy="34759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09 at 9.2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" y="741342"/>
            <a:ext cx="7467121" cy="5530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1795" y="97593"/>
            <a:ext cx="365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ALICE DAQ Architecture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318107" y="375781"/>
            <a:ext cx="1940355" cy="704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CTP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chemeClr val="accent1"/>
                </a:solidFill>
              </a:rPr>
              <a:t>Central 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Trigger Processor</a:t>
            </a:r>
          </a:p>
          <a:p>
            <a:endParaRPr lang="en-US" sz="800" dirty="0"/>
          </a:p>
          <a:p>
            <a:r>
              <a:rPr lang="en-US" sz="1600" b="1" dirty="0" smtClean="0"/>
              <a:t>LTU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Local Trigger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Unit</a:t>
            </a:r>
          </a:p>
          <a:p>
            <a:endParaRPr lang="en-US" sz="800" dirty="0"/>
          </a:p>
          <a:p>
            <a:r>
              <a:rPr lang="en-US" sz="1600" b="1" dirty="0" smtClean="0"/>
              <a:t>TTC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Timing, Trigger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and Control</a:t>
            </a:r>
          </a:p>
          <a:p>
            <a:endParaRPr lang="en-US" sz="800" dirty="0"/>
          </a:p>
          <a:p>
            <a:r>
              <a:rPr lang="en-US" sz="1600" b="1" dirty="0" smtClean="0"/>
              <a:t>FERO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Front-end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readout</a:t>
            </a:r>
          </a:p>
          <a:p>
            <a:endParaRPr lang="en-US" sz="800" dirty="0"/>
          </a:p>
          <a:p>
            <a:r>
              <a:rPr lang="en-US" sz="1600" b="1" dirty="0" smtClean="0"/>
              <a:t>DDL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Detector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data links</a:t>
            </a:r>
          </a:p>
          <a:p>
            <a:endParaRPr lang="en-US" sz="800" dirty="0"/>
          </a:p>
          <a:p>
            <a:r>
              <a:rPr lang="en-US" sz="1600" b="1" dirty="0" smtClean="0"/>
              <a:t>D-RORC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DAQ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Readout Card</a:t>
            </a:r>
          </a:p>
          <a:p>
            <a:endParaRPr lang="en-US" sz="800" dirty="0"/>
          </a:p>
          <a:p>
            <a:r>
              <a:rPr lang="en-US" sz="1600" b="1" dirty="0" smtClean="0"/>
              <a:t>LDC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Local Data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Concentrators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(PCs)</a:t>
            </a:r>
          </a:p>
          <a:p>
            <a:endParaRPr lang="en-US" sz="800" dirty="0"/>
          </a:p>
          <a:p>
            <a:r>
              <a:rPr lang="en-US" sz="1600" b="1" dirty="0" smtClean="0"/>
              <a:t>GDC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Global Data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Concentrators </a:t>
            </a:r>
          </a:p>
          <a:p>
            <a:endParaRPr lang="en-US" sz="800" dirty="0"/>
          </a:p>
          <a:p>
            <a:r>
              <a:rPr lang="en-US" sz="1600" b="1" dirty="0" smtClean="0"/>
              <a:t>EDM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Event 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Destination Manager</a:t>
            </a:r>
          </a:p>
          <a:p>
            <a:endParaRPr lang="en-US" sz="800" dirty="0"/>
          </a:p>
          <a:p>
            <a:r>
              <a:rPr lang="en-US" sz="1600" b="1" dirty="0" smtClean="0"/>
              <a:t>PDS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4F81BD"/>
                </a:solidFill>
              </a:rPr>
              <a:t>Permanent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Data Storage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3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10 at 8.5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287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0552" y="128369"/>
            <a:ext cx="5777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pb-pb</a:t>
            </a:r>
            <a:r>
              <a:rPr lang="en-US" dirty="0" smtClean="0"/>
              <a:t>:  Interaction Rate of 1 X 10</a:t>
            </a:r>
            <a:r>
              <a:rPr lang="en-US" baseline="30000" dirty="0" smtClean="0"/>
              <a:t>3</a:t>
            </a:r>
            <a:r>
              <a:rPr lang="en-US" dirty="0" smtClean="0"/>
              <a:t> Hz,  L1 Accept of 4000 Hz</a:t>
            </a:r>
          </a:p>
          <a:p>
            <a:r>
              <a:rPr lang="en-US" dirty="0" err="1" smtClean="0"/>
              <a:t>pp</a:t>
            </a:r>
            <a:r>
              <a:rPr lang="en-US" dirty="0" smtClean="0"/>
              <a:t>: Interaction Rate of 1 X 10</a:t>
            </a:r>
            <a:r>
              <a:rPr lang="en-US" baseline="30000" dirty="0" smtClean="0"/>
              <a:t>6</a:t>
            </a:r>
            <a:r>
              <a:rPr lang="en-US" dirty="0" smtClean="0"/>
              <a:t> Hz, L1 Accept 1000 Hz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75692" y="4143292"/>
            <a:ext cx="204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pb-pb</a:t>
            </a:r>
            <a:r>
              <a:rPr lang="en-US" dirty="0" smtClean="0"/>
              <a:t>: 2.5 – 5 GB/s, </a:t>
            </a:r>
          </a:p>
          <a:p>
            <a:r>
              <a:rPr lang="en-US" dirty="0" err="1" smtClean="0"/>
              <a:t>pp</a:t>
            </a:r>
            <a:r>
              <a:rPr lang="en-US" dirty="0" smtClean="0"/>
              <a:t>: 500 MB/s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1377" y="5415986"/>
            <a:ext cx="224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1250 </a:t>
            </a:r>
            <a:r>
              <a:rPr lang="en-US" dirty="0" smtClean="0"/>
              <a:t>MB/s: </a:t>
            </a:r>
            <a:r>
              <a:rPr lang="en-US" dirty="0" err="1" smtClean="0"/>
              <a:t>Pb</a:t>
            </a:r>
            <a:r>
              <a:rPr lang="en-US" dirty="0" err="1"/>
              <a:t>-Pb</a:t>
            </a:r>
            <a:r>
              <a:rPr lang="en-US" dirty="0"/>
              <a:t> run</a:t>
            </a:r>
          </a:p>
          <a:p>
            <a:r>
              <a:rPr lang="en-US" dirty="0"/>
              <a:t>100 </a:t>
            </a:r>
            <a:r>
              <a:rPr lang="en-US" dirty="0" smtClean="0"/>
              <a:t>MB/s: </a:t>
            </a:r>
            <a:r>
              <a:rPr lang="en-US" dirty="0" err="1"/>
              <a:t>pp</a:t>
            </a:r>
            <a:r>
              <a:rPr lang="en-US" dirty="0"/>
              <a:t> run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1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670"/>
            <a:ext cx="9144000" cy="39875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Tracking on GPUs</a:t>
            </a:r>
            <a:br>
              <a:rPr lang="en-US" dirty="0" smtClean="0"/>
            </a:br>
            <a:r>
              <a:rPr lang="en-US" dirty="0" smtClean="0"/>
              <a:t>(Graphics Processing Unit)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9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4"/>
            <a:ext cx="8229600" cy="1143000"/>
          </a:xfrm>
        </p:spPr>
        <p:txBody>
          <a:bodyPr/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547"/>
            <a:ext cx="9144000" cy="59114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4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338"/>
            <a:ext cx="8229600" cy="6433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ATLAS 3-Level Trigger System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313505" y="1040393"/>
            <a:ext cx="4400687" cy="11065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Level 1</a:t>
            </a:r>
          </a:p>
          <a:p>
            <a:pPr algn="ctr"/>
            <a:r>
              <a:rPr lang="en-US" dirty="0" smtClean="0"/>
              <a:t>Hardware Trigger</a:t>
            </a:r>
          </a:p>
          <a:p>
            <a:pPr algn="ctr"/>
            <a:r>
              <a:rPr lang="en-US" dirty="0" smtClean="0"/>
              <a:t>Latency: &lt; 2.5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pPr algn="ctr"/>
            <a:r>
              <a:rPr lang="en-US" dirty="0" smtClean="0"/>
              <a:t>Rate Reduction: 20 MHz -&gt; 75 kHz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15029" y="3594587"/>
            <a:ext cx="4400687" cy="11065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Level 2</a:t>
            </a:r>
          </a:p>
          <a:p>
            <a:pPr algn="ctr"/>
            <a:r>
              <a:rPr lang="en-US" dirty="0" smtClean="0"/>
              <a:t>Software Trigger</a:t>
            </a:r>
          </a:p>
          <a:p>
            <a:pPr algn="ctr"/>
            <a:r>
              <a:rPr lang="en-US" dirty="0" smtClean="0"/>
              <a:t>Time per event: 75 </a:t>
            </a:r>
            <a:r>
              <a:rPr lang="en-US" dirty="0" err="1" smtClean="0"/>
              <a:t>ms</a:t>
            </a:r>
            <a:endParaRPr lang="en-US" dirty="0" smtClean="0"/>
          </a:p>
          <a:p>
            <a:pPr algn="ctr"/>
            <a:r>
              <a:rPr lang="en-US" dirty="0" smtClean="0"/>
              <a:t>Rate Reduction: 75 kHz -&gt; 6.5 kHz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80799" y="2430547"/>
            <a:ext cx="5803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Level 1 passes along not just the thumbs up (something</a:t>
            </a:r>
          </a:p>
          <a:p>
            <a:pPr algn="ctr"/>
            <a:r>
              <a:rPr lang="en-US" dirty="0" smtClean="0"/>
              <a:t>you’ve defined interesting has happened!) but also the </a:t>
            </a:r>
            <a:r>
              <a:rPr lang="en-US" dirty="0" err="1" smtClean="0"/>
              <a:t>RoI</a:t>
            </a:r>
            <a:r>
              <a:rPr lang="en-US" dirty="0" smtClean="0"/>
              <a:t> - </a:t>
            </a:r>
          </a:p>
          <a:p>
            <a:pPr algn="ctr"/>
            <a:r>
              <a:rPr lang="en-US" dirty="0" smtClean="0"/>
              <a:t>where that event of interest occurred in the detector.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315029" y="5620638"/>
            <a:ext cx="4400687" cy="11065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Event Filter</a:t>
            </a:r>
          </a:p>
          <a:p>
            <a:pPr algn="ctr"/>
            <a:r>
              <a:rPr lang="en-US" dirty="0" smtClean="0"/>
              <a:t>Software Trigger</a:t>
            </a:r>
          </a:p>
          <a:p>
            <a:pPr algn="ctr"/>
            <a:r>
              <a:rPr lang="en-US" dirty="0" smtClean="0"/>
              <a:t>Time per event: 4 s</a:t>
            </a:r>
          </a:p>
          <a:p>
            <a:pPr algn="ctr"/>
            <a:r>
              <a:rPr lang="en-US" dirty="0" smtClean="0"/>
              <a:t>Rate Reduction: 6.5 kHz -&gt; 1 kHz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86011" y="4911432"/>
            <a:ext cx="542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entire event is assembled and available at the stage</a:t>
            </a:r>
          </a:p>
          <a:p>
            <a:pPr algn="ctr"/>
            <a:r>
              <a:rPr lang="en-US" dirty="0" smtClean="0"/>
              <a:t>of the final trigger level.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819" y="-52923"/>
            <a:ext cx="147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ATLAS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2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94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9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3600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074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Trigger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Data Acquisition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Data Preparation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9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95"/>
            <a:ext cx="8229600" cy="1143000"/>
          </a:xfrm>
        </p:spPr>
        <p:txBody>
          <a:bodyPr/>
          <a:lstStyle/>
          <a:p>
            <a:r>
              <a:rPr lang="en-US" dirty="0" smtClean="0"/>
              <a:t>CMS: The Two-Level Trigger</a:t>
            </a:r>
            <a:endParaRPr lang="en-US" dirty="0"/>
          </a:p>
        </p:txBody>
      </p:sp>
      <p:pic>
        <p:nvPicPr>
          <p:cNvPr id="3" name="Picture 2" descr="Screen Shot 2014-08-10 at 10.27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556"/>
            <a:ext cx="9144000" cy="5083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0964" y="1405224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Design                                                                Three-Level Trigger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7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4400" t="23680" r="25440" b="5760"/>
          <a:stretch>
            <a:fillRect/>
          </a:stretch>
        </p:blipFill>
        <p:spPr>
          <a:xfrm>
            <a:off x="4991749" y="410752"/>
            <a:ext cx="3762753" cy="3309906"/>
          </a:xfrm>
          <a:prstGeom prst="rect">
            <a:avLst/>
          </a:prstGeom>
        </p:spPr>
      </p:pic>
      <p:pic>
        <p:nvPicPr>
          <p:cNvPr id="4" name="Picture 3" descr="Screen Shot 2014-08-09 at 9.24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3" y="2940879"/>
            <a:ext cx="5063610" cy="3708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875" y="688005"/>
            <a:ext cx="20040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CMS DAQ</a:t>
            </a:r>
          </a:p>
          <a:p>
            <a:r>
              <a:rPr lang="en-US" sz="2800" dirty="0" smtClean="0"/>
              <a:t>Architecture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360934" y="4389907"/>
            <a:ext cx="1623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L1 Trigger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2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58" y="1326932"/>
            <a:ext cx="6520989" cy="51163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7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09 at 9.28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659757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18" y="166282"/>
            <a:ext cx="10472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LHCb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3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Trigger Selection:</a:t>
            </a:r>
            <a:br>
              <a:rPr lang="en-US" dirty="0" smtClean="0"/>
            </a:br>
            <a:r>
              <a:rPr lang="en-US" dirty="0" smtClean="0"/>
              <a:t>Object- vs. Event- Based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8931" y="4704832"/>
            <a:ext cx="3249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Monitoring and Support Triggers</a:t>
            </a:r>
          </a:p>
          <a:p>
            <a:pPr algn="ctr"/>
            <a:r>
              <a:rPr lang="en-US" dirty="0" smtClean="0"/>
              <a:t>Zero Bias</a:t>
            </a:r>
          </a:p>
          <a:p>
            <a:pPr algn="ctr"/>
            <a:r>
              <a:rPr lang="en-US" dirty="0" smtClean="0"/>
              <a:t>Minimum Bias</a:t>
            </a:r>
          </a:p>
          <a:p>
            <a:pPr algn="ctr"/>
            <a:r>
              <a:rPr lang="en-US" dirty="0" smtClean="0"/>
              <a:t>Empty Bunches</a:t>
            </a:r>
          </a:p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7211" y="2400983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Correlations</a:t>
            </a:r>
          </a:p>
          <a:p>
            <a:pPr algn="ctr"/>
            <a:r>
              <a:rPr lang="en-US" dirty="0" smtClean="0"/>
              <a:t>Angular distributions</a:t>
            </a:r>
          </a:p>
          <a:p>
            <a:pPr algn="ctr"/>
            <a:r>
              <a:rPr lang="en-US" dirty="0" smtClean="0"/>
              <a:t>Mass</a:t>
            </a:r>
          </a:p>
          <a:p>
            <a:pPr algn="ctr"/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1752845" y="1843850"/>
            <a:ext cx="1481739" cy="23635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/>
              <a:t>Objects</a:t>
            </a:r>
          </a:p>
          <a:p>
            <a:pPr algn="ctr"/>
            <a:r>
              <a:rPr lang="en-US" dirty="0" smtClean="0">
                <a:cs typeface="Symbol" charset="2"/>
              </a:rPr>
              <a:t>e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g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  <a:p>
            <a:pPr algn="ctr"/>
            <a:r>
              <a:rPr lang="en-US" dirty="0" smtClean="0"/>
              <a:t>b-jets</a:t>
            </a:r>
          </a:p>
          <a:p>
            <a:pPr algn="ctr"/>
            <a:r>
              <a:rPr lang="en-US" dirty="0" smtClean="0"/>
              <a:t>jets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983375" y="2025262"/>
            <a:ext cx="1481739" cy="17018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/>
              <a:t>Event Info</a:t>
            </a:r>
          </a:p>
          <a:p>
            <a:pPr algn="ctr"/>
            <a:r>
              <a:rPr lang="en-US" dirty="0" smtClean="0">
                <a:cs typeface="Symbol" charset="2"/>
              </a:rPr>
              <a:t>MET</a:t>
            </a:r>
          </a:p>
          <a:p>
            <a:pPr algn="ctr"/>
            <a:r>
              <a:rPr lang="en-US" dirty="0" smtClean="0">
                <a:cs typeface="Symbol" charset="2"/>
              </a:rPr>
              <a:t>SUM ET</a:t>
            </a:r>
            <a:endParaRPr lang="en-US" dirty="0" smtClean="0"/>
          </a:p>
          <a:p>
            <a:pPr algn="ctr"/>
            <a:r>
              <a:rPr lang="en-US" dirty="0" smtClean="0"/>
              <a:t># Tracks</a:t>
            </a:r>
          </a:p>
          <a:p>
            <a:pPr algn="ctr"/>
            <a:r>
              <a:rPr lang="en-US" dirty="0" smtClean="0"/>
              <a:t>Centrality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1 Triggering:</a:t>
            </a:r>
            <a:br>
              <a:rPr lang="en-US" dirty="0" smtClean="0"/>
            </a:br>
            <a:r>
              <a:rPr lang="en-US" dirty="0" smtClean="0"/>
              <a:t>Et </a:t>
            </a:r>
            <a:r>
              <a:rPr lang="en-US" dirty="0" err="1" smtClean="0"/>
              <a:t>tu</a:t>
            </a:r>
            <a:r>
              <a:rPr lang="en-US" dirty="0" smtClean="0"/>
              <a:t>, inner detectors?!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727" y="2786057"/>
            <a:ext cx="4366111" cy="3084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4" y="2885531"/>
            <a:ext cx="4677300" cy="3023801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6399857" y="4401197"/>
            <a:ext cx="238894" cy="238922"/>
          </a:xfrm>
          <a:prstGeom prst="snip2Diag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21058259">
            <a:off x="2414091" y="4288023"/>
            <a:ext cx="427496" cy="8802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3451" y="165231"/>
            <a:ext cx="1481739" cy="23635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/>
              <a:t>Objects</a:t>
            </a:r>
          </a:p>
          <a:p>
            <a:pPr algn="ctr"/>
            <a:r>
              <a:rPr lang="en-US" dirty="0" smtClean="0">
                <a:cs typeface="Symbol" charset="2"/>
              </a:rPr>
              <a:t>e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g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  <a:p>
            <a:pPr algn="ctr"/>
            <a:r>
              <a:rPr lang="en-US" dirty="0" smtClean="0"/>
              <a:t>b-jets</a:t>
            </a:r>
          </a:p>
          <a:p>
            <a:pPr algn="ctr"/>
            <a:r>
              <a:rPr lang="en-US" dirty="0" smtClean="0"/>
              <a:t>jets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49099" y="142013"/>
            <a:ext cx="1481739" cy="17018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/>
              <a:t>Event Info</a:t>
            </a:r>
          </a:p>
          <a:p>
            <a:pPr algn="ctr"/>
            <a:r>
              <a:rPr lang="en-US" dirty="0" smtClean="0">
                <a:cs typeface="Symbol" charset="2"/>
              </a:rPr>
              <a:t>MET</a:t>
            </a:r>
          </a:p>
          <a:p>
            <a:pPr algn="ctr"/>
            <a:r>
              <a:rPr lang="en-US" dirty="0" smtClean="0">
                <a:cs typeface="Symbol" charset="2"/>
              </a:rPr>
              <a:t>SUM ET</a:t>
            </a:r>
            <a:endParaRPr lang="en-US" dirty="0" smtClean="0"/>
          </a:p>
          <a:p>
            <a:pPr algn="ctr"/>
            <a:r>
              <a:rPr lang="en-US" dirty="0" smtClean="0"/>
              <a:t># Tracks</a:t>
            </a:r>
          </a:p>
          <a:p>
            <a:pPr algn="ctr"/>
            <a:r>
              <a:rPr lang="en-US" dirty="0" smtClean="0"/>
              <a:t>Centrality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255"/>
          <a:stretch/>
        </p:blipFill>
        <p:spPr>
          <a:xfrm>
            <a:off x="0" y="2213182"/>
            <a:ext cx="4693650" cy="4147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1 Triggering:</a:t>
            </a:r>
            <a:br>
              <a:rPr lang="en-US" dirty="0" smtClean="0"/>
            </a:br>
            <a:r>
              <a:rPr lang="en-US" dirty="0" smtClean="0"/>
              <a:t>Calorimeter Granularity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43451" y="165231"/>
            <a:ext cx="1481739" cy="23635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/>
              <a:t>Objects</a:t>
            </a:r>
          </a:p>
          <a:p>
            <a:pPr algn="ctr"/>
            <a:r>
              <a:rPr lang="en-US" dirty="0" smtClean="0">
                <a:cs typeface="Symbol" charset="2"/>
              </a:rPr>
              <a:t>e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g</a:t>
            </a:r>
          </a:p>
          <a:p>
            <a:pPr algn="ctr"/>
            <a:r>
              <a:rPr lang="en-US" dirty="0" smtClean="0">
                <a:latin typeface="Symbol" charset="2"/>
                <a:cs typeface="Symbol" charset="2"/>
              </a:rPr>
              <a:t>t</a:t>
            </a:r>
          </a:p>
          <a:p>
            <a:pPr algn="ctr"/>
            <a:r>
              <a:rPr lang="en-US" dirty="0" smtClean="0"/>
              <a:t>b-jets</a:t>
            </a:r>
          </a:p>
          <a:p>
            <a:pPr algn="ctr"/>
            <a:r>
              <a:rPr lang="en-US" dirty="0" smtClean="0"/>
              <a:t>jets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49099" y="142013"/>
            <a:ext cx="1481739" cy="170183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/>
              <a:t>Event Info</a:t>
            </a:r>
          </a:p>
          <a:p>
            <a:pPr algn="ctr"/>
            <a:r>
              <a:rPr lang="en-US" dirty="0" smtClean="0">
                <a:cs typeface="Symbol" charset="2"/>
              </a:rPr>
              <a:t>MET</a:t>
            </a:r>
          </a:p>
          <a:p>
            <a:pPr algn="ctr"/>
            <a:r>
              <a:rPr lang="en-US" dirty="0" smtClean="0">
                <a:cs typeface="Symbol" charset="2"/>
              </a:rPr>
              <a:t>SUM ET</a:t>
            </a:r>
            <a:endParaRPr lang="en-US" dirty="0" smtClean="0"/>
          </a:p>
          <a:p>
            <a:pPr algn="ctr"/>
            <a:r>
              <a:rPr lang="en-US" dirty="0" smtClean="0"/>
              <a:t># Tracks</a:t>
            </a:r>
          </a:p>
          <a:p>
            <a:pPr algn="ctr"/>
            <a:r>
              <a:rPr lang="en-US" dirty="0" smtClean="0"/>
              <a:t>Centrality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1518" y="1843850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11" name="Picture 10" descr="Screen Shot 2014-08-11 at 6.01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57" y="3608977"/>
            <a:ext cx="4752843" cy="28646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62137" y="3017960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1 Triggering:</a:t>
            </a:r>
            <a:br>
              <a:rPr lang="en-US" dirty="0" smtClean="0"/>
            </a:br>
            <a:r>
              <a:rPr lang="en-US" dirty="0" smtClean="0"/>
              <a:t>Imposing Calorimeter Isolation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5578" y="1722753"/>
            <a:ext cx="739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Separating objects like electrons, photons and </a:t>
            </a:r>
            <a:r>
              <a:rPr lang="en-US" dirty="0" err="1" smtClean="0"/>
              <a:t>taus</a:t>
            </a:r>
            <a:r>
              <a:rPr lang="en-US" dirty="0" smtClean="0"/>
              <a:t> from the jet backgrounds</a:t>
            </a:r>
          </a:p>
          <a:p>
            <a:pPr algn="ctr"/>
            <a:r>
              <a:rPr lang="en-US" dirty="0" smtClean="0"/>
              <a:t>is helped by imposing isolation requirements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038600" y="4074825"/>
            <a:ext cx="1905000" cy="1905000"/>
            <a:chOff x="3962400" y="3733800"/>
            <a:chExt cx="1905000" cy="1905000"/>
          </a:xfrm>
        </p:grpSpPr>
        <p:sp>
          <p:nvSpPr>
            <p:cNvPr id="11" name="Cube 10"/>
            <p:cNvSpPr/>
            <p:nvPr/>
          </p:nvSpPr>
          <p:spPr>
            <a:xfrm>
              <a:off x="3962400" y="51054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4419600" y="51054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/>
            <p:cNvSpPr/>
            <p:nvPr/>
          </p:nvSpPr>
          <p:spPr>
            <a:xfrm>
              <a:off x="4876800" y="51054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/>
            <p:cNvSpPr/>
            <p:nvPr/>
          </p:nvSpPr>
          <p:spPr>
            <a:xfrm>
              <a:off x="5334000" y="51054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/>
            <p:cNvSpPr/>
            <p:nvPr/>
          </p:nvSpPr>
          <p:spPr>
            <a:xfrm>
              <a:off x="3962400" y="46482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4419600" y="46482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/>
            <p:cNvSpPr/>
            <p:nvPr/>
          </p:nvSpPr>
          <p:spPr>
            <a:xfrm>
              <a:off x="4876800" y="46482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/>
            <p:cNvSpPr/>
            <p:nvPr/>
          </p:nvSpPr>
          <p:spPr>
            <a:xfrm>
              <a:off x="5334000" y="46482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/>
            <p:cNvSpPr/>
            <p:nvPr/>
          </p:nvSpPr>
          <p:spPr>
            <a:xfrm>
              <a:off x="3962400" y="41910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/>
            <p:cNvSpPr/>
            <p:nvPr/>
          </p:nvSpPr>
          <p:spPr>
            <a:xfrm>
              <a:off x="4419600" y="4191000"/>
              <a:ext cx="533400" cy="533400"/>
            </a:xfrm>
            <a:prstGeom prst="cub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/>
            <p:cNvSpPr/>
            <p:nvPr/>
          </p:nvSpPr>
          <p:spPr>
            <a:xfrm>
              <a:off x="4876800" y="4191000"/>
              <a:ext cx="533400" cy="533400"/>
            </a:xfrm>
            <a:prstGeom prst="cub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/>
            <p:cNvSpPr/>
            <p:nvPr/>
          </p:nvSpPr>
          <p:spPr>
            <a:xfrm>
              <a:off x="5334000" y="41910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/>
            <p:cNvSpPr/>
            <p:nvPr/>
          </p:nvSpPr>
          <p:spPr>
            <a:xfrm>
              <a:off x="3962400" y="37338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4419600" y="37338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/>
            <p:cNvSpPr/>
            <p:nvPr/>
          </p:nvSpPr>
          <p:spPr>
            <a:xfrm>
              <a:off x="4876800" y="37338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/>
            <p:cNvSpPr/>
            <p:nvPr/>
          </p:nvSpPr>
          <p:spPr>
            <a:xfrm>
              <a:off x="5334000" y="3733800"/>
              <a:ext cx="533400" cy="5334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81800" y="4074825"/>
            <a:ext cx="1905000" cy="1905000"/>
            <a:chOff x="3962400" y="3733800"/>
            <a:chExt cx="1905000" cy="1905000"/>
          </a:xfrm>
          <a:solidFill>
            <a:srgbClr val="660066"/>
          </a:solidFill>
        </p:grpSpPr>
        <p:sp>
          <p:nvSpPr>
            <p:cNvPr id="28" name="Cube 27"/>
            <p:cNvSpPr/>
            <p:nvPr/>
          </p:nvSpPr>
          <p:spPr>
            <a:xfrm>
              <a:off x="3962400" y="51054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/>
            <p:cNvSpPr/>
            <p:nvPr/>
          </p:nvSpPr>
          <p:spPr>
            <a:xfrm>
              <a:off x="4419600" y="51054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/>
            <p:cNvSpPr/>
            <p:nvPr/>
          </p:nvSpPr>
          <p:spPr>
            <a:xfrm>
              <a:off x="4876800" y="51054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/>
            <p:cNvSpPr/>
            <p:nvPr/>
          </p:nvSpPr>
          <p:spPr>
            <a:xfrm>
              <a:off x="5334000" y="51054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/>
            <p:cNvSpPr/>
            <p:nvPr/>
          </p:nvSpPr>
          <p:spPr>
            <a:xfrm>
              <a:off x="3962400" y="46482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/>
            <p:cNvSpPr/>
            <p:nvPr/>
          </p:nvSpPr>
          <p:spPr>
            <a:xfrm>
              <a:off x="4419600" y="4648200"/>
              <a:ext cx="533400" cy="5334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/>
            <p:cNvSpPr/>
            <p:nvPr/>
          </p:nvSpPr>
          <p:spPr>
            <a:xfrm>
              <a:off x="4876800" y="4648200"/>
              <a:ext cx="533400" cy="5334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/>
            <p:cNvSpPr/>
            <p:nvPr/>
          </p:nvSpPr>
          <p:spPr>
            <a:xfrm>
              <a:off x="5334000" y="46482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3962400" y="41910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4419600" y="4191000"/>
              <a:ext cx="533400" cy="5334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/>
            <p:cNvSpPr/>
            <p:nvPr/>
          </p:nvSpPr>
          <p:spPr>
            <a:xfrm>
              <a:off x="4876800" y="4191000"/>
              <a:ext cx="533400" cy="5334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/>
            <p:cNvSpPr/>
            <p:nvPr/>
          </p:nvSpPr>
          <p:spPr>
            <a:xfrm>
              <a:off x="5334000" y="41910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/>
            <p:cNvSpPr/>
            <p:nvPr/>
          </p:nvSpPr>
          <p:spPr>
            <a:xfrm>
              <a:off x="3962400" y="37338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/>
            <p:cNvSpPr/>
            <p:nvPr/>
          </p:nvSpPr>
          <p:spPr>
            <a:xfrm>
              <a:off x="4419600" y="37338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/>
            <p:cNvSpPr/>
            <p:nvPr/>
          </p:nvSpPr>
          <p:spPr>
            <a:xfrm>
              <a:off x="4876800" y="37338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/>
            <p:cNvSpPr/>
            <p:nvPr/>
          </p:nvSpPr>
          <p:spPr>
            <a:xfrm>
              <a:off x="5334000" y="3733800"/>
              <a:ext cx="533400" cy="533400"/>
            </a:xfrm>
            <a:prstGeom prst="cub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10200" y="2550825"/>
            <a:ext cx="1752600" cy="1143000"/>
            <a:chOff x="5638800" y="2362200"/>
            <a:chExt cx="1752600" cy="1143000"/>
          </a:xfrm>
        </p:grpSpPr>
        <p:sp>
          <p:nvSpPr>
            <p:cNvPr id="45" name="Cube 44"/>
            <p:cNvSpPr/>
            <p:nvPr/>
          </p:nvSpPr>
          <p:spPr>
            <a:xfrm flipH="1">
              <a:off x="6248400" y="23622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/>
            <p:cNvSpPr/>
            <p:nvPr/>
          </p:nvSpPr>
          <p:spPr>
            <a:xfrm flipH="1">
              <a:off x="6248400" y="25908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/>
            <p:cNvSpPr/>
            <p:nvPr/>
          </p:nvSpPr>
          <p:spPr>
            <a:xfrm flipH="1">
              <a:off x="6248400" y="28194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/>
            <p:cNvSpPr/>
            <p:nvPr/>
          </p:nvSpPr>
          <p:spPr>
            <a:xfrm flipH="1">
              <a:off x="6248400" y="30480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/>
            <p:cNvSpPr/>
            <p:nvPr/>
          </p:nvSpPr>
          <p:spPr>
            <a:xfrm flipH="1">
              <a:off x="6324600" y="24384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/>
            <p:cNvSpPr/>
            <p:nvPr/>
          </p:nvSpPr>
          <p:spPr>
            <a:xfrm flipH="1">
              <a:off x="6324600" y="2667000"/>
              <a:ext cx="914400" cy="2286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/>
            <p:cNvSpPr/>
            <p:nvPr/>
          </p:nvSpPr>
          <p:spPr>
            <a:xfrm flipH="1">
              <a:off x="6324600" y="2895600"/>
              <a:ext cx="914400" cy="2286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/>
            <p:cNvSpPr/>
            <p:nvPr/>
          </p:nvSpPr>
          <p:spPr>
            <a:xfrm flipH="1">
              <a:off x="6324600" y="31242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/>
            <p:cNvSpPr/>
            <p:nvPr/>
          </p:nvSpPr>
          <p:spPr>
            <a:xfrm flipH="1">
              <a:off x="6400800" y="25146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/>
            <p:cNvSpPr/>
            <p:nvPr/>
          </p:nvSpPr>
          <p:spPr>
            <a:xfrm flipH="1">
              <a:off x="6400800" y="2743200"/>
              <a:ext cx="914400" cy="2286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/>
            <p:cNvSpPr/>
            <p:nvPr/>
          </p:nvSpPr>
          <p:spPr>
            <a:xfrm flipH="1">
              <a:off x="6400800" y="2971800"/>
              <a:ext cx="914400" cy="228600"/>
            </a:xfrm>
            <a:prstGeom prst="cub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/>
            <p:cNvSpPr/>
            <p:nvPr/>
          </p:nvSpPr>
          <p:spPr>
            <a:xfrm flipH="1">
              <a:off x="6400800" y="32004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ube 56"/>
            <p:cNvSpPr/>
            <p:nvPr/>
          </p:nvSpPr>
          <p:spPr>
            <a:xfrm flipH="1">
              <a:off x="6477000" y="25908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/>
            <p:cNvSpPr/>
            <p:nvPr/>
          </p:nvSpPr>
          <p:spPr>
            <a:xfrm flipH="1">
              <a:off x="6477000" y="28194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be 58"/>
            <p:cNvSpPr/>
            <p:nvPr/>
          </p:nvSpPr>
          <p:spPr>
            <a:xfrm flipH="1">
              <a:off x="6477000" y="30480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ube 59"/>
            <p:cNvSpPr/>
            <p:nvPr/>
          </p:nvSpPr>
          <p:spPr>
            <a:xfrm flipH="1">
              <a:off x="6477000" y="3276600"/>
              <a:ext cx="914400" cy="228600"/>
            </a:xfrm>
            <a:prstGeom prst="cub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ube 60"/>
            <p:cNvSpPr/>
            <p:nvPr/>
          </p:nvSpPr>
          <p:spPr>
            <a:xfrm flipH="1">
              <a:off x="5638800" y="23622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be 61"/>
            <p:cNvSpPr/>
            <p:nvPr/>
          </p:nvSpPr>
          <p:spPr>
            <a:xfrm flipH="1">
              <a:off x="5638800" y="25908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/>
            <p:cNvSpPr/>
            <p:nvPr/>
          </p:nvSpPr>
          <p:spPr>
            <a:xfrm flipH="1">
              <a:off x="5638800" y="28194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/>
            <p:cNvSpPr/>
            <p:nvPr/>
          </p:nvSpPr>
          <p:spPr>
            <a:xfrm flipH="1">
              <a:off x="5638800" y="30480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/>
            <p:cNvSpPr/>
            <p:nvPr/>
          </p:nvSpPr>
          <p:spPr>
            <a:xfrm flipH="1">
              <a:off x="5715000" y="24384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/>
            <p:nvPr/>
          </p:nvSpPr>
          <p:spPr>
            <a:xfrm flipH="1">
              <a:off x="5715000" y="2667000"/>
              <a:ext cx="457200" cy="228600"/>
            </a:xfrm>
            <a:prstGeom prst="cub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/>
            <p:cNvSpPr/>
            <p:nvPr/>
          </p:nvSpPr>
          <p:spPr>
            <a:xfrm flipH="1">
              <a:off x="5715000" y="28956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ube 67"/>
            <p:cNvSpPr/>
            <p:nvPr/>
          </p:nvSpPr>
          <p:spPr>
            <a:xfrm flipH="1">
              <a:off x="5715000" y="31242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/>
            <p:cNvSpPr/>
            <p:nvPr/>
          </p:nvSpPr>
          <p:spPr>
            <a:xfrm flipH="1">
              <a:off x="5791200" y="25146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69"/>
            <p:cNvSpPr/>
            <p:nvPr/>
          </p:nvSpPr>
          <p:spPr>
            <a:xfrm flipH="1">
              <a:off x="5791200" y="2743200"/>
              <a:ext cx="457200" cy="228600"/>
            </a:xfrm>
            <a:prstGeom prst="cub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ube 70"/>
            <p:cNvSpPr/>
            <p:nvPr/>
          </p:nvSpPr>
          <p:spPr>
            <a:xfrm flipH="1">
              <a:off x="5791200" y="29718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/>
            <p:cNvSpPr/>
            <p:nvPr/>
          </p:nvSpPr>
          <p:spPr>
            <a:xfrm flipH="1">
              <a:off x="5791200" y="32004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/>
            <p:cNvSpPr/>
            <p:nvPr/>
          </p:nvSpPr>
          <p:spPr>
            <a:xfrm flipH="1">
              <a:off x="5867400" y="25908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73"/>
            <p:cNvSpPr/>
            <p:nvPr/>
          </p:nvSpPr>
          <p:spPr>
            <a:xfrm flipH="1">
              <a:off x="5867400" y="28194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74"/>
            <p:cNvSpPr/>
            <p:nvPr/>
          </p:nvSpPr>
          <p:spPr>
            <a:xfrm flipH="1">
              <a:off x="5867400" y="30480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/>
            <p:cNvSpPr/>
            <p:nvPr/>
          </p:nvSpPr>
          <p:spPr>
            <a:xfrm flipH="1">
              <a:off x="5867400" y="3276600"/>
              <a:ext cx="457200" cy="228600"/>
            </a:xfrm>
            <a:prstGeom prst="cub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543193" y="2627025"/>
            <a:ext cx="171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EM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Trigger Towers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62800" y="2703225"/>
            <a:ext cx="171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0066"/>
                </a:solidFill>
              </a:rPr>
              <a:t>HAD</a:t>
            </a:r>
          </a:p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Trigger Towers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28845" y="4608225"/>
            <a:ext cx="1326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Threshold</a:t>
            </a:r>
          </a:p>
          <a:p>
            <a:pPr algn="ctr"/>
            <a:r>
              <a:rPr lang="en-US" i="1" dirty="0" smtClean="0"/>
              <a:t>Calculation</a:t>
            </a:r>
          </a:p>
          <a:p>
            <a:pPr algn="ctr"/>
            <a:r>
              <a:rPr lang="en-US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91000" y="5913885"/>
            <a:ext cx="1599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2 Adjacent EM</a:t>
            </a:r>
          </a:p>
          <a:p>
            <a:pPr algn="ctr"/>
            <a:r>
              <a:rPr lang="en-US" i="1" dirty="0" smtClean="0"/>
              <a:t>Trigger Towers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6934200" y="5903625"/>
            <a:ext cx="1797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2x2 HAD Towers</a:t>
            </a:r>
          </a:p>
          <a:p>
            <a:pPr algn="ctr"/>
            <a:r>
              <a:rPr lang="en-US" i="1" dirty="0"/>
              <a:t>b</a:t>
            </a:r>
            <a:r>
              <a:rPr lang="en-US" i="1" dirty="0" smtClean="0"/>
              <a:t>ehind them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353387" y="3265431"/>
            <a:ext cx="2544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endParaRPr lang="en-US" sz="800" dirty="0"/>
          </a:p>
          <a:p>
            <a:r>
              <a:rPr lang="en-US" dirty="0" smtClean="0"/>
              <a:t>The ATLAS L1 Tau Trigger</a:t>
            </a:r>
            <a:endParaRPr lang="en-US" dirty="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52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1 Triggering:</a:t>
            </a:r>
            <a:br>
              <a:rPr lang="en-US" dirty="0" smtClean="0"/>
            </a:br>
            <a:r>
              <a:rPr lang="en-US" dirty="0" smtClean="0"/>
              <a:t>Imposing Calorimeter Isolation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5578" y="1722753"/>
            <a:ext cx="739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Separating objects like electrons, photons and </a:t>
            </a:r>
            <a:r>
              <a:rPr lang="en-US" dirty="0" err="1" smtClean="0"/>
              <a:t>taus</a:t>
            </a:r>
            <a:r>
              <a:rPr lang="en-US" dirty="0" smtClean="0"/>
              <a:t> from the jet backgrounds</a:t>
            </a:r>
          </a:p>
          <a:p>
            <a:pPr algn="ctr"/>
            <a:r>
              <a:rPr lang="en-US" dirty="0" smtClean="0"/>
              <a:t>is helped by imposing isolation requirements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0629"/>
            <a:ext cx="4605005" cy="3309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75" y="2895963"/>
            <a:ext cx="189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Impact of pile-up?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3956" y="4258206"/>
            <a:ext cx="198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0 </a:t>
            </a:r>
            <a:r>
              <a:rPr lang="en-US" i="1" dirty="0" err="1" smtClean="0"/>
              <a:t>GeV</a:t>
            </a:r>
            <a:r>
              <a:rPr lang="en-US" i="1" dirty="0" smtClean="0"/>
              <a:t> in </a:t>
            </a:r>
            <a:r>
              <a:rPr lang="en-US" i="1" dirty="0" err="1" smtClean="0"/>
              <a:t>iso</a:t>
            </a:r>
            <a:r>
              <a:rPr lang="en-US" i="1" dirty="0" smtClean="0"/>
              <a:t> region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802419" y="3784202"/>
            <a:ext cx="24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/>
              <a:t> or </a:t>
            </a:r>
            <a:r>
              <a:rPr lang="en-US" i="1" dirty="0" smtClean="0">
                <a:solidFill>
                  <a:srgbClr val="0000FF"/>
                </a:solidFill>
              </a:rPr>
              <a:t>4</a:t>
            </a:r>
            <a:r>
              <a:rPr lang="en-US" i="1" dirty="0" smtClean="0"/>
              <a:t> </a:t>
            </a:r>
            <a:r>
              <a:rPr lang="en-US" i="1" dirty="0" err="1" smtClean="0"/>
              <a:t>GeV</a:t>
            </a:r>
            <a:r>
              <a:rPr lang="en-US" i="1" dirty="0" smtClean="0"/>
              <a:t> in </a:t>
            </a:r>
            <a:r>
              <a:rPr lang="en-US" i="1" dirty="0" err="1" smtClean="0"/>
              <a:t>iso</a:t>
            </a:r>
            <a:r>
              <a:rPr lang="en-US" i="1" dirty="0" smtClean="0"/>
              <a:t> region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315" y="3131129"/>
            <a:ext cx="4561112" cy="3277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1253" y="2433415"/>
            <a:ext cx="172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Reduction?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04162" y="2707363"/>
            <a:ext cx="358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16, </a:t>
            </a:r>
            <a:r>
              <a:rPr lang="en-US" dirty="0" smtClean="0">
                <a:solidFill>
                  <a:srgbClr val="FF0000"/>
                </a:solidFill>
              </a:rPr>
              <a:t>18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25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thresholds,</a:t>
            </a:r>
          </a:p>
          <a:p>
            <a:pPr algn="ctr"/>
            <a:r>
              <a:rPr lang="en-US" dirty="0" smtClean="0"/>
              <a:t>efficiencies for 30 – 100 </a:t>
            </a:r>
            <a:r>
              <a:rPr lang="en-US" dirty="0" err="1" smtClean="0"/>
              <a:t>GeV</a:t>
            </a:r>
            <a:r>
              <a:rPr lang="en-US" dirty="0" smtClean="0"/>
              <a:t> objects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0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1 Triggering:</a:t>
            </a:r>
            <a:br>
              <a:rPr lang="en-US" dirty="0" smtClean="0"/>
            </a:br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Calculation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1811" y="1996684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Differences with the offline in different eta slices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932"/>
            <a:ext cx="4840284" cy="3282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715" y="2929933"/>
            <a:ext cx="4840285" cy="328249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2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Pedagogy…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60" y="1629765"/>
            <a:ext cx="2540000" cy="2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4782" y="4533777"/>
            <a:ext cx="10190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apple</a:t>
            </a:r>
          </a:p>
          <a:p>
            <a:r>
              <a:rPr lang="en-US" sz="2400" dirty="0" smtClean="0"/>
              <a:t>friend</a:t>
            </a:r>
          </a:p>
          <a:p>
            <a:r>
              <a:rPr lang="en-US" sz="2400" dirty="0" smtClean="0"/>
              <a:t>cranky</a:t>
            </a:r>
          </a:p>
          <a:p>
            <a:r>
              <a:rPr lang="en-US" sz="2400" dirty="0" smtClean="0"/>
              <a:t>yellow</a:t>
            </a:r>
          </a:p>
          <a:p>
            <a:r>
              <a:rPr lang="en-US" sz="2400" dirty="0" smtClean="0"/>
              <a:t>breath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69581" y="4492125"/>
            <a:ext cx="10833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a_pl</a:t>
            </a:r>
            <a:r>
              <a:rPr lang="en-US" sz="2400" dirty="0" smtClean="0"/>
              <a:t>_ </a:t>
            </a:r>
          </a:p>
          <a:p>
            <a:r>
              <a:rPr lang="en-US" sz="2400" dirty="0" err="1" smtClean="0"/>
              <a:t>frie_d</a:t>
            </a:r>
            <a:endParaRPr lang="en-US" sz="2400" dirty="0" smtClean="0"/>
          </a:p>
          <a:p>
            <a:r>
              <a:rPr lang="en-US" sz="2400" dirty="0" err="1" smtClean="0"/>
              <a:t>c_anky</a:t>
            </a:r>
            <a:endParaRPr lang="en-US" sz="2400" dirty="0" smtClean="0"/>
          </a:p>
          <a:p>
            <a:r>
              <a:rPr lang="en-US" sz="2400" dirty="0" err="1" smtClean="0"/>
              <a:t>ye_lo</a:t>
            </a:r>
            <a:r>
              <a:rPr lang="en-US" sz="2400" dirty="0" smtClean="0"/>
              <a:t>_</a:t>
            </a:r>
          </a:p>
          <a:p>
            <a:r>
              <a:rPr lang="en-US" sz="2400" dirty="0" err="1" smtClean="0"/>
              <a:t>brea_h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1 Triggering</a:t>
            </a:r>
            <a:br>
              <a:rPr lang="en-US" dirty="0" smtClean="0"/>
            </a:br>
            <a:r>
              <a:rPr lang="en-US" dirty="0" smtClean="0"/>
              <a:t>Jets</a:t>
            </a:r>
            <a:endParaRPr lang="en-US" dirty="0"/>
          </a:p>
        </p:txBody>
      </p:sp>
      <p:pic>
        <p:nvPicPr>
          <p:cNvPr id="3" name="Picture 2" descr="Screen Shot 2014-08-11 at 6.51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95675"/>
            <a:ext cx="6540500" cy="4775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86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Missing ET</a:t>
            </a:r>
            <a:endParaRPr lang="en-US" dirty="0"/>
          </a:p>
        </p:txBody>
      </p:sp>
      <p:pic>
        <p:nvPicPr>
          <p:cNvPr id="4" name="Picture 3" descr="Screen Shot 2014-08-11 at 6.1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295400"/>
            <a:ext cx="5803900" cy="425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70" y="5725506"/>
            <a:ext cx="799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Corrections for </a:t>
            </a:r>
            <a:r>
              <a:rPr lang="en-US" dirty="0" err="1" smtClean="0"/>
              <a:t>muons</a:t>
            </a:r>
            <a:r>
              <a:rPr lang="en-US" dirty="0" smtClean="0"/>
              <a:t>, energy scale of clusters (physics objects), pile-up, …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11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"/>
            <a:ext cx="8229600" cy="479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L1 </a:t>
            </a:r>
            <a:r>
              <a:rPr lang="en-US" dirty="0" err="1" smtClean="0"/>
              <a:t>Muon</a:t>
            </a:r>
            <a:r>
              <a:rPr lang="en-US" dirty="0" smtClean="0"/>
              <a:t> Trigger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4" y="653891"/>
            <a:ext cx="4710487" cy="3194468"/>
          </a:xfrm>
          <a:prstGeom prst="rect">
            <a:avLst/>
          </a:prstGeom>
        </p:spPr>
      </p:pic>
      <p:pic>
        <p:nvPicPr>
          <p:cNvPr id="5" name="Picture 4" descr="Screen Shot 2014-08-11 at 6.48.3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/>
          <a:stretch/>
        </p:blipFill>
        <p:spPr>
          <a:xfrm>
            <a:off x="4589287" y="3124150"/>
            <a:ext cx="4427245" cy="3636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287" y="1483830"/>
            <a:ext cx="428971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ATLAS had an area without sufficient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shielding – shielding added before 2012 run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319376" y="1622154"/>
            <a:ext cx="1269911" cy="15089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01468" y="4911850"/>
            <a:ext cx="268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CMS improved assignment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of </a:t>
            </a:r>
            <a:r>
              <a:rPr lang="en-US" dirty="0" err="1" smtClean="0">
                <a:solidFill>
                  <a:schemeClr val="accent2"/>
                </a:solidFill>
              </a:rPr>
              <a:t>muon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p</a:t>
            </a:r>
            <a:r>
              <a:rPr lang="en-US" baseline="-25000" dirty="0" err="1" smtClean="0">
                <a:solidFill>
                  <a:schemeClr val="accent2"/>
                </a:solidFill>
              </a:rPr>
              <a:t>T</a:t>
            </a:r>
            <a:r>
              <a:rPr lang="en-US" dirty="0" smtClean="0">
                <a:solidFill>
                  <a:schemeClr val="accent2"/>
                </a:solidFill>
              </a:rPr>
              <a:t> for 2012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74659" y="4366832"/>
            <a:ext cx="1645758" cy="86818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7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"/>
            <a:ext cx="8229600" cy="479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L1 </a:t>
            </a:r>
            <a:r>
              <a:rPr lang="en-US" dirty="0" err="1" smtClean="0"/>
              <a:t>Muon</a:t>
            </a:r>
            <a:r>
              <a:rPr lang="en-US" dirty="0" smtClean="0"/>
              <a:t> Trigger: ATLAS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33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422" y="1962150"/>
            <a:ext cx="6350000" cy="4394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34723" y="1036637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RPC</a:t>
            </a:r>
            <a:r>
              <a:rPr lang="en-US" dirty="0" smtClean="0"/>
              <a:t>: Resistive Plate Chambers                       </a:t>
            </a:r>
            <a:r>
              <a:rPr lang="en-US" b="1" dirty="0" smtClean="0"/>
              <a:t>TGC</a:t>
            </a:r>
            <a:r>
              <a:rPr lang="en-US" dirty="0" smtClean="0"/>
              <a:t>: Thin Gap Chambers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34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"/>
            <a:ext cx="8229600" cy="479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L1 </a:t>
            </a:r>
            <a:r>
              <a:rPr lang="en-US" dirty="0" err="1" smtClean="0"/>
              <a:t>Muon</a:t>
            </a:r>
            <a:r>
              <a:rPr lang="en-US" dirty="0" smtClean="0"/>
              <a:t> Trigger: ATLAS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7" y="2113251"/>
            <a:ext cx="4154891" cy="3345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3326" y="932973"/>
            <a:ext cx="2156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Expect physics to be </a:t>
            </a:r>
          </a:p>
          <a:p>
            <a:pPr algn="ctr"/>
            <a:r>
              <a:rPr lang="en-US" dirty="0" smtClean="0"/>
              <a:t>symmetric in phi</a:t>
            </a:r>
          </a:p>
          <a:p>
            <a:pPr algn="ctr"/>
            <a:r>
              <a:rPr lang="en-US" dirty="0" smtClean="0"/>
              <a:t>(just gravity breaking</a:t>
            </a:r>
          </a:p>
          <a:p>
            <a:pPr algn="ctr"/>
            <a:r>
              <a:rPr lang="en-US" dirty="0" smtClean="0"/>
              <a:t>symmetry)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2019" y="5458540"/>
            <a:ext cx="350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“Feet”: ATLAS Mechanical Supports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399543" y="4224296"/>
            <a:ext cx="194380" cy="1114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593923" y="4224296"/>
            <a:ext cx="272133" cy="1114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364" y="2133302"/>
            <a:ext cx="4298652" cy="34405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58332" y="5433020"/>
            <a:ext cx="4202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Again, losses due to mechanical supports – </a:t>
            </a:r>
          </a:p>
          <a:p>
            <a:r>
              <a:rPr lang="en-US" dirty="0" smtClean="0"/>
              <a:t>areas where we do not have </a:t>
            </a:r>
            <a:r>
              <a:rPr lang="en-US" dirty="0" err="1" smtClean="0"/>
              <a:t>muon</a:t>
            </a:r>
            <a:r>
              <a:rPr lang="en-US" dirty="0" smtClean="0"/>
              <a:t> trigger</a:t>
            </a:r>
          </a:p>
          <a:p>
            <a:r>
              <a:rPr lang="en-US" dirty="0" smtClean="0"/>
              <a:t>instrumentation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64782" y="6407680"/>
            <a:ext cx="313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Efficiencies for &gt; 15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242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"/>
            <a:ext cx="8229600" cy="479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L1 </a:t>
            </a:r>
            <a:r>
              <a:rPr lang="en-US" dirty="0" err="1" smtClean="0"/>
              <a:t>Muon</a:t>
            </a:r>
            <a:r>
              <a:rPr lang="en-US" dirty="0" smtClean="0"/>
              <a:t> Trigger: ATLAS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782" y="1321789"/>
            <a:ext cx="5717833" cy="451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68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"/>
            <a:ext cx="8229600" cy="479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L1 </a:t>
            </a:r>
            <a:r>
              <a:rPr lang="en-US" dirty="0" err="1" smtClean="0"/>
              <a:t>Muon</a:t>
            </a:r>
            <a:r>
              <a:rPr lang="en-US" dirty="0" smtClean="0"/>
              <a:t> Trigger: ATLAS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782" y="1321789"/>
            <a:ext cx="5717833" cy="4512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68" y="1321789"/>
            <a:ext cx="2172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thresholds</a:t>
            </a:r>
          </a:p>
          <a:p>
            <a:r>
              <a:rPr lang="en-US" dirty="0" smtClean="0"/>
              <a:t>require coincidences</a:t>
            </a:r>
          </a:p>
          <a:p>
            <a:r>
              <a:rPr lang="en-US" dirty="0" smtClean="0"/>
              <a:t>in two RPC chambers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96358" y="1788198"/>
            <a:ext cx="3140687" cy="3369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968" y="3594472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thresholds</a:t>
            </a:r>
          </a:p>
          <a:p>
            <a:r>
              <a:rPr lang="en-US" dirty="0" smtClean="0"/>
              <a:t>require coincidences</a:t>
            </a:r>
          </a:p>
          <a:p>
            <a:r>
              <a:rPr lang="en-US" dirty="0" smtClean="0"/>
              <a:t>in three RPC chambers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96358" y="2513844"/>
            <a:ext cx="3866376" cy="163270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183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L1 Triggering</a:t>
            </a:r>
            <a:br>
              <a:rPr lang="en-US" dirty="0" smtClean="0"/>
            </a:br>
            <a:r>
              <a:rPr lang="en-US" dirty="0" smtClean="0"/>
              <a:t>Menus and Rates</a:t>
            </a:r>
            <a:endParaRPr lang="en-US" dirty="0"/>
          </a:p>
        </p:txBody>
      </p:sp>
      <p:pic>
        <p:nvPicPr>
          <p:cNvPr id="4" name="Picture 3" descr="Screen Shot 2014-08-11 at 6.5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94" y="2073375"/>
            <a:ext cx="5237259" cy="3606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3202" y="1754544"/>
            <a:ext cx="119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2012:</a:t>
            </a:r>
            <a:endParaRPr lang="en-US" dirty="0"/>
          </a:p>
        </p:txBody>
      </p:sp>
      <p:pic>
        <p:nvPicPr>
          <p:cNvPr id="6" name="Picture 5" descr="Screen Shot 2014-08-11 at 6.56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80" y="1754544"/>
            <a:ext cx="2590800" cy="393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3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12" y="145058"/>
            <a:ext cx="867870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ATLAS Performance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7" y="1160019"/>
            <a:ext cx="8319500" cy="56419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4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Level Trigger:</a:t>
            </a:r>
            <a:br>
              <a:rPr lang="en-US" dirty="0" smtClean="0"/>
            </a:br>
            <a:r>
              <a:rPr lang="en-US" dirty="0" smtClean="0"/>
              <a:t>Software Reconstruction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46" y="1810421"/>
            <a:ext cx="1886007" cy="1219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35" y="1670735"/>
            <a:ext cx="1923730" cy="135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169749"/>
            <a:ext cx="4420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 of Interest Information available at L2</a:t>
            </a:r>
          </a:p>
          <a:p>
            <a:r>
              <a:rPr lang="en-US" dirty="0" smtClean="0"/>
              <a:t>Full Event available at Event Filter (L3)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79519" y="3224835"/>
            <a:ext cx="198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event available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9" y="4078318"/>
            <a:ext cx="3272923" cy="2676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5047" y="3767258"/>
            <a:ext cx="174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CPU Farm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335" y="4998131"/>
            <a:ext cx="2159000" cy="162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7830" y="4074801"/>
            <a:ext cx="2730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What information does the </a:t>
            </a:r>
          </a:p>
          <a:p>
            <a:pPr algn="ctr"/>
            <a:r>
              <a:rPr lang="en-US" dirty="0" smtClean="0"/>
              <a:t>High Level Trigger need to</a:t>
            </a:r>
          </a:p>
          <a:p>
            <a:pPr algn="ctr"/>
            <a:r>
              <a:rPr lang="en-US" dirty="0" smtClean="0"/>
              <a:t>begin data-taking?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3600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0741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Trigger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Selects (filters) wanted </a:t>
            </a:r>
            <a:r>
              <a:rPr lang="en-US" dirty="0"/>
              <a:t>e</a:t>
            </a:r>
            <a:r>
              <a:rPr lang="en-US" dirty="0" smtClean="0"/>
              <a:t>vents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Data Acquisition 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Delivers and stores wanted events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Data </a:t>
            </a:r>
            <a:r>
              <a:rPr lang="en-US" b="1" dirty="0" smtClean="0"/>
              <a:t>Preparation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Prepares data for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8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Configuration Info to FARM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950108"/>
              </p:ext>
            </p:extLst>
          </p:nvPr>
        </p:nvGraphicFramePr>
        <p:xfrm>
          <a:off x="685800" y="3127295"/>
          <a:ext cx="7753350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icture" r:id="rId3" imgW="7765012" imgH="3411626" progId="Word.Picture.8">
                  <p:embed/>
                </p:oleObj>
              </mc:Choice>
              <mc:Fallback>
                <p:oleObj name="Picture" r:id="rId3" imgW="7765012" imgH="3411626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127295"/>
                        <a:ext cx="7753350" cy="340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6285" y="1417638"/>
            <a:ext cx="70828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LHC is delivering stable collisions, you have chosen the trigger menu</a:t>
            </a:r>
          </a:p>
          <a:p>
            <a:r>
              <a:rPr lang="en-US" dirty="0" smtClean="0"/>
              <a:t>that you want to use, your CPU farm is eagerly awaiting your instructions, </a:t>
            </a:r>
          </a:p>
          <a:p>
            <a:r>
              <a:rPr lang="en-US" dirty="0" smtClean="0"/>
              <a:t>you hit RUN.  </a:t>
            </a:r>
          </a:p>
          <a:p>
            <a:endParaRPr lang="en-US" dirty="0"/>
          </a:p>
          <a:p>
            <a:r>
              <a:rPr lang="en-US" dirty="0" smtClean="0"/>
              <a:t>. . .</a:t>
            </a:r>
          </a:p>
          <a:p>
            <a:endParaRPr lang="en-US" dirty="0"/>
          </a:p>
          <a:p>
            <a:r>
              <a:rPr lang="en-US" dirty="0" smtClean="0"/>
              <a:t>        And wait 45 minutes?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4031" y="3127295"/>
            <a:ext cx="22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Database Proxy</a:t>
            </a:r>
          </a:p>
          <a:p>
            <a:r>
              <a:rPr lang="en-US" dirty="0" smtClean="0"/>
              <a:t>for HLT Farm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4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Prescales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48" y="1420951"/>
            <a:ext cx="2210668" cy="173008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9545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Luminosity Profile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08" y="4281372"/>
            <a:ext cx="3306946" cy="2576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124" y="3935365"/>
            <a:ext cx="272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the course of a year…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637" y="4012733"/>
            <a:ext cx="3787738" cy="2840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2694" y="3912905"/>
            <a:ext cx="263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the course of a run…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55022" y="1576446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poor man’s rate reduction</a:t>
            </a:r>
          </a:p>
          <a:p>
            <a:pPr algn="ctr"/>
            <a:r>
              <a:rPr lang="en-US" dirty="0" smtClean="0"/>
              <a:t>or</a:t>
            </a:r>
          </a:p>
          <a:p>
            <a:pPr algn="ctr"/>
            <a:r>
              <a:rPr lang="en-US" dirty="0" smtClean="0"/>
              <a:t>providing back-up triggers for analysis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59" y="1773051"/>
            <a:ext cx="3533122" cy="392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Trigger Menu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44483"/>
            <a:ext cx="5436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Level 1 has hardware limitations</a:t>
            </a:r>
          </a:p>
          <a:p>
            <a:r>
              <a:rPr lang="en-US" dirty="0"/>
              <a:t>	</a:t>
            </a:r>
            <a:r>
              <a:rPr lang="en-US" dirty="0" smtClean="0"/>
              <a:t>96 items for ATLAS – results in some compromises!</a:t>
            </a:r>
          </a:p>
          <a:p>
            <a:endParaRPr lang="en-US" dirty="0"/>
          </a:p>
          <a:p>
            <a:r>
              <a:rPr lang="en-US" dirty="0" smtClean="0"/>
              <a:t>In 2011 running, ATLAS had 300 trigger chains.  </a:t>
            </a:r>
          </a:p>
          <a:p>
            <a:r>
              <a:rPr lang="en-US" dirty="0" smtClean="0"/>
              <a:t>In 2012 there were 700.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487871" y="1773051"/>
            <a:ext cx="2062036" cy="8802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n>
                  <a:solidFill>
                    <a:schemeClr val="tx1"/>
                  </a:solidFill>
                </a:ln>
              </a:rPr>
              <a:t>Low threshold, non-isolated leptons, please!</a:t>
            </a:r>
            <a:endParaRPr lang="en-US" sz="1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19" y="3592003"/>
            <a:ext cx="4840813" cy="2943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1380" y="3272970"/>
            <a:ext cx="201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rate allocation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3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Triggering on the Higgs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2" y="1798202"/>
            <a:ext cx="4355608" cy="4355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449" y="2213171"/>
            <a:ext cx="4350394" cy="3262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8219" y="1575811"/>
            <a:ext cx="177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Production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77058" y="194514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Decay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0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Pick one production mode (VH) and one decay mode (tau pairs)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5" y="1851782"/>
            <a:ext cx="4169065" cy="3788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315" y="2008485"/>
            <a:ext cx="4505592" cy="3501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025" y="6116157"/>
            <a:ext cx="33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Eran</a:t>
            </a:r>
            <a:r>
              <a:rPr lang="en-US" dirty="0" smtClean="0"/>
              <a:t> Rea for Diagrams!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4147" y="2487929"/>
            <a:ext cx="53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13821" y="2008485"/>
            <a:ext cx="44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5456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add in possible cascade decays…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Screen Shot 2014-08-11 at 10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127"/>
            <a:ext cx="9144000" cy="406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0838" y="5987018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Examples from </a:t>
            </a:r>
            <a:r>
              <a:rPr lang="en-US" dirty="0"/>
              <a:t>Adam </a:t>
            </a:r>
            <a:r>
              <a:rPr lang="en-US" dirty="0" err="1" smtClean="0"/>
              <a:t>Falkowski’s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17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Performance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9358" y="1814114"/>
            <a:ext cx="426270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Operations</a:t>
            </a:r>
          </a:p>
          <a:p>
            <a:r>
              <a:rPr lang="en-US" dirty="0"/>
              <a:t>	</a:t>
            </a:r>
            <a:r>
              <a:rPr lang="en-US" dirty="0" err="1" smtClean="0"/>
              <a:t>Deadtime</a:t>
            </a:r>
            <a:r>
              <a:rPr lang="en-US" dirty="0" smtClean="0"/>
              <a:t>, busy, run start/stop</a:t>
            </a:r>
          </a:p>
          <a:p>
            <a:endParaRPr lang="en-US" dirty="0" smtClean="0"/>
          </a:p>
          <a:p>
            <a:r>
              <a:rPr lang="en-US" dirty="0" smtClean="0"/>
              <a:t>Algorithms </a:t>
            </a:r>
          </a:p>
          <a:p>
            <a:r>
              <a:rPr lang="en-US" dirty="0"/>
              <a:t>	</a:t>
            </a:r>
            <a:r>
              <a:rPr lang="en-US" dirty="0" smtClean="0"/>
              <a:t>Timing</a:t>
            </a:r>
          </a:p>
          <a:p>
            <a:r>
              <a:rPr lang="en-US" dirty="0" smtClean="0"/>
              <a:t>	Efficiency</a:t>
            </a:r>
          </a:p>
          <a:p>
            <a:r>
              <a:rPr lang="en-US" dirty="0" smtClean="0"/>
              <a:t>	Purity</a:t>
            </a:r>
          </a:p>
          <a:p>
            <a:r>
              <a:rPr lang="en-US" dirty="0"/>
              <a:t>	</a:t>
            </a:r>
            <a:r>
              <a:rPr lang="en-US" dirty="0" smtClean="0"/>
              <a:t>Response to Instantaneous Luminosity</a:t>
            </a:r>
          </a:p>
          <a:p>
            <a:r>
              <a:rPr lang="en-US" dirty="0"/>
              <a:t>	</a:t>
            </a:r>
            <a:r>
              <a:rPr lang="en-US" dirty="0" smtClean="0"/>
              <a:t>Response to pile-up</a:t>
            </a:r>
          </a:p>
          <a:p>
            <a:endParaRPr lang="en-US" dirty="0"/>
          </a:p>
          <a:p>
            <a:r>
              <a:rPr lang="en-US" dirty="0" smtClean="0"/>
              <a:t>Physics</a:t>
            </a:r>
          </a:p>
          <a:p>
            <a:r>
              <a:rPr lang="en-US" dirty="0"/>
              <a:t>	</a:t>
            </a:r>
            <a:r>
              <a:rPr lang="en-US" dirty="0" smtClean="0"/>
              <a:t>Were the triggers used in analyses?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08" y="2358171"/>
            <a:ext cx="2861560" cy="21118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1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156" r="10983" b="13352"/>
          <a:stretch/>
        </p:blipFill>
        <p:spPr>
          <a:xfrm>
            <a:off x="0" y="854212"/>
            <a:ext cx="4221266" cy="3862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480" y="274638"/>
            <a:ext cx="38143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2012 ATLAS</a:t>
            </a:r>
            <a:br>
              <a:rPr lang="en-US" dirty="0" smtClean="0"/>
            </a:b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937" y="2750477"/>
            <a:ext cx="5716063" cy="4107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4201" y="189186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Running and not busy: 94.4 %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9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480" y="274638"/>
            <a:ext cx="38143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2012 ATLAS</a:t>
            </a:r>
            <a:br>
              <a:rPr lang="en-US" dirty="0" smtClean="0"/>
            </a:b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50" y="0"/>
            <a:ext cx="467196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0829" y="2241727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(Sobering) event size coming out of </a:t>
            </a:r>
          </a:p>
          <a:p>
            <a:pPr algn="ctr"/>
            <a:r>
              <a:rPr lang="en-US" dirty="0" smtClean="0"/>
              <a:t>SFO (HLT/DAQ) as a function</a:t>
            </a:r>
          </a:p>
          <a:p>
            <a:pPr algn="ctr"/>
            <a:r>
              <a:rPr lang="en-US" dirty="0" smtClean="0"/>
              <a:t>of pile-up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97" y="4457538"/>
            <a:ext cx="2543056" cy="18305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5797" y="3811207"/>
            <a:ext cx="262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Still, much less than the</a:t>
            </a:r>
          </a:p>
          <a:p>
            <a:pPr algn="ctr"/>
            <a:r>
              <a:rPr lang="en-US" dirty="0" smtClean="0"/>
              <a:t>O(100) MB at ALICE </a:t>
            </a:r>
            <a:r>
              <a:rPr lang="en-US" dirty="0" err="1" smtClean="0"/>
              <a:t>pb-pb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4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3" y="546754"/>
            <a:ext cx="875645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(ATLAS)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6454" b="-1"/>
          <a:stretch/>
        </p:blipFill>
        <p:spPr>
          <a:xfrm>
            <a:off x="0" y="1930736"/>
            <a:ext cx="9144000" cy="374072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2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676"/>
            <a:ext cx="8229600" cy="53099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ALICE</a:t>
            </a:r>
          </a:p>
          <a:p>
            <a:pPr marL="457200" lvl="1" indent="0">
              <a:buNone/>
            </a:pPr>
            <a:r>
              <a:rPr lang="en-US" dirty="0" smtClean="0"/>
              <a:t>Technical </a:t>
            </a:r>
            <a:r>
              <a:rPr lang="en-US" dirty="0"/>
              <a:t>Design Report </a:t>
            </a:r>
            <a:r>
              <a:rPr lang="en-US" dirty="0">
                <a:hlinkClick r:id="rId2"/>
              </a:rPr>
              <a:t>https://edms.cern.ch/document/456354/</a:t>
            </a:r>
            <a:r>
              <a:rPr lang="en-US" dirty="0" smtClean="0">
                <a:hlinkClick r:id="rId2"/>
              </a:rPr>
              <a:t>2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endParaRPr lang="en-US" sz="1100" dirty="0"/>
          </a:p>
          <a:p>
            <a:pPr marL="457200" lvl="1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b="1" dirty="0" smtClean="0"/>
              <a:t>ATLAS</a:t>
            </a:r>
          </a:p>
          <a:p>
            <a:pPr marL="457200" lvl="1" indent="0">
              <a:buNone/>
            </a:pPr>
            <a:r>
              <a:rPr lang="en-US" dirty="0" smtClean="0"/>
              <a:t>ATLAS HLT, DAQ and DCS Technical </a:t>
            </a:r>
            <a:r>
              <a:rPr lang="en-US" dirty="0"/>
              <a:t>Design </a:t>
            </a:r>
            <a:r>
              <a:rPr lang="en-US" dirty="0" smtClean="0"/>
              <a:t>Report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://atlas-proj-hltdaqdcs-tdr.web.cern.ch/atlas-proj-hltdaqdcs-tdr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Overall ATLAS Technical </a:t>
            </a:r>
            <a:r>
              <a:rPr lang="en-US" dirty="0"/>
              <a:t>Design Report </a:t>
            </a:r>
            <a:r>
              <a:rPr lang="en-US" dirty="0">
                <a:hlinkClick r:id="rId4"/>
              </a:rPr>
              <a:t>http://atlas.web.cern.ch/Atlas/GROUPS/PHYSICS/TDR/</a:t>
            </a:r>
            <a:r>
              <a:rPr lang="en-US" dirty="0" smtClean="0">
                <a:hlinkClick r:id="rId4"/>
              </a:rPr>
              <a:t>access.html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endParaRPr lang="en-US" sz="1300" dirty="0" smtClean="0"/>
          </a:p>
          <a:p>
            <a:pPr marL="457200" lvl="1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b="1" dirty="0" smtClean="0"/>
              <a:t>CMS</a:t>
            </a:r>
          </a:p>
          <a:p>
            <a:pPr marL="457200" lvl="1" indent="0">
              <a:buNone/>
            </a:pPr>
            <a:r>
              <a:rPr lang="en-US" dirty="0" smtClean="0"/>
              <a:t>Trigger System Technical Design Report </a:t>
            </a:r>
            <a:r>
              <a:rPr lang="en-US" dirty="0" smtClean="0">
                <a:hlinkClick r:id="rId5"/>
              </a:rPr>
              <a:t>https://cds.cern.ch/record/706847/files/cer-002248791.pdf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Software and Detector Technical Design Report </a:t>
            </a:r>
            <a:r>
              <a:rPr lang="en-US" dirty="0" smtClean="0">
                <a:hlinkClick r:id="rId6"/>
              </a:rPr>
              <a:t>https://cds.cern.ch/record/922757/files/lhcc-2006-001.pdf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sz="1300" dirty="0" smtClean="0"/>
              <a:t> </a:t>
            </a:r>
          </a:p>
          <a:p>
            <a:pPr marL="457200" lvl="1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b="1" dirty="0" err="1" smtClean="0"/>
              <a:t>LHCb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dirty="0" smtClean="0"/>
              <a:t>Trigger System Technical Design Report </a:t>
            </a:r>
            <a:r>
              <a:rPr lang="en-US" dirty="0" smtClean="0">
                <a:hlinkClick r:id="rId7"/>
              </a:rPr>
              <a:t>http://cds.cern.ch/record/630828/files/lhcc-2003-031.pdf</a:t>
            </a:r>
            <a:r>
              <a:rPr lang="en-US" dirty="0" smtClean="0"/>
              <a:t> </a:t>
            </a:r>
          </a:p>
          <a:p>
            <a:pPr marL="457200" lvl="1" indent="0">
              <a:buNone/>
            </a:pPr>
            <a:r>
              <a:rPr lang="en-US" dirty="0" smtClean="0"/>
              <a:t>Technical Design Report </a:t>
            </a:r>
            <a:r>
              <a:rPr lang="en-US" dirty="0" smtClean="0">
                <a:hlinkClick r:id="rId8"/>
              </a:rPr>
              <a:t>http://cds.cern.ch/record/630827/files/lhcc-2003-030.pdf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Algorithm Performance:</a:t>
            </a:r>
            <a:br>
              <a:rPr lang="en-US" dirty="0" smtClean="0"/>
            </a:br>
            <a:r>
              <a:rPr lang="en-US" dirty="0" smtClean="0"/>
              <a:t>Tag and Probe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76409" y="4200425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2164078" y="4405898"/>
            <a:ext cx="509157" cy="1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06875" y="4175454"/>
            <a:ext cx="5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e/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22468" y="4207577"/>
            <a:ext cx="5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e/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012883" y="4408093"/>
            <a:ext cx="509157" cy="169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706875" y="4200425"/>
            <a:ext cx="521672" cy="376484"/>
          </a:xfrm>
          <a:prstGeom prst="roundRect">
            <a:avLst/>
          </a:prstGeom>
          <a:noFill/>
          <a:ln w="317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6295" y="3442660"/>
            <a:ext cx="240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Tag: passes trigger</a:t>
            </a:r>
          </a:p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tight identification cuts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13" name="Picture 12" descr="Screen Shot 2014-08-11 at 9.4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99" y="1691716"/>
            <a:ext cx="3838139" cy="37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61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Performance:</a:t>
            </a:r>
            <a:br>
              <a:rPr lang="en-US" dirty="0" smtClean="0"/>
            </a:br>
            <a:r>
              <a:rPr lang="en-US" dirty="0" smtClean="0"/>
              <a:t>Tag and Probe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51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76409" y="4205607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2164078" y="4411080"/>
            <a:ext cx="509157" cy="1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06875" y="4180636"/>
            <a:ext cx="5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e/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22468" y="4212759"/>
            <a:ext cx="5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e/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012883" y="4413275"/>
            <a:ext cx="509157" cy="169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706875" y="4205607"/>
            <a:ext cx="521672" cy="376484"/>
          </a:xfrm>
          <a:prstGeom prst="roundRect">
            <a:avLst/>
          </a:prstGeom>
          <a:noFill/>
          <a:ln w="317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6295" y="3447842"/>
            <a:ext cx="240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Tag: passes trigger</a:t>
            </a:r>
          </a:p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tight identification cuts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7536" y="4849962"/>
            <a:ext cx="2344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Require </a:t>
            </a:r>
            <a:r>
              <a:rPr lang="en-US" b="1" dirty="0" err="1" smtClean="0">
                <a:solidFill>
                  <a:schemeClr val="tx2"/>
                </a:solidFill>
              </a:rPr>
              <a:t>ee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/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mm</a:t>
            </a:r>
            <a:r>
              <a:rPr lang="en-US" b="1" dirty="0" smtClean="0">
                <a:solidFill>
                  <a:schemeClr val="tx2"/>
                </a:solidFill>
              </a:rPr>
              <a:t> pair to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- have opposite charge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- give Z mass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rot="16200000" flipV="1">
            <a:off x="2323446" y="4313483"/>
            <a:ext cx="267871" cy="805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59924" y="4582091"/>
            <a:ext cx="814140" cy="267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Screen Shot 2014-08-11 at 9.4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99" y="1691716"/>
            <a:ext cx="3838139" cy="37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Shot 2014-08-11 at 9.4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99" y="1691716"/>
            <a:ext cx="3838139" cy="3786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Performance:</a:t>
            </a:r>
            <a:br>
              <a:rPr lang="en-US" dirty="0" smtClean="0"/>
            </a:br>
            <a:r>
              <a:rPr lang="en-US" dirty="0" smtClean="0"/>
              <a:t>Tag and Probe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52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76409" y="4205607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2164078" y="4411080"/>
            <a:ext cx="509157" cy="1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06875" y="4180636"/>
            <a:ext cx="5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e/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22468" y="4212759"/>
            <a:ext cx="5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e/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012883" y="4413275"/>
            <a:ext cx="509157" cy="169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706875" y="4205607"/>
            <a:ext cx="521672" cy="376484"/>
          </a:xfrm>
          <a:prstGeom prst="roundRect">
            <a:avLst/>
          </a:prstGeom>
          <a:noFill/>
          <a:ln w="3175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6295" y="3447842"/>
            <a:ext cx="240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Tag: passes trigger</a:t>
            </a:r>
          </a:p>
          <a:p>
            <a:pPr algn="ctr"/>
            <a:r>
              <a:rPr lang="en-US" b="1" dirty="0" smtClean="0">
                <a:solidFill>
                  <a:srgbClr val="660066"/>
                </a:solidFill>
              </a:rPr>
              <a:t>tight identification cuts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87536" y="4849962"/>
            <a:ext cx="2344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Require </a:t>
            </a:r>
            <a:r>
              <a:rPr lang="en-US" b="1" dirty="0" err="1" smtClean="0">
                <a:solidFill>
                  <a:schemeClr val="tx2"/>
                </a:solidFill>
              </a:rPr>
              <a:t>ee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/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mm</a:t>
            </a:r>
            <a:r>
              <a:rPr lang="en-US" b="1" dirty="0" smtClean="0">
                <a:solidFill>
                  <a:schemeClr val="tx2"/>
                </a:solidFill>
              </a:rPr>
              <a:t> pair to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- have opposite charge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- give Z mass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rot="16200000" flipV="1">
            <a:off x="2323446" y="4313483"/>
            <a:ext cx="267871" cy="805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59924" y="4582091"/>
            <a:ext cx="814140" cy="267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27864" y="3447842"/>
            <a:ext cx="23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Probe: unbiased object</a:t>
            </a:r>
          </a:p>
          <a:p>
            <a:pPr algn="ctr"/>
            <a:r>
              <a:rPr lang="en-US" b="1" dirty="0">
                <a:solidFill>
                  <a:srgbClr val="800000"/>
                </a:solidFill>
              </a:rPr>
              <a:t>w</a:t>
            </a:r>
            <a:r>
              <a:rPr lang="en-US" b="1" dirty="0" smtClean="0">
                <a:solidFill>
                  <a:srgbClr val="800000"/>
                </a:solidFill>
              </a:rPr>
              <a:t>ith known ID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22468" y="4212759"/>
            <a:ext cx="521672" cy="369332"/>
          </a:xfrm>
          <a:prstGeom prst="roundRect">
            <a:avLst/>
          </a:prstGeom>
          <a:noFill/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4959" y="6116157"/>
            <a:ext cx="406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Can even do this for </a:t>
            </a:r>
            <a:r>
              <a:rPr lang="en-US" dirty="0" err="1" smtClean="0"/>
              <a:t>hadronic</a:t>
            </a:r>
            <a:r>
              <a:rPr lang="en-US" dirty="0" smtClean="0"/>
              <a:t> tau decays!</a:t>
            </a:r>
          </a:p>
          <a:p>
            <a:pPr algn="ctr"/>
            <a:r>
              <a:rPr lang="en-US" dirty="0" smtClean="0"/>
              <a:t>What about high </a:t>
            </a:r>
            <a:r>
              <a:rPr lang="en-US" dirty="0" err="1" smtClean="0"/>
              <a:t>pT</a:t>
            </a:r>
            <a:r>
              <a:rPr lang="en-US" dirty="0" smtClean="0"/>
              <a:t>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274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0781" y="1658619"/>
            <a:ext cx="588284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Data Preparation and analysis</a:t>
            </a:r>
          </a:p>
          <a:p>
            <a:endParaRPr lang="en-US" sz="2800" dirty="0"/>
          </a:p>
          <a:p>
            <a:r>
              <a:rPr lang="en-US" sz="2800" dirty="0" smtClean="0"/>
              <a:t>What keeps trigger people up at night?</a:t>
            </a:r>
          </a:p>
          <a:p>
            <a:endParaRPr lang="en-US" sz="2800" dirty="0"/>
          </a:p>
          <a:p>
            <a:r>
              <a:rPr lang="en-US" sz="2800" dirty="0" smtClean="0"/>
              <a:t>Trigger/DAQ upgrades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340305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Really?  All that documentation?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397" y="1911374"/>
            <a:ext cx="3108080" cy="2331060"/>
          </a:xfrm>
          <a:prstGeom prst="rect">
            <a:avLst/>
          </a:prstGeom>
        </p:spPr>
      </p:pic>
      <p:pic>
        <p:nvPicPr>
          <p:cNvPr id="6" name="Picture 5" descr="Screen Shot 2014-08-09 at 11.4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1870"/>
            <a:ext cx="9144000" cy="1682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2418" y="1898799"/>
            <a:ext cx="36871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TDRs represent just a fraction</a:t>
            </a:r>
          </a:p>
          <a:p>
            <a:r>
              <a:rPr lang="en-US" dirty="0" smtClean="0"/>
              <a:t>of the information available.</a:t>
            </a:r>
          </a:p>
          <a:p>
            <a:endParaRPr lang="en-US" dirty="0"/>
          </a:p>
          <a:p>
            <a:r>
              <a:rPr lang="en-US" dirty="0" smtClean="0"/>
              <a:t>Beware the differences between </a:t>
            </a:r>
          </a:p>
          <a:p>
            <a:r>
              <a:rPr lang="en-US" dirty="0" smtClean="0"/>
              <a:t>design and implementation – always</a:t>
            </a:r>
          </a:p>
          <a:p>
            <a:r>
              <a:rPr lang="en-US" dirty="0" smtClean="0"/>
              <a:t>best to find performance documents.</a:t>
            </a:r>
          </a:p>
          <a:p>
            <a:endParaRPr lang="en-US" dirty="0"/>
          </a:p>
          <a:p>
            <a:r>
              <a:rPr lang="en-US" dirty="0" smtClean="0"/>
              <a:t>Some of the text may be juicier than </a:t>
            </a:r>
          </a:p>
          <a:p>
            <a:r>
              <a:rPr lang="en-US" dirty="0" smtClean="0"/>
              <a:t>you expect…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3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32" y="-59837"/>
            <a:ext cx="7603127" cy="992721"/>
          </a:xfrm>
        </p:spPr>
        <p:txBody>
          <a:bodyPr>
            <a:normAutofit/>
          </a:bodyPr>
          <a:lstStyle/>
          <a:p>
            <a:r>
              <a:rPr lang="en-US" dirty="0" smtClean="0"/>
              <a:t>Designing a Trigger/DAQ System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04935" y="937926"/>
            <a:ext cx="3696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The specific: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“Constraints </a:t>
            </a:r>
            <a:r>
              <a:rPr lang="en-US" dirty="0">
                <a:solidFill>
                  <a:schemeClr val="accent1"/>
                </a:solidFill>
              </a:rPr>
              <a:t>of floor space and cooling capacity</a:t>
            </a:r>
            <a:r>
              <a:rPr lang="en-US" dirty="0" smtClean="0">
                <a:solidFill>
                  <a:schemeClr val="accent1"/>
                </a:solidFill>
              </a:rPr>
              <a:t>, in </a:t>
            </a:r>
            <a:r>
              <a:rPr lang="en-US" dirty="0">
                <a:solidFill>
                  <a:schemeClr val="accent1"/>
                </a:solidFill>
              </a:rPr>
              <a:t>particular in the underground </a:t>
            </a:r>
            <a:r>
              <a:rPr lang="en-US" dirty="0" smtClean="0">
                <a:solidFill>
                  <a:schemeClr val="accent1"/>
                </a:solidFill>
              </a:rPr>
              <a:t>experimental cavern </a:t>
            </a:r>
            <a:r>
              <a:rPr lang="en-US" dirty="0">
                <a:solidFill>
                  <a:schemeClr val="accent1"/>
                </a:solidFill>
              </a:rPr>
              <a:t>and adjoining service rooms, limit </a:t>
            </a:r>
            <a:r>
              <a:rPr lang="en-US" dirty="0" smtClean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chemeClr val="accent1"/>
                </a:solidFill>
              </a:rPr>
              <a:t>number of racks available to the HLT/DAQ system</a:t>
            </a:r>
            <a:r>
              <a:rPr lang="en-US" dirty="0" smtClean="0">
                <a:solidFill>
                  <a:schemeClr val="accent1"/>
                </a:solidFill>
              </a:rPr>
              <a:t>.” </a:t>
            </a:r>
          </a:p>
          <a:p>
            <a:r>
              <a:rPr lang="en-US" dirty="0" smtClean="0"/>
              <a:t>ATLAS DAQ TDR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0935" y="950884"/>
            <a:ext cx="4454031" cy="5586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The Incomplete Standard List of Questions</a:t>
            </a:r>
          </a:p>
          <a:p>
            <a:r>
              <a:rPr lang="en-US" dirty="0" smtClean="0"/>
              <a:t>Physics: </a:t>
            </a:r>
            <a:r>
              <a:rPr lang="en-US" dirty="0" smtClean="0">
                <a:solidFill>
                  <a:srgbClr val="4F81BD"/>
                </a:solidFill>
              </a:rPr>
              <a:t>What measurements do I want to do with the detector?</a:t>
            </a:r>
          </a:p>
          <a:p>
            <a:endParaRPr lang="en-US" sz="800" dirty="0"/>
          </a:p>
          <a:p>
            <a:r>
              <a:rPr lang="en-US" dirty="0" smtClean="0"/>
              <a:t>Accelerator Conditions: </a:t>
            </a:r>
            <a:r>
              <a:rPr lang="en-US" dirty="0" smtClean="0">
                <a:solidFill>
                  <a:srgbClr val="4F81BD"/>
                </a:solidFill>
              </a:rPr>
              <a:t>How much time between collisions? How many overlapping interactions?  Radiation doses to electronics?</a:t>
            </a:r>
          </a:p>
          <a:p>
            <a:endParaRPr lang="en-US" sz="800" dirty="0"/>
          </a:p>
          <a:p>
            <a:r>
              <a:rPr lang="en-US" dirty="0" smtClean="0"/>
              <a:t>Detector: </a:t>
            </a:r>
            <a:r>
              <a:rPr lang="en-US" dirty="0" smtClean="0">
                <a:solidFill>
                  <a:srgbClr val="4F81BD"/>
                </a:solidFill>
              </a:rPr>
              <a:t>Number of channels? Length of time for readout of each sub-detector?</a:t>
            </a:r>
          </a:p>
          <a:p>
            <a:endParaRPr lang="en-US" sz="800" dirty="0"/>
          </a:p>
          <a:p>
            <a:r>
              <a:rPr lang="en-US" dirty="0" smtClean="0"/>
              <a:t>Hardware capabilities: </a:t>
            </a:r>
            <a:r>
              <a:rPr lang="en-US" dirty="0" smtClean="0">
                <a:solidFill>
                  <a:srgbClr val="4F81BD"/>
                </a:solidFill>
              </a:rPr>
              <a:t>How many menu items? What algorithms are fast enough?</a:t>
            </a:r>
          </a:p>
          <a:p>
            <a:endParaRPr lang="en-US" sz="800" dirty="0"/>
          </a:p>
          <a:p>
            <a:r>
              <a:rPr lang="en-US" dirty="0" smtClean="0"/>
              <a:t>Software Constraints:</a:t>
            </a:r>
            <a:r>
              <a:rPr lang="en-US" dirty="0" smtClean="0">
                <a:solidFill>
                  <a:srgbClr val="4F81BD"/>
                </a:solidFill>
              </a:rPr>
              <a:t> How long do the algorithms take to run?  How much information do they need for reasonable performance?</a:t>
            </a:r>
          </a:p>
          <a:p>
            <a:endParaRPr lang="en-US" sz="800" dirty="0"/>
          </a:p>
          <a:p>
            <a:r>
              <a:rPr lang="en-US" dirty="0" smtClean="0"/>
              <a:t>Political and budget constraints: </a:t>
            </a:r>
            <a:r>
              <a:rPr lang="en-US" dirty="0" smtClean="0">
                <a:solidFill>
                  <a:srgbClr val="4F81BD"/>
                </a:solidFill>
              </a:rPr>
              <a:t>Which group/country builds what? How much </a:t>
            </a:r>
          </a:p>
          <a:p>
            <a:r>
              <a:rPr lang="en-US" dirty="0" smtClean="0">
                <a:solidFill>
                  <a:srgbClr val="4F81BD"/>
                </a:solidFill>
              </a:rPr>
              <a:t>will it cost?</a:t>
            </a:r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039" y="4023728"/>
            <a:ext cx="3009887" cy="23282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7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Staged-Approach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675525"/>
            <a:ext cx="5511800" cy="367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138" y="1159249"/>
            <a:ext cx="741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Successive layers of triggers, with more complete information and more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658675"/>
            <a:ext cx="2254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Hardware Triggers</a:t>
            </a:r>
          </a:p>
          <a:p>
            <a:pPr algn="ctr"/>
            <a:r>
              <a:rPr lang="en-US" dirty="0" smtClean="0"/>
              <a:t>with local information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3987" y="5570651"/>
            <a:ext cx="2040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Software Triggers</a:t>
            </a:r>
          </a:p>
          <a:p>
            <a:pPr algn="ctr"/>
            <a:r>
              <a:rPr lang="en-US" dirty="0" smtClean="0"/>
              <a:t>with more time and</a:t>
            </a:r>
          </a:p>
          <a:p>
            <a:pPr algn="ctr"/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0078" y="5570651"/>
            <a:ext cx="1372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Reject early</a:t>
            </a:r>
          </a:p>
          <a:p>
            <a:pPr algn="ctr"/>
            <a:r>
              <a:rPr lang="en-US" b="1" dirty="0" smtClean="0"/>
              <a:t>and</a:t>
            </a:r>
          </a:p>
          <a:p>
            <a:pPr algn="ctr"/>
            <a:r>
              <a:rPr lang="en-US" b="1" dirty="0" smtClean="0"/>
              <a:t>reject often!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49863" y="5994591"/>
            <a:ext cx="76725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2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1" y="2149736"/>
            <a:ext cx="4315256" cy="3162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56" y="2359448"/>
            <a:ext cx="4077138" cy="27180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B8B6-091F-444D-91F7-761527B762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6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6783</TotalTime>
  <Words>1551</Words>
  <Application>Microsoft Macintosh PowerPoint</Application>
  <PresentationFormat>On-screen Show (4:3)</PresentationFormat>
  <Paragraphs>435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Microsoft Word Picture</vt:lpstr>
      <vt:lpstr>Triggers, Data Acquisition and Data Processing: Part 1</vt:lpstr>
      <vt:lpstr>Definitions</vt:lpstr>
      <vt:lpstr>A Note On Pedagogy…</vt:lpstr>
      <vt:lpstr>Definitions</vt:lpstr>
      <vt:lpstr>Documentation</vt:lpstr>
      <vt:lpstr>Really?  All that documentation?</vt:lpstr>
      <vt:lpstr>Designing a Trigger/DAQ System</vt:lpstr>
      <vt:lpstr>A Staged-Approach</vt:lpstr>
      <vt:lpstr>ALICE</vt:lpstr>
      <vt:lpstr>ALICE Trigger/DAQ Design</vt:lpstr>
      <vt:lpstr>PowerPoint Presentation</vt:lpstr>
      <vt:lpstr>Field Guide: Reading the flow Diagrams</vt:lpstr>
      <vt:lpstr>PowerPoint Presentation</vt:lpstr>
      <vt:lpstr>PowerPoint Presentation</vt:lpstr>
      <vt:lpstr>ALICE Tracking on GPUs (Graphics Processing Unit)</vt:lpstr>
      <vt:lpstr>ATLAS</vt:lpstr>
      <vt:lpstr>ATLAS 3-Level Trigger System</vt:lpstr>
      <vt:lpstr>PowerPoint Presentation</vt:lpstr>
      <vt:lpstr>PowerPoint Presentation</vt:lpstr>
      <vt:lpstr>CMS: The Two-Level Trigger</vt:lpstr>
      <vt:lpstr>PowerPoint Presentation</vt:lpstr>
      <vt:lpstr>LHCb</vt:lpstr>
      <vt:lpstr>PowerPoint Presentation</vt:lpstr>
      <vt:lpstr>Trigger Selection: Object- vs. Event- Based</vt:lpstr>
      <vt:lpstr>Level 1 Triggering: Et tu, inner detectors?!</vt:lpstr>
      <vt:lpstr>Level 1 Triggering: Calorimeter Granularity</vt:lpstr>
      <vt:lpstr>Level 1 Triggering: Imposing Calorimeter Isolation</vt:lpstr>
      <vt:lpstr>Level 1 Triggering: Imposing Calorimeter Isolation</vt:lpstr>
      <vt:lpstr>Level 1 Triggering: ET Calculation</vt:lpstr>
      <vt:lpstr>Level 1 Triggering Jets</vt:lpstr>
      <vt:lpstr>L1 Missing ET</vt:lpstr>
      <vt:lpstr>L1 Muon Trigger</vt:lpstr>
      <vt:lpstr>L1 Muon Trigger: ATLAS</vt:lpstr>
      <vt:lpstr>L1 Muon Trigger: ATLAS</vt:lpstr>
      <vt:lpstr>L1 Muon Trigger: ATLAS</vt:lpstr>
      <vt:lpstr>L1 Muon Trigger: ATLAS</vt:lpstr>
      <vt:lpstr>L1 Triggering Menus and Rates</vt:lpstr>
      <vt:lpstr>ATLAS Performance</vt:lpstr>
      <vt:lpstr>High Level Trigger: Software Reconstruction</vt:lpstr>
      <vt:lpstr>Getting Configuration Info to FARM</vt:lpstr>
      <vt:lpstr>Prescales</vt:lpstr>
      <vt:lpstr>Building a Trigger Menu</vt:lpstr>
      <vt:lpstr>Case Study: Triggering on the Higgs</vt:lpstr>
      <vt:lpstr>Pick one production mode (VH) and one decay mode (tau pairs)</vt:lpstr>
      <vt:lpstr>and add in possible cascade decays…</vt:lpstr>
      <vt:lpstr>Evaluating Performance</vt:lpstr>
      <vt:lpstr>2012 ATLAS Performance</vt:lpstr>
      <vt:lpstr>2012 ATLAS Performance</vt:lpstr>
      <vt:lpstr>Performance (ATLAS)</vt:lpstr>
      <vt:lpstr>Measuring Algorithm Performance: Tag and Probe</vt:lpstr>
      <vt:lpstr>Measuring Performance: Tag and Probe</vt:lpstr>
      <vt:lpstr>Measuring Performance: Tag and Probe</vt:lpstr>
      <vt:lpstr>Tomorrow…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Triggers, Data Acquisition and Data Processing</dc:title>
  <dc:creator>User</dc:creator>
  <cp:lastModifiedBy>User</cp:lastModifiedBy>
  <cp:revision>76</cp:revision>
  <dcterms:created xsi:type="dcterms:W3CDTF">2014-07-24T16:50:22Z</dcterms:created>
  <dcterms:modified xsi:type="dcterms:W3CDTF">2014-08-11T17:06:11Z</dcterms:modified>
</cp:coreProperties>
</file>