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2" r:id="rId3"/>
    <p:sldId id="273" r:id="rId4"/>
    <p:sldId id="274" r:id="rId5"/>
    <p:sldId id="275" r:id="rId6"/>
    <p:sldId id="276" r:id="rId7"/>
    <p:sldId id="279" r:id="rId8"/>
    <p:sldId id="280" r:id="rId9"/>
    <p:sldId id="281" r:id="rId10"/>
    <p:sldId id="277" r:id="rId11"/>
    <p:sldId id="278" r:id="rId12"/>
    <p:sldId id="282" r:id="rId13"/>
    <p:sldId id="283" r:id="rId14"/>
    <p:sldId id="284" r:id="rId15"/>
    <p:sldId id="286" r:id="rId16"/>
    <p:sldId id="287" r:id="rId17"/>
    <p:sldId id="288" r:id="rId18"/>
    <p:sldId id="317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5" r:id="rId34"/>
    <p:sldId id="306" r:id="rId35"/>
    <p:sldId id="307" r:id="rId36"/>
    <p:sldId id="308" r:id="rId37"/>
    <p:sldId id="311" r:id="rId38"/>
    <p:sldId id="312" r:id="rId39"/>
    <p:sldId id="313" r:id="rId40"/>
    <p:sldId id="314" r:id="rId41"/>
    <p:sldId id="315" r:id="rId42"/>
    <p:sldId id="316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22438" autoAdjust="0"/>
    <p:restoredTop sz="86420" autoAdjust="0"/>
  </p:normalViewPr>
  <p:slideViewPr>
    <p:cSldViewPr snapToGrid="0" snapToObjects="1">
      <p:cViewPr varScale="1">
        <p:scale>
          <a:sx n="89" d="100"/>
          <a:sy n="89" d="100"/>
        </p:scale>
        <p:origin x="-1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E550434-7E75-6D44-8717-2BA6B912C3B9}" type="datetime1">
              <a:rPr lang="en-US"/>
              <a:pPr>
                <a:defRPr/>
              </a:pPr>
              <a:t>8/18/14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6B8C299-AC14-7541-8E25-CB08A2E3A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72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DE173F-A679-C24F-B85A-E2F20604A4DA}" type="datetime1">
              <a:rPr lang="en-US"/>
              <a:pPr>
                <a:defRPr/>
              </a:pPr>
              <a:t>8/18/14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996B354-83B4-1141-9415-04A6F3E37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3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7DA2F-34D1-EE41-A93C-99682C7D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322D2-77CB-164C-8DB3-B90CAE46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4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A2DC-5B82-2E44-A846-95B4AD33F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9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90156-3C62-B946-887C-1945A8963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B0A9F-3BE6-C34E-89C7-FE0F76449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E2885-11A4-2144-94A8-48337DC8C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519AE-0362-CD45-96FA-5DD98B26F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F9146-9956-5047-9D39-09073768D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2A064-92C5-844E-91ED-70CD60CEF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51C52-9A3B-3645-B958-4353E3A6D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6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ABCE4-BDE0-A643-A47C-2E2497FD3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5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</a:defRPr>
            </a:lvl1pPr>
          </a:lstStyle>
          <a:p>
            <a:pPr>
              <a:defRPr/>
            </a:pPr>
            <a:fld id="{DF5348B4-9D0C-244B-8834-E1F4ED5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112713"/>
          </a:xfrm>
          <a:prstGeom prst="rect">
            <a:avLst/>
          </a:prstGeom>
          <a:gradFill rotWithShape="0">
            <a:gsLst>
              <a:gs pos="0">
                <a:srgbClr val="35007D"/>
              </a:gs>
              <a:gs pos="50000">
                <a:srgbClr val="6D00FF"/>
              </a:gs>
              <a:gs pos="100000">
                <a:srgbClr val="35007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 sz="1800">
              <a:latin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/>
          <a:ea typeface="ＭＳ Ｐゴシック" pitchFamily="-97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wmf"/><Relationship Id="rId7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AtlasPublic/WebHome%23Combined_Performance_Groups_Simu" TargetMode="External"/><Relationship Id="rId4" Type="http://schemas.openxmlformats.org/officeDocument/2006/relationships/hyperlink" Target="http://cms.web.cern.ch/org/cms-papers-and-results" TargetMode="External"/><Relationship Id="rId5" Type="http://schemas.openxmlformats.org/officeDocument/2006/relationships/hyperlink" Target="https://twiki.cern.ch/twiki/bin/view/ALICEpublic/ALICEPublicResults%23Physics_Working_Group_PP" TargetMode="External"/><Relationship Id="rId6" Type="http://schemas.openxmlformats.org/officeDocument/2006/relationships/hyperlink" Target="http://lhcbproject.web.cern.ch/lhcbproject/CDS/cgi-bin/index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fnal.gov/sessionDisplay.py?sessionId=11&amp;confId=561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1783116"/>
            <a:ext cx="7772400" cy="1920789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latin typeface="Calibri" charset="0"/>
                <a:ea typeface="ＭＳ Ｐゴシック" charset="0"/>
              </a:rPr>
              <a:t>Event Reconstruction</a:t>
            </a:r>
            <a:r>
              <a:rPr lang="en-US" sz="4800" b="1" dirty="0">
                <a:latin typeface="Calibri" charset="0"/>
                <a:ea typeface="ＭＳ Ｐゴシック" charset="0"/>
              </a:rPr>
              <a:t> </a:t>
            </a:r>
            <a:r>
              <a:rPr lang="en-US" sz="4800" b="1" dirty="0" smtClean="0">
                <a:latin typeface="Calibri" charset="0"/>
                <a:ea typeface="ＭＳ Ｐゴシック" charset="0"/>
              </a:rPr>
              <a:t>and Particle Identification</a:t>
            </a:r>
            <a:br>
              <a:rPr lang="en-US" sz="4800" b="1" dirty="0" smtClean="0">
                <a:latin typeface="Calibri" charset="0"/>
                <a:ea typeface="ＭＳ Ｐゴシック" charset="0"/>
              </a:rPr>
            </a:br>
            <a:r>
              <a:rPr lang="en-US" sz="2400" b="1" dirty="0" smtClean="0">
                <a:solidFill>
                  <a:schemeClr val="bg2"/>
                </a:solidFill>
                <a:latin typeface="Calibri" charset="0"/>
                <a:ea typeface="ＭＳ Ｐゴシック" charset="0"/>
              </a:rPr>
              <a:t>Part Two</a:t>
            </a:r>
            <a:endParaRPr lang="en-US" sz="4800" b="1" dirty="0">
              <a:solidFill>
                <a:schemeClr val="bg2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822450" y="5732635"/>
            <a:ext cx="5862638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kern="0" dirty="0" smtClean="0">
                <a:latin typeface="Calibri" charset="0"/>
                <a:ea typeface="ＭＳ Ｐゴシック" charset="-128"/>
                <a:cs typeface="Calibri"/>
              </a:rPr>
              <a:t>Hadron Collider Physics Summer </a:t>
            </a:r>
            <a:r>
              <a:rPr lang="en-US" kern="0" dirty="0" smtClean="0">
                <a:latin typeface="Calibri" charset="0"/>
                <a:ea typeface="ＭＳ Ｐゴシック" charset="-128"/>
                <a:cs typeface="Calibri"/>
              </a:rPr>
              <a:t>School</a:t>
            </a:r>
            <a:endParaRPr lang="en-US" kern="0" dirty="0">
              <a:latin typeface="Calibri" charset="0"/>
              <a:ea typeface="ＭＳ Ｐゴシック" charset="-128"/>
              <a:cs typeface="Calibri"/>
            </a:endParaRPr>
          </a:p>
          <a:p>
            <a:pPr algn="ctr" defTabSz="914400">
              <a:spcBef>
                <a:spcPct val="20000"/>
              </a:spcBef>
              <a:defRPr/>
            </a:pPr>
            <a:r>
              <a:rPr lang="en-US" kern="0" dirty="0" smtClean="0">
                <a:latin typeface="Calibri" charset="0"/>
                <a:ea typeface="ＭＳ Ｐゴシック" charset="-128"/>
                <a:cs typeface="Calibri"/>
              </a:rPr>
              <a:t>August 21, 2014</a:t>
            </a:r>
            <a:endParaRPr lang="en-US" kern="0" dirty="0">
              <a:latin typeface="Calibri" charset="0"/>
              <a:ea typeface="ＭＳ Ｐゴシック" charset="-128"/>
              <a:cs typeface="Calibri"/>
            </a:endParaRPr>
          </a:p>
        </p:txBody>
      </p:sp>
      <p:pic>
        <p:nvPicPr>
          <p:cNvPr id="6" name="Picture 11" descr="ATLAS_NoText_475x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32" y="4488412"/>
            <a:ext cx="13906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412_2.jp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1670050" y="3873237"/>
            <a:ext cx="5862638" cy="155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00FF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b="1" dirty="0" smtClean="0">
                <a:latin typeface="Calibri" charset="0"/>
                <a:ea typeface="ＭＳ Ｐゴシック" charset="0"/>
              </a:rPr>
              <a:t>Jason Nielsen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Calibri" charset="0"/>
                <a:ea typeface="ＭＳ Ｐゴシック" charset="0"/>
              </a:rPr>
              <a:t>Santa Cruz Institute for Particle Physics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Calibri" charset="0"/>
                <a:ea typeface="ＭＳ Ｐゴシック" charset="0"/>
              </a:rPr>
              <a:t>University of California, Santa Cruz</a:t>
            </a:r>
          </a:p>
        </p:txBody>
      </p:sp>
      <p:pic>
        <p:nvPicPr>
          <p:cNvPr id="3" name="Picture 2" descr="Redwood_Trees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"/>
          <a:stretch/>
        </p:blipFill>
        <p:spPr>
          <a:xfrm>
            <a:off x="-73406" y="2994378"/>
            <a:ext cx="1895856" cy="38184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Electron/Photon</a:t>
            </a:r>
            <a:r>
              <a:rPr lang="en-US" baseline="0" dirty="0" smtClean="0"/>
              <a:t> </a:t>
            </a:r>
            <a:r>
              <a:rPr lang="en-US" baseline="0" dirty="0" smtClean="0"/>
              <a:t>ID: Shower </a:t>
            </a:r>
            <a:r>
              <a:rPr lang="en-US" baseline="0" dirty="0" smtClean="0"/>
              <a:t>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74" y="838200"/>
            <a:ext cx="4656852" cy="5638800"/>
          </a:xfrm>
        </p:spPr>
        <p:txBody>
          <a:bodyPr/>
          <a:lstStyle/>
          <a:p>
            <a:r>
              <a:rPr lang="en-US" dirty="0" smtClean="0"/>
              <a:t>CMS has unique feature: ECAL shower is inside strong B field</a:t>
            </a:r>
          </a:p>
          <a:p>
            <a:pPr lvl="1"/>
            <a:r>
              <a:rPr lang="en-US" dirty="0" smtClean="0"/>
              <a:t>Electrons/positrons in shower are spread into a long cluster in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</a:p>
          <a:p>
            <a:r>
              <a:rPr lang="en-US" dirty="0" smtClean="0"/>
              <a:t>Simple clusters around local maxima are merged into </a:t>
            </a:r>
            <a:r>
              <a:rPr lang="en-US" i="1" dirty="0" err="1" smtClean="0"/>
              <a:t>s</a:t>
            </a:r>
            <a:r>
              <a:rPr lang="en-US" i="1" dirty="0" err="1" smtClean="0"/>
              <a:t>uperclusters</a:t>
            </a:r>
            <a:r>
              <a:rPr lang="en-US" i="1" dirty="0" smtClean="0"/>
              <a:t> </a:t>
            </a:r>
            <a:r>
              <a:rPr lang="en-US" dirty="0" smtClean="0"/>
              <a:t>of variable size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size information as discriminant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 descr="Screen Shot 2014-08-20 at 10.4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21" y="3823323"/>
            <a:ext cx="4680079" cy="3051386"/>
          </a:xfrm>
          <a:prstGeom prst="rect">
            <a:avLst/>
          </a:prstGeom>
        </p:spPr>
      </p:pic>
      <p:grpSp>
        <p:nvGrpSpPr>
          <p:cNvPr id="9" name="Group 40"/>
          <p:cNvGrpSpPr>
            <a:grpSpLocks noChangeAspect="1"/>
          </p:cNvGrpSpPr>
          <p:nvPr/>
        </p:nvGrpSpPr>
        <p:grpSpPr bwMode="auto">
          <a:xfrm>
            <a:off x="5281717" y="830981"/>
            <a:ext cx="3144350" cy="3055176"/>
            <a:chOff x="6400800" y="1066800"/>
            <a:chExt cx="2643188" cy="256857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066800"/>
              <a:ext cx="1593850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Freeform 5"/>
            <p:cNvSpPr>
              <a:spLocks noChangeArrowheads="1"/>
            </p:cNvSpPr>
            <p:nvPr/>
          </p:nvSpPr>
          <p:spPr bwMode="auto">
            <a:xfrm>
              <a:off x="7162800" y="1905000"/>
              <a:ext cx="914400" cy="1600200"/>
            </a:xfrm>
            <a:custGeom>
              <a:avLst/>
              <a:gdLst>
                <a:gd name="T0" fmla="*/ 2147483647 w 984"/>
                <a:gd name="T1" fmla="*/ 2147483647 h 1728"/>
                <a:gd name="T2" fmla="*/ 2147483647 w 984"/>
                <a:gd name="T3" fmla="*/ 2147483647 h 1728"/>
                <a:gd name="T4" fmla="*/ 2147483647 w 984"/>
                <a:gd name="T5" fmla="*/ 2147483647 h 1728"/>
                <a:gd name="T6" fmla="*/ 2147483647 w 984"/>
                <a:gd name="T7" fmla="*/ 2147483647 h 1728"/>
                <a:gd name="T8" fmla="*/ 2147483647 w 984"/>
                <a:gd name="T9" fmla="*/ 2147483647 h 1728"/>
                <a:gd name="T10" fmla="*/ 0 w 984"/>
                <a:gd name="T11" fmla="*/ 0 h 1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4"/>
                <a:gd name="T19" fmla="*/ 0 h 1728"/>
                <a:gd name="T20" fmla="*/ 984 w 984"/>
                <a:gd name="T21" fmla="*/ 1728 h 17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4" h="1728">
                  <a:moveTo>
                    <a:pt x="960" y="1728"/>
                  </a:moveTo>
                  <a:cubicBezTo>
                    <a:pt x="972" y="1564"/>
                    <a:pt x="984" y="1400"/>
                    <a:pt x="960" y="1248"/>
                  </a:cubicBezTo>
                  <a:cubicBezTo>
                    <a:pt x="936" y="1096"/>
                    <a:pt x="880" y="952"/>
                    <a:pt x="816" y="816"/>
                  </a:cubicBezTo>
                  <a:cubicBezTo>
                    <a:pt x="752" y="680"/>
                    <a:pt x="680" y="552"/>
                    <a:pt x="576" y="432"/>
                  </a:cubicBezTo>
                  <a:cubicBezTo>
                    <a:pt x="472" y="312"/>
                    <a:pt x="288" y="168"/>
                    <a:pt x="192" y="96"/>
                  </a:cubicBezTo>
                  <a:cubicBezTo>
                    <a:pt x="96" y="24"/>
                    <a:pt x="32" y="16"/>
                    <a:pt x="0" y="0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086600" y="3276600"/>
              <a:ext cx="77152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 charset="0"/>
                </a:rPr>
                <a:t>Pixels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8077200" y="2209800"/>
              <a:ext cx="966788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 charset="0"/>
                </a:rPr>
                <a:t>Tracker</a:t>
              </a:r>
            </a:p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 charset="0"/>
                </a:rPr>
                <a:t>Strips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400800" y="1752600"/>
              <a:ext cx="392113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 charset="0"/>
                </a:rPr>
                <a:t>E</a:t>
              </a:r>
              <a:r>
                <a:rPr lang="en-GB" sz="1800" baseline="-25000">
                  <a:solidFill>
                    <a:srgbClr val="000000"/>
                  </a:solidFill>
                  <a:latin typeface="Trebuchet MS" charset="0"/>
                </a:rPr>
                <a:t>T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7467600" y="2819400"/>
              <a:ext cx="39687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 charset="0"/>
                </a:rPr>
                <a:t>p</a:t>
              </a:r>
              <a:r>
                <a:rPr lang="en-GB" sz="1800" baseline="-25000">
                  <a:solidFill>
                    <a:srgbClr val="000000"/>
                  </a:solidFill>
                  <a:latin typeface="Trebuchet MS" charset="0"/>
                </a:rPr>
                <a:t>T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78486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80010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81534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81534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80010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78486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 rot="-2280000">
              <a:off x="7848600" y="3124200"/>
              <a:ext cx="3810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 rot="-2280000">
              <a:off x="7848600" y="2968625"/>
              <a:ext cx="384175" cy="7937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 rot="-2280000">
              <a:off x="7845425" y="2819400"/>
              <a:ext cx="384175" cy="7937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 flipV="1">
              <a:off x="7391400" y="1600200"/>
              <a:ext cx="533400" cy="1066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1"/>
            <p:cNvGrpSpPr>
              <a:grpSpLocks/>
            </p:cNvGrpSpPr>
            <p:nvPr/>
          </p:nvGrpSpPr>
          <p:grpSpPr bwMode="auto">
            <a:xfrm>
              <a:off x="8286750" y="2895600"/>
              <a:ext cx="476250" cy="358775"/>
              <a:chOff x="5364" y="2256"/>
              <a:chExt cx="300" cy="226"/>
            </a:xfrm>
          </p:grpSpPr>
          <p:sp>
            <p:nvSpPr>
              <p:cNvPr id="29" name="Oval 22"/>
              <p:cNvSpPr>
                <a:spLocks noChangeArrowheads="1"/>
              </p:cNvSpPr>
              <p:nvPr/>
            </p:nvSpPr>
            <p:spPr bwMode="auto">
              <a:xfrm>
                <a:off x="5520" y="2310"/>
                <a:ext cx="144" cy="144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7000"/>
                  </a:lnSpc>
                  <a:buFont typeface="Arial" charset="0"/>
                  <a:buNone/>
                </a:pPr>
                <a:endParaRPr lang="en-US" sz="1800">
                  <a:latin typeface="Trebuchet MS" charset="0"/>
                </a:endParaRPr>
              </a:p>
            </p:txBody>
          </p:sp>
          <p:sp>
            <p:nvSpPr>
              <p:cNvPr id="30" name="Text Box 23"/>
              <p:cNvSpPr txBox="1">
                <a:spLocks noChangeArrowheads="1"/>
              </p:cNvSpPr>
              <p:nvPr/>
            </p:nvSpPr>
            <p:spPr bwMode="auto">
              <a:xfrm>
                <a:off x="5496" y="2256"/>
                <a:ext cx="14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7000"/>
                  </a:lnSpc>
                  <a:spcBef>
                    <a:spcPct val="50000"/>
                  </a:spcBef>
                  <a:buFont typeface="Arial" charset="0"/>
                  <a:buNone/>
                </a:pPr>
                <a:r>
                  <a:rPr lang="en-US" sz="1800">
                    <a:latin typeface="Trebuchet MS" charset="0"/>
                  </a:rPr>
                  <a:t>•</a:t>
                </a:r>
              </a:p>
            </p:txBody>
          </p:sp>
          <p:graphicFrame>
            <p:nvGraphicFramePr>
              <p:cNvPr id="31" name="Object 3"/>
              <p:cNvGraphicFramePr>
                <a:graphicFrameLocks noChangeAspect="1"/>
              </p:cNvGraphicFramePr>
              <p:nvPr/>
            </p:nvGraphicFramePr>
            <p:xfrm>
              <a:off x="5364" y="2258"/>
              <a:ext cx="156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7" name="Equation" r:id="rId5" imgW="152280" imgH="203040" progId="Equation.3">
                      <p:embed/>
                    </p:oleObj>
                  </mc:Choice>
                  <mc:Fallback>
                    <p:oleObj name="Equation" r:id="rId5" imgW="1522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" y="2258"/>
                            <a:ext cx="156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32" name="Picture 31" descr="phiwidth_barrel_mva_com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0" y="3886156"/>
            <a:ext cx="2971843" cy="29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ID: Shower Shape Variables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 descr="Screen Shot 2014-08-20 at 10.25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49"/>
            <a:ext cx="9144000" cy="5888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3863" y="6301653"/>
            <a:ext cx="485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/>
                <a:cs typeface="Calibri"/>
              </a:rPr>
              <a:t>ATL</a:t>
            </a:r>
            <a:r>
              <a:rPr lang="en-US" sz="1800" i="1" dirty="0">
                <a:latin typeface="Calibri"/>
                <a:cs typeface="Calibri"/>
              </a:rPr>
              <a:t>-COM-PHYS-2013-</a:t>
            </a:r>
            <a:r>
              <a:rPr lang="en-US" sz="1800" i="1" dirty="0" smtClean="0">
                <a:latin typeface="Calibri"/>
                <a:cs typeface="Calibri"/>
              </a:rPr>
              <a:t>60, </a:t>
            </a:r>
            <a:r>
              <a:rPr lang="en-US" sz="1800" i="1" dirty="0">
                <a:latin typeface="Calibri"/>
                <a:cs typeface="Calibri"/>
              </a:rPr>
              <a:t>Phys. Rev. D </a:t>
            </a:r>
            <a:r>
              <a:rPr lang="en-US" sz="1800" b="1" i="1" dirty="0">
                <a:latin typeface="Calibri"/>
                <a:cs typeface="Calibri"/>
              </a:rPr>
              <a:t>83</a:t>
            </a:r>
            <a:r>
              <a:rPr lang="en-US" sz="1800" i="1" dirty="0">
                <a:latin typeface="Calibri"/>
                <a:cs typeface="Calibri"/>
              </a:rPr>
              <a:t>, </a:t>
            </a:r>
            <a:r>
              <a:rPr lang="en-US" sz="1800" i="1" dirty="0" smtClean="0">
                <a:latin typeface="Calibri"/>
                <a:cs typeface="Calibri"/>
              </a:rPr>
              <a:t>052005</a:t>
            </a:r>
            <a:endParaRPr lang="en-US" sz="18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167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</a:t>
            </a:r>
            <a:r>
              <a:rPr lang="en-US" baseline="0" dirty="0" smtClean="0"/>
              <a:t>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4657725" cy="4337050"/>
          </a:xfrm>
        </p:spPr>
        <p:txBody>
          <a:bodyPr/>
          <a:lstStyle/>
          <a:p>
            <a:r>
              <a:rPr lang="en-US" dirty="0" smtClean="0"/>
              <a:t>Varying levels of Electron ID</a:t>
            </a:r>
          </a:p>
          <a:p>
            <a:r>
              <a:rPr lang="en-US" dirty="0" smtClean="0"/>
              <a:t>Loose selection [also trigger]:</a:t>
            </a:r>
          </a:p>
          <a:p>
            <a:pPr lvl="1"/>
            <a:r>
              <a:rPr lang="en-US" dirty="0" smtClean="0"/>
              <a:t>Simple common 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requirements on </a:t>
            </a:r>
            <a:r>
              <a:rPr lang="en-US" dirty="0" err="1" smtClean="0"/>
              <a:t>hadronic</a:t>
            </a:r>
            <a:r>
              <a:rPr lang="en-US" dirty="0" smtClean="0"/>
              <a:t> leakage, shower width</a:t>
            </a:r>
            <a:endParaRPr lang="en-US" dirty="0"/>
          </a:p>
          <a:p>
            <a:r>
              <a:rPr lang="en-US" dirty="0" smtClean="0"/>
              <a:t>Medium selection:</a:t>
            </a:r>
          </a:p>
          <a:p>
            <a:pPr lvl="1"/>
            <a:r>
              <a:rPr lang="en-US" dirty="0" smtClean="0"/>
              <a:t>Width measurement with strips</a:t>
            </a:r>
          </a:p>
          <a:p>
            <a:pPr lvl="1"/>
            <a:r>
              <a:rPr lang="en-US" dirty="0" smtClean="0"/>
              <a:t>Track-shower matching</a:t>
            </a:r>
            <a:endParaRPr lang="en-US" dirty="0"/>
          </a:p>
          <a:p>
            <a:r>
              <a:rPr lang="en-US" dirty="0" smtClean="0"/>
              <a:t>Tight selection:</a:t>
            </a:r>
          </a:p>
          <a:p>
            <a:pPr lvl="1"/>
            <a:r>
              <a:rPr lang="en-US" dirty="0" smtClean="0"/>
              <a:t>Tight track-shower matching</a:t>
            </a:r>
          </a:p>
          <a:p>
            <a:pPr lvl="1"/>
            <a:r>
              <a:rPr lang="en-US" dirty="0" smtClean="0"/>
              <a:t>Inner pixel hits, transition radiation</a:t>
            </a:r>
          </a:p>
          <a:p>
            <a:pPr lvl="1"/>
            <a:r>
              <a:rPr lang="en-US" dirty="0" smtClean="0"/>
              <a:t>Isolation requirements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Screen Shot 2014-08-18 at 9.33.0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>
          <a:xfrm>
            <a:off x="4580564" y="838200"/>
            <a:ext cx="4620487" cy="3394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4852" y="700741"/>
            <a:ext cx="177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/>
                <a:cs typeface="Calibri"/>
              </a:rPr>
              <a:t>arXiv:1407.5063 </a:t>
            </a:r>
            <a:endParaRPr lang="en-US" sz="1800" i="1" dirty="0">
              <a:latin typeface="Calibri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399" y="5175250"/>
            <a:ext cx="8763001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dirty="0" smtClean="0"/>
              <a:t>Final electron momentum and position are weighted combination of measurements from the tracking system and calorimeters</a:t>
            </a:r>
          </a:p>
          <a:p>
            <a:pPr lvl="1"/>
            <a:r>
              <a:rPr lang="en-US" dirty="0" smtClean="0"/>
              <a:t>Must model uncertainties as a function of energy and detector region</a:t>
            </a:r>
          </a:p>
        </p:txBody>
      </p:sp>
    </p:spTree>
    <p:extLst>
      <p:ext uri="{BB962C8B-B14F-4D97-AF65-F5344CB8AC3E}">
        <p14:creationId xmlns:p14="http://schemas.microsoft.com/office/powerpoint/2010/main" val="26855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ID Shower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199"/>
            <a:ext cx="3125719" cy="2851739"/>
          </a:xfrm>
        </p:spPr>
        <p:txBody>
          <a:bodyPr/>
          <a:lstStyle/>
          <a:p>
            <a:r>
              <a:rPr lang="en-US" dirty="0" smtClean="0"/>
              <a:t>Electrons are contained in ECAL</a:t>
            </a:r>
          </a:p>
          <a:p>
            <a:r>
              <a:rPr lang="en-US" dirty="0" smtClean="0"/>
              <a:t>Narrow shower</a:t>
            </a:r>
          </a:p>
          <a:p>
            <a:r>
              <a:rPr lang="en-US" dirty="0" smtClean="0"/>
              <a:t>Ideally, a single high-energy strip</a:t>
            </a:r>
          </a:p>
          <a:p>
            <a:r>
              <a:rPr lang="en-US" dirty="0" smtClean="0"/>
              <a:t>ATLAS uses strips for finer 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Screen Shot 2014-08-20 at 9.30.2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/>
          <a:stretch/>
        </p:blipFill>
        <p:spPr>
          <a:xfrm>
            <a:off x="3139570" y="952352"/>
            <a:ext cx="6004429" cy="2868503"/>
          </a:xfrm>
          <a:prstGeom prst="rect">
            <a:avLst/>
          </a:prstGeom>
        </p:spPr>
      </p:pic>
      <p:pic>
        <p:nvPicPr>
          <p:cNvPr id="8" name="Picture 7" descr="Screen Shot 2014-08-20 at 9.30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" y="3689939"/>
            <a:ext cx="9144000" cy="2942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0553" y="782454"/>
            <a:ext cx="153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/>
                <a:cs typeface="Calibri"/>
              </a:rPr>
              <a:t>From J. Alison</a:t>
            </a:r>
            <a:endParaRPr lang="en-US" sz="1800" i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8119" y="3424115"/>
            <a:ext cx="2385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leakage fraction into HCAL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7701" y="3421995"/>
            <a:ext cx="1325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</a:t>
            </a:r>
            <a:r>
              <a:rPr lang="en-US" sz="1600" dirty="0" smtClean="0">
                <a:latin typeface="Calibri"/>
                <a:cs typeface="Calibri"/>
              </a:rPr>
              <a:t>hower width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821" y="6214646"/>
            <a:ext cx="167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Energy in 3x7/7x7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0459" y="6214646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Width (2</a:t>
            </a:r>
            <a:r>
              <a:rPr lang="en-US" sz="1600" baseline="30000" dirty="0" smtClean="0">
                <a:latin typeface="Calibri"/>
                <a:cs typeface="Calibri"/>
              </a:rPr>
              <a:t>nd</a:t>
            </a:r>
            <a:r>
              <a:rPr lang="en-US" sz="1600" dirty="0" smtClean="0">
                <a:latin typeface="Calibri"/>
                <a:cs typeface="Calibri"/>
              </a:rPr>
              <a:t> moment) in strips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7913" y="6293918"/>
            <a:ext cx="2707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Difference in 2 highest E strips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84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ID: </a:t>
            </a:r>
            <a:r>
              <a:rPr lang="en-US" baseline="0" dirty="0" smtClean="0"/>
              <a:t>Tracks</a:t>
            </a:r>
            <a:r>
              <a:rPr lang="en-US" dirty="0" smtClean="0"/>
              <a:t> and E/p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 energy and extrapolation must match ECAL cluster</a:t>
            </a:r>
          </a:p>
          <a:p>
            <a:r>
              <a:rPr lang="en-US" dirty="0" err="1" smtClean="0"/>
              <a:t>Andi</a:t>
            </a:r>
            <a:r>
              <a:rPr lang="en-US" dirty="0" smtClean="0"/>
              <a:t> </a:t>
            </a:r>
            <a:r>
              <a:rPr lang="en-US" dirty="0" err="1" smtClean="0"/>
              <a:t>Salzburger</a:t>
            </a:r>
            <a:r>
              <a:rPr lang="en-US" dirty="0" smtClean="0"/>
              <a:t> talked about recovering the bremsstrahlung radiated by the electron: Gaussian Sum Filter extension to </a:t>
            </a:r>
            <a:r>
              <a:rPr lang="en-US" dirty="0" err="1" smtClean="0"/>
              <a:t>Kalman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Screen Shot 2014-08-20 at 9.33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46161"/>
            <a:ext cx="4442790" cy="4173530"/>
          </a:xfrm>
          <a:prstGeom prst="rect">
            <a:avLst/>
          </a:prstGeom>
        </p:spPr>
      </p:pic>
      <p:pic>
        <p:nvPicPr>
          <p:cNvPr id="8" name="Picture 7" descr="deltaEta_EB_LowP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/>
          <a:stretch/>
        </p:blipFill>
        <p:spPr>
          <a:xfrm rot="5400000">
            <a:off x="4650605" y="2346034"/>
            <a:ext cx="4439624" cy="42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74353" cy="685800"/>
          </a:xfrm>
        </p:spPr>
        <p:txBody>
          <a:bodyPr/>
          <a:lstStyle/>
          <a:p>
            <a:r>
              <a:rPr lang="en-US" dirty="0" smtClean="0"/>
              <a:t>Momentum</a:t>
            </a:r>
            <a:r>
              <a:rPr lang="en-US" baseline="0" dirty="0" smtClean="0"/>
              <a:t>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089619" cy="2794304"/>
          </a:xfrm>
        </p:spPr>
        <p:txBody>
          <a:bodyPr/>
          <a:lstStyle/>
          <a:p>
            <a:r>
              <a:rPr lang="en-US" dirty="0" smtClean="0"/>
              <a:t>Use known mass resonances to calibrate electron momentum</a:t>
            </a:r>
          </a:p>
          <a:p>
            <a:pPr lvl="1"/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and Z di-electron spectrum</a:t>
            </a:r>
          </a:p>
          <a:p>
            <a:r>
              <a:rPr lang="en-US" dirty="0" smtClean="0"/>
              <a:t>Proof of correct calibration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ata/MC agreement</a:t>
            </a:r>
          </a:p>
          <a:p>
            <a:pPr lvl="1"/>
            <a:r>
              <a:rPr lang="en-US" dirty="0" smtClean="0"/>
              <a:t>Reasonable bias and pulls</a:t>
            </a:r>
          </a:p>
          <a:p>
            <a:r>
              <a:rPr lang="en-US" dirty="0" smtClean="0"/>
              <a:t>These plots all use GSF fitting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zee_mass_all.ep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r="12233"/>
          <a:stretch/>
        </p:blipFill>
        <p:spPr>
          <a:xfrm>
            <a:off x="4568147" y="3784746"/>
            <a:ext cx="4647314" cy="3117378"/>
          </a:xfrm>
          <a:prstGeom prst="rect">
            <a:avLst/>
          </a:prstGeom>
        </p:spPr>
      </p:pic>
      <p:pic>
        <p:nvPicPr>
          <p:cNvPr id="8" name="Picture 7" descr="fig_16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"/>
          <a:stretch/>
        </p:blipFill>
        <p:spPr>
          <a:xfrm>
            <a:off x="-37285" y="3772245"/>
            <a:ext cx="4647314" cy="3085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0522" y="3632504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ATLAS-CONF-2012-047</a:t>
            </a:r>
          </a:p>
        </p:txBody>
      </p:sp>
      <p:pic>
        <p:nvPicPr>
          <p:cNvPr id="11" name="Picture 10" descr="scale-ptdep-8T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8203" y="365168"/>
            <a:ext cx="3493409" cy="36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1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Radiation for Electron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166525"/>
            <a:ext cx="5047201" cy="2386674"/>
          </a:xfrm>
        </p:spPr>
        <p:txBody>
          <a:bodyPr/>
          <a:lstStyle/>
          <a:p>
            <a:r>
              <a:rPr lang="en-US" dirty="0" smtClean="0"/>
              <a:t>Input: total TRT hits, ratio of hits above High Threshold (6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Part of multivariate ID, no cut values</a:t>
            </a:r>
          </a:p>
          <a:p>
            <a:r>
              <a:rPr lang="en-US" dirty="0" smtClean="0"/>
              <a:t>HT ratio (for electrons from Z decay) </a:t>
            </a:r>
            <a:r>
              <a:rPr lang="en-US" dirty="0" smtClean="0"/>
              <a:t>varies slowly with pileup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Screen Shot 2014-08-20 at 9.32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1" y="856134"/>
            <a:ext cx="3340373" cy="3166769"/>
          </a:xfrm>
          <a:prstGeom prst="rect">
            <a:avLst/>
          </a:prstGeom>
        </p:spPr>
      </p:pic>
      <p:pic>
        <p:nvPicPr>
          <p:cNvPr id="10" name="Picture 9" descr="HTFRACTIONEta0vAVERAGEINTPERXINGprof.ep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r="7044"/>
          <a:stretch/>
        </p:blipFill>
        <p:spPr>
          <a:xfrm>
            <a:off x="5199601" y="3980096"/>
            <a:ext cx="3868300" cy="2801704"/>
          </a:xfrm>
          <a:prstGeom prst="rect">
            <a:avLst/>
          </a:prstGeom>
        </p:spPr>
      </p:pic>
      <p:pic>
        <p:nvPicPr>
          <p:cNvPr id="11" name="Picture 10" descr="fig_07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61" y="838200"/>
            <a:ext cx="4377039" cy="31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</a:t>
            </a:r>
            <a:r>
              <a:rPr lang="en-US" baseline="0" dirty="0" smtClean="0"/>
              <a:t> Conversion to </a:t>
            </a:r>
            <a:r>
              <a:rPr lang="en-US" baseline="0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baseline="0" dirty="0" err="1" smtClean="0"/>
              <a:t>e</a:t>
            </a:r>
            <a:r>
              <a:rPr lang="en-US" baseline="30000" dirty="0" smtClean="0"/>
              <a:t>-</a:t>
            </a:r>
            <a:r>
              <a:rPr lang="en-US" baseline="0" dirty="0" smtClean="0"/>
              <a:t> 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548" y="838200"/>
            <a:ext cx="5095678" cy="3028677"/>
          </a:xfrm>
        </p:spPr>
        <p:txBody>
          <a:bodyPr/>
          <a:lstStyle/>
          <a:p>
            <a:r>
              <a:rPr lang="en-US" dirty="0" smtClean="0"/>
              <a:t>Momentum must be shared by recoiling nucleus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 depends on material, density</a:t>
            </a:r>
          </a:p>
          <a:p>
            <a:r>
              <a:rPr lang="en-US" dirty="0" smtClean="0"/>
              <a:t>Same as first part of EM shower</a:t>
            </a:r>
          </a:p>
          <a:p>
            <a:pPr lvl="1"/>
            <a:r>
              <a:rPr lang="en-US" dirty="0" smtClean="0"/>
              <a:t>Silicon detector as “pre-shower”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Screen Shot 2014-08-20 at 6.5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838200"/>
            <a:ext cx="3898455" cy="277183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54" y="1711824"/>
            <a:ext cx="1600200" cy="6858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1561" y="4009567"/>
            <a:ext cx="5095678" cy="262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dirty="0" smtClean="0"/>
              <a:t>Vertex strategy is similar to V</a:t>
            </a:r>
            <a:r>
              <a:rPr lang="en-US" baseline="30000" dirty="0" smtClean="0"/>
              <a:t>0</a:t>
            </a:r>
            <a:r>
              <a:rPr lang="en-US" dirty="0" smtClean="0"/>
              <a:t> reconstruction (use as cross-check)</a:t>
            </a:r>
          </a:p>
          <a:p>
            <a:r>
              <a:rPr lang="en-US" dirty="0" smtClean="0"/>
              <a:t>In many cases, the converted photons are easier to measure as a positron-electron pair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 descr="resolution_cross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03" y="3767419"/>
            <a:ext cx="3157059" cy="2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1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in ATLAS Silicon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ConversionEventDispl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</a:t>
            </a:r>
            <a:r>
              <a:rPr lang="en-US" baseline="0" dirty="0" smtClean="0"/>
              <a:t> on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902" y="938129"/>
            <a:ext cx="5091098" cy="1872847"/>
          </a:xfrm>
        </p:spPr>
        <p:txBody>
          <a:bodyPr/>
          <a:lstStyle/>
          <a:p>
            <a:r>
              <a:rPr lang="en-US" dirty="0" smtClean="0"/>
              <a:t>Direct measurement of differential material </a:t>
            </a:r>
            <a:r>
              <a:rPr lang="en-US" i="1" dirty="0" smtClean="0"/>
              <a:t>in-situ</a:t>
            </a:r>
            <a:endParaRPr lang="en-US" dirty="0" smtClean="0"/>
          </a:p>
          <a:p>
            <a:r>
              <a:rPr lang="en-US" dirty="0" smtClean="0"/>
              <a:t>Radial resolution: O(3mm)</a:t>
            </a:r>
          </a:p>
          <a:p>
            <a:r>
              <a:rPr lang="en-US" dirty="0" smtClean="0"/>
              <a:t>Feed back into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80475" y="6443378"/>
            <a:ext cx="1905000" cy="228600"/>
          </a:xfrm>
        </p:spPr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 descr="fig_22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/>
          <a:stretch/>
        </p:blipFill>
        <p:spPr>
          <a:xfrm rot="5400000">
            <a:off x="593166" y="139517"/>
            <a:ext cx="2700187" cy="3916051"/>
          </a:xfrm>
          <a:prstGeom prst="rect">
            <a:avLst/>
          </a:prstGeom>
        </p:spPr>
      </p:pic>
      <p:pic>
        <p:nvPicPr>
          <p:cNvPr id="9" name="Picture 8" descr="Screen Shot 2014-08-19 at 7.51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" y="3282212"/>
            <a:ext cx="3417707" cy="3551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7225" y="372822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CMS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2" name="Picture 11" descr="Material_7TeV_fallreproc_conv_xy_da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39" y="2658196"/>
            <a:ext cx="4442790" cy="42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Outline for Today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Neutral particle ID techniques (</a:t>
            </a:r>
            <a:r>
              <a:rPr lang="en-US" dirty="0">
                <a:latin typeface="Symbol" charset="2"/>
                <a:cs typeface="Symbol" charset="2"/>
              </a:rPr>
              <a:t>g </a:t>
            </a:r>
            <a:r>
              <a:rPr lang="en-US" dirty="0"/>
              <a:t>,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, K,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,…)</a:t>
            </a:r>
          </a:p>
          <a:p>
            <a:pPr lvl="1"/>
            <a:r>
              <a:rPr lang="en-US" dirty="0"/>
              <a:t>V0 identification with tracking detectors</a:t>
            </a:r>
          </a:p>
          <a:p>
            <a:pPr lvl="1"/>
            <a:r>
              <a:rPr lang="en-US" dirty="0"/>
              <a:t>Photon vs. Electron shower </a:t>
            </a:r>
            <a:r>
              <a:rPr lang="en-US" dirty="0" smtClean="0"/>
              <a:t>shapes</a:t>
            </a:r>
          </a:p>
          <a:p>
            <a:r>
              <a:rPr lang="en-US" dirty="0" smtClean="0"/>
              <a:t>Electron reconstruction</a:t>
            </a:r>
            <a:endParaRPr lang="en-US" dirty="0"/>
          </a:p>
          <a:p>
            <a:pPr lvl="1"/>
            <a:r>
              <a:rPr lang="en-US" dirty="0"/>
              <a:t>Converted photon reconstruction</a:t>
            </a:r>
          </a:p>
          <a:p>
            <a:pPr lvl="1"/>
            <a:r>
              <a:rPr lang="en-US" dirty="0"/>
              <a:t>Isolation requirements and calculations</a:t>
            </a:r>
          </a:p>
          <a:p>
            <a:r>
              <a:rPr lang="en-US" dirty="0" err="1"/>
              <a:t>Muon</a:t>
            </a:r>
            <a:r>
              <a:rPr lang="en-US" dirty="0"/>
              <a:t> reconstruction</a:t>
            </a:r>
          </a:p>
          <a:p>
            <a:pPr lvl="1"/>
            <a:r>
              <a:rPr lang="en-US" dirty="0"/>
              <a:t>Combined reconstruction and measurements</a:t>
            </a:r>
          </a:p>
          <a:p>
            <a:pPr lvl="1"/>
            <a:r>
              <a:rPr lang="en-US" dirty="0"/>
              <a:t>Punch-through and charge </a:t>
            </a:r>
            <a:r>
              <a:rPr lang="en-US" dirty="0" err="1"/>
              <a:t>mis</a:t>
            </a:r>
            <a:r>
              <a:rPr lang="en-US" dirty="0"/>
              <a:t>-identification</a:t>
            </a:r>
          </a:p>
          <a:p>
            <a:r>
              <a:rPr lang="en-US" dirty="0"/>
              <a:t>Measurements of particle ID efficiencies and fake rates</a:t>
            </a:r>
          </a:p>
          <a:p>
            <a:pPr lvl="1"/>
            <a:r>
              <a:rPr lang="en-US" dirty="0"/>
              <a:t>Tag-and-probe methods</a:t>
            </a:r>
          </a:p>
          <a:p>
            <a:pPr lvl="1"/>
            <a:r>
              <a:rPr lang="en-US" dirty="0"/>
              <a:t>“Matrix methods”</a:t>
            </a:r>
          </a:p>
          <a:p>
            <a:r>
              <a:rPr lang="en-US" dirty="0"/>
              <a:t>Introduction to Particle Flow algorithms</a:t>
            </a:r>
          </a:p>
          <a:p>
            <a:pPr lvl="1"/>
            <a:r>
              <a:rPr lang="en-US" dirty="0"/>
              <a:t>Practical examples and results from particle flow</a:t>
            </a:r>
          </a:p>
          <a:p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995010-7AEB-DA44-8223-18C3F61A90CA}" type="slidenum">
              <a:rPr lang="en-US" sz="1400">
                <a:latin typeface="Calibri" charset="0"/>
              </a:rPr>
              <a:pPr eaLnBrk="1" hangingPunct="1"/>
              <a:t>2</a:t>
            </a:fld>
            <a:endParaRPr lang="en-US" sz="1400">
              <a:latin typeface="Calibri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Reconstructing Converted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27480"/>
            <a:ext cx="5413203" cy="2880142"/>
          </a:xfrm>
        </p:spPr>
        <p:txBody>
          <a:bodyPr/>
          <a:lstStyle/>
          <a:p>
            <a:r>
              <a:rPr lang="en-US" dirty="0" smtClean="0"/>
              <a:t>Characteristic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XY=0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θ</a:t>
            </a:r>
            <a:r>
              <a:rPr lang="en-US" dirty="0" smtClean="0"/>
              <a:t>=0</a:t>
            </a:r>
          </a:p>
          <a:p>
            <a:r>
              <a:rPr lang="en-US" dirty="0" smtClean="0"/>
              <a:t>Select electron tracks (incl. </a:t>
            </a:r>
            <a:r>
              <a:rPr lang="en-US" dirty="0" smtClean="0"/>
              <a:t>TR HT cut)</a:t>
            </a:r>
          </a:p>
          <a:p>
            <a:r>
              <a:rPr lang="en-US" dirty="0" smtClean="0"/>
              <a:t>Vertex fit is another fast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  <a:p>
            <a:pPr lvl="1"/>
            <a:r>
              <a:rPr lang="en-US" dirty="0" smtClean="0"/>
              <a:t>Apply constraints (common vertex pos. and opening angle) using Lagrange multipliers</a:t>
            </a:r>
          </a:p>
          <a:p>
            <a:pPr lvl="1"/>
            <a:r>
              <a:rPr lang="en-US" dirty="0" smtClean="0"/>
              <a:t>DCA is used as first estimate of vertex pos.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 descr="Screen Shot 2014-08-20 at 6.49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01" y="801372"/>
            <a:ext cx="3152954" cy="295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0957" y="3265842"/>
            <a:ext cx="152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/>
                <a:cs typeface="Calibri"/>
              </a:rPr>
              <a:t>(W. </a:t>
            </a:r>
            <a:r>
              <a:rPr lang="en-US" sz="1800" i="1" dirty="0" err="1" smtClean="0">
                <a:latin typeface="Calibri"/>
                <a:cs typeface="Calibri"/>
              </a:rPr>
              <a:t>Verkerke</a:t>
            </a:r>
            <a:r>
              <a:rPr lang="en-US" sz="1800" i="1" dirty="0" smtClean="0">
                <a:latin typeface="Calibri"/>
                <a:cs typeface="Calibri"/>
              </a:rPr>
              <a:t>)</a:t>
            </a:r>
            <a:endParaRPr lang="en-US" sz="1800" i="1" dirty="0">
              <a:latin typeface="Calibri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4800" y="4037015"/>
            <a:ext cx="4559330" cy="25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dirty="0" smtClean="0"/>
              <a:t>Conversions at large radius may have tracks merged into 1 </a:t>
            </a:r>
            <a:r>
              <a:rPr lang="en-US" dirty="0" err="1" smtClean="0"/>
              <a:t>trk</a:t>
            </a:r>
            <a:endParaRPr lang="en-US" dirty="0" smtClean="0"/>
          </a:p>
          <a:p>
            <a:r>
              <a:rPr lang="en-US" dirty="0" smtClean="0"/>
              <a:t>Asymmetric conversions may have only 1 </a:t>
            </a:r>
            <a:r>
              <a:rPr lang="en-US" dirty="0" err="1" smtClean="0"/>
              <a:t>trk</a:t>
            </a:r>
            <a:r>
              <a:rPr lang="en-US" dirty="0" smtClean="0"/>
              <a:t> passing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cuts</a:t>
            </a:r>
          </a:p>
          <a:p>
            <a:r>
              <a:rPr lang="en-US" dirty="0" smtClean="0"/>
              <a:t>Single-track conversions: electrons with no hit in 1</a:t>
            </a:r>
            <a:r>
              <a:rPr lang="en-US" baseline="30000" dirty="0" smtClean="0"/>
              <a:t>st</a:t>
            </a:r>
            <a:r>
              <a:rPr lang="en-US" dirty="0" smtClean="0"/>
              <a:t> layer</a:t>
            </a:r>
            <a:endParaRPr lang="en-US" dirty="0"/>
          </a:p>
        </p:txBody>
      </p:sp>
      <p:pic>
        <p:nvPicPr>
          <p:cNvPr id="12" name="Picture 11" descr="Screen Shot 2014-08-20 at 7.24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30" y="3807622"/>
            <a:ext cx="4279870" cy="28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8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Requirements for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314353" cy="5638800"/>
          </a:xfrm>
        </p:spPr>
        <p:txBody>
          <a:bodyPr/>
          <a:lstStyle/>
          <a:p>
            <a:r>
              <a:rPr lang="en-US" dirty="0" smtClean="0"/>
              <a:t>“Prompt” or “direct” photons are isolated from jet activity</a:t>
            </a:r>
          </a:p>
          <a:p>
            <a:r>
              <a:rPr lang="en-US" dirty="0" smtClean="0"/>
              <a:t>Need isolation metric insensitive to soft activity</a:t>
            </a:r>
          </a:p>
          <a:p>
            <a:r>
              <a:rPr lang="en-US" dirty="0" smtClean="0"/>
              <a:t>Cone isolation based on:</a:t>
            </a:r>
          </a:p>
          <a:p>
            <a:pPr lvl="1"/>
            <a:r>
              <a:rPr lang="en-US" dirty="0" smtClean="0"/>
              <a:t>Tracks: sum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around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</a:p>
          <a:p>
            <a:pPr lvl="1"/>
            <a:r>
              <a:rPr lang="en-US" dirty="0" err="1" smtClean="0"/>
              <a:t>Calo</a:t>
            </a:r>
            <a:r>
              <a:rPr lang="en-US" dirty="0" smtClean="0"/>
              <a:t> cells/clusters: sum E or E</a:t>
            </a:r>
            <a:r>
              <a:rPr lang="en-US" baseline="-25000" dirty="0" smtClean="0"/>
              <a:t>T</a:t>
            </a:r>
            <a:r>
              <a:rPr lang="en-US" dirty="0" smtClean="0"/>
              <a:t>, not including the photon</a:t>
            </a:r>
          </a:p>
          <a:p>
            <a:r>
              <a:rPr lang="en-US" dirty="0" smtClean="0"/>
              <a:t>Isolation needs to account for</a:t>
            </a:r>
          </a:p>
          <a:p>
            <a:pPr lvl="1"/>
            <a:r>
              <a:rPr lang="en-US" dirty="0" smtClean="0"/>
              <a:t>Soft underlying event</a:t>
            </a:r>
          </a:p>
          <a:p>
            <a:pPr lvl="1"/>
            <a:r>
              <a:rPr lang="en-US" dirty="0" smtClean="0"/>
              <a:t>Pileup correction in </a:t>
            </a:r>
            <a:r>
              <a:rPr lang="en-US" dirty="0" err="1" smtClean="0"/>
              <a:t>calo</a:t>
            </a:r>
            <a:endParaRPr lang="en-US" dirty="0" smtClean="0"/>
          </a:p>
          <a:p>
            <a:pPr lvl="1"/>
            <a:r>
              <a:rPr lang="en-US" dirty="0" smtClean="0"/>
              <a:t>Jets and other particles</a:t>
            </a:r>
          </a:p>
          <a:p>
            <a:r>
              <a:rPr lang="en-US" dirty="0" smtClean="0"/>
              <a:t>Tune cone sizes to minimize effects of pileup and jet activity in the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5913437" y="935611"/>
            <a:ext cx="2498725" cy="2544763"/>
            <a:chOff x="5708670" y="3972802"/>
            <a:chExt cx="2498495" cy="2545473"/>
          </a:xfrm>
        </p:grpSpPr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6115674" y="4542608"/>
              <a:ext cx="854709" cy="1912921"/>
            </a:xfrm>
            <a:custGeom>
              <a:avLst/>
              <a:gdLst>
                <a:gd name="T0" fmla="*/ 2147483647 w 960"/>
                <a:gd name="T1" fmla="*/ 2147483647 h 2064"/>
                <a:gd name="T2" fmla="*/ 2147483647 w 960"/>
                <a:gd name="T3" fmla="*/ 2147483647 h 2064"/>
                <a:gd name="T4" fmla="*/ 0 w 960"/>
                <a:gd name="T5" fmla="*/ 0 h 2064"/>
                <a:gd name="T6" fmla="*/ 0 60000 65536"/>
                <a:gd name="T7" fmla="*/ 0 60000 65536"/>
                <a:gd name="T8" fmla="*/ 0 60000 65536"/>
                <a:gd name="T9" fmla="*/ 0 w 960"/>
                <a:gd name="T10" fmla="*/ 0 h 2064"/>
                <a:gd name="T11" fmla="*/ 960 w 960"/>
                <a:gd name="T12" fmla="*/ 2064 h 2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2064">
                  <a:moveTo>
                    <a:pt x="960" y="2064"/>
                  </a:moveTo>
                  <a:cubicBezTo>
                    <a:pt x="920" y="1852"/>
                    <a:pt x="880" y="1640"/>
                    <a:pt x="720" y="1296"/>
                  </a:cubicBezTo>
                  <a:cubicBezTo>
                    <a:pt x="560" y="952"/>
                    <a:pt x="280" y="476"/>
                    <a:pt x="0" y="0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 flipH="1" flipV="1">
              <a:off x="6237775" y="3972802"/>
              <a:ext cx="773308" cy="2523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V="1">
              <a:off x="7011084" y="4619769"/>
              <a:ext cx="264553" cy="187646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 flipH="1" flipV="1">
              <a:off x="5755306" y="5053059"/>
              <a:ext cx="1255778" cy="14431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 rot="-900000">
              <a:off x="5708670" y="4705410"/>
              <a:ext cx="1587317" cy="2442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7214586" y="5112414"/>
              <a:ext cx="9925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FF0000"/>
                  </a:solidFill>
                </a:rPr>
                <a:t>Isolation</a:t>
              </a:r>
            </a:p>
            <a:p>
              <a:pPr algn="ctr"/>
              <a:r>
                <a:rPr lang="en-US" sz="1800">
                  <a:solidFill>
                    <a:srgbClr val="FF0000"/>
                  </a:solidFill>
                </a:rPr>
                <a:t>Cone</a:t>
              </a:r>
            </a:p>
            <a:p>
              <a:pPr algn="ctr"/>
              <a:r>
                <a:rPr lang="el-GR" sz="1800">
                  <a:solidFill>
                    <a:srgbClr val="FF0000"/>
                  </a:solidFill>
                </a:rPr>
                <a:t>Δ</a:t>
              </a:r>
              <a:r>
                <a:rPr lang="en-US" sz="1800">
                  <a:solidFill>
                    <a:srgbClr val="FF0000"/>
                  </a:solidFill>
                </a:rPr>
                <a:t>R=0.4</a:t>
              </a:r>
            </a:p>
          </p:txBody>
        </p:sp>
        <p:sp>
          <p:nvSpPr>
            <p:cNvPr id="14" name="Oval 30"/>
            <p:cNvSpPr>
              <a:spLocks noChangeArrowheads="1"/>
            </p:cNvSpPr>
            <p:nvPr/>
          </p:nvSpPr>
          <p:spPr bwMode="auto">
            <a:xfrm>
              <a:off x="6998365" y="6477575"/>
              <a:ext cx="40700" cy="407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 flipH="1" flipV="1">
              <a:off x="6400577" y="4054203"/>
              <a:ext cx="610506" cy="244202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6441278" y="3972802"/>
              <a:ext cx="1551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l-GR" sz="1800" b="1">
                  <a:solidFill>
                    <a:srgbClr val="FF9900"/>
                  </a:solidFill>
                  <a:latin typeface="Times New Roman" charset="0"/>
                  <a:cs typeface="Times New Roman" charset="0"/>
                </a:rPr>
                <a:t>γ</a:t>
              </a:r>
            </a:p>
          </p:txBody>
        </p:sp>
      </p:grpSp>
      <p:grpSp>
        <p:nvGrpSpPr>
          <p:cNvPr id="17" name="Group 41"/>
          <p:cNvGrpSpPr>
            <a:grpSpLocks/>
          </p:cNvGrpSpPr>
          <p:nvPr/>
        </p:nvGrpSpPr>
        <p:grpSpPr bwMode="auto">
          <a:xfrm>
            <a:off x="5373914" y="4008437"/>
            <a:ext cx="3330575" cy="2544763"/>
            <a:chOff x="4876800" y="3972802"/>
            <a:chExt cx="3330365" cy="2545473"/>
          </a:xfrm>
        </p:grpSpPr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6115674" y="4542608"/>
              <a:ext cx="854709" cy="1912921"/>
            </a:xfrm>
            <a:custGeom>
              <a:avLst/>
              <a:gdLst>
                <a:gd name="T0" fmla="*/ 2147483647 w 960"/>
                <a:gd name="T1" fmla="*/ 2147483647 h 2064"/>
                <a:gd name="T2" fmla="*/ 2147483647 w 960"/>
                <a:gd name="T3" fmla="*/ 2147483647 h 2064"/>
                <a:gd name="T4" fmla="*/ 0 w 960"/>
                <a:gd name="T5" fmla="*/ 0 h 2064"/>
                <a:gd name="T6" fmla="*/ 0 60000 65536"/>
                <a:gd name="T7" fmla="*/ 0 60000 65536"/>
                <a:gd name="T8" fmla="*/ 0 60000 65536"/>
                <a:gd name="T9" fmla="*/ 0 w 960"/>
                <a:gd name="T10" fmla="*/ 0 h 2064"/>
                <a:gd name="T11" fmla="*/ 960 w 960"/>
                <a:gd name="T12" fmla="*/ 2064 h 2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2064">
                  <a:moveTo>
                    <a:pt x="960" y="2064"/>
                  </a:moveTo>
                  <a:cubicBezTo>
                    <a:pt x="920" y="1852"/>
                    <a:pt x="880" y="1640"/>
                    <a:pt x="720" y="1296"/>
                  </a:cubicBezTo>
                  <a:cubicBezTo>
                    <a:pt x="560" y="952"/>
                    <a:pt x="280" y="476"/>
                    <a:pt x="0" y="0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 flipV="1">
              <a:off x="6237775" y="3972802"/>
              <a:ext cx="773308" cy="2523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7011084" y="4619769"/>
              <a:ext cx="264553" cy="187646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 flipV="1">
              <a:off x="5755306" y="5053059"/>
              <a:ext cx="1255778" cy="14431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 rot="-900000">
              <a:off x="5708670" y="4705410"/>
              <a:ext cx="1587317" cy="2442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 rot="-900000">
              <a:off x="5995269" y="4276359"/>
              <a:ext cx="651207" cy="162802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6644780" y="4257705"/>
              <a:ext cx="366304" cy="223852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flipH="1" flipV="1">
              <a:off x="5993573" y="4420507"/>
              <a:ext cx="1017511" cy="207572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4876800" y="4038600"/>
              <a:ext cx="13195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029202"/>
                  </a:solidFill>
                </a:rPr>
                <a:t>Signal Cone</a:t>
              </a:r>
            </a:p>
            <a:p>
              <a:pPr algn="ctr"/>
              <a:r>
                <a:rPr lang="el-GR" sz="1800">
                  <a:solidFill>
                    <a:srgbClr val="029202"/>
                  </a:solidFill>
                </a:rPr>
                <a:t>Δ</a:t>
              </a:r>
              <a:r>
                <a:rPr lang="en-US" sz="1800">
                  <a:solidFill>
                    <a:srgbClr val="029202"/>
                  </a:solidFill>
                </a:rPr>
                <a:t>R=0.06</a:t>
              </a: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7214586" y="5112414"/>
              <a:ext cx="9925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FF0000"/>
                  </a:solidFill>
                </a:rPr>
                <a:t>Isolation</a:t>
              </a:r>
            </a:p>
            <a:p>
              <a:pPr algn="ctr"/>
              <a:r>
                <a:rPr lang="en-US" sz="1800">
                  <a:solidFill>
                    <a:srgbClr val="FF0000"/>
                  </a:solidFill>
                </a:rPr>
                <a:t>Cone</a:t>
              </a:r>
            </a:p>
            <a:p>
              <a:pPr algn="ctr"/>
              <a:r>
                <a:rPr lang="el-GR" sz="1800">
                  <a:solidFill>
                    <a:srgbClr val="FF0000"/>
                  </a:solidFill>
                </a:rPr>
                <a:t>Δ</a:t>
              </a:r>
              <a:r>
                <a:rPr lang="en-US" sz="1800">
                  <a:solidFill>
                    <a:srgbClr val="FF0000"/>
                  </a:solidFill>
                </a:rPr>
                <a:t>R=0.4</a:t>
              </a: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6998365" y="6477575"/>
              <a:ext cx="40700" cy="407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H="1" flipV="1">
              <a:off x="6400577" y="4054203"/>
              <a:ext cx="610506" cy="244202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6441278" y="3972802"/>
              <a:ext cx="1551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l-GR" sz="1800" b="1">
                  <a:solidFill>
                    <a:srgbClr val="FF9900"/>
                  </a:solidFill>
                  <a:latin typeface="Times New Roman" charset="0"/>
                  <a:cs typeface="Times New Roman" charset="0"/>
                </a:rPr>
                <a:t>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9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Reconstruction: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328624" cy="5638800"/>
          </a:xfrm>
        </p:spPr>
        <p:txBody>
          <a:bodyPr/>
          <a:lstStyle/>
          <a:p>
            <a:r>
              <a:rPr lang="en-US" dirty="0" smtClean="0"/>
              <a:t>Maintain good resolution for 1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from Higgs decays and exotic resonance decays</a:t>
            </a:r>
          </a:p>
          <a:p>
            <a:pPr lvl="1"/>
            <a:r>
              <a:rPr lang="en-US" dirty="0" smtClean="0"/>
              <a:t>Electron resolution from calorimeter improves </a:t>
            </a:r>
            <a:r>
              <a:rPr lang="en-US" dirty="0" smtClean="0"/>
              <a:t>as </a:t>
            </a:r>
            <a:r>
              <a:rPr lang="en-US" dirty="0" smtClean="0"/>
              <a:t>E</a:t>
            </a:r>
            <a:r>
              <a:rPr lang="en-US" baseline="30000" dirty="0" smtClean="0"/>
              <a:t>-0.5</a:t>
            </a:r>
            <a:endParaRPr lang="en-US" dirty="0" smtClean="0"/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 are limited to tracking resolution (geometric effects)</a:t>
            </a:r>
          </a:p>
          <a:p>
            <a:r>
              <a:rPr lang="en-US" dirty="0" smtClean="0"/>
              <a:t>Maintain good efficiency for soft </a:t>
            </a:r>
            <a:r>
              <a:rPr lang="en-US" dirty="0" err="1" smtClean="0"/>
              <a:t>muons</a:t>
            </a:r>
            <a:r>
              <a:rPr lang="en-US" dirty="0" smtClean="0"/>
              <a:t> (&lt;5 </a:t>
            </a:r>
            <a:r>
              <a:rPr lang="en-US" dirty="0" err="1" smtClean="0"/>
              <a:t>GeV</a:t>
            </a:r>
            <a:r>
              <a:rPr lang="en-US" dirty="0" smtClean="0"/>
              <a:t>) that will curl up inside calorimeters</a:t>
            </a:r>
          </a:p>
          <a:p>
            <a:pPr lvl="1"/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err="1" smtClean="0"/>
              <a:t>uons</a:t>
            </a:r>
            <a:r>
              <a:rPr lang="en-US" dirty="0" smtClean="0"/>
              <a:t> from b-jets</a:t>
            </a:r>
          </a:p>
          <a:p>
            <a:pPr lvl="1"/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from H(ZZ) decay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 descr="fig_02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28" y="795393"/>
            <a:ext cx="4588272" cy="2961742"/>
          </a:xfrm>
          <a:prstGeom prst="rect">
            <a:avLst/>
          </a:prstGeom>
        </p:spPr>
      </p:pic>
      <p:pic>
        <p:nvPicPr>
          <p:cNvPr id="9" name="Picture 8" descr="fig_0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24" y="3809492"/>
            <a:ext cx="4662976" cy="3009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7375" y="2380379"/>
            <a:ext cx="13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electrons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9775" y="5472177"/>
            <a:ext cx="10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muons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82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r>
              <a:rPr lang="en-US" baseline="0" dirty="0" smtClean="0"/>
              <a:t> of High-Momentum </a:t>
            </a:r>
            <a:r>
              <a:rPr lang="en-US" baseline="0" dirty="0" err="1" smtClean="0"/>
              <a:t>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5934343" cy="2594774"/>
          </a:xfrm>
        </p:spPr>
        <p:txBody>
          <a:bodyPr/>
          <a:lstStyle/>
          <a:p>
            <a:r>
              <a:rPr lang="en-US" dirty="0" smtClean="0"/>
              <a:t>Detector gives the </a:t>
            </a:r>
            <a:r>
              <a:rPr lang="en-US" dirty="0" err="1" smtClean="0"/>
              <a:t>sagitta</a:t>
            </a:r>
            <a:r>
              <a:rPr lang="en-US" dirty="0" smtClean="0"/>
              <a:t> measurement, which is translated to curvature</a:t>
            </a:r>
          </a:p>
          <a:p>
            <a:r>
              <a:rPr lang="en-US" dirty="0"/>
              <a:t>Measuring </a:t>
            </a:r>
            <a:r>
              <a:rPr lang="en-US" dirty="0" err="1"/>
              <a:t>sagitta</a:t>
            </a:r>
            <a:r>
              <a:rPr lang="en-US" dirty="0"/>
              <a:t> of 1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 requires large L </a:t>
            </a:r>
            <a:r>
              <a:rPr lang="en-US" u="sng" dirty="0"/>
              <a:t>and</a:t>
            </a:r>
            <a:r>
              <a:rPr lang="en-US" dirty="0"/>
              <a:t> large </a:t>
            </a:r>
            <a:r>
              <a:rPr lang="en-US" dirty="0" smtClean="0"/>
              <a:t>B</a:t>
            </a:r>
          </a:p>
          <a:p>
            <a:pPr lvl="1"/>
            <a:r>
              <a:rPr lang="en-US" dirty="0" smtClean="0"/>
              <a:t>Different approaches for ATLAS and CMS</a:t>
            </a:r>
          </a:p>
          <a:p>
            <a:r>
              <a:rPr lang="en-US" dirty="0" smtClean="0"/>
              <a:t>Ultra-high energy </a:t>
            </a:r>
            <a:r>
              <a:rPr lang="en-US" dirty="0" err="1"/>
              <a:t>m</a:t>
            </a:r>
            <a:r>
              <a:rPr lang="en-US" dirty="0" err="1" smtClean="0"/>
              <a:t>uons</a:t>
            </a:r>
            <a:r>
              <a:rPr lang="en-US" dirty="0" smtClean="0"/>
              <a:t> radiate photons!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7962901" y="171038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2901" y="15579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16200000" flipH="1">
            <a:off x="6819901" y="11007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6819901" y="11007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16200000" flipH="1">
            <a:off x="6515101" y="17865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6515101" y="17865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H="1">
            <a:off x="6667501" y="25485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6667501" y="2548585"/>
            <a:ext cx="152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5693458" y="1770034"/>
            <a:ext cx="2252889" cy="3047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7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8719" y="2277474"/>
            <a:ext cx="1519301" cy="68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86742" y="1629720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L</a:t>
            </a:r>
            <a:endParaRPr lang="en-US" sz="2400" dirty="0"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6591301" y="1786584"/>
            <a:ext cx="304800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734443" y="1629720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alibri"/>
                <a:cs typeface="Calibri"/>
              </a:rPr>
              <a:t>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1" name="Arc 20"/>
          <p:cNvSpPr/>
          <p:nvPr/>
        </p:nvSpPr>
        <p:spPr bwMode="auto">
          <a:xfrm rot="13899980">
            <a:off x="6506365" y="735463"/>
            <a:ext cx="2888724" cy="2701182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pic>
        <p:nvPicPr>
          <p:cNvPr id="22" name="Picture 21" descr="page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8313" r="9275" b="52952"/>
          <a:stretch/>
        </p:blipFill>
        <p:spPr>
          <a:xfrm>
            <a:off x="152399" y="3253463"/>
            <a:ext cx="5419246" cy="354695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flipH="1">
            <a:off x="4538107" y="3253463"/>
            <a:ext cx="485206" cy="813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24" descr="fig_03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8" y="4765820"/>
            <a:ext cx="2904821" cy="2087384"/>
          </a:xfrm>
          <a:prstGeom prst="rect">
            <a:avLst/>
          </a:prstGeom>
        </p:spPr>
      </p:pic>
      <p:pic>
        <p:nvPicPr>
          <p:cNvPr id="26" name="Picture 25" descr="fig_04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8" y="3125042"/>
            <a:ext cx="2912983" cy="20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28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Standalone vs. Combined</a:t>
            </a:r>
            <a:r>
              <a:rPr lang="en-US" baseline="0" dirty="0" smtClean="0"/>
              <a:t>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606" y="941458"/>
            <a:ext cx="4110993" cy="5449927"/>
          </a:xfrm>
        </p:spPr>
        <p:txBody>
          <a:bodyPr/>
          <a:lstStyle/>
          <a:p>
            <a:r>
              <a:rPr lang="en-US" dirty="0" smtClean="0"/>
              <a:t>Extrapolate inner track to </a:t>
            </a:r>
            <a:r>
              <a:rPr lang="en-US" dirty="0" err="1" smtClean="0"/>
              <a:t>muon</a:t>
            </a:r>
            <a:r>
              <a:rPr lang="en-US" dirty="0" smtClean="0"/>
              <a:t> chambers to match segments and form combined/global tracks</a:t>
            </a:r>
          </a:p>
          <a:p>
            <a:r>
              <a:rPr lang="en-US" dirty="0" smtClean="0"/>
              <a:t>Good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resolution depends on inner track</a:t>
            </a:r>
          </a:p>
          <a:p>
            <a:pPr lvl="1"/>
            <a:r>
              <a:rPr lang="en-US" dirty="0" smtClean="0"/>
              <a:t>Excellent hit resolution</a:t>
            </a:r>
          </a:p>
          <a:p>
            <a:pPr lvl="1"/>
            <a:r>
              <a:rPr lang="en-US" dirty="0" smtClean="0"/>
              <a:t>No gaps in coverage</a:t>
            </a:r>
          </a:p>
          <a:p>
            <a:pPr lvl="1"/>
            <a:r>
              <a:rPr lang="en-US" dirty="0" smtClean="0"/>
              <a:t>Large CMS tracker</a:t>
            </a:r>
          </a:p>
          <a:p>
            <a:r>
              <a:rPr lang="en-US" dirty="0" smtClean="0"/>
              <a:t>Good resolution at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=1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Still CMS silicon tracks!</a:t>
            </a:r>
          </a:p>
          <a:p>
            <a:pPr lvl="1"/>
            <a:r>
              <a:rPr lang="en-US" dirty="0" smtClean="0"/>
              <a:t>For ATLAS, stand-alone </a:t>
            </a:r>
            <a:r>
              <a:rPr lang="en-US" dirty="0" err="1" smtClean="0"/>
              <a:t>muon</a:t>
            </a:r>
            <a:r>
              <a:rPr lang="en-US" dirty="0" smtClean="0"/>
              <a:t> spectrometer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Screen Shot 2014-08-20 at 3.1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4853"/>
            <a:ext cx="4880606" cy="3288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4928" y="10270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CMS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9" name="Picture 8" descr="Screen Shot 2014-08-20 at 3.1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6" y="4106004"/>
            <a:ext cx="3914167" cy="2704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1186" y="4375711"/>
            <a:ext cx="83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ATLAS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58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</a:t>
            </a:r>
            <a:r>
              <a:rPr lang="en-US" dirty="0" err="1" smtClean="0"/>
              <a:t>Muon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2300963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chambers are always at large radius for particle ID purposes</a:t>
            </a:r>
          </a:p>
          <a:p>
            <a:pPr lvl="1"/>
            <a:r>
              <a:rPr lang="en-US" dirty="0" smtClean="0"/>
              <a:t>Requires large surface area for complete solid angle coverage</a:t>
            </a:r>
          </a:p>
          <a:p>
            <a:pPr lvl="1"/>
            <a:r>
              <a:rPr lang="en-US" dirty="0" smtClean="0"/>
              <a:t>Therefore requires inexpensive detector technologies</a:t>
            </a:r>
            <a:endParaRPr lang="en-US" dirty="0"/>
          </a:p>
          <a:p>
            <a:pPr lvl="1"/>
            <a:r>
              <a:rPr lang="en-US" dirty="0" smtClean="0"/>
              <a:t>Inevitable holes for cables and cooling going to inner detectors</a:t>
            </a:r>
          </a:p>
          <a:p>
            <a:pPr lvl="1"/>
            <a:r>
              <a:rPr lang="en-US" dirty="0" smtClean="0"/>
              <a:t>Different magnetic field configurations and radiation environments require different technologies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4-08-20 at 2.52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/>
        </p:blipFill>
        <p:spPr>
          <a:xfrm>
            <a:off x="1940824" y="3028189"/>
            <a:ext cx="5351543" cy="35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3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Muon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Picture 7" descr="Screen Shot 2014-08-18 at 3.3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618"/>
            <a:ext cx="9144000" cy="53409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0100" y="853605"/>
            <a:ext cx="671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Challenge to maintain consistent coverage over all </a:t>
            </a:r>
            <a:r>
              <a:rPr lang="en-US" dirty="0" err="1" smtClean="0">
                <a:latin typeface="Calibri"/>
                <a:cs typeface="Calibri"/>
              </a:rPr>
              <a:t>η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05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</a:t>
            </a:r>
            <a:r>
              <a:rPr lang="en-US" baseline="0" dirty="0" smtClean="0"/>
              <a:t> in Forward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 descr="figaux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9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“Punch</a:t>
            </a:r>
            <a:r>
              <a:rPr lang="en-US" dirty="0" smtClean="0"/>
              <a:t>-</a:t>
            </a:r>
            <a:r>
              <a:rPr lang="en-US" dirty="0" smtClean="0"/>
              <a:t>Through” Effects: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-ID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099246" cy="5638800"/>
          </a:xfrm>
        </p:spPr>
        <p:txBody>
          <a:bodyPr/>
          <a:lstStyle/>
          <a:p>
            <a:r>
              <a:rPr lang="en-US" sz="1800" dirty="0" smtClean="0"/>
              <a:t>Are the </a:t>
            </a:r>
            <a:r>
              <a:rPr lang="en-US" sz="1800" dirty="0" err="1" smtClean="0"/>
              <a:t>muons</a:t>
            </a:r>
            <a:r>
              <a:rPr lang="en-US" sz="1800" dirty="0" smtClean="0"/>
              <a:t> from the hard scatter really the only particles making it all the way out to the </a:t>
            </a:r>
            <a:r>
              <a:rPr lang="en-US" sz="1800" dirty="0" err="1" smtClean="0"/>
              <a:t>muon</a:t>
            </a:r>
            <a:r>
              <a:rPr lang="en-US" sz="1800" dirty="0" smtClean="0"/>
              <a:t> system? </a:t>
            </a:r>
          </a:p>
          <a:p>
            <a:r>
              <a:rPr lang="en-US" sz="1800" dirty="0" smtClean="0"/>
              <a:t>At least three other possibilities (total &lt;1% for CMS):</a:t>
            </a:r>
          </a:p>
          <a:p>
            <a:pPr lvl="1"/>
            <a:r>
              <a:rPr lang="en-US" sz="1600" dirty="0" smtClean="0"/>
              <a:t>“Decay-in-flight”: true </a:t>
            </a:r>
            <a:r>
              <a:rPr lang="en-US" sz="1600" dirty="0" err="1" smtClean="0"/>
              <a:t>muons</a:t>
            </a:r>
            <a:r>
              <a:rPr lang="en-US" sz="1600" dirty="0" smtClean="0"/>
              <a:t> produced in decays of heavy flavor or even from decays of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produced in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shower (</a:t>
            </a:r>
            <a:r>
              <a:rPr lang="en-US" sz="1600" dirty="0" err="1" smtClean="0"/>
              <a:t>c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= 8 m) [biggest effect]</a:t>
            </a:r>
          </a:p>
          <a:p>
            <a:pPr lvl="1"/>
            <a:r>
              <a:rPr lang="en-US" sz="1600" dirty="0" smtClean="0"/>
              <a:t>“Punch-through”: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shower penetrates entire HCAL. Survival probability goes as </a:t>
            </a:r>
            <a:r>
              <a:rPr lang="en-US" sz="1600" dirty="0" err="1" smtClean="0"/>
              <a:t>exp</a:t>
            </a:r>
            <a:r>
              <a:rPr lang="en-US" sz="1600" dirty="0" smtClean="0"/>
              <a:t>(-L/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), with interaction length</a:t>
            </a:r>
            <a:r>
              <a:rPr lang="en-US" sz="1600" dirty="0" smtClean="0">
                <a:latin typeface="Symbol" charset="2"/>
                <a:cs typeface="Symbol" charset="2"/>
              </a:rPr>
              <a:t> l</a:t>
            </a:r>
          </a:p>
          <a:p>
            <a:pPr lvl="1"/>
            <a:r>
              <a:rPr lang="en-US" sz="1600" dirty="0" smtClean="0"/>
              <a:t>“Sail-through”: particle does not initiate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shower [very unlikely for these large cross section interactions]</a:t>
            </a:r>
          </a:p>
          <a:p>
            <a:r>
              <a:rPr lang="en-US" sz="1800" dirty="0" smtClean="0"/>
              <a:t>But be careful: the Run 1 CDF detector was limited to 80 cm of iron</a:t>
            </a:r>
          </a:p>
          <a:p>
            <a:pPr lvl="1"/>
            <a:r>
              <a:rPr lang="en-US" sz="1600" dirty="0" smtClean="0"/>
              <a:t>Fe: 132 g/cm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/ 7.87 g/cm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= 17 cm interaction length</a:t>
            </a:r>
          </a:p>
          <a:p>
            <a:pPr lvl="1"/>
            <a:r>
              <a:rPr lang="en-US" sz="1600" dirty="0" smtClean="0"/>
              <a:t>So there were perhaps 6-7 interaction lengths in front of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system (compare to 16 for CMS); this was fixed for Run 2</a:t>
            </a: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Screen Shot 2014-08-21 at 6.1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50" y="3778225"/>
            <a:ext cx="3145954" cy="3051237"/>
          </a:xfrm>
          <a:prstGeom prst="rect">
            <a:avLst/>
          </a:prstGeom>
        </p:spPr>
      </p:pic>
      <p:pic>
        <p:nvPicPr>
          <p:cNvPr id="8" name="Picture 7" descr="Screen Shot 2014-08-21 at 6.19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98" y="795393"/>
            <a:ext cx="3194106" cy="30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</a:t>
            </a:r>
            <a:r>
              <a:rPr lang="en-US" dirty="0" err="1" smtClean="0"/>
              <a:t>Mis</a:t>
            </a:r>
            <a:r>
              <a:rPr lang="en-US" dirty="0" smtClean="0"/>
              <a:t>-Identification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428519" cy="5638800"/>
          </a:xfrm>
        </p:spPr>
        <p:txBody>
          <a:bodyPr/>
          <a:lstStyle/>
          <a:p>
            <a:r>
              <a:rPr lang="en-US" dirty="0" smtClean="0"/>
              <a:t>Detector measurement of </a:t>
            </a:r>
            <a:r>
              <a:rPr lang="en-US" dirty="0" err="1" smtClean="0"/>
              <a:t>sagitta</a:t>
            </a:r>
            <a:r>
              <a:rPr lang="en-US" dirty="0" smtClean="0"/>
              <a:t> is actually curvature</a:t>
            </a:r>
          </a:p>
          <a:p>
            <a:r>
              <a:rPr lang="en-US" dirty="0" smtClean="0"/>
              <a:t>For very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tracks, curvature resolution can lead to charge flipping</a:t>
            </a:r>
          </a:p>
          <a:p>
            <a:pPr lvl="1"/>
            <a:r>
              <a:rPr lang="en-US" dirty="0" smtClean="0"/>
              <a:t>Electrons have additional bremsstrahlung mechanism</a:t>
            </a:r>
          </a:p>
          <a:p>
            <a:r>
              <a:rPr lang="en-US" dirty="0" smtClean="0"/>
              <a:t>Estimate from </a:t>
            </a:r>
            <a:r>
              <a:rPr lang="en-US" dirty="0" err="1" smtClean="0"/>
              <a:t>muon</a:t>
            </a:r>
            <a:r>
              <a:rPr lang="en-US" dirty="0" smtClean="0"/>
              <a:t> pairs under the Z mass peak</a:t>
            </a:r>
          </a:p>
          <a:p>
            <a:pPr lvl="1"/>
            <a:r>
              <a:rPr lang="en-US" dirty="0" smtClean="0"/>
              <a:t>Assumed to be </a:t>
            </a:r>
            <a:r>
              <a:rPr lang="en-US" dirty="0" err="1" smtClean="0"/>
              <a:t>oppo</a:t>
            </a:r>
            <a:r>
              <a:rPr lang="en-US" dirty="0" smtClean="0"/>
              <a:t>-sign pairs</a:t>
            </a:r>
          </a:p>
          <a:p>
            <a:r>
              <a:rPr lang="en-US" dirty="0" smtClean="0"/>
              <a:t>These rates are </a:t>
            </a:r>
            <a:r>
              <a:rPr lang="en-US" dirty="0" smtClean="0"/>
              <a:t>most important for searches for same-sign lepton pairs</a:t>
            </a:r>
          </a:p>
          <a:p>
            <a:pPr lvl="1"/>
            <a:r>
              <a:rPr lang="en-US" dirty="0" smtClean="0"/>
              <a:t>Compare inner silicon tracker and </a:t>
            </a:r>
            <a:r>
              <a:rPr lang="en-US" dirty="0" err="1" smtClean="0"/>
              <a:t>muon</a:t>
            </a:r>
            <a:r>
              <a:rPr lang="en-US" dirty="0" smtClean="0"/>
              <a:t> spectrometer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 descr="Screen Shot 2014-08-20 at 10.3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57" y="838200"/>
            <a:ext cx="4190943" cy="2987737"/>
          </a:xfrm>
          <a:prstGeom prst="rect">
            <a:avLst/>
          </a:prstGeom>
        </p:spPr>
      </p:pic>
      <p:pic>
        <p:nvPicPr>
          <p:cNvPr id="8" name="Picture 7" descr="Screen Shot 2014-08-20 at 10.3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58" y="3890057"/>
            <a:ext cx="4201464" cy="2901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39971" y="685800"/>
            <a:ext cx="124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L. </a:t>
            </a:r>
            <a:r>
              <a:rPr lang="en-US" sz="2000" dirty="0" err="1" smtClean="0">
                <a:latin typeface="Calibri"/>
                <a:cs typeface="Calibri"/>
              </a:rPr>
              <a:t>Skinnari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5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</a:t>
            </a:r>
            <a:r>
              <a:rPr lang="en-US" baseline="0" dirty="0" smtClean="0"/>
              <a:t> Particle ID: </a:t>
            </a:r>
            <a:r>
              <a:rPr lang="en-US" baseline="0" dirty="0" smtClean="0">
                <a:latin typeface="Symbol" charset="2"/>
                <a:cs typeface="Symbol" charset="2"/>
              </a:rPr>
              <a:t>g</a:t>
            </a:r>
            <a:r>
              <a:rPr lang="en-US" baseline="0" dirty="0" smtClean="0"/>
              <a:t>, 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baseline="0" dirty="0" smtClean="0"/>
              <a:t>, K</a:t>
            </a:r>
            <a:r>
              <a:rPr lang="en-US" baseline="30000" dirty="0" smtClean="0"/>
              <a:t>0</a:t>
            </a:r>
            <a:r>
              <a:rPr lang="en-US" baseline="0" dirty="0" smtClean="0"/>
              <a:t>, </a:t>
            </a:r>
            <a:r>
              <a:rPr lang="en-US" baseline="0" dirty="0" smtClean="0">
                <a:latin typeface="Symbol" charset="2"/>
                <a:cs typeface="Symbol" charset="2"/>
              </a:rPr>
              <a:t>L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interlude on neutral particles, before electrons and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Neutral particles with no tracks must be distinguished by their calorimeter signatures</a:t>
            </a:r>
            <a:endParaRPr lang="en-US" dirty="0"/>
          </a:p>
          <a:p>
            <a:r>
              <a:rPr lang="en-US" dirty="0" smtClean="0"/>
              <a:t>Fortunately, many of these neutral particles decay before the calorimeter, so they can be reconstructed appropriately</a:t>
            </a:r>
          </a:p>
          <a:p>
            <a:r>
              <a:rPr lang="en-US" dirty="0" smtClean="0"/>
              <a:t>Key points: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) discrimination depends on shower shape and isolation</a:t>
            </a:r>
          </a:p>
          <a:p>
            <a:pPr lvl="1"/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30000" dirty="0" smtClean="0"/>
              <a:t>0</a:t>
            </a:r>
            <a:r>
              <a:rPr lang="en-US" dirty="0" smtClean="0"/>
              <a:t> hadrons decay non-promptly to charged particles</a:t>
            </a:r>
          </a:p>
          <a:p>
            <a:r>
              <a:rPr lang="en-US" dirty="0" smtClean="0"/>
              <a:t>Won’t say much about neutrons today</a:t>
            </a:r>
          </a:p>
          <a:p>
            <a:pPr lvl="1"/>
            <a:r>
              <a:rPr lang="en-US" dirty="0" smtClean="0"/>
              <a:t>No use case for specific neutron PID (unlike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in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lepton decay)</a:t>
            </a:r>
          </a:p>
          <a:p>
            <a:pPr lvl="1"/>
            <a:r>
              <a:rPr lang="en-US" dirty="0" smtClean="0"/>
              <a:t>Included naturally in the neutral </a:t>
            </a:r>
            <a:r>
              <a:rPr lang="en-US" dirty="0" err="1" smtClean="0"/>
              <a:t>hadronic</a:t>
            </a:r>
            <a:r>
              <a:rPr lang="en-US" dirty="0" smtClean="0"/>
              <a:t> shower component (but be careful about EM energy scale vs. </a:t>
            </a:r>
            <a:r>
              <a:rPr lang="en-US" dirty="0" err="1" smtClean="0"/>
              <a:t>hadronic</a:t>
            </a:r>
            <a:r>
              <a:rPr lang="en-US" dirty="0" smtClean="0"/>
              <a:t> energy scale)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55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and Fake Rate Estimates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Monte Carlo simulations are effective for estimating simple rates</a:t>
            </a:r>
          </a:p>
          <a:p>
            <a:pPr lvl="1"/>
            <a:r>
              <a:rPr lang="en-US" dirty="0" smtClean="0"/>
              <a:t>Geometric acceptance</a:t>
            </a:r>
          </a:p>
          <a:p>
            <a:pPr lvl="1"/>
            <a:r>
              <a:rPr lang="en-US" dirty="0" smtClean="0"/>
              <a:t>Reconstruction efficiency (modulo data/MC scale factors, usually close to 1)</a:t>
            </a:r>
          </a:p>
          <a:p>
            <a:pPr lvl="1"/>
            <a:r>
              <a:rPr lang="en-US" dirty="0" smtClean="0"/>
              <a:t>Number of hits in tracker</a:t>
            </a:r>
            <a:endParaRPr lang="en-US" dirty="0" smtClean="0"/>
          </a:p>
          <a:p>
            <a:r>
              <a:rPr lang="en-US" dirty="0" smtClean="0"/>
              <a:t>Not so effective for estimating fake rates because of</a:t>
            </a:r>
          </a:p>
          <a:p>
            <a:pPr lvl="1"/>
            <a:r>
              <a:rPr lang="en-US" dirty="0" smtClean="0"/>
              <a:t>Fragmentation functions and soft particle isolation</a:t>
            </a:r>
          </a:p>
          <a:p>
            <a:pPr lvl="1"/>
            <a:r>
              <a:rPr lang="en-US" dirty="0" smtClean="0"/>
              <a:t>Tails of shower shape distributions</a:t>
            </a:r>
          </a:p>
          <a:p>
            <a:pPr lvl="1"/>
            <a:r>
              <a:rPr lang="en-US" dirty="0" smtClean="0"/>
              <a:t>Rare reconstruction effects or physical processes</a:t>
            </a:r>
          </a:p>
          <a:p>
            <a:pPr lvl="1"/>
            <a:r>
              <a:rPr lang="en-US" dirty="0" smtClean="0"/>
              <a:t>Distributions for complicated quantities (missing E</a:t>
            </a:r>
            <a:r>
              <a:rPr lang="en-US" baseline="-25000" dirty="0" smtClean="0"/>
              <a:t>T</a:t>
            </a:r>
            <a:r>
              <a:rPr lang="en-US" dirty="0" smtClean="0"/>
              <a:t>, MVA outputs)</a:t>
            </a:r>
          </a:p>
          <a:p>
            <a:r>
              <a:rPr lang="en-US" dirty="0" smtClean="0"/>
              <a:t>Preferred method is to measure efficiency scale factors and fake rates from </a:t>
            </a:r>
            <a:r>
              <a:rPr lang="en-US" i="1" dirty="0" smtClean="0"/>
              <a:t>in-situ </a:t>
            </a:r>
            <a:r>
              <a:rPr lang="en-US" dirty="0" smtClean="0"/>
              <a:t>data samples</a:t>
            </a:r>
          </a:p>
          <a:p>
            <a:pPr lvl="1"/>
            <a:r>
              <a:rPr lang="en-US" dirty="0" smtClean="0"/>
              <a:t>Somehow this is more true at hadron colliders than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Sometimes not even possible because of limited sample at edges of kinematic phase space; show extrapolation is reasonable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1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Tag-and-Probe</a:t>
            </a:r>
            <a:r>
              <a:rPr lang="en-US" baseline="0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485602" cy="5638800"/>
          </a:xfrm>
        </p:spPr>
        <p:txBody>
          <a:bodyPr/>
          <a:lstStyle/>
          <a:p>
            <a:r>
              <a:rPr lang="en-US" dirty="0" smtClean="0"/>
              <a:t>If a </a:t>
            </a:r>
            <a:r>
              <a:rPr lang="en-US" dirty="0" err="1" smtClean="0"/>
              <a:t>muon</a:t>
            </a:r>
            <a:r>
              <a:rPr lang="en-US" dirty="0" smtClean="0"/>
              <a:t> and another particle happen to combine to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, what is the other particle?</a:t>
            </a:r>
          </a:p>
          <a:p>
            <a:pPr lvl="1"/>
            <a:r>
              <a:rPr lang="en-US" dirty="0" smtClean="0"/>
              <a:t>“Tag” a lepton with tight ID</a:t>
            </a:r>
          </a:p>
          <a:p>
            <a:pPr lvl="1"/>
            <a:r>
              <a:rPr lang="en-US" dirty="0" smtClean="0"/>
              <a:t> Fixes flavor of partner “probe”</a:t>
            </a:r>
          </a:p>
          <a:p>
            <a:r>
              <a:rPr lang="en-US" dirty="0" smtClean="0"/>
              <a:t>Measure efficiency of tight ID on the “probe” particles, </a:t>
            </a:r>
          </a:p>
          <a:p>
            <a:pPr lvl="1"/>
            <a:r>
              <a:rPr lang="en-US" dirty="0" smtClean="0"/>
              <a:t>This depends on loose efficiency being as near as possible to 100%</a:t>
            </a:r>
          </a:p>
          <a:p>
            <a:r>
              <a:rPr lang="en-US" dirty="0" smtClean="0"/>
              <a:t>For practical purposes, derive scale factors for use on MC</a:t>
            </a:r>
          </a:p>
          <a:p>
            <a:pPr lvl="1"/>
            <a:r>
              <a:rPr lang="en-US" dirty="0" smtClean="0"/>
              <a:t>Allows extrapolation into more complicated phase spaces</a:t>
            </a:r>
          </a:p>
          <a:p>
            <a:pPr lvl="1"/>
            <a:r>
              <a:rPr lang="en-US" dirty="0" smtClean="0"/>
              <a:t>Points out improvements needed in generator and simulation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 descr="fig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0985" y="259713"/>
            <a:ext cx="2943065" cy="4100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8929" y="682072"/>
            <a:ext cx="258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ATL-COM-PHYS-2014-118</a:t>
            </a:r>
          </a:p>
        </p:txBody>
      </p:sp>
      <p:pic>
        <p:nvPicPr>
          <p:cNvPr id="9" name="Picture 8" descr="fig_08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301" y="3160779"/>
            <a:ext cx="3156748" cy="43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“ABCD” or “Matrix”</a:t>
            </a:r>
            <a:r>
              <a:rPr lang="en-US" baseline="0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606" y="838200"/>
            <a:ext cx="4110994" cy="5638800"/>
          </a:xfrm>
        </p:spPr>
        <p:txBody>
          <a:bodyPr/>
          <a:lstStyle/>
          <a:p>
            <a:r>
              <a:rPr lang="en-US" dirty="0" smtClean="0"/>
              <a:t>Assume ID requirements (shower shape, etc.) are not correlated with isolation E</a:t>
            </a:r>
            <a:r>
              <a:rPr lang="en-US" baseline="-25000" dirty="0" smtClean="0"/>
              <a:t>T</a:t>
            </a:r>
            <a:endParaRPr lang="en-US" dirty="0" smtClean="0"/>
          </a:p>
          <a:p>
            <a:r>
              <a:rPr lang="en-US" dirty="0" smtClean="0"/>
              <a:t>Measure extrapolation factor between background-dominated regions C,D</a:t>
            </a:r>
          </a:p>
          <a:p>
            <a:r>
              <a:rPr lang="en-US" dirty="0" smtClean="0"/>
              <a:t>Apply factor to data in B to find background in A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More complicated versions subtract known signal contamination in B,C,D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60" y="4027903"/>
            <a:ext cx="2171700" cy="685800"/>
          </a:xfrm>
          <a:prstGeom prst="rect">
            <a:avLst/>
          </a:prstGeom>
        </p:spPr>
      </p:pic>
      <p:pic>
        <p:nvPicPr>
          <p:cNvPr id="8" name="Picture 7" descr="Screen Shot 2014-08-21 at 6.4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838200"/>
            <a:ext cx="4420732" cy="3061281"/>
          </a:xfrm>
          <a:prstGeom prst="rect">
            <a:avLst/>
          </a:prstGeom>
        </p:spPr>
      </p:pic>
      <p:pic>
        <p:nvPicPr>
          <p:cNvPr id="9" name="Picture 8" descr="Screen Shot 2014-08-21 at 6.48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6" y="4312648"/>
            <a:ext cx="4208142" cy="14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5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</a:t>
            </a:r>
            <a:r>
              <a:rPr lang="en-US" baseline="0" dirty="0" smtClean="0"/>
              <a:t>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199"/>
            <a:ext cx="8991600" cy="4384225"/>
          </a:xfrm>
        </p:spPr>
        <p:txBody>
          <a:bodyPr/>
          <a:lstStyle/>
          <a:p>
            <a:r>
              <a:rPr lang="en-US" dirty="0" smtClean="0"/>
              <a:t>Calorimeter fluctuations contribute to large uncertainties for measurements of low-energy particles: 1/N = 1/√E effect</a:t>
            </a:r>
          </a:p>
          <a:p>
            <a:pPr lvl="1"/>
            <a:r>
              <a:rPr lang="en-US" dirty="0" smtClean="0"/>
              <a:t>Results in large uncertainties for jet energy and missing E</a:t>
            </a:r>
            <a:r>
              <a:rPr lang="en-US" baseline="-25000" dirty="0" smtClean="0"/>
              <a:t>T</a:t>
            </a:r>
            <a:r>
              <a:rPr lang="en-US" dirty="0" smtClean="0"/>
              <a:t> measurements</a:t>
            </a:r>
            <a:endParaRPr lang="en-US" dirty="0" smtClean="0"/>
          </a:p>
          <a:p>
            <a:r>
              <a:rPr lang="en-US" dirty="0" smtClean="0"/>
              <a:t>Can we </a:t>
            </a:r>
            <a:r>
              <a:rPr lang="en-US" dirty="0" smtClean="0">
                <a:solidFill>
                  <a:srgbClr val="0000FF"/>
                </a:solidFill>
              </a:rPr>
              <a:t>use the tracking measurements instead to find the energies of the low-energy charged particles</a:t>
            </a:r>
            <a:r>
              <a:rPr lang="en-US" dirty="0" smtClean="0"/>
              <a:t>?  Still need </a:t>
            </a:r>
            <a:r>
              <a:rPr lang="en-US" dirty="0" err="1" smtClean="0"/>
              <a:t>calo</a:t>
            </a:r>
            <a:r>
              <a:rPr lang="en-US" dirty="0" smtClean="0"/>
              <a:t> for neutrals…</a:t>
            </a:r>
          </a:p>
          <a:p>
            <a:r>
              <a:rPr lang="en-US" dirty="0" smtClean="0"/>
              <a:t>This method has been used successfully at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experiments</a:t>
            </a:r>
          </a:p>
          <a:p>
            <a:pPr lvl="1"/>
            <a:r>
              <a:rPr lang="en-US" dirty="0" smtClean="0"/>
              <a:t>Can it possibly work at a hadron collider? YES – CMS has made it work </a:t>
            </a:r>
          </a:p>
          <a:p>
            <a:r>
              <a:rPr lang="en-US" dirty="0" smtClean="0"/>
              <a:t>Expect improvements where there is a mix of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charged and neutral particles in close proximity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jets, tau lepton signatures, missing E</a:t>
            </a:r>
            <a:r>
              <a:rPr lang="en-US" baseline="-25000" dirty="0" smtClean="0"/>
              <a:t>T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Typical jet composition is 60% charged, 25% photons, 15% neutral hadrons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924464" y="5350846"/>
            <a:ext cx="456664" cy="42806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24464" y="5778914"/>
            <a:ext cx="456664" cy="42806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23937" y="5479266"/>
            <a:ext cx="784893" cy="9988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208830" y="5479266"/>
            <a:ext cx="499477" cy="99883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412227" y="5945583"/>
            <a:ext cx="482650" cy="9988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969367" y="5479266"/>
            <a:ext cx="1955097" cy="2996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endCxn id="8" idx="1"/>
          </p:cNvCxnSpPr>
          <p:nvPr/>
        </p:nvCxnSpPr>
        <p:spPr bwMode="auto">
          <a:xfrm flipV="1">
            <a:off x="1969367" y="5564880"/>
            <a:ext cx="1955097" cy="21403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dot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endCxn id="9" idx="1"/>
          </p:cNvCxnSpPr>
          <p:nvPr/>
        </p:nvCxnSpPr>
        <p:spPr bwMode="auto">
          <a:xfrm>
            <a:off x="1969367" y="5869680"/>
            <a:ext cx="1955097" cy="123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1401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4502393" cy="5638800"/>
          </a:xfrm>
        </p:spPr>
        <p:txBody>
          <a:bodyPr/>
          <a:lstStyle/>
          <a:p>
            <a:r>
              <a:rPr lang="en-US" dirty="0" smtClean="0"/>
              <a:t>Need to spread out charged particles to avoid merging</a:t>
            </a:r>
          </a:p>
          <a:p>
            <a:r>
              <a:rPr lang="en-US" dirty="0" smtClean="0"/>
              <a:t>Highly granular calorimeter</a:t>
            </a:r>
          </a:p>
          <a:p>
            <a:r>
              <a:rPr lang="en-US" dirty="0" smtClean="0"/>
              <a:t>High-resolution tracker</a:t>
            </a:r>
          </a:p>
          <a:p>
            <a:r>
              <a:rPr lang="en-US" dirty="0" smtClean="0"/>
              <a:t>Particle ID w/o extra material</a:t>
            </a:r>
            <a:endParaRPr lang="en-US" dirty="0" smtClean="0"/>
          </a:p>
          <a:p>
            <a:r>
              <a:rPr lang="en-US" dirty="0" smtClean="0"/>
              <a:t>High B field at large radius</a:t>
            </a:r>
          </a:p>
          <a:p>
            <a:pPr lvl="1"/>
            <a:r>
              <a:rPr lang="en-US" dirty="0" smtClean="0"/>
              <a:t>CMS: 3.8 T x 1.3 m</a:t>
            </a:r>
          </a:p>
          <a:p>
            <a:pPr lvl="1"/>
            <a:r>
              <a:rPr lang="en-US" dirty="0" smtClean="0"/>
              <a:t>ATLAS: 2.0 T x 1.2 m</a:t>
            </a:r>
          </a:p>
          <a:p>
            <a:pPr lvl="1"/>
            <a:r>
              <a:rPr lang="en-US" dirty="0" smtClean="0"/>
              <a:t>D0: 2.0 T x 0.8 m</a:t>
            </a:r>
          </a:p>
          <a:p>
            <a:r>
              <a:rPr lang="en-US" dirty="0" smtClean="0"/>
              <a:t>Very efficient tracking </a:t>
            </a:r>
            <a:r>
              <a:rPr lang="en-US" dirty="0" err="1" smtClean="0"/>
              <a:t>algos</a:t>
            </a:r>
            <a:endParaRPr lang="en-US" dirty="0" smtClean="0"/>
          </a:p>
          <a:p>
            <a:r>
              <a:rPr lang="en-US" dirty="0" smtClean="0"/>
              <a:t>Physicist requirements: several years to tune the algorithms and minimize </a:t>
            </a:r>
            <a:r>
              <a:rPr lang="en-US" dirty="0" err="1" smtClean="0"/>
              <a:t>mis</a:t>
            </a:r>
            <a:r>
              <a:rPr lang="en-US" dirty="0" smtClean="0"/>
              <a:t>-associations!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 descr="Screen Shot 2014-08-21 at 8.49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92" y="872312"/>
            <a:ext cx="4413008" cy="56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9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</a:t>
            </a:r>
            <a:r>
              <a:rPr lang="en-US" baseline="0" dirty="0" smtClean="0"/>
              <a:t> Concepts for Particle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24677" y="6123337"/>
            <a:ext cx="538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Diagrams from R. Cavanaugh and P. </a:t>
            </a:r>
            <a:r>
              <a:rPr lang="en-US" dirty="0" err="1" smtClean="0">
                <a:latin typeface="Calibri"/>
                <a:cs typeface="Calibri"/>
              </a:rPr>
              <a:t>Janot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 descr="Screen Shot 2014-08-21 at 9.1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5" y="844728"/>
            <a:ext cx="7055537" cy="533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2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Track</a:t>
            </a:r>
            <a:r>
              <a:rPr lang="en-US" baseline="0" dirty="0" smtClean="0"/>
              <a:t>s to Calorimeter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5156329" cy="5638800"/>
          </a:xfrm>
        </p:spPr>
        <p:txBody>
          <a:bodyPr/>
          <a:lstStyle/>
          <a:p>
            <a:r>
              <a:rPr lang="en-US" dirty="0" smtClean="0"/>
              <a:t>Link algorithm produces “blocks” of inputs (track/ECAL/HCAL)</a:t>
            </a:r>
          </a:p>
          <a:p>
            <a:pPr lvl="1"/>
            <a:r>
              <a:rPr lang="en-US" dirty="0" smtClean="0"/>
              <a:t>Extrapolate track to ECAL shower max and HCAL 1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</a:p>
          <a:p>
            <a:pPr lvl="1"/>
            <a:r>
              <a:rPr lang="en-US" dirty="0" smtClean="0"/>
              <a:t>Link to the cluster at that position</a:t>
            </a:r>
            <a:endParaRPr lang="en-US" dirty="0"/>
          </a:p>
          <a:p>
            <a:pPr lvl="1"/>
            <a:r>
              <a:rPr lang="en-US" dirty="0" smtClean="0"/>
              <a:t>Also extrapolate track tangents to recover bremsstrahlung from electrons</a:t>
            </a:r>
          </a:p>
          <a:p>
            <a:pPr lvl="1"/>
            <a:r>
              <a:rPr lang="en-US" dirty="0" smtClean="0"/>
              <a:t>Link ECAL and HCAL clusters when their boundaries overlap</a:t>
            </a:r>
          </a:p>
          <a:p>
            <a:pPr lvl="1"/>
            <a:r>
              <a:rPr lang="en-US" dirty="0" smtClean="0"/>
              <a:t>Link to </a:t>
            </a:r>
            <a:r>
              <a:rPr lang="en-US" dirty="0" err="1" smtClean="0"/>
              <a:t>muon</a:t>
            </a:r>
            <a:r>
              <a:rPr lang="en-US" dirty="0" smtClean="0"/>
              <a:t> standalone tracks using a matching χ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Excess energy in the clusters gives rise to a “particle-flow neutral hadron” or “particle-flow photon”, depending on ECAL or HCAL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 descr="Screen Shot 2014-08-21 at 9.48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00" y="624165"/>
            <a:ext cx="3648499" cy="3228442"/>
          </a:xfrm>
          <a:prstGeom prst="rect">
            <a:avLst/>
          </a:prstGeom>
        </p:spPr>
      </p:pic>
      <p:pic>
        <p:nvPicPr>
          <p:cNvPr id="8" name="Picture 7" descr="Screen Shot 2014-08-21 at 9.4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00" y="3820262"/>
            <a:ext cx="3648500" cy="30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3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Flow Algorithm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 descr="Screen Shot 2014-08-21 at 9.59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1" y="982025"/>
            <a:ext cx="3302297" cy="2791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053" y="682088"/>
            <a:ext cx="2085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Track-ECAL linking</a:t>
            </a:r>
            <a:endParaRPr lang="en-U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Screen Shot 2014-08-21 at 9.59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08" y="996295"/>
            <a:ext cx="3944591" cy="2818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5496" y="689268"/>
            <a:ext cx="2075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ECAL-HCAL linking</a:t>
            </a:r>
            <a:endParaRPr lang="en-U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Screen Shot 2014-08-21 at 9.5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55713"/>
            <a:ext cx="3445005" cy="293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04449" y="3858762"/>
            <a:ext cx="2119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Track-HCAL linking</a:t>
            </a:r>
            <a:endParaRPr lang="en-U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378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Flow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and “remove” </a:t>
            </a:r>
            <a:r>
              <a:rPr lang="en-US" dirty="0" err="1"/>
              <a:t>muons</a:t>
            </a:r>
            <a:r>
              <a:rPr lang="en-US" dirty="0"/>
              <a:t> (</a:t>
            </a:r>
            <a:r>
              <a:rPr lang="en-US" dirty="0" err="1"/>
              <a:t>σ</a:t>
            </a:r>
            <a:r>
              <a:rPr lang="en-US" baseline="-25000" dirty="0" err="1"/>
              <a:t>track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Find </a:t>
            </a:r>
            <a:r>
              <a:rPr lang="en-US" dirty="0"/>
              <a:t>and “remove” electrons ( min[</a:t>
            </a:r>
            <a:r>
              <a:rPr lang="en-US" dirty="0" err="1"/>
              <a:t>σ</a:t>
            </a:r>
            <a:r>
              <a:rPr lang="en-US" baseline="-25000" dirty="0" err="1"/>
              <a:t>track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ECAL</a:t>
            </a:r>
            <a:r>
              <a:rPr lang="en-US" dirty="0"/>
              <a:t>] 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Find </a:t>
            </a:r>
            <a:r>
              <a:rPr lang="en-US" dirty="0"/>
              <a:t>and “remove” charged hadrons (</a:t>
            </a:r>
            <a:r>
              <a:rPr lang="en-US" dirty="0" err="1"/>
              <a:t>σ</a:t>
            </a:r>
            <a:r>
              <a:rPr lang="en-US" baseline="-25000" dirty="0" err="1"/>
              <a:t>track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Find </a:t>
            </a:r>
            <a:r>
              <a:rPr lang="en-US" dirty="0"/>
              <a:t>and “remove” converted photons ( min[</a:t>
            </a:r>
            <a:r>
              <a:rPr lang="en-US" dirty="0" err="1"/>
              <a:t>σ</a:t>
            </a:r>
            <a:r>
              <a:rPr lang="en-US" baseline="-25000" dirty="0" err="1"/>
              <a:t>track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ECAL</a:t>
            </a:r>
            <a:r>
              <a:rPr lang="en-US" dirty="0"/>
              <a:t>] 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Find </a:t>
            </a:r>
            <a:r>
              <a:rPr lang="en-US" dirty="0"/>
              <a:t>and “remove” V0’s (</a:t>
            </a:r>
            <a:r>
              <a:rPr lang="en-US" dirty="0" err="1"/>
              <a:t>σ</a:t>
            </a:r>
            <a:r>
              <a:rPr lang="en-US" baseline="-25000" dirty="0" err="1"/>
              <a:t>track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Find </a:t>
            </a:r>
            <a:r>
              <a:rPr lang="en-US" dirty="0"/>
              <a:t>and “remove” photons (</a:t>
            </a:r>
            <a:r>
              <a:rPr lang="en-US" dirty="0" err="1"/>
              <a:t>σ</a:t>
            </a:r>
            <a:r>
              <a:rPr lang="en-US" baseline="-25000" dirty="0" err="1"/>
              <a:t>ECAL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Left </a:t>
            </a:r>
            <a:r>
              <a:rPr lang="en-US" dirty="0"/>
              <a:t>with neutral hadrons (10%) (</a:t>
            </a:r>
            <a:r>
              <a:rPr lang="en-US" dirty="0" err="1"/>
              <a:t>σ</a:t>
            </a:r>
            <a:r>
              <a:rPr lang="en-US" baseline="-25000" dirty="0" err="1"/>
              <a:t>HCAL</a:t>
            </a:r>
            <a:r>
              <a:rPr lang="en-US" dirty="0"/>
              <a:t> + fake) </a:t>
            </a:r>
            <a:endParaRPr lang="en-US" dirty="0" smtClean="0"/>
          </a:p>
          <a:p>
            <a:pPr lvl="1"/>
            <a:r>
              <a:rPr lang="en-US" dirty="0" smtClean="0"/>
              <a:t>Same relative uncertainty on these remaining hadrons, but the total contribution to the jet/event energy has been significantly reduced</a:t>
            </a:r>
          </a:p>
          <a:p>
            <a:endParaRPr lang="en-US" dirty="0"/>
          </a:p>
          <a:p>
            <a:r>
              <a:rPr lang="en-US" dirty="0" smtClean="0"/>
              <a:t>Final steps are to combine particles that have been found into a total jet/tau/event energy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14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r>
              <a:rPr lang="en-US" baseline="0" dirty="0" smtClean="0"/>
              <a:t> of Particle Flow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95393"/>
            <a:ext cx="8839200" cy="431734"/>
          </a:xfrm>
        </p:spPr>
        <p:txBody>
          <a:bodyPr/>
          <a:lstStyle/>
          <a:p>
            <a:r>
              <a:rPr lang="en-US" dirty="0" smtClean="0"/>
              <a:t>Striking improvements in tau and missing E</a:t>
            </a:r>
            <a:r>
              <a:rPr lang="en-US" baseline="-25000" dirty="0" smtClean="0"/>
              <a:t>T</a:t>
            </a:r>
            <a:r>
              <a:rPr lang="en-US" dirty="0" smtClean="0"/>
              <a:t> energy and direction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 descr="Screen Shot 2014-08-21 at 8.42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2" y="1269934"/>
            <a:ext cx="4277708" cy="2892792"/>
          </a:xfrm>
          <a:prstGeom prst="rect">
            <a:avLst/>
          </a:prstGeom>
        </p:spPr>
      </p:pic>
      <p:pic>
        <p:nvPicPr>
          <p:cNvPr id="8" name="Picture 7" descr="Screen Shot 2014-08-21 at 8.43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4366858" cy="2981626"/>
          </a:xfrm>
          <a:prstGeom prst="rect">
            <a:avLst/>
          </a:prstGeom>
        </p:spPr>
      </p:pic>
      <p:pic>
        <p:nvPicPr>
          <p:cNvPr id="9" name="Picture 8" descr="Screen Shot 2014-08-21 at 8.45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51867"/>
            <a:ext cx="4214458" cy="2829519"/>
          </a:xfrm>
          <a:prstGeom prst="rect">
            <a:avLst/>
          </a:prstGeom>
        </p:spPr>
      </p:pic>
      <p:pic>
        <p:nvPicPr>
          <p:cNvPr id="10" name="Picture 9" descr="Screen Shot 2014-08-21 at 8.46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15" y="4070283"/>
            <a:ext cx="4092185" cy="27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1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mesons</a:t>
            </a:r>
            <a:r>
              <a:rPr lang="en-US" baseline="0" dirty="0" smtClean="0"/>
              <a:t> and </a:t>
            </a:r>
            <a:r>
              <a:rPr lang="en-US" baseline="0" dirty="0" smtClean="0">
                <a:latin typeface="Symbol" charset="2"/>
                <a:cs typeface="Symbol" charset="2"/>
              </a:rPr>
              <a:t>L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baseline="0" dirty="0" smtClean="0"/>
              <a:t> </a:t>
            </a:r>
            <a:r>
              <a:rPr lang="en-US" baseline="0" dirty="0" smtClean="0"/>
              <a:t>baryons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512645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eakly decaying neutral particles with unusually long lifetimes:</a:t>
            </a:r>
          </a:p>
          <a:p>
            <a:pPr lvl="1"/>
            <a:r>
              <a:rPr lang="en-US" sz="2400" dirty="0" smtClean="0"/>
              <a:t>K</a:t>
            </a:r>
            <a:r>
              <a:rPr lang="en-US" sz="2400" baseline="30000" dirty="0" smtClean="0"/>
              <a:t>0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c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 = 2.7 cm; dominant decay to 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/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/>
              <a:t>-</a:t>
            </a:r>
          </a:p>
          <a:p>
            <a:pPr lvl="1"/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 err="1" smtClean="0"/>
              <a:t>c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 = 7.9 cm; dominant decay to </a:t>
            </a:r>
            <a:r>
              <a:rPr lang="en-US" sz="2400" dirty="0" err="1" smtClean="0"/>
              <a:t>p</a:t>
            </a:r>
            <a:r>
              <a:rPr lang="en-US" sz="2400" baseline="30000" dirty="0" err="1" smtClean="0"/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/>
              <a:t>-</a:t>
            </a:r>
            <a:endParaRPr lang="en-US" sz="2400" dirty="0" smtClean="0"/>
          </a:p>
          <a:p>
            <a:r>
              <a:rPr lang="en-US" dirty="0" smtClean="0"/>
              <a:t>Two oppositely-charged tracks </a:t>
            </a:r>
            <a:r>
              <a:rPr lang="en-US" i="1" dirty="0" err="1" smtClean="0"/>
              <a:t>vertexed</a:t>
            </a:r>
            <a:endParaRPr lang="en-US" i="1" dirty="0" smtClean="0"/>
          </a:p>
          <a:p>
            <a:pPr lvl="1"/>
            <a:r>
              <a:rPr lang="en-US" dirty="0" smtClean="0"/>
              <a:t>No particle ID required; mass peak suffices</a:t>
            </a:r>
          </a:p>
          <a:p>
            <a:r>
              <a:rPr lang="en-US" dirty="0" smtClean="0"/>
              <a:t>Require vertex to be displaced from IP</a:t>
            </a:r>
          </a:p>
          <a:p>
            <a:pPr lvl="1"/>
            <a:r>
              <a:rPr lang="en-US" dirty="0" smtClean="0"/>
              <a:t>CMS requires 15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(vertex + </a:t>
            </a:r>
            <a:r>
              <a:rPr lang="en-US" dirty="0" err="1" smtClean="0"/>
              <a:t>beamspot</a:t>
            </a:r>
            <a:r>
              <a:rPr lang="en-US" dirty="0" smtClean="0"/>
              <a:t> </a:t>
            </a:r>
            <a:r>
              <a:rPr lang="en-US" dirty="0" err="1" smtClean="0"/>
              <a:t>uncerts</a:t>
            </a:r>
            <a:r>
              <a:rPr lang="en-US" dirty="0" smtClean="0"/>
              <a:t>.)</a:t>
            </a:r>
          </a:p>
          <a:p>
            <a:r>
              <a:rPr lang="en-US" dirty="0" smtClean="0"/>
              <a:t>Mass comparison with simulation</a:t>
            </a:r>
          </a:p>
          <a:p>
            <a:pPr lvl="1"/>
            <a:r>
              <a:rPr lang="en-US" dirty="0" smtClean="0"/>
              <a:t>Magnetic field</a:t>
            </a:r>
          </a:p>
          <a:p>
            <a:pPr lvl="1"/>
            <a:r>
              <a:rPr lang="en-US" dirty="0" smtClean="0"/>
              <a:t>Track fitting</a:t>
            </a:r>
          </a:p>
          <a:p>
            <a:pPr lvl="1"/>
            <a:r>
              <a:rPr lang="en-US" dirty="0" smtClean="0"/>
              <a:t>Material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Screen Shot 2014-08-19 at 12.1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78" y="1203891"/>
            <a:ext cx="2960396" cy="2804586"/>
          </a:xfrm>
          <a:prstGeom prst="rect">
            <a:avLst/>
          </a:prstGeom>
        </p:spPr>
      </p:pic>
      <p:pic>
        <p:nvPicPr>
          <p:cNvPr id="8" name="Picture 7" descr="fig_0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05" y="4026742"/>
            <a:ext cx="4213447" cy="28312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5450728"/>
            <a:ext cx="5170600" cy="113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dirty="0" smtClean="0"/>
              <a:t>Will need to identify and remove V</a:t>
            </a:r>
            <a:r>
              <a:rPr lang="en-US" baseline="30000" dirty="0" smtClean="0"/>
              <a:t>0</a:t>
            </a:r>
            <a:r>
              <a:rPr lang="en-US" dirty="0"/>
              <a:t> </a:t>
            </a:r>
            <a:r>
              <a:rPr lang="en-US" dirty="0" smtClean="0"/>
              <a:t>vertices when tagging b-decay vertex</a:t>
            </a:r>
          </a:p>
        </p:txBody>
      </p:sp>
    </p:spTree>
    <p:extLst>
      <p:ext uri="{BB962C8B-B14F-4D97-AF65-F5344CB8AC3E}">
        <p14:creationId xmlns:p14="http://schemas.microsoft.com/office/powerpoint/2010/main" val="1497258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Neutral particle ID includes calorimeter </a:t>
            </a:r>
            <a:r>
              <a:rPr lang="en-US" i="1" dirty="0" smtClean="0"/>
              <a:t>and</a:t>
            </a:r>
            <a:r>
              <a:rPr lang="en-US" dirty="0" smtClean="0"/>
              <a:t> tracking</a:t>
            </a:r>
          </a:p>
          <a:p>
            <a:pPr lvl="1"/>
            <a:r>
              <a:rPr lang="en-US" dirty="0" smtClean="0"/>
              <a:t>Unconverted and converted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, V</a:t>
            </a:r>
            <a:r>
              <a:rPr lang="en-US" baseline="30000" dirty="0" smtClean="0"/>
              <a:t>0</a:t>
            </a:r>
            <a:r>
              <a:rPr lang="en-US" dirty="0" smtClean="0"/>
              <a:t> decays</a:t>
            </a:r>
          </a:p>
          <a:p>
            <a:r>
              <a:rPr lang="en-US" dirty="0" smtClean="0"/>
              <a:t>Requirements on 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shower shapes depend on detector geometry</a:t>
            </a:r>
          </a:p>
          <a:p>
            <a:pPr lvl="1"/>
            <a:r>
              <a:rPr lang="en-US" dirty="0" smtClean="0"/>
              <a:t>Common requirements to reject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decays and other jet deposits</a:t>
            </a:r>
          </a:p>
          <a:p>
            <a:pPr lvl="1"/>
            <a:r>
              <a:rPr lang="en-US" dirty="0" smtClean="0"/>
              <a:t>Isolation requirements required for prompt photon selection</a:t>
            </a:r>
          </a:p>
          <a:p>
            <a:r>
              <a:rPr lang="en-US" dirty="0" smtClean="0"/>
              <a:t>Photon conversions are a winning ID strategy!</a:t>
            </a:r>
          </a:p>
          <a:p>
            <a:pPr lvl="1"/>
            <a:r>
              <a:rPr lang="en-US" dirty="0" smtClean="0"/>
              <a:t>Clean reconstruction using powerful new silicon tracking systems</a:t>
            </a:r>
          </a:p>
          <a:p>
            <a:pPr lvl="1"/>
            <a:r>
              <a:rPr lang="en-US" dirty="0" smtClean="0"/>
              <a:t>Combination of </a:t>
            </a:r>
            <a:r>
              <a:rPr lang="en-US" dirty="0" err="1" smtClean="0"/>
              <a:t>tracker+calorimeter</a:t>
            </a:r>
            <a:r>
              <a:rPr lang="en-US" dirty="0" smtClean="0"/>
              <a:t> is still best at high energy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reconstruction combines inner and outer tracking results</a:t>
            </a:r>
          </a:p>
          <a:p>
            <a:r>
              <a:rPr lang="en-US" dirty="0" smtClean="0"/>
              <a:t> Leverage tight vs. loose selections to measure ID efficiency</a:t>
            </a:r>
          </a:p>
          <a:p>
            <a:pPr lvl="1"/>
            <a:r>
              <a:rPr lang="en-US" dirty="0" smtClean="0"/>
              <a:t>Variations on “matrix method” solve systems of equations for contributions</a:t>
            </a:r>
          </a:p>
          <a:p>
            <a:r>
              <a:rPr lang="en-US" dirty="0" smtClean="0"/>
              <a:t>Particle flow algorithms are the cutting edge for detectors with good tracking efficiency; potential to improve jet/MET resolution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 smtClean="0"/>
              <a:t>Plan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Jet reconstruction</a:t>
            </a:r>
          </a:p>
          <a:p>
            <a:pPr lvl="1"/>
            <a:r>
              <a:rPr lang="en-US" dirty="0" smtClean="0"/>
              <a:t>Jet clustering algorithms and calculations</a:t>
            </a:r>
          </a:p>
          <a:p>
            <a:pPr lvl="1"/>
            <a:r>
              <a:rPr lang="en-US" dirty="0" smtClean="0"/>
              <a:t>Jet cleaning (calorimeter effects)</a:t>
            </a:r>
          </a:p>
          <a:p>
            <a:pPr lvl="1"/>
            <a:r>
              <a:rPr lang="en-US" dirty="0" smtClean="0"/>
              <a:t>Pileup subtraction and assignment techniques</a:t>
            </a:r>
            <a:endParaRPr lang="en-US" dirty="0" smtClean="0"/>
          </a:p>
          <a:p>
            <a:r>
              <a:rPr lang="en-US" dirty="0" smtClean="0"/>
              <a:t>Tau lepton reconstruction</a:t>
            </a:r>
          </a:p>
          <a:p>
            <a:pPr lvl="1"/>
            <a:r>
              <a:rPr lang="en-US" dirty="0" smtClean="0"/>
              <a:t>Tau lepton decay signatures</a:t>
            </a:r>
          </a:p>
          <a:p>
            <a:pPr lvl="1"/>
            <a:r>
              <a:rPr lang="en-US" dirty="0" smtClean="0"/>
              <a:t>Tau lepton identification algorithms</a:t>
            </a:r>
            <a:endParaRPr lang="en-US" dirty="0" smtClean="0"/>
          </a:p>
          <a:p>
            <a:r>
              <a:rPr lang="en-US" dirty="0" smtClean="0"/>
              <a:t>Heavy-flavor tagging</a:t>
            </a:r>
          </a:p>
          <a:p>
            <a:pPr lvl="1"/>
            <a:r>
              <a:rPr lang="en-US" dirty="0" smtClean="0"/>
              <a:t>Geometry of heavy-flavor hadron decays</a:t>
            </a:r>
          </a:p>
          <a:p>
            <a:pPr lvl="1"/>
            <a:r>
              <a:rPr lang="en-US" dirty="0" smtClean="0"/>
              <a:t>Multivariate techniques and calibration</a:t>
            </a:r>
          </a:p>
          <a:p>
            <a:r>
              <a:rPr lang="en-US" dirty="0" smtClean="0"/>
              <a:t>W boson and top quark tagging</a:t>
            </a:r>
          </a:p>
          <a:p>
            <a:pPr lvl="1"/>
            <a:r>
              <a:rPr lang="en-US" dirty="0" smtClean="0"/>
              <a:t>Jet grooming techniques, boosted jet shape calculations</a:t>
            </a:r>
          </a:p>
          <a:p>
            <a:pPr lvl="1"/>
            <a:r>
              <a:rPr lang="en-US" dirty="0" smtClean="0"/>
              <a:t>Top-tagging algorithms</a:t>
            </a:r>
          </a:p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67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 smtClean="0"/>
              <a:t>Guide to </a:t>
            </a:r>
            <a:r>
              <a:rPr lang="en-US" baseline="0" smtClean="0"/>
              <a:t>Further Reading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 by Rick Cavanaugh at HCPSS 2012: </a:t>
            </a:r>
            <a:r>
              <a:rPr lang="en-US" sz="2000" dirty="0" smtClean="0">
                <a:hlinkClick r:id="rId2"/>
              </a:rPr>
              <a:t>https://indico.fnal.gov/sessionDisplay.py?sessionId=11&amp;confId=5615</a:t>
            </a:r>
            <a:endParaRPr lang="en-US" sz="2000" dirty="0" smtClean="0"/>
          </a:p>
          <a:p>
            <a:r>
              <a:rPr lang="en-US" dirty="0" smtClean="0"/>
              <a:t>Public results of reconstruction performance in experiments:</a:t>
            </a:r>
          </a:p>
          <a:p>
            <a:pPr lvl="1"/>
            <a:r>
              <a:rPr lang="en-US" dirty="0" smtClean="0"/>
              <a:t>ATLAS: </a:t>
            </a:r>
            <a:r>
              <a:rPr lang="en-US" sz="1400" dirty="0" smtClean="0">
                <a:hlinkClick r:id="rId3"/>
              </a:rPr>
              <a:t>https://twiki.cern.ch/twiki/bin/view/AtlasPublic/WebHome#Combined_Performance_Groups_Simu</a:t>
            </a:r>
            <a:endParaRPr lang="en-US" dirty="0" smtClean="0"/>
          </a:p>
          <a:p>
            <a:pPr lvl="1"/>
            <a:r>
              <a:rPr lang="en-US" dirty="0" smtClean="0"/>
              <a:t>CMS: </a:t>
            </a:r>
            <a:r>
              <a:rPr lang="en-US" dirty="0" smtClean="0">
                <a:hlinkClick r:id="rId4"/>
              </a:rPr>
              <a:t>http://cms.web.cern.ch/org/cms-papers-and-results</a:t>
            </a:r>
            <a:endParaRPr lang="en-US" dirty="0" smtClean="0"/>
          </a:p>
          <a:p>
            <a:pPr lvl="1"/>
            <a:r>
              <a:rPr lang="en-US" dirty="0"/>
              <a:t>ALICE: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err="1">
                <a:hlinkClick r:id="rId5"/>
              </a:rPr>
              <a:t>twiki.cern.ch</a:t>
            </a:r>
            <a:r>
              <a:rPr lang="en-US" sz="1400" dirty="0">
                <a:hlinkClick r:id="rId5"/>
              </a:rPr>
              <a:t>/</a:t>
            </a:r>
            <a:r>
              <a:rPr lang="en-US" sz="1400" dirty="0" err="1">
                <a:hlinkClick r:id="rId5"/>
              </a:rPr>
              <a:t>twiki</a:t>
            </a:r>
            <a:r>
              <a:rPr lang="en-US" sz="1400" dirty="0">
                <a:hlinkClick r:id="rId5"/>
              </a:rPr>
              <a:t>/bin/view/</a:t>
            </a:r>
            <a:r>
              <a:rPr lang="en-US" sz="1400" dirty="0" err="1">
                <a:hlinkClick r:id="rId5"/>
              </a:rPr>
              <a:t>ALICEpublic</a:t>
            </a:r>
            <a:r>
              <a:rPr lang="en-US" sz="1400" dirty="0">
                <a:hlinkClick r:id="rId5"/>
              </a:rPr>
              <a:t>/</a:t>
            </a:r>
            <a:r>
              <a:rPr lang="en-US" sz="1400" dirty="0" err="1">
                <a:hlinkClick r:id="rId5"/>
              </a:rPr>
              <a:t>ALICEPublicResults#Physics_Working_Group_PP</a:t>
            </a:r>
            <a:endParaRPr lang="en-US" dirty="0" smtClean="0"/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http://lhcbproject.web.cern.ch/lhcbproject/CDS/cgi-bin/index.php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7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Reconstructed</a:t>
            </a:r>
            <a:r>
              <a:rPr lang="en-US" baseline="0" dirty="0" smtClean="0"/>
              <a:t> K</a:t>
            </a:r>
            <a:r>
              <a:rPr lang="en-US" baseline="30000" dirty="0" smtClean="0"/>
              <a:t>0</a:t>
            </a:r>
            <a:r>
              <a:rPr lang="en-US" baseline="0" dirty="0" smtClean="0"/>
              <a:t> decay</a:t>
            </a:r>
            <a:endParaRPr lang="en-US" dirty="0"/>
          </a:p>
        </p:txBody>
      </p:sp>
      <p:pic>
        <p:nvPicPr>
          <p:cNvPr id="7" name="Content Placeholder 6" descr="ped438983f8_onli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229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8954" y="5881325"/>
            <a:ext cx="665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In this case, decay vertex is at first silicon pixel layer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162800" y="3524423"/>
            <a:ext cx="686127" cy="23569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0491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combined as “e\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ID” because of </a:t>
            </a:r>
            <a:r>
              <a:rPr lang="en-US" dirty="0" smtClean="0"/>
              <a:t>nearly identical </a:t>
            </a:r>
            <a:r>
              <a:rPr lang="en-US" dirty="0" smtClean="0"/>
              <a:t>showers</a:t>
            </a:r>
          </a:p>
          <a:p>
            <a:r>
              <a:rPr lang="en-US" dirty="0" smtClean="0"/>
              <a:t>Backgrounds to be rejected:</a:t>
            </a:r>
          </a:p>
          <a:p>
            <a:pPr lvl="1"/>
            <a:r>
              <a:rPr lang="en-US" dirty="0" smtClean="0"/>
              <a:t>Non-prompt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from </a:t>
            </a:r>
            <a:r>
              <a:rPr lang="en-US" dirty="0" err="1" smtClean="0"/>
              <a:t>hadronic</a:t>
            </a:r>
            <a:r>
              <a:rPr lang="en-US" dirty="0" smtClean="0"/>
              <a:t> jets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particles with early-initiated showers</a:t>
            </a:r>
          </a:p>
          <a:p>
            <a:r>
              <a:rPr lang="en-US" dirty="0" smtClean="0"/>
              <a:t>Shower development was covered in J. </a:t>
            </a:r>
            <a:r>
              <a:rPr lang="en-US" dirty="0" err="1" smtClean="0"/>
              <a:t>Mans’s</a:t>
            </a:r>
            <a:r>
              <a:rPr lang="en-US" dirty="0" smtClean="0"/>
              <a:t> lectures</a:t>
            </a:r>
          </a:p>
          <a:p>
            <a:pPr lvl="1"/>
            <a:r>
              <a:rPr lang="en-US" dirty="0" smtClean="0"/>
              <a:t>We will focus on shower shape variables that discriminate against </a:t>
            </a:r>
            <a:r>
              <a:rPr lang="en-US" dirty="0" err="1" smtClean="0"/>
              <a:t>backgd</a:t>
            </a:r>
            <a:endParaRPr lang="en-US" dirty="0" smtClean="0"/>
          </a:p>
          <a:p>
            <a:r>
              <a:rPr lang="en-US" dirty="0" smtClean="0"/>
              <a:t>Converted vs. unconverted photons</a:t>
            </a:r>
          </a:p>
          <a:p>
            <a:pPr lvl="1"/>
            <a:r>
              <a:rPr lang="en-US" dirty="0" smtClean="0"/>
              <a:t>Inner tracker material can result in photon conversions to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pair</a:t>
            </a:r>
          </a:p>
          <a:p>
            <a:pPr lvl="1"/>
            <a:r>
              <a:rPr lang="en-US" dirty="0" smtClean="0"/>
              <a:t>Electrons are bent in the magnetic field</a:t>
            </a:r>
          </a:p>
          <a:p>
            <a:pPr lvl="1"/>
            <a:r>
              <a:rPr lang="en-US" dirty="0" smtClean="0"/>
              <a:t>CMS ECAL is inside magnetic field, so electrons in shower also bend</a:t>
            </a:r>
          </a:p>
          <a:p>
            <a:pPr lvl="1"/>
            <a:r>
              <a:rPr lang="en-US" dirty="0" smtClean="0"/>
              <a:t>Reconstructing conversions requires special tracking (not inside-out)</a:t>
            </a:r>
            <a:endParaRPr lang="en-US" dirty="0"/>
          </a:p>
          <a:p>
            <a:r>
              <a:rPr lang="en-US" dirty="0" smtClean="0"/>
              <a:t>Define two (and sometimes three) different levels of photon ID</a:t>
            </a:r>
          </a:p>
          <a:p>
            <a:pPr lvl="1"/>
            <a:r>
              <a:rPr lang="en-US" dirty="0" smtClean="0"/>
              <a:t>Loose identification: used for trigger selection, rough sample construction</a:t>
            </a:r>
          </a:p>
          <a:p>
            <a:pPr lvl="1"/>
            <a:r>
              <a:rPr lang="en-US" dirty="0" smtClean="0"/>
              <a:t>Tight identification: used for final offline selections, comparison with loose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1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</a:t>
            </a:r>
            <a:r>
              <a:rPr lang="en-US" baseline="0" dirty="0" smtClean="0"/>
              <a:t> </a:t>
            </a:r>
            <a:r>
              <a:rPr lang="en-US" baseline="0" dirty="0" smtClean="0">
                <a:latin typeface="Symbol" charset="2"/>
                <a:cs typeface="Symbol" charset="2"/>
              </a:rPr>
              <a:t>g</a:t>
            </a:r>
            <a:r>
              <a:rPr lang="en-US" baseline="0" dirty="0" smtClean="0"/>
              <a:t> vs. 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baseline="0" dirty="0" smtClean="0"/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043430"/>
          </a:xfrm>
        </p:spPr>
        <p:txBody>
          <a:bodyPr/>
          <a:lstStyle/>
          <a:p>
            <a:r>
              <a:rPr lang="en-US" dirty="0" smtClean="0"/>
              <a:t>“Prompt”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are produced in the hard scatter </a:t>
            </a:r>
            <a:r>
              <a:rPr lang="en-US" dirty="0" smtClean="0"/>
              <a:t>instead of in shower</a:t>
            </a:r>
          </a:p>
          <a:p>
            <a:pPr lvl="1"/>
            <a:r>
              <a:rPr lang="en-US" dirty="0" smtClean="0"/>
              <a:t>Probe of electroweak couplings; important background to searches</a:t>
            </a:r>
          </a:p>
          <a:p>
            <a:pPr lvl="1"/>
            <a:r>
              <a:rPr lang="en-US" dirty="0" smtClean="0"/>
              <a:t>To be distinguished from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in jets, decays of other particles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mesons nearly always decay to 2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with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= 25 nm</a:t>
            </a:r>
          </a:p>
          <a:p>
            <a:pPr lvl="1"/>
            <a:r>
              <a:rPr lang="en-US" dirty="0" smtClean="0"/>
              <a:t>Photons would have same </a:t>
            </a:r>
            <a:r>
              <a:rPr lang="en-US" dirty="0" err="1" smtClean="0"/>
              <a:t>calo</a:t>
            </a:r>
            <a:r>
              <a:rPr lang="en-US" dirty="0" smtClean="0"/>
              <a:t> shape as prompt photons</a:t>
            </a:r>
            <a:endParaRPr lang="en-US" dirty="0" smtClean="0"/>
          </a:p>
          <a:p>
            <a:pPr lvl="1"/>
            <a:r>
              <a:rPr lang="en-US" dirty="0" smtClean="0"/>
              <a:t>Fortunately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is small enough that the 2 photons end up together in </a:t>
            </a:r>
            <a:r>
              <a:rPr lang="en-US" dirty="0" err="1" smtClean="0"/>
              <a:t>calo</a:t>
            </a:r>
            <a:endParaRPr lang="en-US" dirty="0" smtClean="0"/>
          </a:p>
          <a:p>
            <a:pPr lvl="1"/>
            <a:r>
              <a:rPr lang="en-US" dirty="0" smtClean="0"/>
              <a:t>No tracks to vertex, but we can treat this </a:t>
            </a:r>
            <a:r>
              <a:rPr lang="en-US" dirty="0" err="1" smtClean="0"/>
              <a:t>calo</a:t>
            </a:r>
            <a:r>
              <a:rPr lang="en-US" dirty="0" smtClean="0"/>
              <a:t> cluster as a single object</a:t>
            </a:r>
          </a:p>
          <a:p>
            <a:r>
              <a:rPr lang="en-US" dirty="0" smtClean="0"/>
              <a:t>What are the differences between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in the detectors?</a:t>
            </a:r>
          </a:p>
          <a:p>
            <a:pPr lvl="1"/>
            <a:r>
              <a:rPr lang="en-US" dirty="0" smtClean="0"/>
              <a:t>Distribution of energy in electromagnetic calorimeter</a:t>
            </a:r>
          </a:p>
          <a:p>
            <a:pPr lvl="1"/>
            <a:r>
              <a:rPr lang="en-US" dirty="0" smtClean="0"/>
              <a:t>Prompt</a:t>
            </a:r>
            <a:r>
              <a:rPr lang="en-US" dirty="0" smtClean="0">
                <a:latin typeface="Symbol" charset="2"/>
                <a:cs typeface="Symbol" charset="2"/>
              </a:rPr>
              <a:t> g </a:t>
            </a:r>
            <a:r>
              <a:rPr lang="en-US" dirty="0" smtClean="0"/>
              <a:t>are isolated from other particles, while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are not isolated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56247" y="5122543"/>
            <a:ext cx="1612597" cy="2568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856247" y="5379383"/>
            <a:ext cx="17649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856247" y="5379383"/>
            <a:ext cx="1764997" cy="2425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856247" y="5379383"/>
            <a:ext cx="784892" cy="399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856247" y="5122543"/>
            <a:ext cx="1027495" cy="2568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56247" y="5379383"/>
            <a:ext cx="1764997" cy="54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64169" y="5744989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1869471" y="4837994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1641139" y="5641377"/>
            <a:ext cx="39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/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2723" y="5122543"/>
            <a:ext cx="39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/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8771" y="4881630"/>
            <a:ext cx="36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-</a:t>
            </a:r>
            <a:endParaRPr lang="en-US" sz="18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2564169" y="5389926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3581966" y="5207326"/>
            <a:ext cx="113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o</a:t>
            </a:r>
            <a:r>
              <a:rPr lang="en-US" dirty="0" smtClean="0">
                <a:latin typeface="Calibri"/>
                <a:cs typeface="Calibri"/>
              </a:rPr>
              <a:t>r even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5050725" y="5175060"/>
            <a:ext cx="1612597" cy="2568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050725" y="5431900"/>
            <a:ext cx="17649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050725" y="5431900"/>
            <a:ext cx="1764997" cy="2425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5050725" y="5431900"/>
            <a:ext cx="784892" cy="399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050725" y="5175060"/>
            <a:ext cx="1027495" cy="2568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5050725" y="5431900"/>
            <a:ext cx="1764997" cy="54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758647" y="5797506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6063949" y="4890511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5617" y="5693894"/>
            <a:ext cx="39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/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77201" y="5175060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83249" y="4934147"/>
            <a:ext cx="36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-</a:t>
            </a:r>
            <a:endParaRPr lang="en-US" sz="1800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6758647" y="5442443"/>
            <a:ext cx="4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289938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</a:t>
            </a:r>
            <a:r>
              <a:rPr lang="en-US" baseline="0" dirty="0" smtClean="0"/>
              <a:t> </a:t>
            </a:r>
            <a:r>
              <a:rPr lang="en-US" baseline="0" dirty="0" smtClean="0"/>
              <a:t>Geometry and </a:t>
            </a:r>
            <a:r>
              <a:rPr lang="en-US" baseline="0" dirty="0" smtClean="0">
                <a:latin typeface="Symbol" charset="2"/>
                <a:cs typeface="Symbol" charset="2"/>
              </a:rPr>
              <a:t>g</a:t>
            </a:r>
            <a:r>
              <a:rPr lang="en-US" baseline="0" dirty="0" smtClean="0"/>
              <a:t>/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baseline="0" dirty="0" smtClean="0"/>
              <a:t> Separation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4294945"/>
            <a:ext cx="4343400" cy="2182054"/>
          </a:xfrm>
        </p:spPr>
        <p:txBody>
          <a:bodyPr/>
          <a:lstStyle/>
          <a:p>
            <a:r>
              <a:rPr lang="en-US" dirty="0" smtClean="0"/>
              <a:t>Layer 1 segmentation:</a:t>
            </a:r>
          </a:p>
          <a:p>
            <a:pPr lvl="1"/>
            <a:r>
              <a:rPr lang="en-US" dirty="0" smtClean="0"/>
              <a:t>0.0031 x 0.1 in </a:t>
            </a:r>
            <a:r>
              <a:rPr lang="el-GR" dirty="0"/>
              <a:t>η-φ</a:t>
            </a:r>
            <a:endParaRPr lang="en-US" dirty="0" smtClean="0"/>
          </a:p>
          <a:p>
            <a:r>
              <a:rPr lang="en-US" dirty="0" smtClean="0"/>
              <a:t>Collects all </a:t>
            </a:r>
            <a:r>
              <a:rPr lang="en-US" dirty="0" err="1" smtClean="0"/>
              <a:t>brem</a:t>
            </a:r>
            <a:r>
              <a:rPr lang="en-US" dirty="0" smtClean="0"/>
              <a:t> photons in a given </a:t>
            </a:r>
            <a:r>
              <a:rPr lang="en-US" dirty="0" err="1" smtClean="0"/>
              <a:t>η</a:t>
            </a:r>
            <a:r>
              <a:rPr lang="en-US" dirty="0" smtClean="0"/>
              <a:t> strip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4294944"/>
            <a:ext cx="4343400" cy="2182055"/>
          </a:xfrm>
        </p:spPr>
        <p:txBody>
          <a:bodyPr/>
          <a:lstStyle/>
          <a:p>
            <a:r>
              <a:rPr lang="en-US" dirty="0" smtClean="0"/>
              <a:t>Not segmented in r</a:t>
            </a:r>
          </a:p>
          <a:p>
            <a:pPr lvl="1"/>
            <a:r>
              <a:rPr lang="el-GR" dirty="0"/>
              <a:t>0.0174 × 0.0174 in η-</a:t>
            </a:r>
            <a:r>
              <a:rPr lang="el-GR" dirty="0" smtClean="0"/>
              <a:t>φ</a:t>
            </a:r>
            <a:endParaRPr lang="en-US" dirty="0" smtClean="0"/>
          </a:p>
          <a:p>
            <a:r>
              <a:rPr lang="en-US" dirty="0" smtClean="0"/>
              <a:t>Total is 25.8 X</a:t>
            </a:r>
            <a:r>
              <a:rPr lang="en-US" baseline="-25000" dirty="0" smtClean="0"/>
              <a:t>0</a:t>
            </a:r>
            <a:r>
              <a:rPr lang="en-US" dirty="0" smtClean="0"/>
              <a:t> deep</a:t>
            </a:r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-Si </a:t>
            </a:r>
            <a:r>
              <a:rPr lang="en-US" dirty="0" err="1"/>
              <a:t>p</a:t>
            </a:r>
            <a:r>
              <a:rPr lang="en-US" dirty="0" err="1" smtClean="0"/>
              <a:t>reshower</a:t>
            </a:r>
            <a:r>
              <a:rPr lang="en-US" dirty="0" smtClean="0"/>
              <a:t> 2+1 X</a:t>
            </a:r>
            <a:r>
              <a:rPr lang="en-US" baseline="-25000" dirty="0" smtClean="0"/>
              <a:t>0</a:t>
            </a:r>
            <a:endParaRPr lang="el-GR" baseline="-25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 descr="Screen Shot 2014-08-18 at 3.3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0" y="827597"/>
            <a:ext cx="3883313" cy="3567230"/>
          </a:xfrm>
          <a:prstGeom prst="rect">
            <a:avLst/>
          </a:prstGeom>
        </p:spPr>
      </p:pic>
      <p:pic>
        <p:nvPicPr>
          <p:cNvPr id="9" name="Picture 8" descr="Screen Shot 2014-08-19 at 2.2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26" y="1088507"/>
            <a:ext cx="3898900" cy="2940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667" y="988335"/>
            <a:ext cx="83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ATLAS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1644" y="113131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CMS</a:t>
            </a:r>
            <a:endParaRPr lang="en-US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94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baseline="0" dirty="0" smtClean="0"/>
              <a:t> </a:t>
            </a:r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1746624"/>
          </a:xfrm>
        </p:spPr>
        <p:txBody>
          <a:bodyPr/>
          <a:lstStyle/>
          <a:p>
            <a:r>
              <a:rPr lang="en-US" dirty="0" smtClean="0"/>
              <a:t>Use finely segmented first layer to observe clear separation of EM clusters from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decay </a:t>
            </a:r>
            <a:r>
              <a:rPr lang="en-US" sz="2000" dirty="0" smtClean="0"/>
              <a:t>(only showing </a:t>
            </a:r>
            <a:r>
              <a:rPr lang="en-US" sz="2000" dirty="0" err="1" smtClean="0"/>
              <a:t>cal</a:t>
            </a:r>
            <a:r>
              <a:rPr lang="en-US" sz="2000" dirty="0" smtClean="0"/>
              <a:t> cells with E&gt;200 MeV)</a:t>
            </a:r>
          </a:p>
          <a:p>
            <a:r>
              <a:rPr lang="en-US" dirty="0" smtClean="0"/>
              <a:t>Combined energy deposit in second layer used to determine total energy of original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.  No energy leaked into 3</a:t>
            </a:r>
            <a:r>
              <a:rPr lang="en-US" baseline="30000" dirty="0" smtClean="0"/>
              <a:t>rd</a:t>
            </a:r>
            <a:r>
              <a:rPr lang="en-US" dirty="0" smtClean="0"/>
              <a:t> layer or HCAL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Nielsen (UCSC)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 -- 2014/08/21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90156-3C62-B946-887C-1945A8963BE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5" y="2702222"/>
            <a:ext cx="3841028" cy="3850978"/>
          </a:xfrm>
          <a:prstGeom prst="rect">
            <a:avLst/>
          </a:prstGeom>
        </p:spPr>
      </p:pic>
      <p:pic>
        <p:nvPicPr>
          <p:cNvPr id="8" name="Picture 7" descr="p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42" y="2702221"/>
            <a:ext cx="3865916" cy="38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4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Calibri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NewCalibri.potx</Template>
  <TotalTime>7153</TotalTime>
  <Words>3526</Words>
  <Application>Microsoft Macintosh PowerPoint</Application>
  <PresentationFormat>On-screen Show (4:3)</PresentationFormat>
  <Paragraphs>489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NewCalibri</vt:lpstr>
      <vt:lpstr>Microsoft Equation 3.0</vt:lpstr>
      <vt:lpstr>Event Reconstruction and Particle Identification Part Two</vt:lpstr>
      <vt:lpstr>Outline for Today</vt:lpstr>
      <vt:lpstr>Neutral Particle ID: g, p0, K0, L0, n</vt:lpstr>
      <vt:lpstr>K0 mesons and L0 baryons</vt:lpstr>
      <vt:lpstr>Reconstructed K0 decay</vt:lpstr>
      <vt:lpstr>Photon ID</vt:lpstr>
      <vt:lpstr>Prompt g vs. p0 Decays</vt:lpstr>
      <vt:lpstr>Calorimeter Geometry and g/p0 Separation</vt:lpstr>
      <vt:lpstr>ATLAS g/p0 Events</vt:lpstr>
      <vt:lpstr>Electron/Photon ID: Shower Shape</vt:lpstr>
      <vt:lpstr>Photon ID: Shower Shape Variables</vt:lpstr>
      <vt:lpstr>Electron ID</vt:lpstr>
      <vt:lpstr>Electron ID Shower Shapes</vt:lpstr>
      <vt:lpstr>Electron ID: Tracks and E/p</vt:lpstr>
      <vt:lpstr>Momentum Calibration</vt:lpstr>
      <vt:lpstr>Transition Radiation for Electron ID</vt:lpstr>
      <vt:lpstr>Photon Conversion to e+e- Pair</vt:lpstr>
      <vt:lpstr>Conversion in ATLAS Silicon Detector</vt:lpstr>
      <vt:lpstr>Dependence on Material</vt:lpstr>
      <vt:lpstr>Reconstructing Converted Photons</vt:lpstr>
      <vt:lpstr>Isolation Requirements for Photons</vt:lpstr>
      <vt:lpstr>Muon Reconstruction: Motivation</vt:lpstr>
      <vt:lpstr>Challenge of High-Momentum Muons</vt:lpstr>
      <vt:lpstr>Standalone vs. Combined Reconstruction</vt:lpstr>
      <vt:lpstr>Extended Muon Coverage</vt:lpstr>
      <vt:lpstr>CMS Muon Coverage</vt:lpstr>
      <vt:lpstr>Higgs Decay in Forward Region</vt:lpstr>
      <vt:lpstr>“Punch-Through” Effects: Muon Mis-ID</vt:lpstr>
      <vt:lpstr>Charge Mis-Identification</vt:lpstr>
      <vt:lpstr>Efficiency and Fake Rate Estimates</vt:lpstr>
      <vt:lpstr>Tag-and-Probe Methods</vt:lpstr>
      <vt:lpstr>“ABCD” or “Matrix” Methods</vt:lpstr>
      <vt:lpstr>Particle Flow</vt:lpstr>
      <vt:lpstr>Detector Requirements</vt:lpstr>
      <vt:lpstr>Basic Concepts for Particle Flow</vt:lpstr>
      <vt:lpstr>Matching Tracks to Calorimeter Cells</vt:lpstr>
      <vt:lpstr>Particle Flow Algorithm</vt:lpstr>
      <vt:lpstr>Particle Flow Sequence</vt:lpstr>
      <vt:lpstr>Performance of Particle Flow Algorithm</vt:lpstr>
      <vt:lpstr>Summary of Today’s Topics</vt:lpstr>
      <vt:lpstr>Plan for Tomorrow</vt:lpstr>
      <vt:lpstr>Guide to Further Reading </vt:lpstr>
    </vt:vector>
  </TitlesOfParts>
  <Manager/>
  <Company>University of California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Reconstruction and Particle ID</dc:title>
  <dc:subject/>
  <dc:creator>Jason Nielsen</dc:creator>
  <cp:keywords/>
  <dc:description/>
  <cp:lastModifiedBy>Jason Nielsen</cp:lastModifiedBy>
  <cp:revision>359</cp:revision>
  <cp:lastPrinted>2013-02-13T04:35:37Z</cp:lastPrinted>
  <dcterms:created xsi:type="dcterms:W3CDTF">2011-04-16T22:53:37Z</dcterms:created>
  <dcterms:modified xsi:type="dcterms:W3CDTF">2014-08-21T15:12:34Z</dcterms:modified>
  <cp:category/>
</cp:coreProperties>
</file>