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2" r:id="rId3"/>
    <p:sldId id="321" r:id="rId4"/>
    <p:sldId id="273" r:id="rId5"/>
    <p:sldId id="274" r:id="rId6"/>
    <p:sldId id="277" r:id="rId7"/>
    <p:sldId id="275" r:id="rId8"/>
    <p:sldId id="276" r:id="rId9"/>
    <p:sldId id="278" r:id="rId10"/>
    <p:sldId id="279" r:id="rId11"/>
    <p:sldId id="281" r:id="rId12"/>
    <p:sldId id="285" r:id="rId13"/>
    <p:sldId id="286" r:id="rId14"/>
    <p:sldId id="288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02" r:id="rId23"/>
    <p:sldId id="305" r:id="rId24"/>
    <p:sldId id="304" r:id="rId25"/>
    <p:sldId id="306" r:id="rId26"/>
    <p:sldId id="307" r:id="rId27"/>
    <p:sldId id="308" r:id="rId28"/>
    <p:sldId id="309" r:id="rId29"/>
    <p:sldId id="310" r:id="rId30"/>
    <p:sldId id="317" r:id="rId31"/>
    <p:sldId id="312" r:id="rId32"/>
    <p:sldId id="313" r:id="rId33"/>
    <p:sldId id="314" r:id="rId34"/>
    <p:sldId id="318" r:id="rId35"/>
    <p:sldId id="322" r:id="rId36"/>
    <p:sldId id="320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8864" autoAdjust="0"/>
    <p:restoredTop sz="95051" autoAdjust="0"/>
  </p:normalViewPr>
  <p:slideViewPr>
    <p:cSldViewPr snapToGrid="0" snapToObjects="1"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E550434-7E75-6D44-8717-2BA6B912C3B9}" type="datetime1">
              <a:rPr lang="en-US"/>
              <a:pPr>
                <a:defRPr/>
              </a:pPr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6B8C299-AC14-7541-8E25-CB08A2E3A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2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DE173F-A679-C24F-B85A-E2F20604A4DA}" type="datetime1">
              <a:rPr lang="en-US"/>
              <a:pPr>
                <a:defRPr/>
              </a:pPr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996B354-83B4-1141-9415-04A6F3E37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3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DA2F-34D1-EE41-A93C-99682C7DC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3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322D2-77CB-164C-8DB3-B90CAE46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7A2DC-5B82-2E44-A846-95B4AD33F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0156-3C62-B946-887C-1945A8963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0A9F-3BE6-C34E-89C7-FE0F76449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2885-11A4-2144-94A8-48337DC8C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19AE-0362-CD45-96FA-5DD98B26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9146-9956-5047-9D39-09073768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A064-92C5-844E-91ED-70CD60CE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1C52-9A3B-3645-B958-4353E3A6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ABCE4-BDE0-A643-A47C-2E2497FD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DF5348B4-9D0C-244B-8834-E1F4ED5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112713"/>
          </a:xfrm>
          <a:prstGeom prst="rect">
            <a:avLst/>
          </a:prstGeom>
          <a:gradFill rotWithShape="0">
            <a:gsLst>
              <a:gs pos="0">
                <a:srgbClr val="35007D"/>
              </a:gs>
              <a:gs pos="50000">
                <a:srgbClr val="6D00FF"/>
              </a:gs>
              <a:gs pos="100000">
                <a:srgbClr val="35007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1800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/>
          <a:ea typeface="ＭＳ Ｐゴシック" pitchFamily="-97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Calibri"/>
          <a:ea typeface="ＭＳ Ｐゴシック" pitchFamily="-97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Calibri"/>
          <a:ea typeface="ＭＳ Ｐゴシック" pitchFamily="-97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Calibri"/>
          <a:ea typeface="ＭＳ Ｐゴシック" pitchFamily="-97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ＭＳ Ｐゴシック" pitchFamily="-9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ＭＳ Ｐゴシック" pitchFamily="-9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83116"/>
            <a:ext cx="7772400" cy="1920789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Calibri" charset="0"/>
                <a:ea typeface="ＭＳ Ｐゴシック" charset="0"/>
              </a:rPr>
              <a:t>Event Reconstruction</a:t>
            </a:r>
            <a:r>
              <a:rPr lang="en-US" sz="4800" b="1" dirty="0">
                <a:latin typeface="Calibri" charset="0"/>
                <a:ea typeface="ＭＳ Ｐゴシック" charset="0"/>
              </a:rPr>
              <a:t> </a:t>
            </a:r>
            <a:r>
              <a:rPr lang="en-US" sz="4800" b="1" dirty="0" smtClean="0">
                <a:latin typeface="Calibri" charset="0"/>
                <a:ea typeface="ＭＳ Ｐゴシック" charset="0"/>
              </a:rPr>
              <a:t>and Particle Identification</a:t>
            </a:r>
            <a:br>
              <a:rPr lang="en-US" sz="4800" b="1" dirty="0" smtClean="0">
                <a:latin typeface="Calibri" charset="0"/>
                <a:ea typeface="ＭＳ Ｐゴシック" charset="0"/>
              </a:rPr>
            </a:br>
            <a:r>
              <a:rPr lang="en-US" sz="2400" b="1" dirty="0" smtClean="0">
                <a:solidFill>
                  <a:schemeClr val="bg2"/>
                </a:solidFill>
                <a:latin typeface="Calibri" charset="0"/>
                <a:ea typeface="ＭＳ Ｐゴシック" charset="0"/>
              </a:rPr>
              <a:t>Part Three</a:t>
            </a:r>
            <a:endParaRPr lang="en-US" sz="4800" b="1" dirty="0">
              <a:solidFill>
                <a:schemeClr val="bg2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822450" y="5732635"/>
            <a:ext cx="58626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kern="0" dirty="0" smtClean="0">
                <a:latin typeface="Calibri" charset="0"/>
                <a:ea typeface="ＭＳ Ｐゴシック" charset="-128"/>
                <a:cs typeface="Calibri"/>
              </a:rPr>
              <a:t>Hadron Collider Physics </a:t>
            </a:r>
            <a:r>
              <a:rPr lang="en-US" kern="0" smtClean="0">
                <a:latin typeface="Calibri" charset="0"/>
                <a:ea typeface="ＭＳ Ｐゴシック" charset="-128"/>
                <a:cs typeface="Calibri"/>
              </a:rPr>
              <a:t>Summer School</a:t>
            </a:r>
            <a:endParaRPr lang="en-US" kern="0" dirty="0">
              <a:latin typeface="Calibri" charset="0"/>
              <a:ea typeface="ＭＳ Ｐゴシック" charset="-128"/>
              <a:cs typeface="Calibri"/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en-US" kern="0" dirty="0" smtClean="0">
                <a:latin typeface="Calibri" charset="0"/>
                <a:ea typeface="ＭＳ Ｐゴシック" charset="-128"/>
                <a:cs typeface="Calibri"/>
              </a:rPr>
              <a:t>August 22, 2014</a:t>
            </a:r>
            <a:endParaRPr lang="en-US" kern="0" dirty="0">
              <a:latin typeface="Calibri" charset="0"/>
              <a:ea typeface="ＭＳ Ｐゴシック" charset="-128"/>
              <a:cs typeface="Calibri"/>
            </a:endParaRPr>
          </a:p>
        </p:txBody>
      </p:sp>
      <p:pic>
        <p:nvPicPr>
          <p:cNvPr id="6" name="Picture 11" descr="ATLAS_NoText_475x7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32" y="4488412"/>
            <a:ext cx="1390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2412_2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670050" y="3873237"/>
            <a:ext cx="5862638" cy="15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FF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b="1" dirty="0" smtClean="0">
                <a:latin typeface="Calibri" charset="0"/>
                <a:ea typeface="ＭＳ Ｐゴシック" charset="0"/>
              </a:rPr>
              <a:t>Jason Nielsen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Calibri" charset="0"/>
                <a:ea typeface="ＭＳ Ｐゴシック" charset="0"/>
              </a:rPr>
              <a:t>Santa Cruz Institute for Particle Physics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Calibri" charset="0"/>
                <a:ea typeface="ＭＳ Ｐゴシック" charset="0"/>
              </a:rPr>
              <a:t>University of California, Santa Cruz</a:t>
            </a:r>
          </a:p>
        </p:txBody>
      </p:sp>
      <p:pic>
        <p:nvPicPr>
          <p:cNvPr id="3" name="Picture 2" descr="Redwood_Trees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>
          <a:xfrm>
            <a:off x="-73406" y="2994378"/>
            <a:ext cx="1895856" cy="3818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4180"/>
            <a:ext cx="4460506" cy="2755300"/>
          </a:xfrm>
        </p:spPr>
        <p:txBody>
          <a:bodyPr/>
          <a:lstStyle/>
          <a:p>
            <a:r>
              <a:rPr lang="en-US" dirty="0" smtClean="0"/>
              <a:t>Require charged tracks,      ECAL+HCAL contributions, all in time with beam crossing</a:t>
            </a:r>
          </a:p>
          <a:p>
            <a:pPr lvl="1"/>
            <a:r>
              <a:rPr lang="en-US" dirty="0" smtClean="0"/>
              <a:t>Rejects cosmic background, calorimeter noise, and beam backgrounds, respectively</a:t>
            </a:r>
          </a:p>
          <a:p>
            <a:r>
              <a:rPr lang="en-US" dirty="0" smtClean="0"/>
              <a:t>This still leaves pileup </a:t>
            </a:r>
            <a:r>
              <a:rPr lang="en-US" dirty="0" err="1" smtClean="0"/>
              <a:t>contribs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fig_01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83" y="788715"/>
            <a:ext cx="4388917" cy="2972388"/>
          </a:xfrm>
          <a:prstGeom prst="rect">
            <a:avLst/>
          </a:prstGeom>
        </p:spPr>
      </p:pic>
      <p:pic>
        <p:nvPicPr>
          <p:cNvPr id="8" name="Picture 7" descr="fig_01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9480"/>
            <a:ext cx="4460506" cy="3020872"/>
          </a:xfrm>
          <a:prstGeom prst="rect">
            <a:avLst/>
          </a:prstGeom>
        </p:spPr>
      </p:pic>
      <p:pic>
        <p:nvPicPr>
          <p:cNvPr id="9" name="Picture 8" descr="fig_01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82" y="3696277"/>
            <a:ext cx="4388917" cy="29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19900" cy="685800"/>
          </a:xfrm>
        </p:spPr>
        <p:txBody>
          <a:bodyPr/>
          <a:lstStyle/>
          <a:p>
            <a:r>
              <a:rPr lang="en-US" dirty="0" smtClean="0"/>
              <a:t>Pileup </a:t>
            </a:r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00600" cy="5638800"/>
          </a:xfrm>
        </p:spPr>
        <p:txBody>
          <a:bodyPr/>
          <a:lstStyle/>
          <a:p>
            <a:r>
              <a:rPr lang="en-US" dirty="0" smtClean="0"/>
              <a:t>Use to mitigate jet counting migration: 1-&gt;2, etc.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&lt;25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/>
              <a:t>pileup jets are the largest single source of </a:t>
            </a:r>
            <a:r>
              <a:rPr lang="en-US" dirty="0" smtClean="0"/>
              <a:t>jets!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 overlap to form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Use jet shape and vertex properties to flag pileup PF jets </a:t>
            </a:r>
          </a:p>
          <a:p>
            <a:pPr lvl="1"/>
            <a:r>
              <a:rPr lang="en-US" dirty="0" smtClean="0"/>
              <a:t>Number of primary vertices</a:t>
            </a: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z</a:t>
            </a:r>
            <a:r>
              <a:rPr lang="en-US" dirty="0" smtClean="0"/>
              <a:t>: distance from highest-</a:t>
            </a:r>
            <a:r>
              <a:rPr lang="en-US" dirty="0" err="1" smtClean="0"/>
              <a:t>pT</a:t>
            </a:r>
            <a:r>
              <a:rPr lang="en-US" dirty="0" smtClean="0"/>
              <a:t> charged PF to the primary vertex (PV)</a:t>
            </a:r>
            <a:endParaRPr lang="en-US" dirty="0" smtClean="0"/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: fraction of charged PF from PV</a:t>
            </a:r>
          </a:p>
          <a:p>
            <a:pPr lvl="1"/>
            <a:r>
              <a:rPr lang="en-US" dirty="0" smtClean="0"/>
              <a:t>Radial width: flat for pileup jets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 descr="TKbetaC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r="4322"/>
          <a:stretch/>
        </p:blipFill>
        <p:spPr>
          <a:xfrm rot="5400000">
            <a:off x="5453170" y="-78915"/>
            <a:ext cx="3002315" cy="4226946"/>
          </a:xfrm>
          <a:prstGeom prst="rect">
            <a:avLst/>
          </a:prstGeom>
        </p:spPr>
      </p:pic>
      <p:pic>
        <p:nvPicPr>
          <p:cNvPr id="8" name="Picture 7" descr="1centraljet25100full53xDiscriminant_ro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650" y="3413497"/>
            <a:ext cx="3382663" cy="35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Lepton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754813" cy="5638800"/>
          </a:xfrm>
        </p:spPr>
        <p:txBody>
          <a:bodyPr/>
          <a:lstStyle/>
          <a:p>
            <a:r>
              <a:rPr lang="en-US" dirty="0" smtClean="0"/>
              <a:t>Only lepton massive enough to decay </a:t>
            </a:r>
            <a:r>
              <a:rPr lang="en-US" dirty="0" err="1" smtClean="0"/>
              <a:t>hadronically</a:t>
            </a:r>
            <a:r>
              <a:rPr lang="en-US" dirty="0" smtClean="0"/>
              <a:t> (1.8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65% </a:t>
            </a:r>
            <a:r>
              <a:rPr lang="en-US" dirty="0" err="1" smtClean="0"/>
              <a:t>hadronic</a:t>
            </a:r>
            <a:r>
              <a:rPr lang="en-US" dirty="0" smtClean="0"/>
              <a:t> decays</a:t>
            </a:r>
          </a:p>
          <a:p>
            <a:pPr lvl="1"/>
            <a:r>
              <a:rPr lang="en-US" dirty="0" smtClean="0"/>
              <a:t>50% 1-prong, 15% 3-prong</a:t>
            </a:r>
          </a:p>
          <a:p>
            <a:r>
              <a:rPr lang="en-US" dirty="0" smtClean="0"/>
              <a:t>Decay in beam pipe </a:t>
            </a:r>
            <a:r>
              <a:rPr lang="en-US" dirty="0" err="1" smtClean="0"/>
              <a:t>c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=87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 smtClean="0"/>
          </a:p>
          <a:p>
            <a:r>
              <a:rPr lang="en-US" dirty="0" smtClean="0"/>
              <a:t>Signature: narrow jets with 1 or 3 tracks, possibly with neutrals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Important particle for neutral and charged Higgs decays</a:t>
            </a:r>
          </a:p>
          <a:p>
            <a:r>
              <a:rPr lang="en-US" dirty="0" smtClean="0"/>
              <a:t>How to address the large </a:t>
            </a:r>
            <a:r>
              <a:rPr lang="en-US" dirty="0" err="1" smtClean="0"/>
              <a:t>multijet</a:t>
            </a:r>
            <a:r>
              <a:rPr lang="en-US" dirty="0" smtClean="0"/>
              <a:t> background, which also has many narrow jets?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Screen Shot 2014-08-21 at 11.4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26" y="829467"/>
            <a:ext cx="3975874" cy="5773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8861" y="6159426"/>
            <a:ext cx="219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Slide from R. Reece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29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</a:t>
            </a:r>
            <a:r>
              <a:rPr lang="en-US" baseline="0" dirty="0" smtClean="0"/>
              <a:t> Lepton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625216" cy="5638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eeded by anti-</a:t>
            </a:r>
            <a:r>
              <a:rPr lang="en-US" dirty="0" err="1" smtClean="0"/>
              <a:t>kt</a:t>
            </a:r>
            <a:r>
              <a:rPr lang="en-US" dirty="0" smtClean="0"/>
              <a:t> jets (R=0.4) of 3-D topological calorimeter clusters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the four-momentum as the jet axis with a tau-specific calibration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Associate tracks with the jet that are consistent with the chosen vertex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characteristic variables from combined calorimeter and tracking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Put in multivariate estimator ;-)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Screen Shot 2014-08-21 at 11.5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8" y="913544"/>
            <a:ext cx="3969612" cy="56867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005851" y="2638404"/>
            <a:ext cx="382220" cy="94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05851" y="5157970"/>
            <a:ext cx="382220" cy="94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7616" y="6183159"/>
            <a:ext cx="219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Slide from R. Reece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15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Tau </a:t>
            </a:r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693165" cy="2737207"/>
          </a:xfrm>
        </p:spPr>
        <p:txBody>
          <a:bodyPr/>
          <a:lstStyle/>
          <a:p>
            <a:r>
              <a:rPr lang="en-US" dirty="0" smtClean="0"/>
              <a:t>Combine key variables like core energy fraction, decay length significance, and jet track width</a:t>
            </a:r>
          </a:p>
          <a:p>
            <a:r>
              <a:rPr lang="en-US" dirty="0" smtClean="0"/>
              <a:t>Fit to </a:t>
            </a:r>
            <a:r>
              <a:rPr lang="en-US" dirty="0" err="1" smtClean="0"/>
              <a:t>Ntrack</a:t>
            </a:r>
            <a:r>
              <a:rPr lang="en-US" dirty="0" smtClean="0"/>
              <a:t> distribution gives background and signal contributions for efficiency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Screen Shot 2014-08-22 at 12.0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10" y="776555"/>
            <a:ext cx="4113490" cy="2980100"/>
          </a:xfrm>
          <a:prstGeom prst="rect">
            <a:avLst/>
          </a:prstGeom>
        </p:spPr>
      </p:pic>
      <p:pic>
        <p:nvPicPr>
          <p:cNvPr id="8" name="Picture 7" descr="Screen Shot 2014-08-22 at 12.02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3" y="3705823"/>
            <a:ext cx="4204314" cy="2808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1345" y="6406259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/>
                <a:cs typeface="Calibri"/>
              </a:rPr>
              <a:t>Nvtx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0" name="Picture 9" descr="fig_13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/>
          <a:stretch/>
        </p:blipFill>
        <p:spPr>
          <a:xfrm>
            <a:off x="4709939" y="3705822"/>
            <a:ext cx="4434062" cy="29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Flavor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Important particle ID for Higgs decays and stop decays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Tag of jet flavor possible for b (and sometimes c) unlike for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uds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b </a:t>
            </a:r>
            <a:r>
              <a:rPr lang="en-US" dirty="0">
                <a:latin typeface="Calibri" charset="0"/>
                <a:ea typeface="ＭＳ Ｐゴシック" charset="0"/>
              </a:rPr>
              <a:t>quarks (&amp; </a:t>
            </a:r>
            <a:r>
              <a:rPr lang="en-US" dirty="0" smtClean="0">
                <a:latin typeface="Calibri" charset="0"/>
                <a:ea typeface="ＭＳ Ｐゴシック" charset="0"/>
              </a:rPr>
              <a:t>B/</a:t>
            </a:r>
            <a:r>
              <a:rPr lang="en-US" dirty="0" err="1" smtClean="0">
                <a:latin typeface="Symbol" charset="2"/>
                <a:ea typeface="ＭＳ Ｐゴシック" charset="0"/>
                <a:cs typeface="Symbol" charset="2"/>
              </a:rPr>
              <a:t>L</a:t>
            </a:r>
            <a:r>
              <a:rPr lang="en-US" baseline="-25000" dirty="0" err="1" smtClean="0">
                <a:latin typeface="Calibri" charset="0"/>
                <a:ea typeface="ＭＳ Ｐゴシック" charset="0"/>
              </a:rPr>
              <a:t>b</a:t>
            </a:r>
            <a:r>
              <a:rPr lang="en-US" dirty="0" smtClean="0">
                <a:latin typeface="Calibri" charset="0"/>
                <a:ea typeface="ＭＳ Ｐゴシック" charset="0"/>
              </a:rPr>
              <a:t> hadrons</a:t>
            </a:r>
            <a:r>
              <a:rPr lang="en-US" dirty="0">
                <a:latin typeface="Calibri" charset="0"/>
                <a:ea typeface="ＭＳ Ｐゴシック" charset="0"/>
              </a:rPr>
              <a:t>) have following special properties: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Long-lived (due to CKM suppression)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Massive with respect to decay products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Semileptonic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decays </a:t>
            </a:r>
            <a:r>
              <a:rPr lang="en-US" dirty="0">
                <a:latin typeface="Calibri" charset="0"/>
                <a:ea typeface="ＭＳ Ｐゴシック" charset="0"/>
              </a:rPr>
              <a:t>through spectator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High multiplicity decays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Compare </a:t>
            </a:r>
            <a:r>
              <a:rPr lang="en-US" dirty="0" err="1">
                <a:latin typeface="Calibri" charset="0"/>
                <a:ea typeface="ＭＳ Ｐゴシック" charset="0"/>
              </a:rPr>
              <a:t>c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t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</a:rPr>
              <a:t>=500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m</a:t>
            </a:r>
            <a:r>
              <a:rPr lang="en-US" dirty="0">
                <a:latin typeface="Calibri" charset="0"/>
                <a:ea typeface="ＭＳ Ｐゴシック" charset="0"/>
              </a:rPr>
              <a:t>m with </a:t>
            </a:r>
            <a:r>
              <a:rPr lang="en-US" dirty="0" err="1">
                <a:latin typeface="Calibri" charset="0"/>
                <a:ea typeface="ＭＳ Ｐゴシック" charset="0"/>
              </a:rPr>
              <a:t>c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t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c</a:t>
            </a:r>
            <a:r>
              <a:rPr lang="en-US" dirty="0">
                <a:latin typeface="Calibri" charset="0"/>
                <a:ea typeface="ＭＳ Ｐゴシック" charset="0"/>
              </a:rPr>
              <a:t>=310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m</a:t>
            </a:r>
            <a:r>
              <a:rPr lang="en-US" dirty="0">
                <a:latin typeface="Calibri" charset="0"/>
                <a:ea typeface="ＭＳ Ｐゴシック" charset="0"/>
              </a:rPr>
              <a:t>m and </a:t>
            </a:r>
            <a:r>
              <a:rPr lang="en-US" dirty="0" err="1">
                <a:latin typeface="Calibri" charset="0"/>
                <a:ea typeface="ＭＳ Ｐゴシック" charset="0"/>
              </a:rPr>
              <a:t>c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t</a:t>
            </a:r>
            <a:r>
              <a:rPr lang="en-US" baseline="-25000" dirty="0" err="1">
                <a:latin typeface="Symbol" charset="0"/>
                <a:ea typeface="ＭＳ Ｐゴシック" charset="0"/>
                <a:cs typeface="Symbol" charset="0"/>
              </a:rPr>
              <a:t>t</a:t>
            </a:r>
            <a:r>
              <a:rPr lang="en-US" dirty="0">
                <a:latin typeface="Calibri" charset="0"/>
                <a:ea typeface="ＭＳ Ｐゴシック" charset="0"/>
              </a:rPr>
              <a:t>=90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m</a:t>
            </a:r>
            <a:r>
              <a:rPr lang="en-US" dirty="0">
                <a:latin typeface="Calibri" charset="0"/>
                <a:ea typeface="ＭＳ Ｐゴシック" charset="0"/>
              </a:rPr>
              <a:t>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Major difference in number of particles in jet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Difference in masses – is it important</a:t>
            </a:r>
            <a:r>
              <a:rPr lang="en-US" dirty="0" smtClean="0">
                <a:latin typeface="Calibri" charset="0"/>
                <a:ea typeface="ＭＳ Ｐゴシック" charset="0"/>
              </a:rPr>
              <a:t>?  Think about </a:t>
            </a:r>
            <a:r>
              <a:rPr lang="en-US" dirty="0" smtClean="0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dirty="0" smtClean="0">
                <a:latin typeface="Calibri" charset="0"/>
                <a:ea typeface="ＭＳ Ｐゴシック" charset="0"/>
              </a:rPr>
              <a:t> boost factors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9" r="32745" b="83333"/>
          <a:stretch>
            <a:fillRect/>
          </a:stretch>
        </p:blipFill>
        <p:spPr bwMode="auto">
          <a:xfrm>
            <a:off x="6096000" y="2314722"/>
            <a:ext cx="2133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5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b/c Hadron</a:t>
            </a:r>
            <a:r>
              <a:rPr lang="en-US" baseline="0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38199"/>
            <a:ext cx="8839200" cy="2522613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Decay products point back to Secondary Vertex, not PV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Measure the decay length </a:t>
            </a:r>
            <a:r>
              <a:rPr lang="en-US" dirty="0" err="1">
                <a:latin typeface="Calibri" charset="0"/>
                <a:ea typeface="ＭＳ Ｐゴシック" charset="0"/>
              </a:rPr>
              <a:t>L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xy</a:t>
            </a:r>
            <a:r>
              <a:rPr lang="en-US" dirty="0">
                <a:latin typeface="Calibri" charset="0"/>
                <a:ea typeface="ＭＳ Ｐゴシック" charset="0"/>
              </a:rPr>
              <a:t> or impact parameter d</a:t>
            </a:r>
            <a:r>
              <a:rPr lang="en-US" baseline="-25000" dirty="0">
                <a:latin typeface="Calibri" charset="0"/>
                <a:ea typeface="ＭＳ Ｐゴシック" charset="0"/>
              </a:rPr>
              <a:t>0</a:t>
            </a:r>
          </a:p>
          <a:p>
            <a:pPr lvl="1"/>
            <a:endParaRPr lang="en-US" baseline="-25000" dirty="0">
              <a:latin typeface="Calibri" charset="0"/>
              <a:ea typeface="ＭＳ Ｐゴシック" charset="0"/>
            </a:endParaRPr>
          </a:p>
          <a:p>
            <a:pPr lvl="1"/>
            <a:endParaRPr lang="en-US" baseline="-25000" dirty="0">
              <a:latin typeface="Calibri" charset="0"/>
              <a:ea typeface="ＭＳ Ｐゴシック" charset="0"/>
            </a:endParaRPr>
          </a:p>
          <a:p>
            <a:pPr lvl="1"/>
            <a:endParaRPr lang="en-US" baseline="-25000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Need measurements with precision 10% x O(300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m</a:t>
            </a:r>
            <a:r>
              <a:rPr lang="en-US" dirty="0">
                <a:latin typeface="Calibri" charset="0"/>
                <a:ea typeface="ＭＳ Ｐゴシック" charset="0"/>
              </a:rPr>
              <a:t>m</a:t>
            </a:r>
            <a:r>
              <a:rPr lang="en-US" dirty="0" smtClean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Note that charm d</a:t>
            </a:r>
            <a:r>
              <a:rPr lang="en-US" baseline="-25000" dirty="0" smtClean="0">
                <a:latin typeface="Calibri" charset="0"/>
                <a:ea typeface="ＭＳ Ｐゴシック" charset="0"/>
              </a:rPr>
              <a:t>0</a:t>
            </a:r>
            <a:r>
              <a:rPr lang="en-US" dirty="0" smtClean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L</a:t>
            </a:r>
            <a:r>
              <a:rPr lang="en-US" baseline="-25000" dirty="0" err="1" smtClean="0">
                <a:latin typeface="Calibri" charset="0"/>
                <a:ea typeface="ＭＳ Ｐゴシック" charset="0"/>
              </a:rPr>
              <a:t>xy</a:t>
            </a:r>
            <a:r>
              <a:rPr lang="en-US" dirty="0" smtClean="0">
                <a:latin typeface="Calibri" charset="0"/>
                <a:ea typeface="ＭＳ Ｐゴシック" charset="0"/>
              </a:rPr>
              <a:t> are essentially the same as for B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2917" r="35156" b="15625"/>
          <a:stretch>
            <a:fillRect/>
          </a:stretch>
        </p:blipFill>
        <p:spPr bwMode="auto">
          <a:xfrm>
            <a:off x="453246" y="3360813"/>
            <a:ext cx="38862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800601" y="4386610"/>
            <a:ext cx="18288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>
            <a:off x="5718175" y="5301010"/>
            <a:ext cx="1981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8"/>
          <p:cNvCxnSpPr>
            <a:cxnSpLocks noChangeShapeType="1"/>
          </p:cNvCxnSpPr>
          <p:nvPr/>
        </p:nvCxnSpPr>
        <p:spPr bwMode="auto">
          <a:xfrm flipV="1">
            <a:off x="5716588" y="3700810"/>
            <a:ext cx="2284412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7050088" y="3662710"/>
            <a:ext cx="760412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5449094" y="4577904"/>
            <a:ext cx="1981200" cy="14462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0581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624610"/>
            <a:ext cx="16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27"/>
          <p:cNvCxnSpPr>
            <a:cxnSpLocks noChangeShapeType="1"/>
          </p:cNvCxnSpPr>
          <p:nvPr/>
        </p:nvCxnSpPr>
        <p:spPr bwMode="auto">
          <a:xfrm flipV="1">
            <a:off x="5791200" y="4219923"/>
            <a:ext cx="1258888" cy="928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29"/>
          <p:cNvCxnSpPr>
            <a:cxnSpLocks noChangeShapeType="1"/>
          </p:cNvCxnSpPr>
          <p:nvPr/>
        </p:nvCxnSpPr>
        <p:spPr bwMode="auto">
          <a:xfrm>
            <a:off x="5718175" y="5224810"/>
            <a:ext cx="53022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65315"/>
            <a:ext cx="90551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34210"/>
            <a:ext cx="419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7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Discriminating</a:t>
            </a:r>
            <a:r>
              <a:rPr lang="en-US" baseline="0" dirty="0" smtClean="0"/>
              <a:t> b jets from </a:t>
            </a:r>
            <a:r>
              <a:rPr lang="en-US" baseline="0" dirty="0" err="1" smtClean="0"/>
              <a:t>uds</a:t>
            </a:r>
            <a:r>
              <a:rPr lang="en-US" baseline="0" dirty="0" smtClean="0"/>
              <a:t> 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Impact parameter likelihood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Product of each </a:t>
            </a:r>
            <a:r>
              <a:rPr lang="en-US" dirty="0" smtClean="0">
                <a:latin typeface="Calibri" charset="0"/>
                <a:ea typeface="ＭＳ Ｐゴシック" charset="0"/>
              </a:rPr>
              <a:t>track’s </a:t>
            </a:r>
            <a:r>
              <a:rPr lang="en-US" dirty="0">
                <a:latin typeface="Calibri" charset="0"/>
                <a:ea typeface="ＭＳ Ｐゴシック" charset="0"/>
              </a:rPr>
              <a:t>incompatibility with </a:t>
            </a:r>
            <a:r>
              <a:rPr lang="en-US" dirty="0" smtClean="0">
                <a:latin typeface="Calibri" charset="0"/>
                <a:ea typeface="ＭＳ Ｐゴシック" charset="0"/>
              </a:rPr>
              <a:t>originating at primary vertex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Secondary vertex decay length significance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Measures separation between SV and PV: L/</a:t>
            </a:r>
            <a:r>
              <a:rPr lang="en-US" dirty="0" err="1" smtClean="0">
                <a:latin typeface="Symbol" charset="0"/>
                <a:ea typeface="ＭＳ Ｐゴシック" charset="0"/>
                <a:cs typeface="Symbol" charset="0"/>
              </a:rPr>
              <a:t>s</a:t>
            </a:r>
            <a:r>
              <a:rPr lang="en-US" baseline="-25000" dirty="0" err="1" smtClean="0">
                <a:latin typeface="Calibri" charset="0"/>
                <a:ea typeface="ＭＳ Ｐゴシック" charset="0"/>
              </a:rPr>
              <a:t>L</a:t>
            </a:r>
            <a:endParaRPr lang="en-US" baseline="-250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Geometry of b and c decay vertices: constrained to lie along line of flight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Soft lepton identification from </a:t>
            </a:r>
            <a:r>
              <a:rPr lang="en-US" dirty="0" err="1">
                <a:latin typeface="Calibri" charset="0"/>
                <a:ea typeface="ＭＳ Ｐゴシック" charset="0"/>
              </a:rPr>
              <a:t>semileptonic</a:t>
            </a:r>
            <a:r>
              <a:rPr lang="en-US" dirty="0">
                <a:latin typeface="Calibri" charset="0"/>
                <a:ea typeface="ＭＳ Ｐゴシック" charset="0"/>
              </a:rPr>
              <a:t> HF decay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Typically </a:t>
            </a:r>
            <a:r>
              <a:rPr lang="en-US" dirty="0" err="1">
                <a:latin typeface="Calibri" charset="0"/>
                <a:ea typeface="ＭＳ Ｐゴシック" charset="0"/>
              </a:rPr>
              <a:t>muons</a:t>
            </a:r>
            <a:r>
              <a:rPr lang="en-US" dirty="0">
                <a:latin typeface="Calibri" charset="0"/>
                <a:ea typeface="ＭＳ Ｐゴシック" charset="0"/>
              </a:rPr>
              <a:t> @ few </a:t>
            </a:r>
            <a:r>
              <a:rPr lang="en-US" dirty="0" err="1">
                <a:latin typeface="Calibri" charset="0"/>
                <a:ea typeface="ＭＳ Ｐゴシック" charset="0"/>
              </a:rPr>
              <a:t>GeV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Vertex mass calculation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Direct comparison of quark masses </a:t>
            </a:r>
            <a:r>
              <a:rPr lang="en-US" dirty="0" err="1">
                <a:latin typeface="Calibri" charset="0"/>
                <a:ea typeface="ＭＳ Ｐゴシック" charset="0"/>
              </a:rPr>
              <a:t>m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</a:rPr>
              <a:t>, m</a:t>
            </a:r>
            <a:r>
              <a:rPr lang="en-US" baseline="-25000" dirty="0">
                <a:latin typeface="Calibri" charset="0"/>
                <a:ea typeface="ＭＳ Ｐゴシック" charset="0"/>
              </a:rPr>
              <a:t>c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smtClean="0">
                <a:latin typeface="Calibri" charset="0"/>
                <a:ea typeface="ＭＳ Ｐゴシック" charset="0"/>
              </a:rPr>
              <a:t>m</a:t>
            </a:r>
            <a:r>
              <a:rPr lang="en-US" baseline="-25000" dirty="0" smtClean="0">
                <a:latin typeface="Calibri" charset="0"/>
                <a:ea typeface="ＭＳ Ｐゴシック" charset="0"/>
              </a:rPr>
              <a:t>uds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Number of tracks associated with vertex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Favors higher-multiplicity B decays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Multivariate techniques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Include all of the above, plus </a:t>
            </a:r>
            <a:r>
              <a:rPr lang="en-US" dirty="0" smtClean="0">
                <a:latin typeface="Calibri" charset="0"/>
                <a:ea typeface="ＭＳ Ｐゴシック" charset="0"/>
              </a:rPr>
              <a:t>total track </a:t>
            </a:r>
            <a:r>
              <a:rPr lang="en-US" dirty="0">
                <a:latin typeface="Calibri" charset="0"/>
                <a:ea typeface="ＭＳ Ｐゴシック" charset="0"/>
              </a:rPr>
              <a:t>multiplicity in </a:t>
            </a:r>
            <a:r>
              <a:rPr lang="en-US" dirty="0" smtClean="0">
                <a:latin typeface="Calibri" charset="0"/>
                <a:ea typeface="ＭＳ Ｐゴシック" charset="0"/>
              </a:rPr>
              <a:t>jet and jet width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</a:t>
            </a:r>
            <a:r>
              <a:rPr lang="en-US" baseline="0" dirty="0" smtClean="0"/>
              <a:t>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679539" cy="5638800"/>
          </a:xfrm>
        </p:spPr>
        <p:txBody>
          <a:bodyPr/>
          <a:lstStyle/>
          <a:p>
            <a:r>
              <a:rPr lang="en-US" dirty="0" smtClean="0"/>
              <a:t>Each b-tagging algorithm has its own complicated output</a:t>
            </a:r>
          </a:p>
          <a:p>
            <a:pPr lvl="1"/>
            <a:r>
              <a:rPr lang="en-US" dirty="0" smtClean="0"/>
              <a:t>Decay length significance (2-D or 3-D)</a:t>
            </a:r>
          </a:p>
          <a:p>
            <a:pPr lvl="1"/>
            <a:r>
              <a:rPr lang="en-US" dirty="0" smtClean="0"/>
              <a:t>Impact parameter-based probability</a:t>
            </a:r>
          </a:p>
          <a:p>
            <a:pPr lvl="1"/>
            <a:r>
              <a:rPr lang="en-US" dirty="0" smtClean="0"/>
              <a:t>Internal neural network output</a:t>
            </a:r>
          </a:p>
          <a:p>
            <a:r>
              <a:rPr lang="en-US" dirty="0" smtClean="0"/>
              <a:t>Several taggers can be combined if their power is complementary</a:t>
            </a:r>
          </a:p>
          <a:p>
            <a:pPr lvl="1"/>
            <a:r>
              <a:rPr lang="en-US" dirty="0" smtClean="0"/>
              <a:t>IP3D gives impact parameter probability</a:t>
            </a:r>
          </a:p>
          <a:p>
            <a:pPr lvl="1"/>
            <a:r>
              <a:rPr lang="en-US" dirty="0" err="1" smtClean="0"/>
              <a:t>JetFitter</a:t>
            </a:r>
            <a:r>
              <a:rPr lang="en-US" dirty="0" smtClean="0"/>
              <a:t> classifies jets by number of vertices and number of tracks in each vertex</a:t>
            </a:r>
          </a:p>
          <a:p>
            <a:r>
              <a:rPr lang="en-US" dirty="0" smtClean="0"/>
              <a:t>Training combined neural network on b-jet signal vs. light (</a:t>
            </a:r>
            <a:r>
              <a:rPr lang="en-US" dirty="0" err="1" smtClean="0"/>
              <a:t>udsg</a:t>
            </a:r>
            <a:r>
              <a:rPr lang="en-US" dirty="0" smtClean="0"/>
              <a:t>) background</a:t>
            </a:r>
          </a:p>
          <a:p>
            <a:pPr lvl="1"/>
            <a:r>
              <a:rPr lang="en-US" dirty="0" smtClean="0"/>
              <a:t>Reduced performance at high</a:t>
            </a:r>
            <a:r>
              <a:rPr lang="en-US" dirty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is due to merged pixel clusters and pattern recognition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fig_0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r="5444"/>
          <a:stretch/>
        </p:blipFill>
        <p:spPr>
          <a:xfrm>
            <a:off x="5935710" y="838200"/>
            <a:ext cx="3132090" cy="2983616"/>
          </a:xfrm>
          <a:prstGeom prst="rect">
            <a:avLst/>
          </a:prstGeom>
        </p:spPr>
      </p:pic>
      <p:pic>
        <p:nvPicPr>
          <p:cNvPr id="8" name="Picture 7" descr="fig_0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26" y="3821816"/>
            <a:ext cx="3151774" cy="30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r>
              <a:rPr lang="en-US" baseline="0" dirty="0" smtClean="0"/>
              <a:t> b-tag Efficiency and Fake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82621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hallenge: produce pure b-jet sample fo</a:t>
            </a:r>
            <a:r>
              <a:rPr lang="en-US" dirty="0" smtClean="0"/>
              <a:t>r efficiency measurement, or play samples of different composition against each other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fig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68" y="2291847"/>
            <a:ext cx="2157694" cy="2091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593" y="1701400"/>
            <a:ext cx="3550949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“System 8”: 3 uncorrelated criteria:</a:t>
            </a:r>
          </a:p>
          <a:p>
            <a:r>
              <a:rPr lang="en-US" sz="1800" dirty="0" smtClean="0">
                <a:latin typeface="Calibri"/>
                <a:cs typeface="Calibri"/>
              </a:rPr>
              <a:t>Lifetime tag, </a:t>
            </a:r>
            <a:r>
              <a:rPr lang="en-US" sz="1800" dirty="0" err="1" smtClean="0">
                <a:latin typeface="Calibri"/>
                <a:cs typeface="Calibri"/>
              </a:rPr>
              <a:t>muon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p</a:t>
            </a:r>
            <a:r>
              <a:rPr lang="en-US" sz="1800" baseline="-25000" dirty="0" err="1" smtClean="0">
                <a:latin typeface="Calibri"/>
                <a:cs typeface="Calibri"/>
              </a:rPr>
              <a:t>T</a:t>
            </a:r>
            <a:r>
              <a:rPr lang="en-US" sz="1800" dirty="0" smtClean="0">
                <a:latin typeface="Calibri"/>
                <a:cs typeface="Calibri"/>
              </a:rPr>
              <a:t> relative to axis, opposite-side b-tag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9" name="Picture 8" descr="Screen Shot 2014-08-22 at 7.56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3" y="4285451"/>
            <a:ext cx="4192049" cy="22169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46593" y="3636966"/>
            <a:ext cx="1775475" cy="369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46593" y="3156136"/>
            <a:ext cx="1380925" cy="480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578200" y="3156136"/>
            <a:ext cx="0" cy="480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01630" y="3228496"/>
            <a:ext cx="5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rel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59256" y="3068488"/>
            <a:ext cx="36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20" name="Straight Connector 19"/>
          <p:cNvCxnSpPr>
            <a:stCxn id="3" idx="2"/>
            <a:endCxn id="5" idx="0"/>
          </p:cNvCxnSpPr>
          <p:nvPr/>
        </p:nvCxnSpPr>
        <p:spPr bwMode="auto">
          <a:xfrm>
            <a:off x="4572000" y="1664413"/>
            <a:ext cx="38100" cy="4888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86997" y="1726058"/>
            <a:ext cx="375611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Select for top pair </a:t>
            </a:r>
            <a:r>
              <a:rPr lang="en-US" sz="1800" dirty="0" err="1" smtClean="0">
                <a:latin typeface="Calibri"/>
                <a:cs typeface="Calibri"/>
              </a:rPr>
              <a:t>dilepton</a:t>
            </a:r>
            <a:r>
              <a:rPr lang="en-US" sz="1800" dirty="0" smtClean="0">
                <a:latin typeface="Calibri"/>
                <a:cs typeface="Calibri"/>
              </a:rPr>
              <a:t> events, in which the only high-</a:t>
            </a:r>
            <a:r>
              <a:rPr lang="en-US" sz="1800" dirty="0" err="1" smtClean="0">
                <a:latin typeface="Calibri"/>
                <a:cs typeface="Calibri"/>
              </a:rPr>
              <a:t>p</a:t>
            </a:r>
            <a:r>
              <a:rPr lang="en-US" sz="1800" baseline="-25000" dirty="0" err="1" smtClean="0">
                <a:latin typeface="Calibri"/>
                <a:cs typeface="Calibri"/>
              </a:rPr>
              <a:t>T</a:t>
            </a:r>
            <a:r>
              <a:rPr lang="en-US" sz="1800" dirty="0" smtClean="0">
                <a:latin typeface="Calibri"/>
                <a:cs typeface="Calibri"/>
              </a:rPr>
              <a:t> jets are b-jets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2" name="Picture 21" descr="fig_01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31" y="2707077"/>
            <a:ext cx="2966169" cy="28510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8900" y="2470841"/>
            <a:ext cx="185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ATLAS-CONF-2014-</a:t>
            </a:r>
            <a:r>
              <a:rPr lang="en-US" sz="1400" dirty="0" smtClean="0">
                <a:latin typeface="Calibri"/>
                <a:cs typeface="Calibri"/>
              </a:rPr>
              <a:t>004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24" name="Picture 23" descr="Screen Shot 2014-08-22 at 8.51.33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7" b="50826"/>
          <a:stretch/>
        </p:blipFill>
        <p:spPr>
          <a:xfrm>
            <a:off x="4711014" y="5558156"/>
            <a:ext cx="4331386" cy="4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Outline for Today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Jet reconstruction</a:t>
            </a:r>
          </a:p>
          <a:p>
            <a:pPr lvl="1"/>
            <a:r>
              <a:rPr lang="en-US" dirty="0"/>
              <a:t>Jet clustering </a:t>
            </a:r>
            <a:r>
              <a:rPr lang="en-US" dirty="0" smtClean="0"/>
              <a:t>algorithms, calculations, calibrations</a:t>
            </a:r>
            <a:endParaRPr lang="en-US" dirty="0"/>
          </a:p>
          <a:p>
            <a:pPr lvl="1"/>
            <a:r>
              <a:rPr lang="en-US" dirty="0"/>
              <a:t>Jet cleaning (calorimeter effects)</a:t>
            </a:r>
          </a:p>
          <a:p>
            <a:pPr lvl="1"/>
            <a:r>
              <a:rPr lang="en-US" dirty="0"/>
              <a:t>Pileup subtraction and assignment techniques</a:t>
            </a:r>
          </a:p>
          <a:p>
            <a:r>
              <a:rPr lang="en-US" dirty="0"/>
              <a:t>Tau lepton reconstruction</a:t>
            </a:r>
          </a:p>
          <a:p>
            <a:pPr lvl="1"/>
            <a:r>
              <a:rPr lang="en-US" dirty="0"/>
              <a:t>Tau lepton decay signatures</a:t>
            </a:r>
          </a:p>
          <a:p>
            <a:pPr lvl="1"/>
            <a:r>
              <a:rPr lang="en-US" dirty="0"/>
              <a:t>Tau lepton identification algorithms</a:t>
            </a:r>
          </a:p>
          <a:p>
            <a:r>
              <a:rPr lang="en-US" dirty="0"/>
              <a:t>Heavy-flavor tagging</a:t>
            </a:r>
          </a:p>
          <a:p>
            <a:pPr lvl="1"/>
            <a:r>
              <a:rPr lang="en-US" dirty="0"/>
              <a:t>Geometry of heavy-flavor hadron decays</a:t>
            </a:r>
          </a:p>
          <a:p>
            <a:pPr lvl="1"/>
            <a:r>
              <a:rPr lang="en-US" dirty="0"/>
              <a:t>Multivariate techniques and calibration</a:t>
            </a:r>
          </a:p>
          <a:p>
            <a:r>
              <a:rPr lang="en-US" dirty="0"/>
              <a:t>W boson and top quark tagging</a:t>
            </a:r>
          </a:p>
          <a:p>
            <a:pPr lvl="1"/>
            <a:r>
              <a:rPr lang="en-US" dirty="0"/>
              <a:t>Jet grooming techniques, boosted jet shape calculations</a:t>
            </a:r>
          </a:p>
          <a:p>
            <a:pPr lvl="1"/>
            <a:r>
              <a:rPr lang="en-US" dirty="0"/>
              <a:t>Top-tagging algorithms</a:t>
            </a:r>
          </a:p>
          <a:p>
            <a:r>
              <a:rPr lang="en-US" dirty="0"/>
              <a:t>Missing E</a:t>
            </a:r>
            <a:r>
              <a:rPr lang="en-US" baseline="-25000" dirty="0"/>
              <a:t>T</a:t>
            </a:r>
            <a:endParaRPr lang="en-US" dirty="0"/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995010-7AEB-DA44-8223-18C3F61A90CA}" type="slidenum">
              <a:rPr lang="en-US" sz="1400">
                <a:latin typeface="Calibri" charset="0"/>
              </a:rPr>
              <a:pPr eaLnBrk="1" hangingPunct="1"/>
              <a:t>2</a:t>
            </a:fld>
            <a:endParaRPr lang="en-US" sz="1400">
              <a:latin typeface="Calibri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Flux Tube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38201"/>
            <a:ext cx="5422657" cy="2641882"/>
          </a:xfrm>
        </p:spPr>
        <p:txBody>
          <a:bodyPr/>
          <a:lstStyle/>
          <a:p>
            <a:r>
              <a:rPr lang="en-US" dirty="0" smtClean="0"/>
              <a:t>Create a Gaussian probability tube around each track in the jet</a:t>
            </a:r>
          </a:p>
          <a:p>
            <a:pPr lvl="1"/>
            <a:r>
              <a:rPr lang="en-US" dirty="0" smtClean="0"/>
              <a:t>Depends on estimate of resolution at each point along the track: full error matrix</a:t>
            </a:r>
          </a:p>
          <a:p>
            <a:r>
              <a:rPr lang="en-US" dirty="0" smtClean="0"/>
              <a:t>Sum probabilities for each point on a 2- or 3-D spatial grid to find vertex</a:t>
            </a:r>
          </a:p>
          <a:p>
            <a:pPr lvl="1"/>
            <a:r>
              <a:rPr lang="en-US" dirty="0" smtClean="0"/>
              <a:t>May be slow in large volume, but O(</a:t>
            </a:r>
            <a:r>
              <a:rPr lang="en-US" dirty="0" err="1" smtClean="0"/>
              <a:t>Ntrks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Screen Shot 2014-08-21 at 3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57" y="838200"/>
            <a:ext cx="3075962" cy="2573453"/>
          </a:xfrm>
          <a:prstGeom prst="rect">
            <a:avLst/>
          </a:prstGeom>
        </p:spPr>
      </p:pic>
      <p:pic>
        <p:nvPicPr>
          <p:cNvPr id="8" name="Picture 7" descr="Screen Shot 2014-08-21 at 3.4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26" y="3480082"/>
            <a:ext cx="6324600" cy="3128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2643" y="3596021"/>
            <a:ext cx="1456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Track sum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446" y="3596021"/>
            <a:ext cx="16067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Vertex sum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4985" y="6163792"/>
            <a:ext cx="229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Figures from SLD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45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Quark-Gluon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measurements and searches can benefit from identifying jets from initial-state quarks from gluon jets</a:t>
            </a:r>
          </a:p>
          <a:p>
            <a:r>
              <a:rPr lang="en-US" dirty="0" smtClean="0"/>
              <a:t>Main differences have to do with jet shape and track multiplicity</a:t>
            </a:r>
          </a:p>
          <a:p>
            <a:pPr lvl="1"/>
            <a:r>
              <a:rPr lang="en-US" dirty="0" smtClean="0"/>
              <a:t>Light (</a:t>
            </a:r>
            <a:r>
              <a:rPr lang="en-US" dirty="0" err="1" smtClean="0"/>
              <a:t>uds</a:t>
            </a:r>
            <a:r>
              <a:rPr lang="en-US" dirty="0" smtClean="0"/>
              <a:t>) jets fragment to small number of hadrons</a:t>
            </a:r>
          </a:p>
          <a:p>
            <a:pPr lvl="1"/>
            <a:r>
              <a:rPr lang="en-US" dirty="0" smtClean="0"/>
              <a:t>Gluon jets, especially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tend to have high multiplicity</a:t>
            </a:r>
          </a:p>
          <a:p>
            <a:r>
              <a:rPr lang="en-US" dirty="0" smtClean="0"/>
              <a:t>Continuous variables: “girth”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-weighted summed radius)</a:t>
            </a:r>
          </a:p>
          <a:p>
            <a:r>
              <a:rPr lang="en-US" dirty="0" smtClean="0"/>
              <a:t>Discrete variables: number of tracks, number of </a:t>
            </a:r>
            <a:r>
              <a:rPr lang="en-US" dirty="0" err="1" smtClean="0"/>
              <a:t>Akt</a:t>
            </a:r>
            <a:r>
              <a:rPr lang="en-US" dirty="0" smtClean="0"/>
              <a:t> 0.1 </a:t>
            </a:r>
            <a:r>
              <a:rPr lang="en-US" dirty="0" err="1" smtClean="0"/>
              <a:t>subjets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 descr="multiplicityJet_pt80100_centr_zje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4" y="3740575"/>
            <a:ext cx="3017503" cy="2895100"/>
          </a:xfrm>
          <a:prstGeom prst="rect">
            <a:avLst/>
          </a:prstGeom>
        </p:spPr>
      </p:pic>
      <p:pic>
        <p:nvPicPr>
          <p:cNvPr id="9" name="Picture 8" descr="qgl_newHisto_pt40_5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89" y="3740576"/>
            <a:ext cx="3017503" cy="2895100"/>
          </a:xfrm>
          <a:prstGeom prst="rect">
            <a:avLst/>
          </a:prstGeom>
        </p:spPr>
      </p:pic>
      <p:pic>
        <p:nvPicPr>
          <p:cNvPr id="10" name="Picture 9" descr="RoC_LDmanyP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04" y="3743553"/>
            <a:ext cx="3057008" cy="293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Boson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13 </a:t>
            </a:r>
            <a:r>
              <a:rPr lang="en-US" dirty="0" err="1" smtClean="0"/>
              <a:t>TeV</a:t>
            </a:r>
            <a:r>
              <a:rPr lang="en-US" dirty="0" smtClean="0"/>
              <a:t>, many analyses with W bosons move to boosted regimes, where SM backgrounds are reduced</a:t>
            </a:r>
          </a:p>
          <a:p>
            <a:pPr lvl="1"/>
            <a:r>
              <a:rPr lang="en-US" dirty="0" smtClean="0"/>
              <a:t>WH measurements</a:t>
            </a:r>
          </a:p>
          <a:p>
            <a:pPr lvl="1"/>
            <a:r>
              <a:rPr lang="en-US" dirty="0" smtClean="0"/>
              <a:t>WW measurements and high-mass searches</a:t>
            </a:r>
          </a:p>
          <a:p>
            <a:pPr lvl="1"/>
            <a:r>
              <a:rPr lang="en-US" dirty="0" smtClean="0"/>
              <a:t>Boosted top quark decays</a:t>
            </a:r>
          </a:p>
          <a:p>
            <a:r>
              <a:rPr lang="en-US" dirty="0" err="1" smtClean="0"/>
              <a:t>Hadronic</a:t>
            </a:r>
            <a:r>
              <a:rPr lang="en-US" dirty="0" smtClean="0"/>
              <a:t> decays of W bosons may be boosted into a single (fat) jet</a:t>
            </a:r>
          </a:p>
          <a:p>
            <a:pPr lvl="1"/>
            <a:r>
              <a:rPr lang="en-US" dirty="0" smtClean="0"/>
              <a:t>Typical size of this jet is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/>
              <a:t>R</a:t>
            </a:r>
            <a:r>
              <a:rPr lang="en-US" dirty="0" smtClean="0"/>
              <a:t>&gt;2/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, where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is boost factor of W</a:t>
            </a:r>
          </a:p>
          <a:p>
            <a:pPr lvl="1"/>
            <a:r>
              <a:rPr lang="en-US" dirty="0" smtClean="0"/>
              <a:t>How can we separate these “W-jets” from light </a:t>
            </a:r>
            <a:r>
              <a:rPr lang="en-US" dirty="0" err="1" smtClean="0"/>
              <a:t>uds</a:t>
            </a:r>
            <a:r>
              <a:rPr lang="en-US" dirty="0" smtClean="0"/>
              <a:t> jets and b-jets?</a:t>
            </a:r>
          </a:p>
          <a:p>
            <a:r>
              <a:rPr lang="en-US" dirty="0" smtClean="0"/>
              <a:t>Several well-motivated handles to quantify substructure</a:t>
            </a:r>
          </a:p>
          <a:p>
            <a:pPr lvl="1"/>
            <a:r>
              <a:rPr lang="en-US" dirty="0" smtClean="0"/>
              <a:t>Main observable is the mass of the boosted (fat) jet</a:t>
            </a:r>
          </a:p>
          <a:p>
            <a:pPr lvl="1"/>
            <a:r>
              <a:rPr lang="en-US" dirty="0" smtClean="0"/>
              <a:t>Jet pruning techniques serve to reduce the mass of QCD light jets while maintaining the high mass of the W-jet</a:t>
            </a:r>
          </a:p>
          <a:p>
            <a:pPr lvl="1"/>
            <a:r>
              <a:rPr lang="en-US" dirty="0" smtClean="0"/>
              <a:t>Mass drop observable contrasts fat jet mass with </a:t>
            </a:r>
            <a:r>
              <a:rPr lang="en-US" dirty="0" err="1" smtClean="0"/>
              <a:t>subjet</a:t>
            </a:r>
            <a:r>
              <a:rPr lang="en-US" dirty="0" smtClean="0"/>
              <a:t> masses</a:t>
            </a:r>
          </a:p>
          <a:p>
            <a:pPr lvl="1"/>
            <a:r>
              <a:rPr lang="en-US" dirty="0" smtClean="0"/>
              <a:t>Jet </a:t>
            </a:r>
            <a:r>
              <a:rPr lang="en-US" dirty="0" smtClean="0"/>
              <a:t>variables</a:t>
            </a:r>
            <a:r>
              <a:rPr lang="en-US" dirty="0" smtClean="0"/>
              <a:t> are intended to be robust against pileup contributions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005752" y="1245229"/>
            <a:ext cx="427750" cy="16150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100598" y="1343860"/>
            <a:ext cx="246594" cy="53014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00596" y="2120586"/>
            <a:ext cx="246594" cy="530146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 bwMode="auto">
          <a:xfrm flipV="1">
            <a:off x="6559391" y="1421498"/>
            <a:ext cx="1577320" cy="6497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559391" y="1771162"/>
            <a:ext cx="1729720" cy="300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559391" y="1602769"/>
            <a:ext cx="1729720" cy="468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endCxn id="9" idx="1"/>
          </p:cNvCxnSpPr>
          <p:nvPr/>
        </p:nvCxnSpPr>
        <p:spPr bwMode="auto">
          <a:xfrm>
            <a:off x="6559391" y="2071270"/>
            <a:ext cx="1577318" cy="12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9" idx="6"/>
          </p:cNvCxnSpPr>
          <p:nvPr/>
        </p:nvCxnSpPr>
        <p:spPr bwMode="auto">
          <a:xfrm>
            <a:off x="6559391" y="2071270"/>
            <a:ext cx="1787799" cy="314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559391" y="2071270"/>
            <a:ext cx="1577320" cy="379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992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</a:t>
            </a:r>
            <a:r>
              <a:rPr lang="en-US" baseline="0" dirty="0" smtClean="0"/>
              <a:t> </a:t>
            </a:r>
            <a:r>
              <a:rPr lang="en-US" baseline="0" dirty="0" smtClean="0"/>
              <a:t>Pruning </a:t>
            </a:r>
            <a:r>
              <a:rPr lang="en-US" baseline="0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839200" cy="912516"/>
          </a:xfrm>
        </p:spPr>
        <p:txBody>
          <a:bodyPr/>
          <a:lstStyle/>
          <a:p>
            <a:r>
              <a:rPr lang="en-US" dirty="0" smtClean="0"/>
              <a:t>Selective removal of jet constituents from initially clustered jet</a:t>
            </a:r>
          </a:p>
          <a:p>
            <a:pPr lvl="1"/>
            <a:r>
              <a:rPr lang="en-US" dirty="0" err="1" smtClean="0"/>
              <a:t>Reclustering</a:t>
            </a:r>
            <a:r>
              <a:rPr lang="en-US" dirty="0" smtClean="0"/>
              <a:t> with C/A but vetoing soft or wide-angle combinations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 descr="Screen Shot 2014-08-21 at 9.43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/>
          <a:stretch/>
        </p:blipFill>
        <p:spPr>
          <a:xfrm>
            <a:off x="1308100" y="1769702"/>
            <a:ext cx="5854700" cy="1810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7261" y="1727043"/>
            <a:ext cx="113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E. Thompson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3873500"/>
            <a:ext cx="3975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Calibri"/>
                <a:ea typeface="ＭＳ Ｐゴシック" pitchFamily="-97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/>
                <a:ea typeface="ＭＳ Ｐゴシック" pitchFamily="-97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dirty="0" smtClean="0"/>
              <a:t>“</a:t>
            </a:r>
            <a:r>
              <a:rPr lang="en-US" dirty="0" err="1" smtClean="0"/>
              <a:t>Subjettiness</a:t>
            </a:r>
            <a:r>
              <a:rPr lang="en-US" dirty="0" smtClean="0"/>
              <a:t>”: undo the last prune/clustering to get two </a:t>
            </a:r>
            <a:r>
              <a:rPr lang="en-US" dirty="0" err="1" smtClean="0"/>
              <a:t>subjets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Ratio             is small when consistent with 2 </a:t>
            </a:r>
            <a:r>
              <a:rPr lang="en-US" dirty="0" err="1" smtClean="0"/>
              <a:t>subjets</a:t>
            </a:r>
            <a:endParaRPr lang="en-US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257020"/>
            <a:ext cx="3511550" cy="53392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6004956"/>
            <a:ext cx="704850" cy="338694"/>
          </a:xfrm>
          <a:prstGeom prst="rect">
            <a:avLst/>
          </a:prstGeom>
        </p:spPr>
      </p:pic>
      <p:pic>
        <p:nvPicPr>
          <p:cNvPr id="13" name="Picture 12" descr="tau2tau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432" y="3261532"/>
            <a:ext cx="3440488" cy="35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4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Mass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612191" cy="5715000"/>
          </a:xfrm>
        </p:spPr>
        <p:txBody>
          <a:bodyPr/>
          <a:lstStyle/>
          <a:p>
            <a:r>
              <a:rPr lang="en-US" dirty="0" smtClean="0"/>
              <a:t>Mass of original fat jet is very different for W</a:t>
            </a:r>
            <a:r>
              <a:rPr lang="en-US" dirty="0"/>
              <a:t> </a:t>
            </a:r>
            <a:r>
              <a:rPr lang="en-US" dirty="0" smtClean="0"/>
              <a:t>jets and</a:t>
            </a:r>
            <a:r>
              <a:rPr lang="en-US" dirty="0" smtClean="0"/>
              <a:t> light jets (even w/ pileup)</a:t>
            </a:r>
          </a:p>
          <a:p>
            <a:r>
              <a:rPr lang="en-US" dirty="0" smtClean="0"/>
              <a:t>Pruning only serves to enhance this effect by removing wide angle particles</a:t>
            </a:r>
          </a:p>
          <a:p>
            <a:endParaRPr lang="en-US" dirty="0"/>
          </a:p>
          <a:p>
            <a:r>
              <a:rPr lang="en-US" dirty="0" smtClean="0"/>
              <a:t>For mass drop measurement, go back one step to th</a:t>
            </a:r>
            <a:r>
              <a:rPr lang="en-US" dirty="0" smtClean="0"/>
              <a:t>e final 2-subjet stage</a:t>
            </a:r>
            <a:endParaRPr lang="en-US" dirty="0"/>
          </a:p>
          <a:p>
            <a:r>
              <a:rPr lang="en-US" dirty="0" smtClean="0"/>
              <a:t>Mass drop focuses on main </a:t>
            </a:r>
            <a:r>
              <a:rPr lang="en-US" dirty="0" err="1" smtClean="0"/>
              <a:t>subjet</a:t>
            </a:r>
            <a:r>
              <a:rPr lang="en-US" dirty="0"/>
              <a:t> </a:t>
            </a:r>
            <a:r>
              <a:rPr lang="en-US" dirty="0" smtClean="0"/>
              <a:t>mass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when W decays to </a:t>
            </a:r>
            <a:r>
              <a:rPr lang="en-US" dirty="0" err="1" smtClean="0"/>
              <a:t>ud</a:t>
            </a:r>
            <a:r>
              <a:rPr lang="en-US" dirty="0" smtClean="0"/>
              <a:t> or </a:t>
            </a:r>
            <a:r>
              <a:rPr lang="en-US" dirty="0" err="1" smtClean="0"/>
              <a:t>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Combine these techniques</a:t>
            </a:r>
          </a:p>
          <a:p>
            <a:pPr lvl="1"/>
            <a:r>
              <a:rPr lang="en-US" dirty="0" smtClean="0"/>
              <a:t>Prune first, then make mass drop cut, then calculate </a:t>
            </a:r>
            <a:r>
              <a:rPr lang="en-US" dirty="0" err="1" smtClean="0"/>
              <a:t>subjettiness</a:t>
            </a:r>
            <a:r>
              <a:rPr lang="en-US" dirty="0" smtClean="0"/>
              <a:t> with pruned particles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 descr="mass_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6619" y="549475"/>
            <a:ext cx="3191852" cy="3290509"/>
          </a:xfrm>
          <a:prstGeom prst="rect">
            <a:avLst/>
          </a:prstGeom>
        </p:spPr>
      </p:pic>
      <p:pic>
        <p:nvPicPr>
          <p:cNvPr id="8" name="Picture 7" descr="massd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5253" y="3529252"/>
            <a:ext cx="3278086" cy="337940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5" y="4157624"/>
            <a:ext cx="2294790" cy="3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1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</a:t>
            </a:r>
            <a:r>
              <a:rPr lang="en-US" baseline="0" dirty="0" smtClean="0"/>
              <a:t> Jet Shape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410200" cy="2528254"/>
          </a:xfrm>
        </p:spPr>
        <p:txBody>
          <a:bodyPr/>
          <a:lstStyle/>
          <a:p>
            <a:r>
              <a:rPr lang="en-US" dirty="0" smtClean="0"/>
              <a:t>Completely differen</a:t>
            </a:r>
            <a:r>
              <a:rPr lang="en-US" dirty="0" smtClean="0"/>
              <a:t>t approach: look at jet in its own rest frame</a:t>
            </a:r>
          </a:p>
          <a:p>
            <a:pPr lvl="1"/>
            <a:r>
              <a:rPr lang="en-US" dirty="0" smtClean="0"/>
              <a:t>Is it a </a:t>
            </a:r>
            <a:r>
              <a:rPr lang="en-US" dirty="0" err="1" smtClean="0"/>
              <a:t>dijet</a:t>
            </a:r>
            <a:r>
              <a:rPr lang="en-US" dirty="0" smtClean="0"/>
              <a:t>-like geometry? No jet clustering</a:t>
            </a:r>
          </a:p>
          <a:p>
            <a:r>
              <a:rPr lang="en-US" dirty="0" smtClean="0"/>
              <a:t>If we treat this boosted jet like a mini-event, is it linear (W-jet, </a:t>
            </a:r>
            <a:r>
              <a:rPr lang="en-US" dirty="0" err="1" smtClean="0"/>
              <a:t>a&amp;b</a:t>
            </a:r>
            <a:r>
              <a:rPr lang="en-US" dirty="0" smtClean="0"/>
              <a:t>) or spherical (QCD jet, </a:t>
            </a:r>
            <a:r>
              <a:rPr lang="en-US" dirty="0" err="1" smtClean="0"/>
              <a:t>c&amp;d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634576"/>
            <a:ext cx="1590306" cy="768648"/>
          </a:xfrm>
          <a:prstGeom prst="rect">
            <a:avLst/>
          </a:prstGeom>
        </p:spPr>
      </p:pic>
      <p:pic>
        <p:nvPicPr>
          <p:cNvPr id="8" name="Picture 7" descr="Screen Shot 2014-08-21 at 10.15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67" y="892440"/>
            <a:ext cx="3337350" cy="2756941"/>
          </a:xfrm>
          <a:prstGeom prst="rect">
            <a:avLst/>
          </a:prstGeom>
        </p:spPr>
      </p:pic>
      <p:pic>
        <p:nvPicPr>
          <p:cNvPr id="10" name="Picture 9" descr="Screen Shot 2014-08-21 at 10.2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29" y="3366454"/>
            <a:ext cx="3238500" cy="3415346"/>
          </a:xfrm>
          <a:prstGeom prst="rect">
            <a:avLst/>
          </a:prstGeom>
        </p:spPr>
      </p:pic>
      <p:pic>
        <p:nvPicPr>
          <p:cNvPr id="11" name="Picture 10" descr="Screen Shot 2014-08-21 at 10.21.0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" r="3475" b="1543"/>
          <a:stretch/>
        </p:blipFill>
        <p:spPr>
          <a:xfrm>
            <a:off x="5732117" y="3653703"/>
            <a:ext cx="3373783" cy="3178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5855" y="762000"/>
            <a:ext cx="2575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Chen, PRL </a:t>
            </a:r>
            <a:r>
              <a:rPr lang="en-US" sz="1600" dirty="0">
                <a:latin typeface="Calibri"/>
                <a:cs typeface="Calibri"/>
              </a:rPr>
              <a:t>85, 034007 (2012)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873500"/>
            <a:ext cx="187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Find thrust axis to maximize T 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28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Boosted</a:t>
            </a:r>
            <a:r>
              <a:rPr lang="en-US" baseline="0" dirty="0" smtClean="0"/>
              <a:t> W Bosons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667000" cy="5715000"/>
          </a:xfrm>
        </p:spPr>
        <p:txBody>
          <a:bodyPr/>
          <a:lstStyle/>
          <a:p>
            <a:r>
              <a:rPr lang="en-US" dirty="0" smtClean="0"/>
              <a:t>W-tagged sample is not as pure as the b-tagged sample, but impressive!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the W-tagger to pick out a resonant WW signal at high mass (boosted W jets)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 descr="ROC_lin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086"/>
          <a:stretch/>
        </p:blipFill>
        <p:spPr>
          <a:xfrm rot="5400000">
            <a:off x="2746351" y="758849"/>
            <a:ext cx="2874394" cy="3033096"/>
          </a:xfrm>
          <a:prstGeom prst="rect">
            <a:avLst/>
          </a:prstGeom>
        </p:spPr>
      </p:pic>
      <p:pic>
        <p:nvPicPr>
          <p:cNvPr id="9" name="Picture 8" descr="Screen Shot 2014-08-21 at 10.34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3005" r="2663" b="3061"/>
          <a:stretch/>
        </p:blipFill>
        <p:spPr>
          <a:xfrm>
            <a:off x="2712536" y="3821986"/>
            <a:ext cx="6399104" cy="2959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9300" y="1610667"/>
            <a:ext cx="94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W-tag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1" name="Picture 10" descr="Screen Shot 2014-08-21 at 10.45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6" y="838200"/>
            <a:ext cx="2836504" cy="28077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10500" y="2097732"/>
            <a:ext cx="83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b</a:t>
            </a:r>
            <a:r>
              <a:rPr lang="en-US" dirty="0" smtClean="0">
                <a:latin typeface="Calibri"/>
                <a:cs typeface="Calibri"/>
              </a:rPr>
              <a:t>-tag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18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boosted W boson can be identified in a single jet, why not top?</a:t>
            </a:r>
          </a:p>
          <a:p>
            <a:r>
              <a:rPr lang="en-US" dirty="0" smtClean="0"/>
              <a:t>Boosted top quarks could be produced in decays of ultra-high-mass exotic resonances (Z’) or high mass stops</a:t>
            </a:r>
          </a:p>
          <a:p>
            <a:r>
              <a:rPr lang="en-US" dirty="0" smtClean="0"/>
              <a:t>Why top?  Striking </a:t>
            </a:r>
            <a:r>
              <a:rPr lang="en-US" dirty="0" err="1" smtClean="0"/>
              <a:t>hadronic</a:t>
            </a:r>
            <a:r>
              <a:rPr lang="en-US" dirty="0" smtClean="0"/>
              <a:t> decay signature, even more distinct that b-quark decays</a:t>
            </a:r>
          </a:p>
          <a:p>
            <a:pPr lvl="1"/>
            <a:r>
              <a:rPr lang="en-US" dirty="0" smtClean="0"/>
              <a:t>Boosted W boson jet and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 jet </a:t>
            </a:r>
          </a:p>
          <a:p>
            <a:r>
              <a:rPr lang="en-US" dirty="0" smtClean="0"/>
              <a:t>High mass of top quark means jet width is increased relative to W</a:t>
            </a:r>
          </a:p>
          <a:p>
            <a:pPr lvl="1"/>
            <a:r>
              <a:rPr lang="en-US" dirty="0" smtClean="0"/>
              <a:t>Typical C/A jet radius is 0.8 or even 1.5 (HEP Top Tagger)</a:t>
            </a:r>
          </a:p>
          <a:p>
            <a:r>
              <a:rPr lang="en-US" dirty="0" smtClean="0"/>
              <a:t>Several algorithms have been developed, tested, combined</a:t>
            </a:r>
          </a:p>
          <a:p>
            <a:pPr lvl="1"/>
            <a:r>
              <a:rPr lang="en-US" dirty="0" smtClean="0"/>
              <a:t>All depend on the jet substructure and mass drop from top to W to </a:t>
            </a:r>
            <a:r>
              <a:rPr lang="en-US" dirty="0" err="1" smtClean="0"/>
              <a:t>udcs</a:t>
            </a:r>
            <a:endParaRPr lang="en-US" dirty="0" smtClean="0"/>
          </a:p>
          <a:p>
            <a:pPr lvl="1"/>
            <a:r>
              <a:rPr lang="en-US" dirty="0" smtClean="0"/>
              <a:t>B-tagging the </a:t>
            </a:r>
            <a:r>
              <a:rPr lang="en-US" dirty="0" err="1" smtClean="0"/>
              <a:t>subjets</a:t>
            </a:r>
            <a:r>
              <a:rPr lang="en-US" dirty="0" smtClean="0"/>
              <a:t> is not trivial; ongoing improvement to define </a:t>
            </a:r>
            <a:r>
              <a:rPr lang="en-US" dirty="0" err="1" smtClean="0"/>
              <a:t>subjets</a:t>
            </a:r>
            <a:r>
              <a:rPr lang="en-US" dirty="0" smtClean="0"/>
              <a:t> based on tracking alone</a:t>
            </a:r>
          </a:p>
          <a:p>
            <a:r>
              <a:rPr lang="en-US" dirty="0" smtClean="0"/>
              <a:t>Look at two examples: CMS Top Tagger and HEP Top Tagger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6677" y="285690"/>
            <a:ext cx="240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CMS PAS JME</a:t>
            </a:r>
            <a:r>
              <a:rPr lang="en-US" sz="2000" dirty="0">
                <a:latin typeface="Calibri"/>
                <a:cs typeface="Calibri"/>
              </a:rPr>
              <a:t>-13-007</a:t>
            </a:r>
          </a:p>
        </p:txBody>
      </p:sp>
    </p:spTree>
    <p:extLst>
      <p:ext uri="{BB962C8B-B14F-4D97-AF65-F5344CB8AC3E}">
        <p14:creationId xmlns:p14="http://schemas.microsoft.com/office/powerpoint/2010/main" val="9191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Quark Tagging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Top Tagger (JHU Top Tagger ) </a:t>
            </a:r>
            <a:r>
              <a:rPr lang="en-US" sz="1800" dirty="0" smtClean="0"/>
              <a:t>[Kaplan et al., PRL </a:t>
            </a:r>
            <a:r>
              <a:rPr lang="en-US" sz="1800" dirty="0" smtClean="0"/>
              <a:t>101 </a:t>
            </a:r>
            <a:r>
              <a:rPr lang="en-US" sz="1800" dirty="0"/>
              <a:t>(2008) </a:t>
            </a:r>
            <a:r>
              <a:rPr lang="en-US" sz="1800" dirty="0" smtClean="0"/>
              <a:t>142001]</a:t>
            </a:r>
          </a:p>
          <a:p>
            <a:pPr lvl="1"/>
            <a:r>
              <a:rPr lang="en-US" dirty="0" err="1" smtClean="0"/>
              <a:t>Declusters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C/A R=0.8 </a:t>
            </a:r>
            <a:r>
              <a:rPr lang="en-US" dirty="0"/>
              <a:t>jet until it finds two </a:t>
            </a:r>
            <a:r>
              <a:rPr lang="en-US" dirty="0" err="1" smtClean="0"/>
              <a:t>subclusters</a:t>
            </a:r>
            <a:r>
              <a:rPr lang="en-US" dirty="0" smtClean="0"/>
              <a:t> which are </a:t>
            </a:r>
          </a:p>
          <a:p>
            <a:pPr lvl="2"/>
            <a:r>
              <a:rPr lang="en-US" dirty="0" smtClean="0"/>
              <a:t>well separated:</a:t>
            </a:r>
          </a:p>
          <a:p>
            <a:pPr lvl="2"/>
            <a:r>
              <a:rPr lang="en-US" dirty="0" smtClean="0"/>
              <a:t>contain </a:t>
            </a:r>
            <a:r>
              <a:rPr lang="en-US" dirty="0"/>
              <a:t>a significant fraction of the hard </a:t>
            </a:r>
            <a:r>
              <a:rPr lang="en-US" dirty="0" smtClean="0"/>
              <a:t>jet:</a:t>
            </a:r>
          </a:p>
          <a:p>
            <a:r>
              <a:rPr lang="en-US" dirty="0" smtClean="0"/>
              <a:t>Calculate variables using </a:t>
            </a:r>
            <a:r>
              <a:rPr lang="en-US" dirty="0" err="1" smtClean="0"/>
              <a:t>subclusters</a:t>
            </a:r>
            <a:r>
              <a:rPr lang="en-US" dirty="0" smtClean="0"/>
              <a:t> (</a:t>
            </a:r>
            <a:r>
              <a:rPr lang="en-US" dirty="0" err="1" smtClean="0"/>
              <a:t>subjets</a:t>
            </a:r>
            <a:r>
              <a:rPr lang="en-US" dirty="0" smtClean="0"/>
              <a:t>) as components</a:t>
            </a:r>
          </a:p>
          <a:p>
            <a:pPr lvl="1"/>
            <a:r>
              <a:rPr lang="en-US" dirty="0" smtClean="0"/>
              <a:t>Jet mass, with </a:t>
            </a:r>
            <a:r>
              <a:rPr lang="en-US" dirty="0" err="1" smtClean="0"/>
              <a:t>subclusters</a:t>
            </a:r>
            <a:r>
              <a:rPr lang="en-US" dirty="0" smtClean="0"/>
              <a:t> combined</a:t>
            </a:r>
          </a:p>
          <a:p>
            <a:pPr lvl="1"/>
            <a:r>
              <a:rPr lang="en-US" dirty="0" smtClean="0"/>
              <a:t>Minimum pairwise mass of three leading </a:t>
            </a:r>
            <a:r>
              <a:rPr lang="en-US" dirty="0" err="1" smtClean="0"/>
              <a:t>subclusters</a:t>
            </a:r>
            <a:endParaRPr lang="en-US" dirty="0" smtClean="0"/>
          </a:p>
          <a:p>
            <a:pPr lvl="1"/>
            <a:r>
              <a:rPr lang="en-US" dirty="0" smtClean="0"/>
              <a:t>“N-</a:t>
            </a:r>
            <a:r>
              <a:rPr lang="en-US" dirty="0" err="1" smtClean="0"/>
              <a:t>jettiness</a:t>
            </a:r>
            <a:r>
              <a:rPr lang="en-US" dirty="0" smtClean="0"/>
              <a:t>” measures the N-jet hypothesis inside boosted jet: note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Draw2HistogramsFrom1File_QQ_MASS_CUT_PT_TT_MASS_CUT_PT_JetPt5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4" y="3969201"/>
            <a:ext cx="2490629" cy="2935938"/>
          </a:xfrm>
          <a:prstGeom prst="rect">
            <a:avLst/>
          </a:prstGeom>
        </p:spPr>
      </p:pic>
      <p:pic>
        <p:nvPicPr>
          <p:cNvPr id="8" name="Picture 7" descr="Draw2HistogramsFrom1File_QQ_MINM_CUT_PT_MASS_NSUB_TT_MINM_CUT_PT_MASS_NSUB_JetPt5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5321" y="3996932"/>
            <a:ext cx="2482660" cy="2926545"/>
          </a:xfrm>
          <a:prstGeom prst="rect">
            <a:avLst/>
          </a:prstGeom>
        </p:spPr>
      </p:pic>
      <p:pic>
        <p:nvPicPr>
          <p:cNvPr id="9" name="Picture 8" descr="Draw2HistogramsFrom1File_QQ_T32P_CUT_PT_TT_T32P_CUT_PT_JetPt50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955" y="3967498"/>
            <a:ext cx="2509679" cy="295839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84" y="1936065"/>
            <a:ext cx="3111500" cy="393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70" y="1630523"/>
            <a:ext cx="3136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6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 Tagging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199"/>
            <a:ext cx="8839200" cy="872947"/>
          </a:xfrm>
        </p:spPr>
        <p:txBody>
          <a:bodyPr/>
          <a:lstStyle/>
          <a:p>
            <a:r>
              <a:rPr lang="en-US" dirty="0" smtClean="0"/>
              <a:t>HEP Top Tagger </a:t>
            </a:r>
            <a:r>
              <a:rPr lang="en-US" sz="2000" dirty="0" smtClean="0"/>
              <a:t>[</a:t>
            </a:r>
            <a:r>
              <a:rPr lang="en-US" sz="2000" dirty="0" err="1" smtClean="0"/>
              <a:t>Plehn</a:t>
            </a:r>
            <a:r>
              <a:rPr lang="en-US" sz="2000" dirty="0" smtClean="0"/>
              <a:t> et al., </a:t>
            </a:r>
            <a:r>
              <a:rPr lang="en-US" sz="2000" i="1" dirty="0" smtClean="0"/>
              <a:t>JHEP </a:t>
            </a:r>
            <a:r>
              <a:rPr lang="en-US" sz="2000" dirty="0"/>
              <a:t>1010 (2010) </a:t>
            </a:r>
            <a:r>
              <a:rPr lang="en-US" sz="2000" dirty="0" smtClean="0"/>
              <a:t>078] </a:t>
            </a:r>
            <a:endParaRPr lang="en-US" sz="1600" dirty="0"/>
          </a:p>
          <a:p>
            <a:pPr lvl="1"/>
            <a:r>
              <a:rPr lang="en-US" dirty="0" smtClean="0"/>
              <a:t>Complex combination of mass drop and filtering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 descr="HEP_one_slide_descrip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641143" y="1711147"/>
            <a:ext cx="8063612" cy="4916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2843" y="1372593"/>
            <a:ext cx="1461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Slide from CMS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2166" y="2614711"/>
            <a:ext cx="87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m</a:t>
            </a:r>
            <a:r>
              <a:rPr lang="en-US" sz="1400" baseline="-25000" dirty="0" smtClean="0">
                <a:latin typeface="Calibri"/>
                <a:cs typeface="Calibri"/>
              </a:rPr>
              <a:t>1</a:t>
            </a:r>
            <a:r>
              <a:rPr lang="en-US" sz="1400" dirty="0" smtClean="0">
                <a:latin typeface="Calibri"/>
                <a:cs typeface="Calibri"/>
              </a:rPr>
              <a:t>&lt;0.8m</a:t>
            </a:r>
            <a:r>
              <a:rPr lang="en-US" sz="1400" baseline="-25000" dirty="0" smtClean="0">
                <a:latin typeface="Calibri"/>
                <a:cs typeface="Calibri"/>
              </a:rPr>
              <a:t>j</a:t>
            </a:r>
            <a:endParaRPr lang="en-US" sz="1400" baseline="-25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754" y="2655500"/>
            <a:ext cx="127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“no more than 5”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04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Proton-Proton 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 descr="hadron_event_terminolog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44" r="-8844"/>
          <a:stretch>
            <a:fillRect/>
          </a:stretch>
        </p:blipFill>
        <p:spPr>
          <a:xfrm>
            <a:off x="152400" y="838200"/>
            <a:ext cx="8839200" cy="5638800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5800" y="1219200"/>
            <a:ext cx="4305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P. </a:t>
            </a:r>
            <a:r>
              <a:rPr lang="en-US" dirty="0" err="1">
                <a:latin typeface="Calibri"/>
                <a:cs typeface="Calibri"/>
              </a:rPr>
              <a:t>Skands</a:t>
            </a:r>
            <a:r>
              <a:rPr lang="en-US" dirty="0">
                <a:latin typeface="Calibri"/>
                <a:cs typeface="Calibri"/>
              </a:rPr>
              <a:t> et al., </a:t>
            </a:r>
            <a:r>
              <a:rPr lang="en-US" dirty="0" err="1">
                <a:latin typeface="Calibri"/>
                <a:cs typeface="Calibri"/>
              </a:rPr>
              <a:t>hep-ph</a:t>
            </a:r>
            <a:r>
              <a:rPr lang="en-US" dirty="0">
                <a:latin typeface="Calibri"/>
                <a:cs typeface="Calibri"/>
              </a:rPr>
              <a:t>/0610012</a:t>
            </a:r>
          </a:p>
        </p:txBody>
      </p:sp>
    </p:spTree>
    <p:extLst>
      <p:ext uri="{BB962C8B-B14F-4D97-AF65-F5344CB8AC3E}">
        <p14:creationId xmlns:p14="http://schemas.microsoft.com/office/powerpoint/2010/main" val="674595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 Tagging</a:t>
            </a:r>
            <a:r>
              <a:rPr lang="en-US" baseline="0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1094586"/>
          </a:xfrm>
        </p:spPr>
        <p:txBody>
          <a:bodyPr/>
          <a:lstStyle/>
          <a:p>
            <a:r>
              <a:rPr lang="en-US" dirty="0" smtClean="0"/>
              <a:t>Combined taggers include other variables and </a:t>
            </a:r>
            <a:r>
              <a:rPr lang="en-US" dirty="0" err="1" smtClean="0"/>
              <a:t>subjet</a:t>
            </a:r>
            <a:r>
              <a:rPr lang="en-US" dirty="0" smtClean="0"/>
              <a:t> b-tagging</a:t>
            </a:r>
            <a:endParaRPr lang="en-US" dirty="0" smtClean="0"/>
          </a:p>
          <a:p>
            <a:r>
              <a:rPr lang="en-US" dirty="0" smtClean="0"/>
              <a:t>Best-performing algorithm depends on kinematic (top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regime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 descr="roc_selectedH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5108" y="1888253"/>
            <a:ext cx="4502078" cy="4591148"/>
          </a:xfrm>
          <a:prstGeom prst="rect">
            <a:avLst/>
          </a:prstGeom>
        </p:spPr>
      </p:pic>
      <p:pic>
        <p:nvPicPr>
          <p:cNvPr id="9" name="Picture 8" descr="roc_selectedBta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89" y="1888252"/>
            <a:ext cx="4502077" cy="45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78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Using Top Quark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1200"/>
            <a:ext cx="8839200" cy="14732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Search for anomalous </a:t>
            </a:r>
            <a:r>
              <a:rPr lang="en-US" dirty="0" err="1" smtClean="0"/>
              <a:t>tt</a:t>
            </a:r>
            <a:r>
              <a:rPr lang="en-US" dirty="0" smtClean="0"/>
              <a:t> </a:t>
            </a:r>
            <a:r>
              <a:rPr lang="en-US" dirty="0"/>
              <a:t>production in the highly-boosted all-</a:t>
            </a:r>
            <a:r>
              <a:rPr lang="en-US" dirty="0" err="1"/>
              <a:t>hadronic</a:t>
            </a:r>
            <a:r>
              <a:rPr lang="en-US" dirty="0"/>
              <a:t> final </a:t>
            </a:r>
            <a:r>
              <a:rPr lang="en-US" dirty="0" smtClean="0"/>
              <a:t>state” </a:t>
            </a:r>
            <a:r>
              <a:rPr lang="en-US" sz="2000" dirty="0" smtClean="0"/>
              <a:t>[</a:t>
            </a:r>
            <a:r>
              <a:rPr lang="en-US" sz="2000" dirty="0"/>
              <a:t>JHEP 09 (2012) </a:t>
            </a:r>
            <a:r>
              <a:rPr lang="en-US" sz="2000" dirty="0" smtClean="0"/>
              <a:t>029]</a:t>
            </a:r>
          </a:p>
          <a:p>
            <a:pPr lvl="1"/>
            <a:r>
              <a:rPr lang="en-US" dirty="0" smtClean="0"/>
              <a:t>Optimized for Z’ masses greater than 1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Simplified version of the HEP Top Tagger w/ mass drop and pruning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 descr="Screen Shot 2014-08-22 at 5.3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90255"/>
            <a:ext cx="4724400" cy="3862945"/>
          </a:xfrm>
          <a:prstGeom prst="rect">
            <a:avLst/>
          </a:prstGeom>
        </p:spPr>
      </p:pic>
      <p:pic>
        <p:nvPicPr>
          <p:cNvPr id="10" name="Picture 9" descr="Screen Shot 2014-08-22 at 5.41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7100"/>
            <a:ext cx="3606800" cy="2389391"/>
          </a:xfrm>
          <a:prstGeom prst="rect">
            <a:avLst/>
          </a:prstGeom>
        </p:spPr>
      </p:pic>
      <p:pic>
        <p:nvPicPr>
          <p:cNvPr id="11" name="Picture 10" descr="Screen Shot 2014-08-22 at 5.41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8225"/>
            <a:ext cx="3606800" cy="2410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6612" y="2513111"/>
            <a:ext cx="2062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Fully-merged jets channel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328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991600" cy="1784132"/>
          </a:xfrm>
        </p:spPr>
        <p:txBody>
          <a:bodyPr/>
          <a:lstStyle/>
          <a:p>
            <a:r>
              <a:rPr lang="en-US" dirty="0" smtClean="0"/>
              <a:t>I’ve left this for last because it is the opposite of everything we’ve discussed: “non-particle-ID” and “non-reconstruction”</a:t>
            </a:r>
          </a:p>
          <a:p>
            <a:r>
              <a:rPr lang="en-US" dirty="0" smtClean="0"/>
              <a:t>Nevertheless, it is particle ID for neutrinos and dark matter particles</a:t>
            </a:r>
          </a:p>
          <a:p>
            <a:pPr lvl="1"/>
            <a:r>
              <a:rPr lang="en-US" dirty="0" smtClean="0"/>
              <a:t>These neutral particles do not decay and do not shower </a:t>
            </a:r>
            <a:r>
              <a:rPr lang="en-US" dirty="0" err="1" smtClean="0"/>
              <a:t>hadronically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 descr="Screen Shot 2014-08-21 at 11.1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60" y="2438816"/>
            <a:ext cx="3803026" cy="411438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959100"/>
            <a:ext cx="537129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Calibri"/>
                <a:ea typeface="ＭＳ Ｐゴシック" pitchFamily="-97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/>
                <a:ea typeface="ＭＳ Ｐゴシック" pitchFamily="-97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dirty="0" smtClean="0"/>
              <a:t>Particle Flow helps MET </a:t>
            </a:r>
            <a:r>
              <a:rPr lang="en-US" dirty="0" err="1" smtClean="0"/>
              <a:t>reco</a:t>
            </a:r>
            <a:r>
              <a:rPr lang="en-US" dirty="0" smtClean="0"/>
              <a:t> by removing/calibrating soft particles</a:t>
            </a:r>
          </a:p>
          <a:p>
            <a:r>
              <a:rPr lang="en-US" dirty="0" smtClean="0"/>
              <a:t>Each pileup adds 3.5 </a:t>
            </a:r>
            <a:r>
              <a:rPr lang="en-US" dirty="0" err="1" smtClean="0"/>
              <a:t>GeV</a:t>
            </a:r>
            <a:r>
              <a:rPr lang="en-US" dirty="0" smtClean="0"/>
              <a:t> in quadrature to MET resolution</a:t>
            </a:r>
          </a:p>
          <a:p>
            <a:r>
              <a:rPr lang="en-US" dirty="0" smtClean="0"/>
              <a:t>CMS No-Pileup algorithm </a:t>
            </a:r>
            <a:r>
              <a:rPr lang="en-US" dirty="0" err="1" smtClean="0"/>
              <a:t>deweights</a:t>
            </a:r>
            <a:r>
              <a:rPr lang="en-US" dirty="0" smtClean="0"/>
              <a:t> particles that are likely to have come from a pileup vertex</a:t>
            </a:r>
          </a:p>
          <a:p>
            <a:pPr lvl="1"/>
            <a:r>
              <a:rPr lang="en-US" dirty="0" smtClean="0"/>
              <a:t>Big reduction in MET in Z(</a:t>
            </a:r>
            <a:r>
              <a:rPr lang="en-US" dirty="0" smtClean="0">
                <a:latin typeface="Symbol" charset="2"/>
                <a:cs typeface="Symbol" charset="2"/>
              </a:rPr>
              <a:t>mm</a:t>
            </a:r>
            <a:r>
              <a:rPr lang="en-US" dirty="0" smtClean="0"/>
              <a:t>)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37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ET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at </a:t>
            </a:r>
            <a:r>
              <a:rPr lang="en-US" dirty="0" err="1" smtClean="0"/>
              <a:t>Tevatron</a:t>
            </a:r>
            <a:r>
              <a:rPr lang="en-US" dirty="0" smtClean="0"/>
              <a:t> to quantify: how consistent is a single event with the MET=0 hypothesis?</a:t>
            </a:r>
          </a:p>
          <a:p>
            <a:pPr lvl="1"/>
            <a:r>
              <a:rPr lang="en-US" dirty="0" smtClean="0"/>
              <a:t>Include somehow the resolution effects in the missing E</a:t>
            </a:r>
            <a:r>
              <a:rPr lang="en-US" baseline="-25000" dirty="0" smtClean="0"/>
              <a:t>T</a:t>
            </a:r>
            <a:r>
              <a:rPr lang="en-US" dirty="0" smtClean="0"/>
              <a:t> variable</a:t>
            </a:r>
          </a:p>
          <a:p>
            <a:pPr lvl="1"/>
            <a:r>
              <a:rPr lang="en-US" dirty="0" smtClean="0"/>
              <a:t>This requires a resolution calculation for each individual contribution: jets, single charged particles, neutral calorimeter clusters (even PF particles)</a:t>
            </a:r>
          </a:p>
          <a:p>
            <a:r>
              <a:rPr lang="en-US" dirty="0" smtClean="0"/>
              <a:t>Build a product of many Gaussian resolution functions into a likelihood, and calculate the ratio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 descr="Screen Shot 2014-08-22 at 6.23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16732" b="11460"/>
          <a:stretch/>
        </p:blipFill>
        <p:spPr>
          <a:xfrm>
            <a:off x="4931878" y="3131561"/>
            <a:ext cx="2618384" cy="653437"/>
          </a:xfrm>
          <a:prstGeom prst="rect">
            <a:avLst/>
          </a:prstGeom>
        </p:spPr>
      </p:pic>
      <p:pic>
        <p:nvPicPr>
          <p:cNvPr id="8" name="Picture 7" descr="Screen Shot 2014-08-22 at 6.25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53" y="3869911"/>
            <a:ext cx="3204032" cy="3001139"/>
          </a:xfrm>
          <a:prstGeom prst="rect">
            <a:avLst/>
          </a:prstGeom>
        </p:spPr>
      </p:pic>
      <p:pic>
        <p:nvPicPr>
          <p:cNvPr id="9" name="Picture 8" descr="Screen Shot 2014-08-22 at 6.26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47" y="3963633"/>
            <a:ext cx="3033103" cy="2883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8177" y="3689604"/>
            <a:ext cx="142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Dijet events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646" y="3726591"/>
            <a:ext cx="1162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W events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962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baseline="0" dirty="0" smtClean="0"/>
              <a:t> of 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Reconstructed jets associated with </a:t>
            </a:r>
            <a:r>
              <a:rPr lang="en-US" dirty="0" err="1" smtClean="0"/>
              <a:t>partons</a:t>
            </a:r>
            <a:r>
              <a:rPr lang="en-US" dirty="0" smtClean="0"/>
              <a:t> from hard scatter</a:t>
            </a:r>
          </a:p>
          <a:p>
            <a:pPr lvl="1"/>
            <a:r>
              <a:rPr lang="en-US" dirty="0" smtClean="0"/>
              <a:t>Key point: well-behaved algorithm to unravel non-perturb. QCD step</a:t>
            </a:r>
            <a:endParaRPr lang="en-US" dirty="0"/>
          </a:p>
          <a:p>
            <a:pPr lvl="1"/>
            <a:r>
              <a:rPr lang="en-US" dirty="0" smtClean="0"/>
              <a:t>Jet cleaning, calibration, and pileup subtraction  improve this connection</a:t>
            </a:r>
            <a:endParaRPr lang="en-US" dirty="0"/>
          </a:p>
          <a:p>
            <a:r>
              <a:rPr lang="en-US" dirty="0"/>
              <a:t>Tau lepton reconstruction</a:t>
            </a:r>
          </a:p>
          <a:p>
            <a:pPr lvl="1"/>
            <a:r>
              <a:rPr lang="en-US" dirty="0" err="1" smtClean="0"/>
              <a:t>Leptonic</a:t>
            </a:r>
            <a:r>
              <a:rPr lang="en-US" dirty="0" smtClean="0"/>
              <a:t> or </a:t>
            </a:r>
            <a:r>
              <a:rPr lang="en-US" dirty="0" err="1" smtClean="0"/>
              <a:t>hadronic</a:t>
            </a:r>
            <a:r>
              <a:rPr lang="en-US" dirty="0" smtClean="0"/>
              <a:t> decays require different algorithms and techniques</a:t>
            </a:r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decay signatures are skinny (mini-) jets</a:t>
            </a:r>
            <a:endParaRPr lang="en-US" dirty="0"/>
          </a:p>
          <a:p>
            <a:r>
              <a:rPr lang="en-US" dirty="0"/>
              <a:t>Heavy-flavor </a:t>
            </a:r>
            <a:r>
              <a:rPr lang="en-US" dirty="0" smtClean="0"/>
              <a:t>tagging has applications in searches and Higgs </a:t>
            </a:r>
            <a:endParaRPr lang="en-US" dirty="0"/>
          </a:p>
          <a:p>
            <a:pPr lvl="1"/>
            <a:r>
              <a:rPr lang="en-US" dirty="0" smtClean="0"/>
              <a:t>Discriminating variables take advantage of long lifetime and large mass.</a:t>
            </a:r>
            <a:endParaRPr lang="en-US" dirty="0"/>
          </a:p>
          <a:p>
            <a:pPr lvl="1"/>
            <a:r>
              <a:rPr lang="en-US" dirty="0"/>
              <a:t>Multivariate techniques </a:t>
            </a:r>
            <a:r>
              <a:rPr lang="en-US" dirty="0" smtClean="0"/>
              <a:t>can even distinguish b quark from gluon jets</a:t>
            </a:r>
            <a:endParaRPr lang="en-US" dirty="0"/>
          </a:p>
          <a:p>
            <a:r>
              <a:rPr lang="en-US" dirty="0"/>
              <a:t>W boson and top quark </a:t>
            </a:r>
            <a:r>
              <a:rPr lang="en-US" dirty="0" smtClean="0"/>
              <a:t>tagging for highly-boosted states</a:t>
            </a:r>
            <a:endParaRPr lang="en-US" dirty="0"/>
          </a:p>
          <a:p>
            <a:pPr lvl="1"/>
            <a:r>
              <a:rPr lang="en-US" dirty="0" smtClean="0"/>
              <a:t>Groomed or boosted jets show W bosons decaying inside a single jet</a:t>
            </a:r>
          </a:p>
          <a:p>
            <a:pPr lvl="1"/>
            <a:r>
              <a:rPr lang="en-US" dirty="0" smtClean="0"/>
              <a:t>Top</a:t>
            </a:r>
            <a:r>
              <a:rPr lang="en-US" dirty="0"/>
              <a:t>-tagging </a:t>
            </a:r>
            <a:r>
              <a:rPr lang="en-US" dirty="0" smtClean="0"/>
              <a:t>algorithms are based on jet substructure and kinematics</a:t>
            </a:r>
            <a:endParaRPr lang="en-US" dirty="0"/>
          </a:p>
          <a:p>
            <a:r>
              <a:rPr lang="en-US" dirty="0"/>
              <a:t>Missing 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dirty="0" smtClean="0"/>
              <a:t>Improving resolution allows us to associate missing E</a:t>
            </a:r>
            <a:r>
              <a:rPr lang="en-US" baseline="-25000" dirty="0" smtClean="0"/>
              <a:t>T</a:t>
            </a:r>
            <a:r>
              <a:rPr lang="en-US" dirty="0" smtClean="0"/>
              <a:t> with neutrinos or LSPs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4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Content Placeholder 6" descr="Screen shot 2011-10-27 at 11.4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8" b="23328"/>
          <a:stretch>
            <a:fillRect/>
          </a:stretch>
        </p:blipFill>
        <p:spPr>
          <a:xfrm>
            <a:off x="152400" y="838200"/>
            <a:ext cx="8839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24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Jets:</a:t>
            </a:r>
          </a:p>
          <a:p>
            <a:pPr lvl="1"/>
            <a:r>
              <a:rPr lang="en-US" dirty="0" smtClean="0"/>
              <a:t>Lectures in this school by Fernando </a:t>
            </a:r>
            <a:r>
              <a:rPr lang="en-US" dirty="0" err="1" smtClean="0"/>
              <a:t>Febres</a:t>
            </a:r>
            <a:r>
              <a:rPr lang="en-US" dirty="0" smtClean="0"/>
              <a:t> Cordero</a:t>
            </a:r>
          </a:p>
          <a:p>
            <a:pPr lvl="1"/>
            <a:r>
              <a:rPr lang="pt-BR" dirty="0" smtClean="0"/>
              <a:t>G. Salam, “</a:t>
            </a:r>
            <a:r>
              <a:rPr lang="pt-BR" dirty="0" err="1" smtClean="0"/>
              <a:t>Toward</a:t>
            </a:r>
            <a:r>
              <a:rPr lang="pt-BR" dirty="0" smtClean="0"/>
              <a:t> </a:t>
            </a:r>
            <a:r>
              <a:rPr lang="pt-BR" dirty="0" err="1" smtClean="0"/>
              <a:t>Jetography</a:t>
            </a:r>
            <a:r>
              <a:rPr lang="pt-BR" dirty="0" smtClean="0"/>
              <a:t>,” </a:t>
            </a:r>
            <a:r>
              <a:rPr lang="pt-BR" dirty="0"/>
              <a:t>arXiv:0906.1833</a:t>
            </a:r>
            <a:endParaRPr lang="en-US" dirty="0" smtClean="0"/>
          </a:p>
          <a:p>
            <a:r>
              <a:rPr lang="en-US" dirty="0" smtClean="0"/>
              <a:t>Tau identification: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Heavy-flavor / gluon jet tagging:</a:t>
            </a:r>
          </a:p>
          <a:p>
            <a:pPr lvl="1"/>
            <a:r>
              <a:rPr lang="en-US" dirty="0" err="1" smtClean="0"/>
              <a:t>Gallichi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/>
              <a:t>and Schwartz, </a:t>
            </a:r>
            <a:r>
              <a:rPr lang="en-US" dirty="0" smtClean="0"/>
              <a:t>“</a:t>
            </a:r>
            <a:r>
              <a:rPr lang="en-US" dirty="0"/>
              <a:t>Quark and Gluon Tagging at the LHC </a:t>
            </a:r>
            <a:r>
              <a:rPr lang="en-US" dirty="0" smtClean="0"/>
              <a:t>,</a:t>
            </a:r>
            <a:r>
              <a:rPr lang="en-US" dirty="0"/>
              <a:t>” </a:t>
            </a:r>
            <a:r>
              <a:rPr lang="en-US" dirty="0" smtClean="0"/>
              <a:t>arXiv:1106.3076</a:t>
            </a:r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Piacquadio’s</a:t>
            </a:r>
            <a:r>
              <a:rPr lang="en-US" dirty="0" smtClean="0"/>
              <a:t> thesis: </a:t>
            </a:r>
            <a:r>
              <a:rPr lang="en-US" dirty="0"/>
              <a:t>CERN-THESIS-2010-027</a:t>
            </a:r>
            <a:endParaRPr lang="en-US" dirty="0" smtClean="0"/>
          </a:p>
          <a:p>
            <a:r>
              <a:rPr lang="en-US" dirty="0" smtClean="0"/>
              <a:t>W/top tagging:</a:t>
            </a:r>
          </a:p>
          <a:p>
            <a:pPr lvl="1"/>
            <a:r>
              <a:rPr lang="en-US" dirty="0" smtClean="0"/>
              <a:t>Ellis, Vermilion, and Walsh, “</a:t>
            </a:r>
            <a:r>
              <a:rPr lang="en-US" dirty="0"/>
              <a:t>Pruning as a Tool for Heavy Particle </a:t>
            </a:r>
            <a:r>
              <a:rPr lang="en-US" dirty="0" smtClean="0"/>
              <a:t>Searches,”  </a:t>
            </a:r>
            <a:r>
              <a:rPr lang="en-US" dirty="0" err="1" smtClean="0"/>
              <a:t>hep-ph</a:t>
            </a:r>
            <a:r>
              <a:rPr lang="en-US" dirty="0"/>
              <a:t>/</a:t>
            </a:r>
            <a:r>
              <a:rPr lang="en-US" dirty="0" smtClean="0"/>
              <a:t>0912.0033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Multiple-Particle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particle ID for particles with complicated decay signatures</a:t>
            </a:r>
          </a:p>
          <a:p>
            <a:pPr lvl="1"/>
            <a:r>
              <a:rPr lang="en-US" dirty="0" smtClean="0"/>
              <a:t>Tau leptons, b hadrons (b quarks), W bosons, top quarks, neutrinos</a:t>
            </a:r>
          </a:p>
          <a:p>
            <a:r>
              <a:rPr lang="en-US" dirty="0" smtClean="0"/>
              <a:t>High-mass particles with </a:t>
            </a:r>
            <a:r>
              <a:rPr lang="en-US" dirty="0"/>
              <a:t>s</a:t>
            </a:r>
            <a:r>
              <a:rPr lang="en-US" dirty="0" smtClean="0"/>
              <a:t>h</a:t>
            </a:r>
            <a:r>
              <a:rPr lang="en-US" dirty="0" smtClean="0"/>
              <a:t>or</a:t>
            </a:r>
            <a:r>
              <a:rPr lang="en-US" dirty="0" smtClean="0"/>
              <a:t>t lifetimes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articles do not interact in detector</a:t>
            </a:r>
          </a:p>
          <a:p>
            <a:pPr lvl="1"/>
            <a:r>
              <a:rPr lang="en-US" dirty="0" smtClean="0"/>
              <a:t>Multiple particles in final state can be reconstructed to mother particle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complicated reconstruction/particle ID challenges are still under heavy development by experiment (and theory)</a:t>
            </a:r>
          </a:p>
          <a:p>
            <a:pPr lvl="1"/>
            <a:r>
              <a:rPr lang="en-US" dirty="0" smtClean="0"/>
              <a:t>Only recent hadron colliders have made it possible to study these particles</a:t>
            </a:r>
          </a:p>
          <a:p>
            <a:pPr lvl="1"/>
            <a:r>
              <a:rPr lang="en-US" dirty="0" smtClean="0"/>
              <a:t>High LHC energies imply high-</a:t>
            </a:r>
            <a:r>
              <a:rPr lang="en-US" dirty="0" err="1" smtClean="0"/>
              <a:t>pT</a:t>
            </a:r>
            <a:r>
              <a:rPr lang="en-US" dirty="0" smtClean="0"/>
              <a:t> production, leading to boosted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Jets: As 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  <a:ea typeface="ＭＳ Ｐゴシック" charset="0"/>
              </a:rPr>
              <a:t>Partons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may be real, too, </a:t>
            </a:r>
            <a:r>
              <a:rPr lang="en-US" dirty="0">
                <a:latin typeface="Calibri" charset="0"/>
                <a:ea typeface="ＭＳ Ｐゴシック" charset="0"/>
              </a:rPr>
              <a:t>but jets are </a:t>
            </a:r>
            <a:r>
              <a:rPr lang="en-US" dirty="0" smtClean="0">
                <a:latin typeface="Calibri" charset="0"/>
                <a:ea typeface="ＭＳ Ｐゴシック" charset="0"/>
              </a:rPr>
              <a:t>what we see in experiment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Result of boosted </a:t>
            </a:r>
            <a:r>
              <a:rPr lang="en-US" dirty="0" err="1">
                <a:latin typeface="Calibri" charset="0"/>
                <a:ea typeface="ＭＳ Ｐゴシック" charset="0"/>
              </a:rPr>
              <a:t>partons</a:t>
            </a:r>
            <a:r>
              <a:rPr lang="en-US" dirty="0">
                <a:latin typeface="Calibri" charset="0"/>
                <a:ea typeface="ＭＳ Ｐゴシック" charset="0"/>
              </a:rPr>
              <a:t> radiating, then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hadronizing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Clustering is, in some way, an attempt to “undo” these processes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We do not expect a perfect one-to-one correspondence, except possibly for high-</a:t>
            </a:r>
            <a:r>
              <a:rPr lang="en-US" dirty="0" err="1">
                <a:latin typeface="Calibri" charset="0"/>
                <a:ea typeface="ＭＳ Ｐゴシック" charset="0"/>
              </a:rPr>
              <a:t>p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T</a:t>
            </a:r>
            <a:r>
              <a:rPr lang="en-US" dirty="0">
                <a:latin typeface="Calibri" charset="0"/>
                <a:ea typeface="ＭＳ Ｐゴシック" charset="0"/>
              </a:rPr>
              <a:t> well-separated </a:t>
            </a:r>
            <a:r>
              <a:rPr lang="en-US" dirty="0" err="1">
                <a:latin typeface="Calibri" charset="0"/>
                <a:ea typeface="ＭＳ Ｐゴシック" charset="0"/>
              </a:rPr>
              <a:t>partons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Relation between the two should be calculable on </a:t>
            </a:r>
            <a:r>
              <a:rPr lang="en-US" dirty="0" smtClean="0">
                <a:latin typeface="Calibri" charset="0"/>
                <a:ea typeface="ＭＳ Ｐゴシック" charset="0"/>
              </a:rPr>
              <a:t>average to be useful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Notions of jet-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parton</a:t>
            </a:r>
            <a:r>
              <a:rPr lang="en-US" dirty="0" smtClean="0">
                <a:latin typeface="Calibri" charset="0"/>
                <a:ea typeface="ＭＳ Ｐゴシック" charset="0"/>
              </a:rPr>
              <a:t> duality are good rules of thumb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Experimentalists are becoming more savvy about jet algorithms and how </a:t>
            </a:r>
            <a:r>
              <a:rPr lang="en-US" dirty="0" smtClean="0">
                <a:latin typeface="Calibri" charset="0"/>
                <a:ea typeface="ＭＳ Ｐゴシック" charset="0"/>
              </a:rPr>
              <a:t>to compare measurements </a:t>
            </a:r>
            <a:r>
              <a:rPr lang="en-US" dirty="0">
                <a:latin typeface="Calibri" charset="0"/>
                <a:ea typeface="ＭＳ Ｐゴシック" charset="0"/>
              </a:rPr>
              <a:t>and </a:t>
            </a:r>
            <a:r>
              <a:rPr lang="en-US" dirty="0" smtClean="0">
                <a:latin typeface="Calibri" charset="0"/>
                <a:ea typeface="ＭＳ Ｐゴシック" charset="0"/>
              </a:rPr>
              <a:t>calculations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Cutting-edge </a:t>
            </a:r>
            <a:r>
              <a:rPr lang="en-US" dirty="0">
                <a:latin typeface="Calibri" charset="0"/>
                <a:ea typeface="ＭＳ Ｐゴシック" charset="0"/>
              </a:rPr>
              <a:t>calculations are often </a:t>
            </a:r>
            <a:r>
              <a:rPr lang="en-US" dirty="0" err="1">
                <a:latin typeface="Calibri" charset="0"/>
                <a:ea typeface="ＭＳ Ｐゴシック" charset="0"/>
              </a:rPr>
              <a:t>parton</a:t>
            </a:r>
            <a:r>
              <a:rPr lang="en-US" dirty="0">
                <a:latin typeface="Calibri" charset="0"/>
                <a:ea typeface="ＭＳ Ｐゴシック" charset="0"/>
              </a:rPr>
              <a:t>-only, so seek a middle ground in which to compare </a:t>
            </a:r>
            <a:r>
              <a:rPr lang="en-US" dirty="0" smtClean="0">
                <a:latin typeface="Calibri" charset="0"/>
                <a:ea typeface="ＭＳ Ｐゴシック" charset="0"/>
              </a:rPr>
              <a:t>results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Particle-level results should be independent of all detector effects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But what is clustered?  Particles or calorimeter energy deposits?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Detector Independence</a:t>
            </a:r>
            <a:r>
              <a:rPr lang="en-US" dirty="0">
                <a:latin typeface="Calibri" charset="0"/>
                <a:ea typeface="ＭＳ Ｐゴシック" charset="0"/>
              </a:rPr>
              <a:t> — There should be little or no dependence on detector segmentation, energy response, or resolution.</a:t>
            </a:r>
          </a:p>
          <a:p>
            <a:pPr>
              <a:lnSpc>
                <a:spcPct val="9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Minimization of Resolution Smearing</a:t>
            </a:r>
            <a:r>
              <a:rPr lang="en-US" dirty="0">
                <a:latin typeface="Calibri" charset="0"/>
                <a:ea typeface="ＭＳ Ｐゴシック" charset="0"/>
              </a:rPr>
              <a:t> — The algorithm should not amplify the inevitable effects of resolution smearing and angle biases.</a:t>
            </a:r>
          </a:p>
          <a:p>
            <a:pPr>
              <a:lnSpc>
                <a:spcPct val="9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Stability with Luminosity</a:t>
            </a:r>
            <a:r>
              <a:rPr lang="en-US" dirty="0">
                <a:latin typeface="Calibri" charset="0"/>
                <a:ea typeface="ＭＳ Ｐゴシック" charset="0"/>
              </a:rPr>
              <a:t> — Jet-finding should not be strongly affected by multiple hard scatterings at high beam luminosities (</a:t>
            </a:r>
            <a:r>
              <a:rPr lang="en-US" i="1" dirty="0">
                <a:latin typeface="Calibri" charset="0"/>
                <a:ea typeface="ＭＳ Ｐゴシック" charset="0"/>
              </a:rPr>
              <a:t>i.e.</a:t>
            </a:r>
            <a:r>
              <a:rPr lang="en-US" dirty="0">
                <a:latin typeface="Calibri" charset="0"/>
                <a:ea typeface="ＭＳ Ｐゴシック" charset="0"/>
              </a:rPr>
              <a:t>, jets should not grow to excessively large sizes because of additional </a:t>
            </a:r>
            <a:r>
              <a:rPr lang="en-US" dirty="0" err="1">
                <a:latin typeface="Calibri" charset="0"/>
                <a:ea typeface="ＭＳ Ｐゴシック" charset="0"/>
              </a:rPr>
              <a:t>pp</a:t>
            </a:r>
            <a:r>
              <a:rPr lang="en-US" dirty="0">
                <a:latin typeface="Calibri" charset="0"/>
                <a:ea typeface="ＭＳ Ｐゴシック" charset="0"/>
              </a:rPr>
              <a:t> interactions).</a:t>
            </a:r>
          </a:p>
          <a:p>
            <a:pPr>
              <a:lnSpc>
                <a:spcPct val="9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Resource Efficiency</a:t>
            </a:r>
            <a:r>
              <a:rPr lang="en-US" dirty="0">
                <a:latin typeface="Calibri" charset="0"/>
                <a:ea typeface="ＭＳ Ｐゴシック" charset="0"/>
              </a:rPr>
              <a:t> — The jet algorithm should identify jets using a minimum of computer time.</a:t>
            </a:r>
          </a:p>
          <a:p>
            <a:pPr>
              <a:lnSpc>
                <a:spcPct val="9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Reconstruction Efficiency</a:t>
            </a:r>
            <a:r>
              <a:rPr lang="en-US" dirty="0">
                <a:latin typeface="Calibri" charset="0"/>
                <a:ea typeface="ＭＳ Ｐゴシック" charset="0"/>
              </a:rPr>
              <a:t> — The jet algorithm should identify all physically interesting jets (</a:t>
            </a:r>
            <a:r>
              <a:rPr lang="en-US" i="1" dirty="0">
                <a:latin typeface="Calibri" charset="0"/>
                <a:ea typeface="ＭＳ Ｐゴシック" charset="0"/>
              </a:rPr>
              <a:t>i.e.</a:t>
            </a:r>
            <a:r>
              <a:rPr lang="en-US" dirty="0">
                <a:latin typeface="Calibri" charset="0"/>
                <a:ea typeface="ＭＳ Ｐゴシック" charset="0"/>
              </a:rPr>
              <a:t> jets associated with </a:t>
            </a:r>
            <a:r>
              <a:rPr lang="en-US" dirty="0" err="1">
                <a:latin typeface="Calibri" charset="0"/>
                <a:ea typeface="ＭＳ Ｐゴシック" charset="0"/>
              </a:rPr>
              <a:t>partons</a:t>
            </a:r>
            <a:r>
              <a:rPr lang="en-US" dirty="0">
                <a:latin typeface="Calibri" charset="0"/>
                <a:ea typeface="ＭＳ Ｐゴシック" charset="0"/>
              </a:rPr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Jet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Physical process from </a:t>
            </a:r>
            <a:r>
              <a:rPr lang="en-US" dirty="0" err="1">
                <a:latin typeface="Calibri" charset="0"/>
                <a:ea typeface="ＭＳ Ｐゴシック" charset="0"/>
              </a:rPr>
              <a:t>parton</a:t>
            </a:r>
            <a:r>
              <a:rPr lang="en-US" dirty="0">
                <a:latin typeface="Calibri" charset="0"/>
                <a:ea typeface="ＭＳ Ｐゴシック" charset="0"/>
              </a:rPr>
              <a:t> to hadrons is </a:t>
            </a:r>
            <a:r>
              <a:rPr lang="en-US" dirty="0" err="1">
                <a:latin typeface="Calibri" charset="0"/>
                <a:ea typeface="ＭＳ Ｐゴシック" charset="0"/>
              </a:rPr>
              <a:t>hadronization</a:t>
            </a:r>
            <a:r>
              <a:rPr lang="en-US" dirty="0">
                <a:latin typeface="Calibri" charset="0"/>
                <a:ea typeface="ＭＳ Ｐゴシック" charset="0"/>
              </a:rPr>
              <a:t>; in jet clustering, we seek to reverse the physical process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Both of these depend on the art of non-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perturbstive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QCD</a:t>
            </a:r>
          </a:p>
          <a:p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Three </a:t>
            </a:r>
            <a:r>
              <a:rPr lang="en-US" dirty="0">
                <a:latin typeface="Calibri" charset="0"/>
                <a:ea typeface="ＭＳ Ｐゴシック" charset="0"/>
              </a:rPr>
              <a:t>parts of </a:t>
            </a:r>
            <a:r>
              <a:rPr lang="en-US" dirty="0" smtClean="0">
                <a:latin typeface="Calibri" charset="0"/>
                <a:ea typeface="ＭＳ Ｐゴシック" charset="0"/>
              </a:rPr>
              <a:t>any </a:t>
            </a:r>
            <a:r>
              <a:rPr lang="en-US" dirty="0">
                <a:latin typeface="Calibri" charset="0"/>
                <a:ea typeface="ＭＳ Ｐゴシック" charset="0"/>
              </a:rPr>
              <a:t>jet reconstruction algorithm: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Which input particles to cluster?  Truth, cells, </a:t>
            </a:r>
            <a:r>
              <a:rPr lang="en-US" dirty="0" smtClean="0">
                <a:latin typeface="Calibri" charset="0"/>
                <a:ea typeface="ＭＳ Ｐゴシック" charset="0"/>
              </a:rPr>
              <a:t>clusters, tracks?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In what order should particles </a:t>
            </a:r>
            <a:r>
              <a:rPr lang="en-US" dirty="0">
                <a:latin typeface="Calibri" charset="0"/>
                <a:ea typeface="ＭＳ Ｐゴシック" charset="0"/>
              </a:rPr>
              <a:t>combined into a </a:t>
            </a:r>
            <a:r>
              <a:rPr lang="en-US" dirty="0" smtClean="0">
                <a:latin typeface="Calibri" charset="0"/>
                <a:ea typeface="ＭＳ Ｐゴシック" charset="0"/>
              </a:rPr>
              <a:t>jet?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How </a:t>
            </a:r>
            <a:r>
              <a:rPr lang="en-US" dirty="0">
                <a:latin typeface="Calibri" charset="0"/>
                <a:ea typeface="ＭＳ Ｐゴシック" charset="0"/>
              </a:rPr>
              <a:t>should the particle 4-momenta be combined</a:t>
            </a:r>
            <a:r>
              <a:rPr lang="en-US" dirty="0" smtClean="0">
                <a:latin typeface="Calibri" charset="0"/>
                <a:ea typeface="ＭＳ Ｐゴシック" charset="0"/>
              </a:rPr>
              <a:t>?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This one  </a:t>
            </a:r>
            <a:r>
              <a:rPr lang="en-US" dirty="0">
                <a:latin typeface="Calibri" charset="0"/>
                <a:ea typeface="ＭＳ Ｐゴシック" charset="0"/>
              </a:rPr>
              <a:t>is simple: </a:t>
            </a:r>
            <a:r>
              <a:rPr lang="en-US" dirty="0" smtClean="0">
                <a:latin typeface="Calibri" charset="0"/>
                <a:ea typeface="ＭＳ Ｐゴシック" charset="0"/>
              </a:rPr>
              <a:t>everyone agrees we should add </a:t>
            </a:r>
            <a:r>
              <a:rPr lang="en-US" dirty="0">
                <a:latin typeface="Calibri" charset="0"/>
                <a:ea typeface="ＭＳ Ｐゴシック" charset="0"/>
              </a:rPr>
              <a:t>4-momenta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vectorially</a:t>
            </a:r>
            <a:r>
              <a:rPr lang="en-US" dirty="0" smtClean="0">
                <a:latin typeface="Calibri" charset="0"/>
                <a:ea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Look </a:t>
            </a:r>
            <a:r>
              <a:rPr lang="en-US" dirty="0">
                <a:latin typeface="Calibri" charset="0"/>
                <a:ea typeface="ＭＳ Ｐゴシック" charset="0"/>
              </a:rPr>
              <a:t>for jet algorithms that are fast, robust under particle boosts (along z), collinear and infrared </a:t>
            </a:r>
            <a:r>
              <a:rPr lang="en-US" dirty="0" smtClean="0">
                <a:latin typeface="Calibri" charset="0"/>
                <a:ea typeface="ＭＳ Ｐゴシック" charset="0"/>
              </a:rPr>
              <a:t>safe (see Fernando’s lectures)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Clustering: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Class of algorithms that combine nearest particles first, instead of fixing seed and cone (mimic </a:t>
            </a:r>
            <a:r>
              <a:rPr lang="en-US" dirty="0" err="1">
                <a:latin typeface="Calibri" charset="0"/>
                <a:ea typeface="ＭＳ Ｐゴシック" charset="0"/>
              </a:rPr>
              <a:t>parton</a:t>
            </a:r>
            <a:r>
              <a:rPr lang="en-US" dirty="0">
                <a:latin typeface="Calibri" charset="0"/>
                <a:ea typeface="ＭＳ Ｐゴシック" charset="0"/>
              </a:rPr>
              <a:t> shower)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Cambridge/Aachen algorithm: combine particles nearest each other in (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h</a:t>
            </a:r>
            <a:r>
              <a:rPr lang="en-US" dirty="0" err="1">
                <a:latin typeface="Calibri" charset="0"/>
                <a:ea typeface="ＭＳ Ｐゴシック" charset="0"/>
              </a:rPr>
              <a:t>,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</a:rPr>
              <a:t>) space (minimum </a:t>
            </a:r>
            <a:r>
              <a:rPr lang="en-US" dirty="0" err="1">
                <a:latin typeface="Calibri" charset="0"/>
                <a:ea typeface="ＭＳ Ｐゴシック" charset="0"/>
              </a:rPr>
              <a:t>d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ij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 err="1">
                <a:latin typeface="Calibri" charset="0"/>
                <a:ea typeface="ＭＳ Ｐゴシック" charset="0"/>
              </a:rPr>
              <a:t>kT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 algorithm: preference for combining lower-momentum particle pairs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first, then moving on to higher-momentum pairs until only beams are left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These algorithms correspond to p=0 and p=1 in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What about p=-1?  Is this a physical choice of p?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kt</a:t>
            </a:r>
            <a:r>
              <a:rPr lang="en-US" dirty="0" smtClean="0"/>
              <a:t> algorithm </a:t>
            </a:r>
            <a:r>
              <a:rPr lang="en-US" dirty="0">
                <a:latin typeface="Calibri" charset="0"/>
                <a:ea typeface="ＭＳ Ｐゴシック" charset="0"/>
              </a:rPr>
              <a:t>collects particles around the hardest particle first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Guarantees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cone-like geometry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 with well-defined borders around the highest-</a:t>
            </a:r>
            <a:r>
              <a:rPr lang="en-US" altLang="ja-JP" dirty="0" err="1">
                <a:latin typeface="Calibri" charset="0"/>
                <a:ea typeface="ＭＳ Ｐゴシック" charset="0"/>
              </a:rPr>
              <a:t>kT</a:t>
            </a:r>
            <a:r>
              <a:rPr lang="en-US" altLang="ja-JP" dirty="0">
                <a:latin typeface="Calibri" charset="0"/>
                <a:ea typeface="ＭＳ Ｐゴシック" charset="0"/>
              </a:rPr>
              <a:t> particles.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Maintains the infrared safety and collinear safety of sequential recombination family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1" y="3408903"/>
            <a:ext cx="3784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90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</a:t>
            </a:r>
            <a:r>
              <a:rPr lang="en-US" dirty="0" smtClean="0"/>
              <a:t>Energy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26000" cy="56388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Correct detector-level jet energy to the particle level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Correct for varying detector response (</a:t>
            </a:r>
            <a:r>
              <a:rPr lang="en-US" dirty="0" err="1">
                <a:latin typeface="Calibri" charset="0"/>
                <a:ea typeface="ＭＳ Ｐゴシック" charset="0"/>
              </a:rPr>
              <a:t>dijet</a:t>
            </a:r>
            <a:r>
              <a:rPr lang="en-US" dirty="0">
                <a:latin typeface="Calibri" charset="0"/>
                <a:ea typeface="ＭＳ Ｐゴシック" charset="0"/>
              </a:rPr>
              <a:t> balance) due to non-linearity, </a:t>
            </a:r>
            <a:r>
              <a:rPr lang="en-US" dirty="0" err="1">
                <a:latin typeface="Calibri" charset="0"/>
                <a:ea typeface="ＭＳ Ｐゴシック" charset="0"/>
              </a:rPr>
              <a:t>uninstrumented</a:t>
            </a:r>
            <a:r>
              <a:rPr lang="en-US" dirty="0">
                <a:latin typeface="Calibri" charset="0"/>
                <a:ea typeface="ＭＳ Ｐゴシック" charset="0"/>
              </a:rPr>
              <a:t> regions (cracks)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Average correction for EM+HAD contributions (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g</a:t>
            </a:r>
            <a:r>
              <a:rPr lang="en-US" dirty="0" err="1">
                <a:latin typeface="Calibri" charset="0"/>
                <a:ea typeface="ＭＳ Ｐゴシック" charset="0"/>
              </a:rPr>
              <a:t>+jet</a:t>
            </a:r>
            <a:r>
              <a:rPr lang="en-US" dirty="0">
                <a:latin typeface="Calibri" charset="0"/>
                <a:ea typeface="ＭＳ Ｐゴシック" charset="0"/>
              </a:rPr>
              <a:t> balance assumes known EM scale energy of photon)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Overall absolute scale calibration using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g</a:t>
            </a:r>
            <a:r>
              <a:rPr lang="en-US" dirty="0" err="1">
                <a:latin typeface="Calibri" charset="0"/>
                <a:ea typeface="ＭＳ Ｐゴシック" charset="0"/>
              </a:rPr>
              <a:t>+jet</a:t>
            </a:r>
            <a:r>
              <a:rPr lang="en-US" dirty="0">
                <a:latin typeface="Calibri" charset="0"/>
                <a:ea typeface="ＭＳ Ｐゴシック" charset="0"/>
              </a:rPr>
              <a:t> events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Correct for average loss of particles due to B field, average gain from contributions of underlying event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Corrections </a:t>
            </a:r>
            <a:r>
              <a:rPr lang="en-US" dirty="0">
                <a:latin typeface="Calibri" charset="0"/>
                <a:ea typeface="ＭＳ Ｐゴシック" charset="0"/>
              </a:rPr>
              <a:t>add uncertainties to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Jet Energy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Scale / Calibration”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Nielsen (UCSC)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 -- 2014/08/22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0156-3C62-B946-887C-1945A8963B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JECUncert_Fall12_DATA_AK5PF_Eta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9793" y="662723"/>
            <a:ext cx="3094445" cy="3225276"/>
          </a:xfrm>
          <a:prstGeom prst="rect">
            <a:avLst/>
          </a:prstGeom>
        </p:spPr>
      </p:pic>
      <p:pic>
        <p:nvPicPr>
          <p:cNvPr id="8" name="Picture 7" descr="JECUncert_Fall12_DATA_AK5PF_Eta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2971" y="3711405"/>
            <a:ext cx="3061953" cy="31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6794"/>
      </p:ext>
    </p:extLst>
  </p:cSld>
  <p:clrMapOvr>
    <a:masterClrMapping/>
  </p:clrMapOvr>
</p:sld>
</file>

<file path=ppt/theme/theme1.xml><?xml version="1.0" encoding="utf-8"?>
<a:theme xmlns:a="http://schemas.openxmlformats.org/drawingml/2006/main" name="NewCalibri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NewCalibri.potx</Template>
  <TotalTime>2629</TotalTime>
  <Words>3421</Words>
  <Application>Microsoft Macintosh PowerPoint</Application>
  <PresentationFormat>On-screen Show (4:3)</PresentationFormat>
  <Paragraphs>409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NewCalibri</vt:lpstr>
      <vt:lpstr>Event Reconstruction and Particle Identification Part Three</vt:lpstr>
      <vt:lpstr>Outline for Today</vt:lpstr>
      <vt:lpstr>Definition of Proton-Proton Interactions</vt:lpstr>
      <vt:lpstr>Tagging Multiple-Particle Signatures</vt:lpstr>
      <vt:lpstr>Jets: As Observed</vt:lpstr>
      <vt:lpstr>Experimental Requirements</vt:lpstr>
      <vt:lpstr>Components of Jet Algorithms</vt:lpstr>
      <vt:lpstr>Jet Clustering: Algorithms</vt:lpstr>
      <vt:lpstr>Jet Energy Calibration</vt:lpstr>
      <vt:lpstr>Jet Cleaning</vt:lpstr>
      <vt:lpstr>Pileup Jets</vt:lpstr>
      <vt:lpstr>Tau Lepton Signatures</vt:lpstr>
      <vt:lpstr>Tau Lepton Reconstruction</vt:lpstr>
      <vt:lpstr>Multivariate Tau ID</vt:lpstr>
      <vt:lpstr>Heavy Flavor Tagging</vt:lpstr>
      <vt:lpstr>Geometry of b/c Hadron Decays</vt:lpstr>
      <vt:lpstr>Discriminating b jets from uds jets</vt:lpstr>
      <vt:lpstr>Multivariate Techniques</vt:lpstr>
      <vt:lpstr>Measuring b-tag Efficiency and Fake Rates</vt:lpstr>
      <vt:lpstr>Probability Flux Tube Calculations</vt:lpstr>
      <vt:lpstr>Quark-Gluon Tagging</vt:lpstr>
      <vt:lpstr>W Boson Tagging</vt:lpstr>
      <vt:lpstr>Jet Pruning Techniques</vt:lpstr>
      <vt:lpstr>Jet Mass Measurements</vt:lpstr>
      <vt:lpstr>Boosted Jet Shape Techniques</vt:lpstr>
      <vt:lpstr>Results for Boosted W Bosons</vt:lpstr>
      <vt:lpstr>Top Quark Tagging</vt:lpstr>
      <vt:lpstr>Top Quark Tagging Methods</vt:lpstr>
      <vt:lpstr>Top Quark Tagging Methods</vt:lpstr>
      <vt:lpstr>Top Quark Tagging Performance</vt:lpstr>
      <vt:lpstr>Results Using Top Quark Tagging</vt:lpstr>
      <vt:lpstr>Missing ET</vt:lpstr>
      <vt:lpstr>Missing ET Significance</vt:lpstr>
      <vt:lpstr>Summary of Today’s Topics</vt:lpstr>
      <vt:lpstr>Good Luck</vt:lpstr>
      <vt:lpstr>Guide to Further Reading</vt:lpstr>
    </vt:vector>
  </TitlesOfParts>
  <Manager/>
  <Company>University of California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Reconstruction and Particle ID</dc:title>
  <dc:subject/>
  <dc:creator>Jason Nielsen</dc:creator>
  <cp:keywords/>
  <dc:description/>
  <cp:lastModifiedBy>Jason Nielsen</cp:lastModifiedBy>
  <cp:revision>272</cp:revision>
  <cp:lastPrinted>2014-08-22T13:58:06Z</cp:lastPrinted>
  <dcterms:created xsi:type="dcterms:W3CDTF">2011-04-16T22:53:37Z</dcterms:created>
  <dcterms:modified xsi:type="dcterms:W3CDTF">2014-08-22T13:59:03Z</dcterms:modified>
  <cp:category/>
</cp:coreProperties>
</file>