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0" r:id="rId2"/>
    <p:sldId id="259" r:id="rId3"/>
    <p:sldId id="261" r:id="rId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828" autoAdjust="0"/>
    <p:restoredTop sz="94660"/>
  </p:normalViewPr>
  <p:slideViewPr>
    <p:cSldViewPr snapToObjects="1">
      <p:cViewPr>
        <p:scale>
          <a:sx n="91" d="100"/>
          <a:sy n="91" d="100"/>
        </p:scale>
        <p:origin x="-120" y="-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5" charset="0"/>
                <a:ea typeface="ＭＳ Ｐゴシック" pitchFamily="35" charset="-128"/>
                <a:cs typeface="ＭＳ Ｐゴシック" pitchFamily="3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6C2EB1-F708-4082-B07A-506C898973A7}" type="datetime1">
              <a:rPr lang="en-US" altLang="en-US"/>
              <a:pPr/>
              <a:t>7/25/2014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5" charset="0"/>
                <a:ea typeface="ＭＳ Ｐゴシック" pitchFamily="35" charset="-128"/>
                <a:cs typeface="ＭＳ Ｐゴシック" pitchFamily="35" charset="-128"/>
              </a:defRPr>
            </a:lvl1pPr>
          </a:lstStyle>
          <a:p>
            <a:pPr>
              <a:defRPr/>
            </a:pPr>
            <a:r>
              <a:rPr lang="en-US" smtClean="0"/>
              <a:t>5 minute presentation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DE5EB1-6606-46E2-8FD5-5BFFA14017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636036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5" charset="0"/>
                <a:ea typeface="ＭＳ Ｐゴシック" pitchFamily="35" charset="-128"/>
                <a:cs typeface="ＭＳ Ｐゴシック" pitchFamily="3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0EF5C5-9D9B-4366-A2E0-CF65C05289F8}" type="datetime1">
              <a:rPr lang="en-US" altLang="en-US"/>
              <a:pPr/>
              <a:t>7/25/2014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5" charset="0"/>
                <a:ea typeface="ＭＳ Ｐゴシック" pitchFamily="35" charset="-128"/>
                <a:cs typeface="ＭＳ Ｐゴシック" pitchFamily="35" charset="-128"/>
              </a:defRPr>
            </a:lvl1pPr>
          </a:lstStyle>
          <a:p>
            <a:pPr>
              <a:defRPr/>
            </a:pPr>
            <a:r>
              <a:rPr lang="en-US" smtClean="0"/>
              <a:t>5 minute presentation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BD52D3-4AC8-49B1-ACA3-031CC869A8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42508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46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436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141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doe_black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4963" y="6456363"/>
            <a:ext cx="96043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title header_Blue_64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title footer_Blue_646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94500"/>
            <a:ext cx="9144000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124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90600" y="1676400"/>
            <a:ext cx="7696200" cy="1066800"/>
          </a:xfrm>
        </p:spPr>
        <p:txBody>
          <a:bodyPr>
            <a:normAutofit/>
          </a:bodyPr>
          <a:lstStyle>
            <a:lvl1pPr algn="l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18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slide footer_blue_64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slide header_64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EC79EC-82E2-4671-BB3A-6D483AC4701B}" type="datetime1">
              <a:rPr lang="en-US" altLang="en-US" smtClean="0"/>
              <a:t>7/25/2014</a:t>
            </a:fld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B908DD-648C-4145-8D47-379B7E21AF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150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slide footer_blue_64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 descr="slide header_64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448F3F-F3BD-46C0-ABC1-946E9048CAD4}" type="datetime1">
              <a:rPr lang="en-US" altLang="en-US" smtClean="0"/>
              <a:t>7/25/2014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DF8A0A-A60F-43EA-B606-484E695EC5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2746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slide footer_blue_64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91440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 descr="slide header_64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42D367-2F5F-4289-9AAC-F27B8A45593C}" type="datetime1">
              <a:rPr lang="en-US" altLang="en-US" smtClean="0"/>
              <a:t>7/25/2014</a:t>
            </a:fld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49D2F5-DA2C-42A4-A8F1-649311C3AF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309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569075"/>
            <a:ext cx="1371600" cy="212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5F5F5F"/>
                </a:solidFill>
                <a:latin typeface="Calibri" pitchFamily="34" charset="0"/>
              </a:defRPr>
            </a:lvl1pPr>
          </a:lstStyle>
          <a:p>
            <a:fld id="{FF4BF641-CE09-49CC-BC2C-E04DF33AFFC9}" type="datetime1">
              <a:rPr lang="en-US" altLang="en-US" smtClean="0"/>
              <a:t>7/25/2014</a:t>
            </a:fld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92875"/>
            <a:ext cx="3810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5F5F5F"/>
                </a:solidFill>
              </a:defRPr>
            </a:lvl1pPr>
          </a:lstStyle>
          <a:p>
            <a:fld id="{125FD6E4-ED3F-4B04-ADC7-83BA5FC0D19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</p:sldLayoutIdLst>
  <p:hf sldNum="0"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600" b="1" kern="1200">
          <a:solidFill>
            <a:srgbClr val="1F497D"/>
          </a:solidFill>
          <a:latin typeface="Trebuchet MS"/>
          <a:ea typeface="ＭＳ Ｐゴシック" pitchFamily="-112" charset="-128"/>
          <a:cs typeface="Trebuchet M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1F497D"/>
          </a:solidFill>
          <a:latin typeface="Trebuchet MS" pitchFamily="-112" charset="0"/>
          <a:ea typeface="ＭＳ Ｐゴシック" pitchFamily="-112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1F497D"/>
          </a:solidFill>
          <a:latin typeface="Trebuchet MS" pitchFamily="-112" charset="0"/>
          <a:ea typeface="ＭＳ Ｐゴシック" pitchFamily="-112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1F497D"/>
          </a:solidFill>
          <a:latin typeface="Trebuchet MS" pitchFamily="-112" charset="0"/>
          <a:ea typeface="ＭＳ Ｐゴシック" pitchFamily="-112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1F497D"/>
          </a:solidFill>
          <a:latin typeface="Trebuchet MS" pitchFamily="-112" charset="0"/>
          <a:ea typeface="ＭＳ Ｐゴシック" pitchFamily="-112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-112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-112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-112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Wingdings" pitchFamily="2" charset="2"/>
        <a:buChar char="§"/>
        <a:defRPr kern="1200">
          <a:solidFill>
            <a:srgbClr val="000000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pitchFamily="34" charset="0"/>
        <a:buChar char="–"/>
        <a:defRPr sz="1600" kern="1200">
          <a:solidFill>
            <a:srgbClr val="000000"/>
          </a:solidFill>
          <a:latin typeface="+mn-lt"/>
          <a:ea typeface="ＭＳ Ｐゴシック" pitchFamily="-112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pitchFamily="34" charset="0"/>
        <a:buChar char="•"/>
        <a:defRPr sz="1400" kern="1200">
          <a:solidFill>
            <a:srgbClr val="000000"/>
          </a:solidFill>
          <a:latin typeface="+mn-lt"/>
          <a:ea typeface="ＭＳ Ｐゴシック" pitchFamily="-112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pitchFamily="34" charset="0"/>
        <a:buChar char="–"/>
        <a:defRPr sz="1400" kern="1200">
          <a:solidFill>
            <a:srgbClr val="000000"/>
          </a:solidFill>
          <a:latin typeface="+mn-lt"/>
          <a:ea typeface="ＭＳ Ｐゴシック" pitchFamily="-112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pitchFamily="34" charset="0"/>
        <a:buChar char="»"/>
        <a:defRPr sz="1400" kern="1200">
          <a:solidFill>
            <a:srgbClr val="000000"/>
          </a:solidFill>
          <a:latin typeface="+mn-lt"/>
          <a:ea typeface="ＭＳ Ｐゴシック" pitchFamily="-112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ubtitle 2"/>
          <p:cNvSpPr>
            <a:spLocks noGrp="1"/>
          </p:cNvSpPr>
          <p:nvPr>
            <p:ph type="subTitle" idx="1"/>
          </p:nvPr>
        </p:nvSpPr>
        <p:spPr>
          <a:xfrm>
            <a:off x="1219200" y="3429000"/>
            <a:ext cx="6858000" cy="3048000"/>
          </a:xfrm>
        </p:spPr>
        <p:txBody>
          <a:bodyPr/>
          <a:lstStyle/>
          <a:p>
            <a:pPr algn="ctr" eaLnBrk="1" hangingPunct="1"/>
            <a:r>
              <a:rPr lang="en-US" altLang="en-US" dirty="0" smtClean="0">
                <a:ea typeface="ＭＳ Ｐゴシック" pitchFamily="34" charset="-128"/>
              </a:rPr>
              <a:t>Ashley Ernst</a:t>
            </a:r>
          </a:p>
          <a:p>
            <a:pPr algn="ctr" eaLnBrk="1" hangingPunct="1"/>
            <a:r>
              <a:rPr lang="en-US" altLang="en-US" sz="1400" dirty="0" smtClean="0">
                <a:ea typeface="ＭＳ Ｐゴシック" pitchFamily="34" charset="-128"/>
              </a:rPr>
              <a:t>Lee </a:t>
            </a:r>
            <a:r>
              <a:rPr lang="en-US" altLang="en-US" sz="1400" dirty="0" err="1" smtClean="0">
                <a:ea typeface="ＭＳ Ｐゴシック" pitchFamily="34" charset="-128"/>
              </a:rPr>
              <a:t>Teng</a:t>
            </a:r>
            <a:r>
              <a:rPr lang="en-US" altLang="en-US" sz="1400" dirty="0" smtClean="0">
                <a:ea typeface="ＭＳ Ｐゴシック" pitchFamily="34" charset="-128"/>
              </a:rPr>
              <a:t> Undergraduate Fellowship in Accelerator Science and Engineering</a:t>
            </a:r>
          </a:p>
          <a:p>
            <a:pPr algn="ctr" eaLnBrk="1" hangingPunct="1"/>
            <a:endParaRPr lang="en-US" altLang="en-US" sz="1200" dirty="0">
              <a:ea typeface="ＭＳ Ｐゴシック" pitchFamily="34" charset="-128"/>
            </a:endParaRPr>
          </a:p>
          <a:p>
            <a:pPr algn="ctr" eaLnBrk="1" hangingPunct="1"/>
            <a:r>
              <a:rPr lang="en-US" altLang="en-US" dirty="0" smtClean="0">
                <a:ea typeface="ＭＳ Ｐゴシック" pitchFamily="34" charset="-128"/>
              </a:rPr>
              <a:t>Supervisors: Dr. Ali </a:t>
            </a:r>
            <a:r>
              <a:rPr lang="en-US" altLang="en-US" dirty="0" err="1" smtClean="0">
                <a:ea typeface="ＭＳ Ｐゴシック" pitchFamily="34" charset="-128"/>
              </a:rPr>
              <a:t>Nassiri</a:t>
            </a:r>
            <a:r>
              <a:rPr lang="en-US" altLang="en-US" dirty="0" smtClean="0">
                <a:ea typeface="ＭＳ Ｐゴシック" pitchFamily="34" charset="-128"/>
              </a:rPr>
              <a:t> and Dr. Bob </a:t>
            </a:r>
            <a:r>
              <a:rPr lang="en-US" altLang="en-US" dirty="0" err="1" smtClean="0">
                <a:ea typeface="ＭＳ Ｐゴシック" pitchFamily="34" charset="-128"/>
              </a:rPr>
              <a:t>Kustom</a:t>
            </a:r>
            <a:endParaRPr lang="en-US" altLang="en-US" dirty="0" smtClean="0">
              <a:ea typeface="ＭＳ Ｐゴシック" pitchFamily="34" charset="-128"/>
            </a:endParaRPr>
          </a:p>
          <a:p>
            <a:pPr algn="ctr" eaLnBrk="1" hangingPunct="1"/>
            <a:r>
              <a:rPr lang="en-US" altLang="en-US" sz="1400" dirty="0" smtClean="0">
                <a:ea typeface="ＭＳ Ｐゴシック" pitchFamily="34" charset="-128"/>
              </a:rPr>
              <a:t>Argonne National Laboratory</a:t>
            </a:r>
          </a:p>
          <a:p>
            <a:pPr algn="ctr" eaLnBrk="1" hangingPunct="1"/>
            <a:r>
              <a:rPr lang="en-US" altLang="en-US" sz="1400" dirty="0" smtClean="0">
                <a:ea typeface="ＭＳ Ｐゴシック" pitchFamily="34" charset="-128"/>
              </a:rPr>
              <a:t>Advance Photon Source</a:t>
            </a:r>
          </a:p>
          <a:p>
            <a:pPr algn="ctr" eaLnBrk="1" hangingPunct="1"/>
            <a:r>
              <a:rPr lang="en-US" altLang="en-US" sz="1400" dirty="0" smtClean="0">
                <a:ea typeface="ＭＳ Ｐゴシック" pitchFamily="34" charset="-128"/>
              </a:rPr>
              <a:t>Accelerator Systems Division, RF Group</a:t>
            </a:r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22376" y="1676400"/>
            <a:ext cx="76962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Calibri" panose="020F0502020204030204" pitchFamily="34" charset="0"/>
              </a:rPr>
              <a:t>Study of </a:t>
            </a:r>
            <a:r>
              <a:rPr lang="en-US" dirty="0">
                <a:latin typeface="Calibri" panose="020F0502020204030204" pitchFamily="34" charset="0"/>
              </a:rPr>
              <a:t>H</a:t>
            </a:r>
            <a:r>
              <a:rPr lang="en-US" dirty="0" smtClean="0">
                <a:latin typeface="Calibri" panose="020F0502020204030204" pitchFamily="34" charset="0"/>
              </a:rPr>
              <a:t>igh </a:t>
            </a:r>
            <a:r>
              <a:rPr lang="en-US" dirty="0">
                <a:latin typeface="Calibri" panose="020F0502020204030204" pitchFamily="34" charset="0"/>
              </a:rPr>
              <a:t>T</a:t>
            </a:r>
            <a:r>
              <a:rPr lang="en-US" baseline="-25000" dirty="0">
                <a:latin typeface="Calibri" panose="020F0502020204030204" pitchFamily="34" charset="0"/>
              </a:rPr>
              <a:t>c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>Superconducting </a:t>
            </a:r>
            <a:r>
              <a:rPr lang="en-US" dirty="0">
                <a:latin typeface="Calibri" panose="020F0502020204030204" pitchFamily="34" charset="0"/>
              </a:rPr>
              <a:t>MgB</a:t>
            </a:r>
            <a:r>
              <a:rPr lang="en-US" baseline="-25000" dirty="0">
                <a:latin typeface="Calibri" panose="020F0502020204030204" pitchFamily="34" charset="0"/>
              </a:rPr>
              <a:t>2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>Thin-Film </a:t>
            </a:r>
            <a:r>
              <a:rPr lang="en-US" dirty="0">
                <a:latin typeface="Calibri" panose="020F0502020204030204" pitchFamily="34" charset="0"/>
              </a:rPr>
              <a:t>C</a:t>
            </a:r>
            <a:r>
              <a:rPr lang="en-US" dirty="0" smtClean="0">
                <a:latin typeface="Calibri" panose="020F0502020204030204" pitchFamily="34" charset="0"/>
              </a:rPr>
              <a:t>oated </a:t>
            </a:r>
            <a:r>
              <a:rPr lang="en-US" dirty="0" smtClean="0">
                <a:latin typeface="Calibri" panose="020F0502020204030204" pitchFamily="34" charset="0"/>
              </a:rPr>
              <a:t>RF </a:t>
            </a:r>
            <a:r>
              <a:rPr lang="en-US" dirty="0" smtClean="0">
                <a:latin typeface="Calibri" panose="020F0502020204030204" pitchFamily="34" charset="0"/>
              </a:rPr>
              <a:t>Cavities</a:t>
            </a:r>
            <a:r>
              <a:rPr lang="en-US" dirty="0" smtClean="0">
                <a:latin typeface="Calibri" panose="020F050202020403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sz="1600" dirty="0" smtClean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/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sz="1800" dirty="0" smtClean="0">
                <a:latin typeface="Calibri" panose="020F0502020204030204" pitchFamily="34" charset="0"/>
              </a:rPr>
              <a:t>Goal: To optimize a resonator to test the quality of a coupon of MgB</a:t>
            </a:r>
            <a:r>
              <a:rPr lang="en-US" sz="1800" baseline="-25000" dirty="0" smtClean="0">
                <a:latin typeface="Calibri" panose="020F0502020204030204" pitchFamily="34" charset="0"/>
              </a:rPr>
              <a:t>2</a:t>
            </a:r>
            <a:r>
              <a:rPr lang="en-US" sz="1800" dirty="0" smtClean="0">
                <a:latin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endParaRPr lang="en-US" altLang="en-US" dirty="0" smtClean="0">
              <a:latin typeface="Calibri" panose="020F0502020204030204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+mn-lt"/>
                <a:ea typeface="ＭＳ Ｐゴシック" pitchFamily="34" charset="-128"/>
              </a:rPr>
              <a:t>Simulations</a:t>
            </a: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61" t="23557" r="30797" b="31720"/>
          <a:stretch/>
        </p:blipFill>
        <p:spPr>
          <a:xfrm>
            <a:off x="436179" y="990600"/>
            <a:ext cx="1898603" cy="1828800"/>
          </a:xfr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977462"/>
            <a:ext cx="2060354" cy="1828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71568" y="977462"/>
            <a:ext cx="441023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Varied dimensions of the </a:t>
            </a:r>
            <a:r>
              <a:rPr lang="en-US" sz="1600" dirty="0" err="1" smtClean="0">
                <a:latin typeface="+mn-lt"/>
              </a:rPr>
              <a:t>Fabry</a:t>
            </a:r>
            <a:r>
              <a:rPr lang="en-US" sz="1600" dirty="0" smtClean="0">
                <a:latin typeface="+mn-lt"/>
              </a:rPr>
              <a:t>-Perot open resonator (left) to find optimal design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Radius of mirror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Height of curvature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Radius of sample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Separation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Power dissipation in the sample was not large enough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Too much power is radiating out</a:t>
            </a:r>
          </a:p>
          <a:p>
            <a:endParaRPr lang="en-US" sz="1600" dirty="0" smtClean="0">
              <a:latin typeface="+mn-lt"/>
            </a:endParaRPr>
          </a:p>
          <a:p>
            <a:endParaRPr lang="en-US" sz="1600" dirty="0">
              <a:latin typeface="+mn-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Closed resonator (left)  and the electric field pattern of one of the modes (right)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Mode is present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Power dissipation is small</a:t>
            </a:r>
            <a:endParaRPr lang="en-US" sz="1600" dirty="0">
              <a:latin typeface="+mn-lt"/>
            </a:endParaRPr>
          </a:p>
          <a:p>
            <a:endParaRPr lang="en-US" sz="1600" dirty="0" smtClean="0"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37" y="3775829"/>
            <a:ext cx="1895469" cy="182669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29908" y="3777089"/>
            <a:ext cx="2113984" cy="182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992717" y="5602527"/>
            <a:ext cx="19511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+mn-lt"/>
              </a:rPr>
              <a:t>Closed Resonator at 29.80 GHz</a:t>
            </a:r>
            <a:endParaRPr lang="en-US" sz="11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50289" y="2752285"/>
            <a:ext cx="18918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+mn-lt"/>
              </a:rPr>
              <a:t>Open Resonator at 29.80 GHz</a:t>
            </a:r>
            <a:endParaRPr lang="en-US" sz="1100" dirty="0">
              <a:latin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8577" y="5047532"/>
            <a:ext cx="4216211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By the end of the summer…</a:t>
            </a:r>
            <a:endParaRPr lang="en-US" dirty="0">
              <a:latin typeface="+mn-lt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350" y="3292366"/>
            <a:ext cx="8038146" cy="2651760"/>
          </a:xfrm>
        </p:spPr>
      </p:pic>
      <p:sp>
        <p:nvSpPr>
          <p:cNvPr id="6" name="TextBox 5"/>
          <p:cNvSpPr txBox="1"/>
          <p:nvPr/>
        </p:nvSpPr>
        <p:spPr>
          <a:xfrm>
            <a:off x="491359" y="1066800"/>
            <a:ext cx="81747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Find an optimal resonator design where an adequate amount of power  is dissipated onto the sample.  </a:t>
            </a:r>
            <a:endParaRPr lang="en-US" sz="1600" dirty="0">
              <a:latin typeface="+mn-lt"/>
            </a:endParaRPr>
          </a:p>
          <a:p>
            <a:endParaRPr lang="en-US" sz="16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Potentially run a test of the resonator design to measure the quality factor of the coupon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n-lt"/>
              </a:rPr>
              <a:t>Ultimately, this project is helping to determine the feasibility of using MgB</a:t>
            </a:r>
            <a:r>
              <a:rPr lang="en-US" sz="1600" baseline="-25000" dirty="0" smtClean="0">
                <a:latin typeface="+mn-lt"/>
              </a:rPr>
              <a:t>2</a:t>
            </a:r>
            <a:r>
              <a:rPr lang="en-US" sz="1600" dirty="0" smtClean="0">
                <a:latin typeface="+mn-lt"/>
              </a:rPr>
              <a:t> for cryogen-free RF systems</a:t>
            </a:r>
          </a:p>
          <a:p>
            <a:endParaRPr lang="en-US" sz="16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5944126"/>
            <a:ext cx="39741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+mn-lt"/>
              </a:rPr>
              <a:t>Power lost in sample for an open resonator. </a:t>
            </a:r>
            <a:r>
              <a:rPr lang="en-US" sz="1100" dirty="0">
                <a:latin typeface="+mn-lt"/>
              </a:rPr>
              <a:t> </a:t>
            </a:r>
            <a:r>
              <a:rPr lang="en-US" sz="1100" dirty="0" smtClean="0">
                <a:latin typeface="+mn-lt"/>
              </a:rPr>
              <a:t>Total power is 0.50W.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407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_addfield">
  <a:themeElements>
    <a:clrScheme name="ANL_2009">
      <a:dk1>
        <a:srgbClr val="7F7F7F"/>
      </a:dk1>
      <a:lt1>
        <a:sysClr val="window" lastClr="FFFFFF"/>
      </a:lt1>
      <a:dk2>
        <a:srgbClr val="1F497D"/>
      </a:dk2>
      <a:lt2>
        <a:srgbClr val="EEECE1"/>
      </a:lt2>
      <a:accent1>
        <a:srgbClr val="5C0426"/>
      </a:accent1>
      <a:accent2>
        <a:srgbClr val="9D7D9E"/>
      </a:accent2>
      <a:accent3>
        <a:srgbClr val="BF5C28"/>
      </a:accent3>
      <a:accent4>
        <a:srgbClr val="3D203B"/>
      </a:accent4>
      <a:accent5>
        <a:srgbClr val="666B66"/>
      </a:accent5>
      <a:accent6>
        <a:srgbClr val="D6AC29"/>
      </a:accent6>
      <a:hlink>
        <a:srgbClr val="253D51"/>
      </a:hlink>
      <a:folHlink>
        <a:srgbClr val="1B154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blue_addfield</Template>
  <TotalTime>1220</TotalTime>
  <Words>190</Words>
  <Application>Microsoft Office PowerPoint</Application>
  <PresentationFormat>On-screen Show (4:3)</PresentationFormat>
  <Paragraphs>30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blue_addfield</vt:lpstr>
      <vt:lpstr>Study of High Tc Superconducting MgB2 Thin-Film Coated RF Cavities   Goal: To optimize a resonator to test the quality of a coupon of MgB2  </vt:lpstr>
      <vt:lpstr>Simulations</vt:lpstr>
      <vt:lpstr>By the end of the summer…</vt:lpstr>
    </vt:vector>
  </TitlesOfParts>
  <Company>Argonne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Ernst, Ashley</dc:creator>
  <cp:lastModifiedBy>Ernst, Ashley</cp:lastModifiedBy>
  <cp:revision>40</cp:revision>
  <cp:lastPrinted>2014-07-24T14:57:19Z</cp:lastPrinted>
  <dcterms:created xsi:type="dcterms:W3CDTF">2014-07-21T19:56:44Z</dcterms:created>
  <dcterms:modified xsi:type="dcterms:W3CDTF">2014-07-25T15:05:40Z</dcterms:modified>
</cp:coreProperties>
</file>