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0" r:id="rId10"/>
    <p:sldId id="269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67" autoAdjust="0"/>
  </p:normalViewPr>
  <p:slideViewPr>
    <p:cSldViewPr snapToGrid="0" snapToObjects="1">
      <p:cViewPr>
        <p:scale>
          <a:sx n="150" d="100"/>
          <a:sy n="150" d="100"/>
        </p:scale>
        <p:origin x="-1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25969-F28A-5B45-81BD-4249DB00ECC9}" type="datetimeFigureOut">
              <a:rPr lang="en-US" smtClean="0"/>
              <a:t>7/30/14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A74B-60AA-9446-BCE8-2D7E559A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4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9E8B9-3152-EB45-ADCF-F80FE96F9BA8}" type="datetimeFigureOut">
              <a:rPr lang="en-US" smtClean="0"/>
              <a:t>7/30/14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2B8F9-5099-7F44-AD13-E00D74EFD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935"/>
            <a:ext cx="7772400" cy="2089895"/>
          </a:xfrm>
        </p:spPr>
        <p:txBody>
          <a:bodyPr/>
          <a:lstStyle>
            <a:lvl1pPr>
              <a:defRPr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053" y="-3192"/>
            <a:ext cx="8150231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July 31,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Mark Palmer | MAP IB Briefing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8A5FAC83-C8C4-8046-B35B-A898236883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Briefing to the </a:t>
            </a:r>
            <a:br>
              <a:rPr lang="en-US" dirty="0" smtClean="0"/>
            </a:br>
            <a:r>
              <a:rPr lang="en-US" dirty="0" smtClean="0"/>
              <a:t>MAP Institutional 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Palmer</a:t>
            </a:r>
          </a:p>
          <a:p>
            <a:r>
              <a:rPr lang="en-US" i="1" dirty="0" smtClean="0"/>
              <a:t>Fermilab</a:t>
            </a:r>
          </a:p>
          <a:p>
            <a:r>
              <a:rPr lang="en-US" i="1" dirty="0" smtClean="0"/>
              <a:t>July 31, 2014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740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major issue for the IB is to discuss whether everyone will contribute to a statement of support for this plan</a:t>
            </a:r>
          </a:p>
          <a:p>
            <a:r>
              <a:rPr lang="en-US" dirty="0" smtClean="0"/>
              <a:t>Dan Kaplan will be making an IB presentation at the review</a:t>
            </a:r>
          </a:p>
          <a:p>
            <a:pPr lvl="1"/>
            <a:r>
              <a:rPr lang="en-US" dirty="0" smtClean="0"/>
              <a:t>I need the IB to agree on the statement of support that Dan can provide</a:t>
            </a:r>
          </a:p>
          <a:p>
            <a:r>
              <a:rPr lang="en-US" dirty="0" smtClean="0"/>
              <a:t>With respect to budgets, we do have an overall budget plan and can provide </a:t>
            </a:r>
            <a:r>
              <a:rPr lang="en-US" i="1" u="sng" dirty="0" smtClean="0"/>
              <a:t>initial guidance</a:t>
            </a:r>
            <a:r>
              <a:rPr lang="en-US" dirty="0" smtClean="0"/>
              <a:t> to each lab</a:t>
            </a:r>
          </a:p>
          <a:p>
            <a:pPr lvl="1"/>
            <a:r>
              <a:rPr lang="en-US" dirty="0" smtClean="0"/>
              <a:t>My intention is to send individual emails to each IB rep (along with the lab reps at each laboratory) summarizing the scope of activities</a:t>
            </a:r>
          </a:p>
          <a:p>
            <a:pPr lvl="1"/>
            <a:r>
              <a:rPr lang="en-US" dirty="0" smtClean="0"/>
              <a:t>Please note that the scope continues to be within the boundaries of what had been negotiated for the MAP effort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10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have two major challenges in this plan: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We must do a spectacular job at the review if the proposed GARD items are going to be accepted 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dirty="0" smtClean="0"/>
              <a:t>Other activities have targeted these funds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dirty="0" smtClean="0"/>
              <a:t>The P5 recommendations are open to a broad range of interpretations in this case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is very difficult to see MICE through to a successful conclusion (</a:t>
            </a:r>
            <a:r>
              <a:rPr lang="en-US" dirty="0" err="1" smtClean="0"/>
              <a:t>ie</a:t>
            </a:r>
            <a:r>
              <a:rPr lang="en-US" dirty="0" smtClean="0"/>
              <a:t>, Step V = demonstration of </a:t>
            </a:r>
            <a:r>
              <a:rPr lang="en-US" dirty="0" err="1" smtClean="0"/>
              <a:t>emittance</a:t>
            </a:r>
            <a:r>
              <a:rPr lang="en-US" dirty="0" smtClean="0"/>
              <a:t> cooling with RF re-acceleration) if the major laboratories offer roadblocks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dirty="0" smtClean="0"/>
              <a:t>Again this is fundamentally a funding issue</a:t>
            </a:r>
          </a:p>
          <a:p>
            <a:pPr marL="1371600" lvl="2" indent="-514350">
              <a:buFont typeface="+mj-lt"/>
              <a:buAutoNum type="alphaLcPeriod"/>
            </a:pPr>
            <a:r>
              <a:rPr lang="en-US" dirty="0" smtClean="0"/>
              <a:t>Also perhaps an issue of establishing whose voice is dominant</a:t>
            </a:r>
          </a:p>
          <a:p>
            <a:pPr marL="571500" indent="-514350"/>
            <a:r>
              <a:rPr lang="en-US" dirty="0" smtClean="0"/>
              <a:t>In my meeting with Jim </a:t>
            </a:r>
            <a:r>
              <a:rPr lang="en-US" dirty="0" err="1" smtClean="0"/>
              <a:t>Siegrist</a:t>
            </a:r>
            <a:r>
              <a:rPr lang="en-US" dirty="0" smtClean="0"/>
              <a:t> </a:t>
            </a:r>
            <a:r>
              <a:rPr lang="en-US" dirty="0" smtClean="0"/>
              <a:t>Fri</a:t>
            </a:r>
            <a:r>
              <a:rPr lang="en-US" dirty="0" smtClean="0"/>
              <a:t>day</a:t>
            </a:r>
            <a:r>
              <a:rPr lang="en-US" dirty="0" smtClean="0"/>
              <a:t>, it was made very clear that we must give this our best effort</a:t>
            </a:r>
          </a:p>
          <a:p>
            <a:pPr marL="571500" indent="-514350"/>
            <a:r>
              <a:rPr lang="en-US" dirty="0" smtClean="0"/>
              <a:t>Review:  August 12-14 at BNL</a:t>
            </a:r>
          </a:p>
          <a:p>
            <a:pPr marL="571500" indent="-514350"/>
            <a:r>
              <a:rPr lang="en-US" dirty="0" smtClean="0"/>
              <a:t>Review information will be accessible off of the review page link at </a:t>
            </a:r>
            <a:r>
              <a:rPr lang="en-US" dirty="0" err="1" smtClean="0">
                <a:solidFill>
                  <a:srgbClr val="0000FF"/>
                </a:solidFill>
              </a:rPr>
              <a:t>map.fnal.gov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1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MAP Premises</a:t>
            </a:r>
          </a:p>
          <a:p>
            <a:pPr lvl="1"/>
            <a:r>
              <a:rPr lang="en-US" dirty="0" smtClean="0"/>
              <a:t>Define 2 GARD activities that are of “general interest to accelerator R&amp;D”</a:t>
            </a:r>
          </a:p>
          <a:p>
            <a:pPr lvl="2"/>
            <a:r>
              <a:rPr lang="en-US" dirty="0" smtClean="0"/>
              <a:t>Funding levels are based on the FY15 PBR level for MAP</a:t>
            </a:r>
          </a:p>
          <a:p>
            <a:pPr lvl="2"/>
            <a:r>
              <a:rPr lang="en-US" dirty="0" smtClean="0"/>
              <a:t>Actual funding in FY15 is dependent on</a:t>
            </a:r>
          </a:p>
          <a:p>
            <a:pPr lvl="3"/>
            <a:r>
              <a:rPr lang="en-US" dirty="0"/>
              <a:t>E</a:t>
            </a:r>
            <a:r>
              <a:rPr lang="en-US" dirty="0" smtClean="0"/>
              <a:t>ndorsement by review committee</a:t>
            </a:r>
          </a:p>
          <a:p>
            <a:pPr lvl="3"/>
            <a:r>
              <a:rPr lang="en-US" dirty="0" smtClean="0"/>
              <a:t>Positive funding action by DOE-OHEP</a:t>
            </a:r>
          </a:p>
          <a:p>
            <a:pPr lvl="2"/>
            <a:r>
              <a:rPr lang="en-US" dirty="0" smtClean="0"/>
              <a:t>If FY15 approved, then FY16 funding continuation relies on</a:t>
            </a:r>
          </a:p>
          <a:p>
            <a:pPr lvl="3"/>
            <a:r>
              <a:rPr lang="en-US" dirty="0" smtClean="0"/>
              <a:t>Endorsement by Accelerator R&amp;D Panel</a:t>
            </a:r>
          </a:p>
          <a:p>
            <a:pPr lvl="3"/>
            <a:r>
              <a:rPr lang="en-US" dirty="0" smtClean="0"/>
              <a:t>Positive funding action by DOE-OHEP</a:t>
            </a:r>
          </a:p>
          <a:p>
            <a:pPr lvl="2"/>
            <a:r>
              <a:rPr lang="en-US" dirty="0" smtClean="0"/>
              <a:t>Beyond FY16, it is assumed that these activities will be continued (or not) on the basis of the activity leaders</a:t>
            </a:r>
          </a:p>
          <a:p>
            <a:pPr lvl="2"/>
            <a:r>
              <a:rPr lang="en-US" dirty="0" smtClean="0"/>
              <a:t>NOTE:  the 2 activities proposed are tied to successfully achieving MICE as well.</a:t>
            </a:r>
          </a:p>
          <a:p>
            <a:pPr lvl="1"/>
            <a:r>
              <a:rPr lang="en-US" dirty="0" smtClean="0"/>
              <a:t>The full FY15 PBR request of $12M is the baseline number we are working with for the MICE + GARD activities</a:t>
            </a:r>
          </a:p>
          <a:p>
            <a:pPr lvl="2"/>
            <a:r>
              <a:rPr lang="en-US" dirty="0" smtClean="0"/>
              <a:t>Potential funding for the GARD portion is under severe duress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stated goals are to:</a:t>
            </a:r>
          </a:p>
          <a:p>
            <a:pPr lvl="1"/>
            <a:r>
              <a:rPr lang="en-US" dirty="0" smtClean="0"/>
              <a:t>Give the young research team we have been developing a graceful transition period</a:t>
            </a:r>
          </a:p>
          <a:p>
            <a:pPr lvl="1"/>
            <a:r>
              <a:rPr lang="en-US" dirty="0" smtClean="0"/>
              <a:t>Where possible, bring the new thrusts developed by MAP over the last 2.5 years to a satisfactory state of documentation such that they can be revisited when/if the science drivers require it</a:t>
            </a:r>
          </a:p>
          <a:p>
            <a:pPr lvl="2"/>
            <a:r>
              <a:rPr lang="en-US" dirty="0" smtClean="0"/>
              <a:t>I believe that there is a high probability that these capabilities will be needed by the science drivers as HEP moves forward</a:t>
            </a:r>
          </a:p>
          <a:p>
            <a:pPr lvl="1"/>
            <a:r>
              <a:rPr lang="en-US" dirty="0" smtClean="0"/>
              <a:t>Provide sufficient continuity that the entire MAP team can successfully transition to new activities</a:t>
            </a:r>
          </a:p>
          <a:p>
            <a:pPr lvl="1"/>
            <a:r>
              <a:rPr lang="en-US" dirty="0" smtClean="0"/>
              <a:t>Honor our </a:t>
            </a:r>
            <a:r>
              <a:rPr lang="en-US" smtClean="0"/>
              <a:t>international commitments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4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Choices</a:t>
            </a:r>
          </a:p>
          <a:p>
            <a:pPr lvl="1"/>
            <a:r>
              <a:rPr lang="en-US" dirty="0" smtClean="0"/>
              <a:t>Design and simulation</a:t>
            </a:r>
          </a:p>
          <a:p>
            <a:pPr lvl="2"/>
            <a:r>
              <a:rPr lang="en-US" dirty="0" smtClean="0"/>
              <a:t>P5 has made it clear that the science drivers do not, in their opinion, require a multi-TeV scale lepton </a:t>
            </a:r>
            <a:r>
              <a:rPr lang="en-US" dirty="0" smtClean="0"/>
              <a:t>collider </a:t>
            </a:r>
            <a:r>
              <a:rPr lang="en-US" dirty="0" smtClean="0">
                <a:solidFill>
                  <a:srgbClr val="FF0000"/>
                </a:solidFill>
              </a:rPr>
              <a:t>[at least not at present]</a:t>
            </a:r>
            <a:endParaRPr lang="en-US" dirty="0" smtClean="0"/>
          </a:p>
          <a:p>
            <a:pPr lvl="2"/>
            <a:r>
              <a:rPr lang="en-US" dirty="0" smtClean="0"/>
              <a:t>They also note that more mature technologies exist for a Higgs Factory</a:t>
            </a:r>
          </a:p>
          <a:p>
            <a:pPr lvl="2">
              <a:buFont typeface="Wingdings 3" charset="0"/>
              <a:buChar char="a"/>
            </a:pPr>
            <a:r>
              <a:rPr lang="en-US" dirty="0" smtClean="0">
                <a:solidFill>
                  <a:srgbClr val="FF0000"/>
                </a:solidFill>
                <a:cs typeface="Wingdings 3" charset="2"/>
              </a:rPr>
              <a:t>Therefore the proposal does not include any further dedicated collider effort</a:t>
            </a:r>
          </a:p>
          <a:p>
            <a:pPr lvl="2"/>
            <a:r>
              <a:rPr lang="en-US" dirty="0" smtClean="0"/>
              <a:t>While P5 has indicated that the large value of </a:t>
            </a:r>
            <a:r>
              <a:rPr lang="en-US" dirty="0" smtClean="0">
                <a:latin typeface="Symbol" charset="2"/>
                <a:cs typeface="Symbol" charset="2"/>
              </a:rPr>
              <a:t>q</a:t>
            </a:r>
            <a:r>
              <a:rPr lang="en-US" baseline="-25000" dirty="0" smtClean="0">
                <a:latin typeface="Symbol" charset="2"/>
                <a:cs typeface="Symbol" charset="2"/>
              </a:rPr>
              <a:t>13</a:t>
            </a:r>
            <a:r>
              <a:rPr lang="en-US" dirty="0" smtClean="0">
                <a:cs typeface="Symbol" charset="2"/>
              </a:rPr>
              <a:t> means that a neutrino factory is not immediately needed, the potential for future need does exist</a:t>
            </a:r>
            <a:endParaRPr lang="en-US" dirty="0"/>
          </a:p>
          <a:p>
            <a:pPr lvl="2">
              <a:buNone/>
            </a:pPr>
            <a:r>
              <a:rPr lang="en-US" dirty="0" smtClean="0">
                <a:solidFill>
                  <a:srgbClr val="FF0000"/>
                </a:solidFill>
                <a:latin typeface="Wingdings 3" charset="2"/>
                <a:cs typeface="Wingdings 3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  <a:cs typeface="Wingdings 3" charset="2"/>
              </a:rPr>
              <a:t> </a:t>
            </a:r>
            <a:r>
              <a:rPr lang="en-US" dirty="0">
                <a:solidFill>
                  <a:srgbClr val="FF0000"/>
                </a:solidFill>
                <a:cs typeface="Wingdings 3" charset="2"/>
              </a:rPr>
              <a:t>Therefore the proposal does </a:t>
            </a:r>
            <a:r>
              <a:rPr lang="en-US" dirty="0" smtClean="0">
                <a:solidFill>
                  <a:srgbClr val="FF0000"/>
                </a:solidFill>
                <a:cs typeface="Wingdings 3" charset="2"/>
              </a:rPr>
              <a:t>include an effort within GARD to complete the new thrusts identified by MAP/MASS for neutrino sources based on muons</a:t>
            </a:r>
            <a:endParaRPr lang="en-US" dirty="0">
              <a:solidFill>
                <a:srgbClr val="FF0000"/>
              </a:solidFill>
              <a:latin typeface="Wingdings 3" charset="2"/>
              <a:cs typeface="Wingdings 3" charset="2"/>
            </a:endParaRPr>
          </a:p>
          <a:p>
            <a:pPr lvl="2"/>
            <a:r>
              <a:rPr lang="en-US" dirty="0" smtClean="0"/>
              <a:t>This effort is critical in enabling us to gracefully transition the younger members of the design team</a:t>
            </a:r>
            <a:endParaRPr lang="en-US" dirty="0"/>
          </a:p>
          <a:p>
            <a:pPr lvl="2">
              <a:buFont typeface="Wingdings 3" charset="0"/>
              <a:buChar char="a"/>
            </a:pPr>
            <a:endParaRPr lang="en-US" dirty="0">
              <a:solidFill>
                <a:srgbClr val="FF0000"/>
              </a:solidFill>
              <a:latin typeface="Wingdings 3" charset="2"/>
              <a:cs typeface="Wingdings 3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7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</a:t>
            </a:r>
            <a:r>
              <a:rPr lang="en-US" dirty="0" smtClean="0"/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Choices (continued)</a:t>
            </a:r>
          </a:p>
          <a:p>
            <a:pPr lvl="1"/>
            <a:r>
              <a:rPr lang="en-US" dirty="0" smtClean="0"/>
              <a:t>Technology Development</a:t>
            </a:r>
          </a:p>
          <a:p>
            <a:pPr lvl="2"/>
            <a:r>
              <a:rPr lang="en-US" dirty="0" smtClean="0"/>
              <a:t>Most TD activities were leveraged activities</a:t>
            </a:r>
          </a:p>
          <a:p>
            <a:pPr lvl="3"/>
            <a:r>
              <a:rPr lang="en-US" dirty="0" smtClean="0"/>
              <a:t>Added funds supplied to GARD and/or SBIR efforts to provide M&amp;S and </a:t>
            </a:r>
            <a:r>
              <a:rPr lang="en-US" i="1" dirty="0" smtClean="0"/>
              <a:t>very modest</a:t>
            </a:r>
            <a:r>
              <a:rPr lang="en-US" dirty="0" smtClean="0"/>
              <a:t> SWF to efforts where clear muon accelerator “pull” could be identified</a:t>
            </a:r>
          </a:p>
          <a:p>
            <a:pPr lvl="3"/>
            <a:r>
              <a:rPr lang="en-US" dirty="0" smtClean="0"/>
              <a:t>No further leveraging funds of this type are assumed to continue.  Available funds are directed towards maintained activities.</a:t>
            </a:r>
          </a:p>
          <a:p>
            <a:pPr lvl="2"/>
            <a:r>
              <a:rPr lang="en-US" dirty="0" smtClean="0"/>
              <a:t>The activity to study RF cavities in high magnetic fields in the </a:t>
            </a:r>
            <a:r>
              <a:rPr lang="en-US" dirty="0" err="1" smtClean="0"/>
              <a:t>MuCool</a:t>
            </a:r>
            <a:r>
              <a:rPr lang="en-US" dirty="0" smtClean="0"/>
              <a:t> Test Area (MTA), however, is unique and is a fully funded activity by MAP</a:t>
            </a:r>
          </a:p>
          <a:p>
            <a:pPr lvl="2">
              <a:buFont typeface="Wingdings 3" charset="0"/>
              <a:buChar char="a"/>
            </a:pPr>
            <a:r>
              <a:rPr lang="en-US" dirty="0" smtClean="0">
                <a:solidFill>
                  <a:srgbClr val="FF0000"/>
                </a:solidFill>
                <a:cs typeface="Wingdings 3" charset="2"/>
              </a:rPr>
              <a:t>Therefore the proposal does include a reduced activity that becomes part of the GARD portfolio</a:t>
            </a:r>
          </a:p>
          <a:p>
            <a:pPr lvl="2"/>
            <a:r>
              <a:rPr lang="en-US" dirty="0" smtClean="0"/>
              <a:t>NOTE:  The continuation of the MTA facility is REQUIRED in order to achieve the MICE Step V effort</a:t>
            </a:r>
          </a:p>
          <a:p>
            <a:pPr lvl="3"/>
            <a:r>
              <a:rPr lang="en-US" dirty="0" smtClean="0"/>
              <a:t>The proposed MICE funds cannot support operation this facility </a:t>
            </a:r>
          </a:p>
          <a:p>
            <a:pPr lvl="3"/>
            <a:r>
              <a:rPr lang="en-US" dirty="0" smtClean="0"/>
              <a:t>The MICE effort will, however, be charged for its use of the facility moving forward</a:t>
            </a:r>
            <a:endParaRPr lang="en-US" dirty="0"/>
          </a:p>
          <a:p>
            <a:pPr lvl="2">
              <a:buNone/>
            </a:pPr>
            <a:endParaRPr lang="en-US" dirty="0">
              <a:solidFill>
                <a:srgbClr val="FF0000"/>
              </a:solidFill>
              <a:latin typeface="Wingdings 3" charset="2"/>
              <a:cs typeface="Wingdings 3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6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</a:t>
            </a:r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Choices (continued)</a:t>
            </a:r>
          </a:p>
          <a:p>
            <a:pPr lvl="1"/>
            <a:r>
              <a:rPr lang="en-US" dirty="0" smtClean="0"/>
              <a:t>MICE Profile</a:t>
            </a:r>
          </a:p>
          <a:p>
            <a:pPr lvl="2"/>
            <a:r>
              <a:rPr lang="en-US" dirty="0" smtClean="0"/>
              <a:t>The stated profile covers:</a:t>
            </a:r>
          </a:p>
          <a:p>
            <a:pPr lvl="3"/>
            <a:r>
              <a:rPr lang="en-US" dirty="0" smtClean="0"/>
              <a:t>Commissioning of MICE Step IV in FY15</a:t>
            </a:r>
          </a:p>
          <a:p>
            <a:pPr lvl="3"/>
            <a:r>
              <a:rPr lang="en-US" dirty="0" smtClean="0"/>
              <a:t>MICE Step IV operations in FY15-16</a:t>
            </a:r>
          </a:p>
          <a:p>
            <a:pPr lvl="4"/>
            <a:r>
              <a:rPr lang="en-US" dirty="0" smtClean="0"/>
              <a:t>Includes experimental effort</a:t>
            </a:r>
          </a:p>
          <a:p>
            <a:pPr lvl="3"/>
            <a:r>
              <a:rPr lang="en-US" dirty="0" smtClean="0"/>
              <a:t>MICE Step V Construction</a:t>
            </a:r>
          </a:p>
          <a:p>
            <a:pPr lvl="4"/>
            <a:r>
              <a:rPr lang="en-US" dirty="0" smtClean="0"/>
              <a:t>Assumption:  the three DOE laboratories involved in construction activities will complete their assigned tasks</a:t>
            </a:r>
          </a:p>
          <a:p>
            <a:pPr lvl="3"/>
            <a:r>
              <a:rPr lang="en-US" dirty="0" smtClean="0"/>
              <a:t>MICE Step V Commissioning Costs</a:t>
            </a:r>
          </a:p>
          <a:p>
            <a:pPr lvl="2"/>
            <a:r>
              <a:rPr lang="en-US" dirty="0" smtClean="0"/>
              <a:t>The stated profile does NOT cover:</a:t>
            </a:r>
          </a:p>
          <a:p>
            <a:pPr lvl="3"/>
            <a:r>
              <a:rPr lang="en-US" dirty="0" smtClean="0"/>
              <a:t>Experimental exploitation of MICE Step V</a:t>
            </a:r>
          </a:p>
          <a:p>
            <a:pPr lvl="3"/>
            <a:r>
              <a:rPr lang="en-US" dirty="0" smtClean="0"/>
              <a:t>That would need to be separately funded </a:t>
            </a:r>
          </a:p>
          <a:p>
            <a:pPr lvl="4"/>
            <a:r>
              <a:rPr lang="en-US" dirty="0" smtClean="0"/>
              <a:t>Strong support from </a:t>
            </a:r>
            <a:r>
              <a:rPr lang="en-US" dirty="0" err="1" smtClean="0"/>
              <a:t>EuCARD</a:t>
            </a:r>
            <a:r>
              <a:rPr lang="en-US" dirty="0" smtClean="0"/>
              <a:t> Scientific Advisory Committee</a:t>
            </a:r>
          </a:p>
          <a:p>
            <a:pPr lvl="4"/>
            <a:r>
              <a:rPr lang="en-US" dirty="0" smtClean="0"/>
              <a:t>NSF has indicated willingness to consider a specific proposal when Step V is imminent</a:t>
            </a:r>
          </a:p>
          <a:p>
            <a:pPr lvl="4"/>
            <a:r>
              <a:rPr lang="en-US" dirty="0" smtClean="0"/>
              <a:t>Will DOE-OHEP consider the same?</a:t>
            </a:r>
          </a:p>
          <a:p>
            <a:pPr lvl="1"/>
            <a:r>
              <a:rPr lang="en-US" dirty="0" smtClean="0"/>
              <a:t>MICE Goals:</a:t>
            </a:r>
          </a:p>
          <a:p>
            <a:pPr lvl="2"/>
            <a:r>
              <a:rPr lang="en-US" dirty="0" smtClean="0"/>
              <a:t>Success is only possible with the demonstration of cooling with RF Reacceleration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  <a:latin typeface="Wingdings 3" charset="2"/>
                <a:cs typeface="Wingdings 3" charset="2"/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That corresponds to Step V and the expedited construction plan</a:t>
            </a:r>
          </a:p>
          <a:p>
            <a:pPr lvl="4"/>
            <a:endParaRPr lang="en-US" dirty="0"/>
          </a:p>
          <a:p>
            <a:pPr lvl="2">
              <a:buNone/>
            </a:pPr>
            <a:endParaRPr lang="en-US" dirty="0">
              <a:solidFill>
                <a:srgbClr val="FF0000"/>
              </a:solidFill>
              <a:latin typeface="Wingdings 3" charset="2"/>
              <a:cs typeface="Wingdings 3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7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842406" y="1456260"/>
            <a:ext cx="1500744" cy="469899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MAP</a:t>
            </a:r>
          </a:p>
          <a:p>
            <a:pPr algn="ctr"/>
            <a:r>
              <a:rPr lang="en-US" dirty="0" smtClean="0"/>
              <a:t>FY14 Final</a:t>
            </a:r>
          </a:p>
          <a:p>
            <a:pPr algn="ctr"/>
            <a:r>
              <a:rPr lang="en-US" dirty="0" smtClean="0"/>
              <a:t>$12.942M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MAP Ramp-Down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9672" y="6172198"/>
            <a:ext cx="8429933" cy="84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19672" y="1086379"/>
            <a:ext cx="4226" cy="5085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 rot="16200000">
            <a:off x="362378" y="5700607"/>
            <a:ext cx="731520" cy="228595"/>
            <a:chOff x="2929467" y="2692398"/>
            <a:chExt cx="914400" cy="228595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16200000">
            <a:off x="362372" y="4980906"/>
            <a:ext cx="731520" cy="228595"/>
            <a:chOff x="2929467" y="2692398"/>
            <a:chExt cx="914400" cy="228595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 rot="16200000">
            <a:off x="362366" y="4261205"/>
            <a:ext cx="731520" cy="228595"/>
            <a:chOff x="2929467" y="2692398"/>
            <a:chExt cx="914400" cy="228595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rot="16200000">
            <a:off x="362360" y="3541504"/>
            <a:ext cx="731520" cy="228595"/>
            <a:chOff x="2929467" y="2692398"/>
            <a:chExt cx="914400" cy="228595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 rot="16200000">
            <a:off x="362354" y="2821803"/>
            <a:ext cx="731520" cy="228595"/>
            <a:chOff x="2929467" y="2692398"/>
            <a:chExt cx="914400" cy="2285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362348" y="2102102"/>
            <a:ext cx="731520" cy="228595"/>
            <a:chOff x="2929467" y="2692398"/>
            <a:chExt cx="914400" cy="22859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378700" y="6071026"/>
            <a:ext cx="1828800" cy="228595"/>
            <a:chOff x="2929467" y="2692398"/>
            <a:chExt cx="914400" cy="228595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968696" y="6071014"/>
            <a:ext cx="1828800" cy="228595"/>
            <a:chOff x="2929467" y="2692398"/>
            <a:chExt cx="914400" cy="228595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1233984" y="6231461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FY14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023141" y="6231467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FY15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818139" y="6231461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FY16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613203" y="6231467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FY17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413218" y="6231467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FY18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8251" y="5271338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$2M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7345" y="4544778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$4M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3271" y="3112241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$8M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-61033" y="2397500"/>
            <a:ext cx="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$10M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-38123" y="1677799"/>
            <a:ext cx="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$12M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7345" y="3825077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$6M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2603499" y="2904066"/>
            <a:ext cx="1587501" cy="32511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MICE/MAP </a:t>
            </a:r>
            <a:r>
              <a:rPr lang="en-US" dirty="0" err="1" smtClean="0"/>
              <a:t>Mgmt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$9.0M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4413250" y="3984342"/>
            <a:ext cx="1574800" cy="21878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MICE/MAP </a:t>
            </a:r>
            <a:r>
              <a:rPr lang="en-US" dirty="0" err="1" smtClean="0"/>
              <a:t>Mgmt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$6.0M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6172201" y="5084233"/>
            <a:ext cx="1587499" cy="10752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MICE/MAP </a:t>
            </a:r>
            <a:r>
              <a:rPr lang="en-US" dirty="0" err="1" smtClean="0"/>
              <a:t>Mgmt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$3.0M</a:t>
            </a:r>
            <a:endParaRPr lang="en-US" dirty="0"/>
          </a:p>
        </p:txBody>
      </p:sp>
      <p:sp>
        <p:nvSpPr>
          <p:cNvPr id="75" name="Pentagon 74"/>
          <p:cNvSpPr/>
          <p:nvPr/>
        </p:nvSpPr>
        <p:spPr>
          <a:xfrm>
            <a:off x="2608171" y="2467018"/>
            <a:ext cx="1706092" cy="437073"/>
          </a:xfrm>
          <a:prstGeom prst="homePlate">
            <a:avLst/>
          </a:prstGeom>
          <a:solidFill>
            <a:schemeClr val="accent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Transfer to MTA in GARD (~$1.25M)</a:t>
            </a:r>
            <a:endParaRPr lang="en-US" sz="1200" dirty="0"/>
          </a:p>
        </p:txBody>
      </p:sp>
      <p:sp>
        <p:nvSpPr>
          <p:cNvPr id="76" name="Pentagon 75"/>
          <p:cNvSpPr/>
          <p:nvPr/>
        </p:nvSpPr>
        <p:spPr>
          <a:xfrm>
            <a:off x="2614515" y="1854183"/>
            <a:ext cx="1735683" cy="607307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Transfer to Advanced Sources in GARD (~$1.75M)</a:t>
            </a:r>
            <a:endParaRPr lang="en-US" sz="1200" dirty="0"/>
          </a:p>
        </p:txBody>
      </p:sp>
      <p:sp>
        <p:nvSpPr>
          <p:cNvPr id="79" name="Pentagon 78"/>
          <p:cNvSpPr/>
          <p:nvPr/>
        </p:nvSpPr>
        <p:spPr>
          <a:xfrm>
            <a:off x="4413250" y="2467018"/>
            <a:ext cx="1809750" cy="604553"/>
          </a:xfrm>
          <a:prstGeom prst="homePlate">
            <a:avLst/>
          </a:prstGeom>
          <a:solidFill>
            <a:schemeClr val="accent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MTA in GARD [Continuation] </a:t>
            </a:r>
            <a:br>
              <a:rPr lang="en-US" sz="1200" dirty="0" smtClean="0"/>
            </a:br>
            <a:r>
              <a:rPr lang="en-US" sz="1200" dirty="0" smtClean="0"/>
              <a:t>(~$1.75M)</a:t>
            </a:r>
            <a:endParaRPr lang="en-US" sz="1200" dirty="0"/>
          </a:p>
        </p:txBody>
      </p:sp>
      <p:sp>
        <p:nvSpPr>
          <p:cNvPr id="80" name="Pentagon 79"/>
          <p:cNvSpPr/>
          <p:nvPr/>
        </p:nvSpPr>
        <p:spPr>
          <a:xfrm>
            <a:off x="4411672" y="1855612"/>
            <a:ext cx="1811328" cy="607307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Advanced Sources in GARD [Continuation] (~$1.75M)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2493870" y="2910820"/>
            <a:ext cx="1790803" cy="385976"/>
          </a:xfrm>
          <a:prstGeom prst="rect">
            <a:avLst/>
          </a:prstGeom>
          <a:noFill/>
          <a:ln w="25400">
            <a:noFill/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MICE 201 MHz Testing in MTA (~$1M)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437073" y="3930051"/>
            <a:ext cx="2614173" cy="150882"/>
          </a:xfrm>
          <a:prstGeom prst="rect">
            <a:avLst/>
          </a:prstGeom>
          <a:noFill/>
          <a:ln w="25400">
            <a:noFill/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en-US" sz="800" dirty="0" smtClean="0"/>
          </a:p>
          <a:p>
            <a:r>
              <a:rPr lang="en-US" sz="1000" dirty="0" smtClean="0">
                <a:solidFill>
                  <a:srgbClr val="4F81BD"/>
                </a:solidFill>
              </a:rPr>
              <a:t>MICE 201 MHz Testing in MTA  (~$0.20M)</a:t>
            </a:r>
            <a:endParaRPr lang="en-US" sz="1000" dirty="0">
              <a:solidFill>
                <a:srgbClr val="4F81BD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350198" y="4149959"/>
            <a:ext cx="2596702" cy="171475"/>
          </a:xfrm>
          <a:prstGeom prst="rect">
            <a:avLst/>
          </a:prstGeom>
          <a:noFill/>
          <a:ln w="25400">
            <a:noFill/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MICE Interaction Physics           (~$0.15M)</a:t>
            </a:r>
            <a:endParaRPr lang="en-US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Right Brace 87"/>
          <p:cNvSpPr/>
          <p:nvPr/>
        </p:nvSpPr>
        <p:spPr>
          <a:xfrm>
            <a:off x="6233970" y="1840460"/>
            <a:ext cx="264197" cy="1231111"/>
          </a:xfrm>
          <a:prstGeom prst="rightBrac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6504516" y="1904999"/>
            <a:ext cx="2073801" cy="111577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Any further funding subject to GARD</a:t>
            </a:r>
            <a:br>
              <a:rPr lang="en-US" sz="1400" dirty="0" smtClean="0"/>
            </a:br>
            <a:r>
              <a:rPr lang="en-US" sz="1400" dirty="0" smtClean="0"/>
              <a:t>proposal process</a:t>
            </a:r>
            <a:endParaRPr lang="en-US" sz="1400" dirty="0"/>
          </a:p>
        </p:txBody>
      </p:sp>
      <p:sp>
        <p:nvSpPr>
          <p:cNvPr id="92" name="Round Single Corner Rectangle 91"/>
          <p:cNvSpPr/>
          <p:nvPr/>
        </p:nvSpPr>
        <p:spPr>
          <a:xfrm>
            <a:off x="2609741" y="1840460"/>
            <a:ext cx="1790803" cy="1063606"/>
          </a:xfrm>
          <a:prstGeom prst="round1Rect">
            <a:avLst/>
          </a:prstGeom>
          <a:noFill/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 Single Corner Rectangle 92"/>
          <p:cNvSpPr/>
          <p:nvPr/>
        </p:nvSpPr>
        <p:spPr>
          <a:xfrm>
            <a:off x="4413250" y="1840460"/>
            <a:ext cx="1820720" cy="1231111"/>
          </a:xfrm>
          <a:prstGeom prst="round1Rect">
            <a:avLst/>
          </a:prstGeom>
          <a:noFill/>
          <a:ln w="25400">
            <a:solidFill>
              <a:schemeClr val="accent4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/>
          <p:cNvCxnSpPr>
            <a:stCxn id="99" idx="2"/>
            <a:endCxn id="92" idx="0"/>
          </p:cNvCxnSpPr>
          <p:nvPr/>
        </p:nvCxnSpPr>
        <p:spPr>
          <a:xfrm>
            <a:off x="2742102" y="1456266"/>
            <a:ext cx="763041" cy="384194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3" idx="0"/>
          </p:cNvCxnSpPr>
          <p:nvPr/>
        </p:nvCxnSpPr>
        <p:spPr>
          <a:xfrm flipH="1">
            <a:off x="5323610" y="1456266"/>
            <a:ext cx="428032" cy="384194"/>
          </a:xfrm>
          <a:prstGeom prst="straightConnector1">
            <a:avLst/>
          </a:prstGeom>
          <a:ln w="63500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1083659" y="762006"/>
            <a:ext cx="3316885" cy="69426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4"/>
                </a:solidFill>
              </a:rPr>
              <a:t>Proposals for GARD activities:  Must be strongly endorsed by August DOE review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323610" y="992218"/>
            <a:ext cx="3820390" cy="54712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4"/>
                </a:solidFill>
              </a:rPr>
              <a:t>Proposals for GARD Activities:  Must be endorsed by Accelerator R&amp;D Sub-panel</a:t>
            </a:r>
            <a:endParaRPr lang="en-US" sz="1400" dirty="0">
              <a:solidFill>
                <a:schemeClr val="accent4"/>
              </a:solidFill>
            </a:endParaRPr>
          </a:p>
        </p:txBody>
      </p:sp>
      <p:cxnSp>
        <p:nvCxnSpPr>
          <p:cNvPr id="78" name="Straight Connector 77"/>
          <p:cNvCxnSpPr>
            <a:stCxn id="68" idx="3"/>
          </p:cNvCxnSpPr>
          <p:nvPr/>
        </p:nvCxnSpPr>
        <p:spPr>
          <a:xfrm flipV="1">
            <a:off x="723962" y="1840460"/>
            <a:ext cx="3590300" cy="22005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84252" y="1401570"/>
            <a:ext cx="1275146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/>
              <a:t>FY15 PBR</a:t>
            </a:r>
            <a:br>
              <a:rPr lang="en-US" dirty="0" smtClean="0"/>
            </a:br>
            <a:r>
              <a:rPr lang="en-US" dirty="0" smtClean="0"/>
              <a:t>Level</a:t>
            </a:r>
            <a:endParaRPr lang="en-US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723880" y="6062131"/>
            <a:ext cx="0" cy="2201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11" idx="1"/>
          </p:cNvCxnSpPr>
          <p:nvPr/>
        </p:nvCxnSpPr>
        <p:spPr>
          <a:xfrm flipH="1">
            <a:off x="3810000" y="1673953"/>
            <a:ext cx="274252" cy="1665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583702" y="6071032"/>
            <a:ext cx="1828800" cy="228595"/>
            <a:chOff x="2929467" y="2692398"/>
            <a:chExt cx="914400" cy="228595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5173698" y="6071020"/>
            <a:ext cx="1828800" cy="228595"/>
            <a:chOff x="2929467" y="2692398"/>
            <a:chExt cx="914400" cy="228595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2929467" y="2802467"/>
              <a:ext cx="91440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2937928" y="2692398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835424" y="2700859"/>
              <a:ext cx="0" cy="22013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Left Brace 2"/>
          <p:cNvSpPr/>
          <p:nvPr/>
        </p:nvSpPr>
        <p:spPr>
          <a:xfrm>
            <a:off x="2451101" y="2910820"/>
            <a:ext cx="152398" cy="379222"/>
          </a:xfrm>
          <a:prstGeom prst="leftBrace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520950" y="3315442"/>
            <a:ext cx="2419350" cy="291358"/>
          </a:xfrm>
          <a:prstGeom prst="rect">
            <a:avLst/>
          </a:prstGeom>
          <a:noFill/>
          <a:ln w="25400">
            <a:noFill/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MICE Interaction Physics    </a:t>
            </a:r>
            <a:b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(~$0.5M)</a:t>
            </a:r>
            <a:endParaRPr lang="en-US" sz="8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Elbow Connector 5"/>
          <p:cNvCxnSpPr>
            <a:stCxn id="87" idx="1"/>
            <a:endCxn id="76" idx="1"/>
          </p:cNvCxnSpPr>
          <p:nvPr/>
        </p:nvCxnSpPr>
        <p:spPr>
          <a:xfrm rot="10800000" flipH="1">
            <a:off x="2438401" y="2157838"/>
            <a:ext cx="176114" cy="1234765"/>
          </a:xfrm>
          <a:prstGeom prst="bentConnector3">
            <a:avLst>
              <a:gd name="adj1" fmla="val -43267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3" idx="1"/>
            <a:endCxn id="75" idx="1"/>
          </p:cNvCxnSpPr>
          <p:nvPr/>
        </p:nvCxnSpPr>
        <p:spPr>
          <a:xfrm rot="10800000" flipH="1">
            <a:off x="2451101" y="2685555"/>
            <a:ext cx="157070" cy="414876"/>
          </a:xfrm>
          <a:prstGeom prst="bentConnector3">
            <a:avLst>
              <a:gd name="adj1" fmla="val -28299"/>
            </a:avLst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571750" y="3290042"/>
            <a:ext cx="1638300" cy="0"/>
          </a:xfrm>
          <a:prstGeom prst="line">
            <a:avLst/>
          </a:prstGeom>
          <a:ln>
            <a:prstDash val="sys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571750" y="3493242"/>
            <a:ext cx="16383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sys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Left Brace 106"/>
          <p:cNvSpPr/>
          <p:nvPr/>
        </p:nvSpPr>
        <p:spPr>
          <a:xfrm>
            <a:off x="4246573" y="4156308"/>
            <a:ext cx="165099" cy="157821"/>
          </a:xfrm>
          <a:prstGeom prst="leftBrace">
            <a:avLst>
              <a:gd name="adj1" fmla="val 27564"/>
              <a:gd name="adj2" fmla="val 50000"/>
            </a:avLst>
          </a:prstGeom>
          <a:ln>
            <a:solidFill>
              <a:schemeClr val="accent6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Left Brace 119"/>
          <p:cNvSpPr/>
          <p:nvPr/>
        </p:nvSpPr>
        <p:spPr>
          <a:xfrm>
            <a:off x="4259273" y="3991208"/>
            <a:ext cx="165099" cy="157821"/>
          </a:xfrm>
          <a:prstGeom prst="leftBrace">
            <a:avLst>
              <a:gd name="adj1" fmla="val 27564"/>
              <a:gd name="adj2" fmla="val 50000"/>
            </a:avLst>
          </a:prstGeom>
          <a:ln>
            <a:solidFill>
              <a:schemeClr val="accent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Left Brace 86"/>
          <p:cNvSpPr/>
          <p:nvPr/>
        </p:nvSpPr>
        <p:spPr>
          <a:xfrm>
            <a:off x="2438401" y="3291962"/>
            <a:ext cx="165099" cy="201280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Elbow Connector 107"/>
          <p:cNvCxnSpPr>
            <a:stCxn id="107" idx="1"/>
            <a:endCxn id="80" idx="1"/>
          </p:cNvCxnSpPr>
          <p:nvPr/>
        </p:nvCxnSpPr>
        <p:spPr>
          <a:xfrm rot="10800000" flipH="1">
            <a:off x="4246572" y="2159267"/>
            <a:ext cx="165099" cy="2075953"/>
          </a:xfrm>
          <a:prstGeom prst="bentConnector3">
            <a:avLst>
              <a:gd name="adj1" fmla="val -15384"/>
            </a:avLst>
          </a:prstGeom>
          <a:ln>
            <a:solidFill>
              <a:schemeClr val="accent6">
                <a:lumMod val="7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120" idx="1"/>
            <a:endCxn id="79" idx="1"/>
          </p:cNvCxnSpPr>
          <p:nvPr/>
        </p:nvCxnSpPr>
        <p:spPr>
          <a:xfrm rot="10800000" flipH="1">
            <a:off x="4259272" y="2769295"/>
            <a:ext cx="153977" cy="1300824"/>
          </a:xfrm>
          <a:prstGeom prst="bentConnector3">
            <a:avLst>
              <a:gd name="adj1" fmla="val -4124"/>
            </a:avLst>
          </a:prstGeom>
          <a:ln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4424372" y="4149029"/>
            <a:ext cx="1563678" cy="930"/>
          </a:xfrm>
          <a:prstGeom prst="line">
            <a:avLst/>
          </a:prstGeom>
          <a:ln>
            <a:prstDash val="sys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4400544" y="4314129"/>
            <a:ext cx="1587506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prstDash val="sysDash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1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Proposal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MICE</a:t>
            </a:r>
          </a:p>
          <a:p>
            <a:pPr lvl="1"/>
            <a:r>
              <a:rPr lang="en-US" dirty="0" smtClean="0"/>
              <a:t>Alan </a:t>
            </a:r>
            <a:r>
              <a:rPr lang="en-US" dirty="0" err="1" smtClean="0"/>
              <a:t>Bross</a:t>
            </a:r>
            <a:r>
              <a:rPr lang="en-US" dirty="0" smtClean="0"/>
              <a:t> (FNAL) &amp; Dan Kaplan (IIT) are the proposal leaders</a:t>
            </a:r>
          </a:p>
          <a:p>
            <a:r>
              <a:rPr lang="en-US" dirty="0" smtClean="0"/>
              <a:t>Advanced Sources</a:t>
            </a:r>
          </a:p>
          <a:p>
            <a:pPr lvl="1"/>
            <a:r>
              <a:rPr lang="en-US" dirty="0"/>
              <a:t>Jean-Pierre </a:t>
            </a:r>
            <a:r>
              <a:rPr lang="en-US" dirty="0" err="1"/>
              <a:t>Delahaye</a:t>
            </a:r>
            <a:r>
              <a:rPr lang="en-US" dirty="0"/>
              <a:t> (SLAC) </a:t>
            </a:r>
            <a:r>
              <a:rPr lang="en-US" dirty="0" smtClean="0"/>
              <a:t>&amp; Rob </a:t>
            </a:r>
            <a:r>
              <a:rPr lang="en-US" dirty="0" err="1" smtClean="0"/>
              <a:t>Ryne</a:t>
            </a:r>
            <a:r>
              <a:rPr lang="en-US" dirty="0" smtClean="0"/>
              <a:t> (LBNL) are the proposal leads</a:t>
            </a:r>
          </a:p>
          <a:p>
            <a:r>
              <a:rPr lang="en-US" dirty="0" err="1" smtClean="0"/>
              <a:t>MuCool</a:t>
            </a:r>
            <a:r>
              <a:rPr lang="en-US" dirty="0" smtClean="0"/>
              <a:t> Test Area</a:t>
            </a:r>
          </a:p>
          <a:p>
            <a:pPr lvl="1"/>
            <a:r>
              <a:rPr lang="en-US" dirty="0"/>
              <a:t>Daniel Bowring (FNAL</a:t>
            </a:r>
            <a:r>
              <a:rPr lang="en-US" dirty="0" smtClean="0"/>
              <a:t>), </a:t>
            </a:r>
            <a:r>
              <a:rPr lang="en-US" dirty="0" err="1" smtClean="0"/>
              <a:t>Derun</a:t>
            </a:r>
            <a:r>
              <a:rPr lang="en-US" dirty="0" smtClean="0"/>
              <a:t> Li (LBNL), </a:t>
            </a:r>
            <a:r>
              <a:rPr lang="en-US" dirty="0" err="1"/>
              <a:t>Yagmur</a:t>
            </a:r>
            <a:r>
              <a:rPr lang="en-US" dirty="0"/>
              <a:t> Torun (IIT</a:t>
            </a:r>
            <a:r>
              <a:rPr lang="en-US" dirty="0" smtClean="0"/>
              <a:t>), &amp; </a:t>
            </a:r>
            <a:r>
              <a:rPr lang="en-US" dirty="0" err="1" smtClean="0"/>
              <a:t>Katsuya</a:t>
            </a:r>
            <a:r>
              <a:rPr lang="en-US" dirty="0" smtClean="0"/>
              <a:t> </a:t>
            </a:r>
            <a:r>
              <a:rPr lang="en-US" dirty="0" err="1" smtClean="0"/>
              <a:t>Yonehara</a:t>
            </a:r>
            <a:r>
              <a:rPr lang="en-US" dirty="0"/>
              <a:t> </a:t>
            </a:r>
            <a:r>
              <a:rPr lang="en-US" dirty="0" smtClean="0"/>
              <a:t>(FNAL) are the proposal leads</a:t>
            </a:r>
          </a:p>
          <a:p>
            <a:pPr lvl="1"/>
            <a:r>
              <a:rPr lang="en-US" dirty="0" smtClean="0"/>
              <a:t>With support from Alan </a:t>
            </a:r>
            <a:r>
              <a:rPr lang="en-US" dirty="0" err="1" smtClean="0"/>
              <a:t>Bross</a:t>
            </a:r>
            <a:r>
              <a:rPr lang="en-US" dirty="0" smtClean="0"/>
              <a:t> (FNAL)</a:t>
            </a:r>
          </a:p>
          <a:p>
            <a:r>
              <a:rPr lang="en-US" dirty="0" smtClean="0"/>
              <a:t>All activities are supported by MAP Management</a:t>
            </a:r>
          </a:p>
          <a:p>
            <a:pPr lvl="1"/>
            <a:r>
              <a:rPr lang="en-US" dirty="0" smtClean="0"/>
              <a:t>Myself and the PMO under Peter </a:t>
            </a:r>
            <a:r>
              <a:rPr lang="en-US" dirty="0" err="1" smtClean="0"/>
              <a:t>Garbincius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2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Construction/Facility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544"/>
            <a:ext cx="9143999" cy="585205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/>
              <a:t>D</a:t>
            </a:r>
            <a:r>
              <a:rPr lang="en-US" dirty="0" smtClean="0"/>
              <a:t>etailed </a:t>
            </a:r>
            <a:r>
              <a:rPr lang="en-US" dirty="0"/>
              <a:t>manpower estimates </a:t>
            </a:r>
            <a:r>
              <a:rPr lang="en-US" dirty="0" smtClean="0"/>
              <a:t>available </a:t>
            </a:r>
            <a:r>
              <a:rPr lang="en-US" dirty="0"/>
              <a:t>in the MICE resource loaded </a:t>
            </a:r>
            <a:r>
              <a:rPr lang="en-US" dirty="0" smtClean="0"/>
              <a:t>schedule: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sz="2600" dirty="0">
                <a:solidFill>
                  <a:srgbClr val="008000"/>
                </a:solidFill>
              </a:rPr>
              <a:t>FNAL/LBNL [FY15]: </a:t>
            </a:r>
            <a:br>
              <a:rPr lang="en-US" sz="2600" dirty="0">
                <a:solidFill>
                  <a:srgbClr val="008000"/>
                </a:solidFill>
              </a:rPr>
            </a:br>
            <a:r>
              <a:rPr lang="en-US" sz="2600" dirty="0">
                <a:solidFill>
                  <a:srgbClr val="008000"/>
                </a:solidFill>
              </a:rPr>
              <a:t>Support for MICE Step IV magnet commissioning </a:t>
            </a:r>
            <a:r>
              <a:rPr lang="en-US" sz="2600" dirty="0" smtClean="0">
                <a:solidFill>
                  <a:srgbClr val="008000"/>
                </a:solidFill>
              </a:rPr>
              <a:t>activities</a:t>
            </a:r>
          </a:p>
          <a:p>
            <a:pPr lvl="1">
              <a:lnSpc>
                <a:spcPct val="110000"/>
              </a:lnSpc>
            </a:pPr>
            <a:endParaRPr lang="en-US" sz="1600" dirty="0">
              <a:solidFill>
                <a:srgbClr val="008000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sz="2600" dirty="0">
                <a:solidFill>
                  <a:srgbClr val="008000"/>
                </a:solidFill>
              </a:rPr>
              <a:t>BNL   [FY15]: </a:t>
            </a:r>
            <a:br>
              <a:rPr lang="en-US" sz="2600" dirty="0">
                <a:solidFill>
                  <a:srgbClr val="008000"/>
                </a:solidFill>
              </a:rPr>
            </a:br>
            <a:r>
              <a:rPr lang="en-US" sz="2600" dirty="0">
                <a:solidFill>
                  <a:srgbClr val="008000"/>
                </a:solidFill>
              </a:rPr>
              <a:t>Support for completion of MICE Step IV Partial Return Yoke (PRY) fabrication, delivery and installation at </a:t>
            </a:r>
            <a:r>
              <a:rPr lang="en-US" sz="2600" dirty="0" smtClean="0">
                <a:solidFill>
                  <a:srgbClr val="008000"/>
                </a:solidFill>
              </a:rPr>
              <a:t>RAL</a:t>
            </a:r>
          </a:p>
          <a:p>
            <a:pPr lvl="1">
              <a:lnSpc>
                <a:spcPct val="110000"/>
              </a:lnSpc>
            </a:pPr>
            <a:endParaRPr lang="en-US" sz="1600" dirty="0"/>
          </a:p>
          <a:p>
            <a:pPr lvl="1">
              <a:lnSpc>
                <a:spcPct val="110000"/>
              </a:lnSpc>
            </a:pPr>
            <a:r>
              <a:rPr lang="en-US" sz="2600" dirty="0"/>
              <a:t>FNAL/LBNL [FY15-16]: </a:t>
            </a:r>
            <a:br>
              <a:rPr lang="en-US" sz="2600" dirty="0"/>
            </a:br>
            <a:r>
              <a:rPr lang="en-US" sz="2600" dirty="0"/>
              <a:t>Support for Coupling Coil Magnet (CCM) </a:t>
            </a:r>
            <a:r>
              <a:rPr lang="en-US" sz="2600" dirty="0" err="1"/>
              <a:t>cryostating</a:t>
            </a:r>
            <a:r>
              <a:rPr lang="en-US" sz="2600" dirty="0"/>
              <a:t> and testing (Step V</a:t>
            </a:r>
            <a:r>
              <a:rPr lang="en-US" sz="2600" dirty="0" smtClean="0"/>
              <a:t>)</a:t>
            </a:r>
          </a:p>
          <a:p>
            <a:pPr lvl="1">
              <a:lnSpc>
                <a:spcPct val="110000"/>
              </a:lnSpc>
            </a:pPr>
            <a:endParaRPr lang="en-US" sz="1600" dirty="0"/>
          </a:p>
          <a:p>
            <a:pPr lvl="1">
              <a:lnSpc>
                <a:spcPct val="110000"/>
              </a:lnSpc>
            </a:pPr>
            <a:r>
              <a:rPr lang="en-US" sz="2600" dirty="0">
                <a:solidFill>
                  <a:schemeClr val="accent2"/>
                </a:solidFill>
              </a:rPr>
              <a:t>FNAL/IIT [FY15-16]: </a:t>
            </a:r>
            <a:br>
              <a:rPr lang="en-US" sz="2600" dirty="0">
                <a:solidFill>
                  <a:schemeClr val="accent2"/>
                </a:solidFill>
              </a:rPr>
            </a:br>
            <a:r>
              <a:rPr lang="en-US" sz="2600" dirty="0">
                <a:solidFill>
                  <a:schemeClr val="accent2"/>
                </a:solidFill>
              </a:rPr>
              <a:t>Support to continue operation of the MTA facility for at least 18 months starting in FY15 is required to enable MICE Step V.</a:t>
            </a:r>
          </a:p>
          <a:p>
            <a:pPr lvl="1">
              <a:lnSpc>
                <a:spcPct val="110000"/>
              </a:lnSpc>
            </a:pPr>
            <a:endParaRPr lang="en-US" sz="1800" dirty="0" smtClean="0"/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LBNL</a:t>
            </a:r>
            <a:r>
              <a:rPr lang="en-US" sz="2600" dirty="0"/>
              <a:t>/FNAL [FY15-17]: </a:t>
            </a:r>
            <a:br>
              <a:rPr lang="en-US" sz="2600" dirty="0"/>
            </a:br>
            <a:r>
              <a:rPr lang="en-US" sz="2600" dirty="0"/>
              <a:t>Support for RF component completion and RFCC assembly and testing (Step V</a:t>
            </a:r>
            <a:r>
              <a:rPr lang="en-US" sz="2600" dirty="0" smtClean="0"/>
              <a:t>)</a:t>
            </a:r>
          </a:p>
          <a:p>
            <a:pPr lvl="1">
              <a:lnSpc>
                <a:spcPct val="110000"/>
              </a:lnSpc>
            </a:pPr>
            <a:endParaRPr lang="en-US" sz="1600" dirty="0"/>
          </a:p>
          <a:p>
            <a:pPr lvl="1">
              <a:lnSpc>
                <a:spcPct val="110000"/>
              </a:lnSpc>
            </a:pPr>
            <a:r>
              <a:rPr lang="en-US" sz="2600" dirty="0"/>
              <a:t>BNL   [FY15-17]: </a:t>
            </a:r>
            <a:br>
              <a:rPr lang="en-US" sz="2600" dirty="0"/>
            </a:br>
            <a:r>
              <a:rPr lang="en-US" sz="2600" dirty="0"/>
              <a:t>Support for MICE Step V Partial Return Yoke (PRY) design and fabrication (FY15-16) and installation (FY17</a:t>
            </a:r>
            <a:r>
              <a:rPr lang="en-US" sz="2600" dirty="0" smtClean="0"/>
              <a:t>)</a:t>
            </a:r>
            <a:endParaRPr lang="en-US" sz="2600" dirty="0"/>
          </a:p>
          <a:p>
            <a:pPr lvl="1">
              <a:lnSpc>
                <a:spcPct val="110000"/>
              </a:lnSpc>
            </a:pPr>
            <a:endParaRPr lang="en-US" sz="1600" dirty="0"/>
          </a:p>
          <a:p>
            <a:pPr lvl="1">
              <a:lnSpc>
                <a:spcPct val="110000"/>
              </a:lnSpc>
            </a:pPr>
            <a:r>
              <a:rPr lang="en-US" sz="2600" dirty="0"/>
              <a:t>LBNL/FNAL:  [FY17]:  support for MICE Step V magnet and RF commissioning activities (budgeted for FY17, but potentially carrying over into early FY18)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31,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Palmer | MAP IB Briefing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07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014_DO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2014_DOE_Review_Template.potx</Template>
  <TotalTime>6906</TotalTime>
  <Words>1300</Words>
  <Application>Microsoft Macintosh PowerPoint</Application>
  <PresentationFormat>On-screen Show (4:3)</PresentationFormat>
  <Paragraphs>168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2014_DOE_Review_Template</vt:lpstr>
      <vt:lpstr>Briefing to the  MAP Institutional Board</vt:lpstr>
      <vt:lpstr>The Proposal I</vt:lpstr>
      <vt:lpstr>The Proposal II</vt:lpstr>
      <vt:lpstr>The Proposal III</vt:lpstr>
      <vt:lpstr>The Proposal IV</vt:lpstr>
      <vt:lpstr>The Proposal V</vt:lpstr>
      <vt:lpstr>The MAP Ramp-Down</vt:lpstr>
      <vt:lpstr>The Proposal Leaders</vt:lpstr>
      <vt:lpstr>Critical Construction/Facility Support</vt:lpstr>
      <vt:lpstr>IB Comments</vt:lpstr>
      <vt:lpstr>Conclusion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Mark Palmer</cp:lastModifiedBy>
  <cp:revision>35</cp:revision>
  <dcterms:created xsi:type="dcterms:W3CDTF">2012-06-15T14:46:19Z</dcterms:created>
  <dcterms:modified xsi:type="dcterms:W3CDTF">2014-07-31T14:53:42Z</dcterms:modified>
</cp:coreProperties>
</file>