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3" r:id="rId2"/>
  </p:sldMasterIdLst>
  <p:notesMasterIdLst>
    <p:notesMasterId r:id="rId63"/>
  </p:notesMasterIdLst>
  <p:handoutMasterIdLst>
    <p:handoutMasterId r:id="rId64"/>
  </p:handoutMasterIdLst>
  <p:sldIdLst>
    <p:sldId id="256" r:id="rId3"/>
    <p:sldId id="260" r:id="rId4"/>
    <p:sldId id="292" r:id="rId5"/>
    <p:sldId id="261" r:id="rId6"/>
    <p:sldId id="284" r:id="rId7"/>
    <p:sldId id="297" r:id="rId8"/>
    <p:sldId id="321" r:id="rId9"/>
    <p:sldId id="322" r:id="rId10"/>
    <p:sldId id="323" r:id="rId11"/>
    <p:sldId id="326" r:id="rId12"/>
    <p:sldId id="327" r:id="rId13"/>
    <p:sldId id="306" r:id="rId14"/>
    <p:sldId id="305" r:id="rId15"/>
    <p:sldId id="328" r:id="rId16"/>
    <p:sldId id="329" r:id="rId17"/>
    <p:sldId id="330" r:id="rId18"/>
    <p:sldId id="331" r:id="rId19"/>
    <p:sldId id="291" r:id="rId20"/>
    <p:sldId id="311" r:id="rId21"/>
    <p:sldId id="312" r:id="rId22"/>
    <p:sldId id="313" r:id="rId23"/>
    <p:sldId id="314" r:id="rId24"/>
    <p:sldId id="315" r:id="rId25"/>
    <p:sldId id="316" r:id="rId26"/>
    <p:sldId id="333" r:id="rId27"/>
    <p:sldId id="345" r:id="rId28"/>
    <p:sldId id="334" r:id="rId29"/>
    <p:sldId id="335" r:id="rId30"/>
    <p:sldId id="336" r:id="rId31"/>
    <p:sldId id="337" r:id="rId32"/>
    <p:sldId id="338" r:id="rId33"/>
    <p:sldId id="339" r:id="rId34"/>
    <p:sldId id="340" r:id="rId35"/>
    <p:sldId id="341" r:id="rId36"/>
    <p:sldId id="342" r:id="rId37"/>
    <p:sldId id="343" r:id="rId38"/>
    <p:sldId id="344" r:id="rId39"/>
    <p:sldId id="319" r:id="rId40"/>
    <p:sldId id="298" r:id="rId41"/>
    <p:sldId id="300" r:id="rId42"/>
    <p:sldId id="320" r:id="rId43"/>
    <p:sldId id="285" r:id="rId44"/>
    <p:sldId id="264" r:id="rId45"/>
    <p:sldId id="276" r:id="rId46"/>
    <p:sldId id="309" r:id="rId47"/>
    <p:sldId id="308" r:id="rId48"/>
    <p:sldId id="346" r:id="rId49"/>
    <p:sldId id="304" r:id="rId50"/>
    <p:sldId id="265" r:id="rId51"/>
    <p:sldId id="303" r:id="rId52"/>
    <p:sldId id="293" r:id="rId53"/>
    <p:sldId id="296" r:id="rId54"/>
    <p:sldId id="294" r:id="rId55"/>
    <p:sldId id="324" r:id="rId56"/>
    <p:sldId id="281" r:id="rId57"/>
    <p:sldId id="286" r:id="rId58"/>
    <p:sldId id="277" r:id="rId59"/>
    <p:sldId id="318" r:id="rId60"/>
    <p:sldId id="278" r:id="rId61"/>
    <p:sldId id="283" r:id="rId62"/>
  </p:sldIdLst>
  <p:sldSz cx="9144000" cy="6858000" type="screen4x3"/>
  <p:notesSz cx="987266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282"/>
    <a:srgbClr val="0B387C"/>
    <a:srgbClr val="0055A0"/>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94619" autoAdjust="0"/>
  </p:normalViewPr>
  <p:slideViewPr>
    <p:cSldViewPr snapToGrid="0" snapToObjects="1">
      <p:cViewPr varScale="1">
        <p:scale>
          <a:sx n="74" d="100"/>
          <a:sy n="74" d="100"/>
        </p:scale>
        <p:origin x="-104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val>
            <c:numRef>
              <c:f>Modes!$B$2:$B$51</c:f>
              <c:numCache>
                <c:formatCode>General</c:formatCode>
                <c:ptCount val="50"/>
                <c:pt idx="0">
                  <c:v>59.776000000000003</c:v>
                </c:pt>
                <c:pt idx="1">
                  <c:v>59.79</c:v>
                </c:pt>
                <c:pt idx="2">
                  <c:v>60.524000000000001</c:v>
                </c:pt>
                <c:pt idx="3">
                  <c:v>60.537999999999997</c:v>
                </c:pt>
                <c:pt idx="4">
                  <c:v>61.246000000000002</c:v>
                </c:pt>
                <c:pt idx="5">
                  <c:v>61.252000000000002</c:v>
                </c:pt>
                <c:pt idx="6">
                  <c:v>61.276000000000003</c:v>
                </c:pt>
                <c:pt idx="7">
                  <c:v>61.284999999999997</c:v>
                </c:pt>
                <c:pt idx="8">
                  <c:v>62.515999999999998</c:v>
                </c:pt>
                <c:pt idx="9">
                  <c:v>62.521999999999998</c:v>
                </c:pt>
                <c:pt idx="10">
                  <c:v>62.552</c:v>
                </c:pt>
                <c:pt idx="11">
                  <c:v>62.56</c:v>
                </c:pt>
                <c:pt idx="12">
                  <c:v>62.789000000000001</c:v>
                </c:pt>
                <c:pt idx="13">
                  <c:v>62.790999999999997</c:v>
                </c:pt>
                <c:pt idx="14">
                  <c:v>62.795000000000002</c:v>
                </c:pt>
                <c:pt idx="15">
                  <c:v>62.796999999999997</c:v>
                </c:pt>
                <c:pt idx="16">
                  <c:v>63.113</c:v>
                </c:pt>
                <c:pt idx="17">
                  <c:v>63.116999999999997</c:v>
                </c:pt>
                <c:pt idx="18">
                  <c:v>63.139000000000003</c:v>
                </c:pt>
                <c:pt idx="19">
                  <c:v>63.146000000000001</c:v>
                </c:pt>
                <c:pt idx="20">
                  <c:v>63.225999999999999</c:v>
                </c:pt>
                <c:pt idx="21">
                  <c:v>63.256999999999998</c:v>
                </c:pt>
                <c:pt idx="22">
                  <c:v>63.392000000000003</c:v>
                </c:pt>
                <c:pt idx="23">
                  <c:v>63.396000000000001</c:v>
                </c:pt>
                <c:pt idx="24">
                  <c:v>63.417999999999999</c:v>
                </c:pt>
                <c:pt idx="25">
                  <c:v>63.424999999999997</c:v>
                </c:pt>
                <c:pt idx="26">
                  <c:v>63.631</c:v>
                </c:pt>
                <c:pt idx="27">
                  <c:v>63.633000000000003</c:v>
                </c:pt>
                <c:pt idx="28">
                  <c:v>63.639000000000003</c:v>
                </c:pt>
                <c:pt idx="29">
                  <c:v>63.642000000000003</c:v>
                </c:pt>
                <c:pt idx="30">
                  <c:v>64.084999999999994</c:v>
                </c:pt>
                <c:pt idx="31">
                  <c:v>64.116</c:v>
                </c:pt>
                <c:pt idx="32">
                  <c:v>69.465999999999994</c:v>
                </c:pt>
                <c:pt idx="33">
                  <c:v>69.488</c:v>
                </c:pt>
                <c:pt idx="34">
                  <c:v>69.495999999999995</c:v>
                </c:pt>
                <c:pt idx="35">
                  <c:v>69.513999999999996</c:v>
                </c:pt>
                <c:pt idx="36">
                  <c:v>93.403999999999996</c:v>
                </c:pt>
                <c:pt idx="37">
                  <c:v>94.277000000000001</c:v>
                </c:pt>
                <c:pt idx="38">
                  <c:v>97.313999999999993</c:v>
                </c:pt>
                <c:pt idx="39">
                  <c:v>100.12</c:v>
                </c:pt>
                <c:pt idx="40">
                  <c:v>117.47</c:v>
                </c:pt>
                <c:pt idx="41">
                  <c:v>117.72</c:v>
                </c:pt>
                <c:pt idx="42">
                  <c:v>119.69</c:v>
                </c:pt>
                <c:pt idx="43">
                  <c:v>119.71</c:v>
                </c:pt>
                <c:pt idx="44">
                  <c:v>121.18</c:v>
                </c:pt>
                <c:pt idx="45">
                  <c:v>121.2</c:v>
                </c:pt>
                <c:pt idx="46">
                  <c:v>122.59</c:v>
                </c:pt>
                <c:pt idx="47">
                  <c:v>122.6</c:v>
                </c:pt>
                <c:pt idx="48">
                  <c:v>122.65</c:v>
                </c:pt>
                <c:pt idx="49">
                  <c:v>122.66</c:v>
                </c:pt>
              </c:numCache>
            </c:numRef>
          </c:val>
        </c:ser>
        <c:dLbls>
          <c:showLegendKey val="0"/>
          <c:showVal val="0"/>
          <c:showCatName val="0"/>
          <c:showSerName val="0"/>
          <c:showPercent val="0"/>
          <c:showBubbleSize val="0"/>
        </c:dLbls>
        <c:gapWidth val="300"/>
        <c:axId val="21787776"/>
        <c:axId val="21789696"/>
      </c:barChart>
      <c:catAx>
        <c:axId val="21787776"/>
        <c:scaling>
          <c:orientation val="minMax"/>
        </c:scaling>
        <c:delete val="0"/>
        <c:axPos val="b"/>
        <c:title>
          <c:tx>
            <c:rich>
              <a:bodyPr/>
              <a:lstStyle/>
              <a:p>
                <a:pPr>
                  <a:defRPr/>
                </a:pPr>
                <a:r>
                  <a:rPr lang="fr-FR"/>
                  <a:t>Mode Nr.</a:t>
                </a:r>
              </a:p>
            </c:rich>
          </c:tx>
          <c:layout/>
          <c:overlay val="0"/>
        </c:title>
        <c:majorTickMark val="none"/>
        <c:minorTickMark val="none"/>
        <c:tickLblPos val="nextTo"/>
        <c:crossAx val="21789696"/>
        <c:crosses val="autoZero"/>
        <c:auto val="1"/>
        <c:lblAlgn val="ctr"/>
        <c:lblOffset val="100"/>
        <c:noMultiLvlLbl val="0"/>
      </c:catAx>
      <c:valAx>
        <c:axId val="21789696"/>
        <c:scaling>
          <c:orientation val="minMax"/>
        </c:scaling>
        <c:delete val="0"/>
        <c:axPos val="l"/>
        <c:majorGridlines/>
        <c:minorGridlines/>
        <c:title>
          <c:tx>
            <c:rich>
              <a:bodyPr/>
              <a:lstStyle/>
              <a:p>
                <a:pPr>
                  <a:defRPr/>
                </a:pPr>
                <a:r>
                  <a:rPr lang="fr-FR"/>
                  <a:t>Frequency (Hz)</a:t>
                </a:r>
              </a:p>
            </c:rich>
          </c:tx>
          <c:layout/>
          <c:overlay val="0"/>
        </c:title>
        <c:numFmt formatCode="General" sourceLinked="1"/>
        <c:majorTickMark val="out"/>
        <c:minorTickMark val="none"/>
        <c:tickLblPos val="nextTo"/>
        <c:crossAx val="21787776"/>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39884"/>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5592224" y="0"/>
            <a:ext cx="4278154" cy="339884"/>
          </a:xfrm>
          <a:prstGeom prst="rect">
            <a:avLst/>
          </a:prstGeom>
        </p:spPr>
        <p:txBody>
          <a:bodyPr vert="horz" lIns="91440" tIns="45720" rIns="91440" bIns="45720" rtlCol="0"/>
          <a:lstStyle>
            <a:lvl1pPr algn="r">
              <a:defRPr sz="1200"/>
            </a:lvl1pPr>
          </a:lstStyle>
          <a:p>
            <a:fld id="{67C4BC54-B74F-4BA2-977F-E34A5C27C7AB}" type="datetimeFigureOut">
              <a:rPr lang="fr-FR" smtClean="0"/>
              <a:t>25/09/2014</a:t>
            </a:fld>
            <a:endParaRPr lang="fr-FR"/>
          </a:p>
        </p:txBody>
      </p:sp>
      <p:sp>
        <p:nvSpPr>
          <p:cNvPr id="4" name="Footer Placeholder 3"/>
          <p:cNvSpPr>
            <a:spLocks noGrp="1"/>
          </p:cNvSpPr>
          <p:nvPr>
            <p:ph type="ftr" sz="quarter" idx="2"/>
          </p:nvPr>
        </p:nvSpPr>
        <p:spPr>
          <a:xfrm>
            <a:off x="0" y="6456612"/>
            <a:ext cx="4278154" cy="339884"/>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5592224" y="6456612"/>
            <a:ext cx="4278154" cy="339884"/>
          </a:xfrm>
          <a:prstGeom prst="rect">
            <a:avLst/>
          </a:prstGeom>
        </p:spPr>
        <p:txBody>
          <a:bodyPr vert="horz" lIns="91440" tIns="45720" rIns="91440" bIns="45720" rtlCol="0" anchor="b"/>
          <a:lstStyle>
            <a:lvl1pPr algn="r">
              <a:defRPr sz="1200"/>
            </a:lvl1pPr>
          </a:lstStyle>
          <a:p>
            <a:fld id="{8A456EBC-B0D9-4419-949E-55635E0DF1B8}" type="slidenum">
              <a:rPr lang="fr-FR" smtClean="0"/>
              <a:t>‹#›</a:t>
            </a:fld>
            <a:endParaRPr lang="fr-FR"/>
          </a:p>
        </p:txBody>
      </p:sp>
    </p:spTree>
    <p:extLst>
      <p:ext uri="{BB962C8B-B14F-4D97-AF65-F5344CB8AC3E}">
        <p14:creationId xmlns:p14="http://schemas.microsoft.com/office/powerpoint/2010/main" val="1780130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39884"/>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5592224" y="0"/>
            <a:ext cx="4278154" cy="339884"/>
          </a:xfrm>
          <a:prstGeom prst="rect">
            <a:avLst/>
          </a:prstGeom>
        </p:spPr>
        <p:txBody>
          <a:bodyPr vert="horz" lIns="91440" tIns="45720" rIns="91440" bIns="45720" rtlCol="0"/>
          <a:lstStyle>
            <a:lvl1pPr algn="r">
              <a:defRPr sz="1200"/>
            </a:lvl1pPr>
          </a:lstStyle>
          <a:p>
            <a:fld id="{6366BE0C-767E-44CA-A1D7-044A40561819}" type="datetimeFigureOut">
              <a:rPr lang="fr-FR" smtClean="0"/>
              <a:t>25/09/2014</a:t>
            </a:fld>
            <a:endParaRPr lang="fr-FR"/>
          </a:p>
        </p:txBody>
      </p:sp>
      <p:sp>
        <p:nvSpPr>
          <p:cNvPr id="4" name="Slide Image Placeholder 3"/>
          <p:cNvSpPr>
            <a:spLocks noGrp="1" noRot="1" noChangeAspect="1"/>
          </p:cNvSpPr>
          <p:nvPr>
            <p:ph type="sldImg" idx="2"/>
          </p:nvPr>
        </p:nvSpPr>
        <p:spPr>
          <a:xfrm>
            <a:off x="3236913" y="509588"/>
            <a:ext cx="3398837"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987267" y="3228896"/>
            <a:ext cx="789813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6456612"/>
            <a:ext cx="4278154" cy="339884"/>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5592224" y="6456612"/>
            <a:ext cx="4278154" cy="339884"/>
          </a:xfrm>
          <a:prstGeom prst="rect">
            <a:avLst/>
          </a:prstGeom>
        </p:spPr>
        <p:txBody>
          <a:bodyPr vert="horz" lIns="91440" tIns="45720" rIns="91440" bIns="45720" rtlCol="0" anchor="b"/>
          <a:lstStyle>
            <a:lvl1pPr algn="r">
              <a:defRPr sz="1200"/>
            </a:lvl1pPr>
          </a:lstStyle>
          <a:p>
            <a:fld id="{114B2A83-69C0-4308-B442-B8609DE9BE80}" type="slidenum">
              <a:rPr lang="fr-FR" smtClean="0"/>
              <a:t>‹#›</a:t>
            </a:fld>
            <a:endParaRPr lang="fr-FR"/>
          </a:p>
        </p:txBody>
      </p:sp>
    </p:spTree>
    <p:extLst>
      <p:ext uri="{BB962C8B-B14F-4D97-AF65-F5344CB8AC3E}">
        <p14:creationId xmlns:p14="http://schemas.microsoft.com/office/powerpoint/2010/main" val="335950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114B2A83-69C0-4308-B442-B8609DE9BE80}" type="slidenum">
              <a:rPr lang="fr-FR" smtClean="0"/>
              <a:t>1</a:t>
            </a:fld>
            <a:endParaRPr lang="fr-FR"/>
          </a:p>
        </p:txBody>
      </p:sp>
    </p:spTree>
    <p:extLst>
      <p:ext uri="{BB962C8B-B14F-4D97-AF65-F5344CB8AC3E}">
        <p14:creationId xmlns:p14="http://schemas.microsoft.com/office/powerpoint/2010/main" val="2365190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373495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4012890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1029363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1234022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141497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3299723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3624636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172788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4B2A83-69C0-4308-B442-B8609DE9BE80}" type="slidenum">
              <a:rPr lang="fr-FR" smtClean="0"/>
              <a:t>49</a:t>
            </a:fld>
            <a:endParaRPr lang="fr-FR"/>
          </a:p>
        </p:txBody>
      </p:sp>
    </p:spTree>
    <p:extLst>
      <p:ext uri="{BB962C8B-B14F-4D97-AF65-F5344CB8AC3E}">
        <p14:creationId xmlns:p14="http://schemas.microsoft.com/office/powerpoint/2010/main" val="313890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114B2A83-69C0-4308-B442-B8609DE9BE80}" type="slidenum">
              <a:rPr lang="fr-FR" smtClean="0"/>
              <a:t>2</a:t>
            </a:fld>
            <a:endParaRPr lang="fr-FR"/>
          </a:p>
        </p:txBody>
      </p:sp>
    </p:spTree>
    <p:extLst>
      <p:ext uri="{BB962C8B-B14F-4D97-AF65-F5344CB8AC3E}">
        <p14:creationId xmlns:p14="http://schemas.microsoft.com/office/powerpoint/2010/main" val="123744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4B2A83-69C0-4308-B442-B8609DE9BE80}" type="slidenum">
              <a:rPr lang="fr-FR" smtClean="0"/>
              <a:t>5</a:t>
            </a:fld>
            <a:endParaRPr lang="fr-FR"/>
          </a:p>
        </p:txBody>
      </p:sp>
    </p:spTree>
    <p:extLst>
      <p:ext uri="{BB962C8B-B14F-4D97-AF65-F5344CB8AC3E}">
        <p14:creationId xmlns:p14="http://schemas.microsoft.com/office/powerpoint/2010/main" val="282962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92263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4002902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400290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2318782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1908770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2545FCC-A0E6-4B76-9820-19A4D8D5DAA3}"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454034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fr-CH" smtClean="0"/>
              <a:t>Cliquez et modifiez le titre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smtClean="0"/>
              <a:t>Cliquez pour modifier les styles du texte du masque</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smtClean="0"/>
              <a:t>Cliquez pour modifier les styles du texte du masque</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NBI @ Fermilab, 23-26 Sept 2014        F. Sanchez Galan</a:t>
            </a:r>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NBI @ Fermilab, 23-26 Sept 2014        F. Sanchez Galan</a:t>
            </a:r>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fr-CH" smtClean="0"/>
              <a:t>Cliquez et modifiez le titre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NBI @ Fermilab, 23-26 Sept 2014        F. Sanchez Galan</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fr-CH" smtClean="0"/>
              <a:t>Cliquez et modifiez le titre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fr-CH" smtClean="0"/>
              <a:t>Faire glisser l'image vers l'espace réservé ou cliquer sur l'icône pour l'ajouter</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CH" smtClean="0"/>
              <a:t>Cliquez pour modifier les styles du texte du masque</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NBI @ Fermilab, 23-26 Sept 2014        F. Sanchez Galan</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3528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1018456" cy="365125"/>
          </a:xfrm>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a:xfrm>
            <a:off x="1907704" y="6356350"/>
            <a:ext cx="4968552" cy="365125"/>
          </a:xfrm>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6" name="Slide Number Placeholder 5"/>
          <p:cNvSpPr>
            <a:spLocks noGrp="1"/>
          </p:cNvSpPr>
          <p:nvPr>
            <p:ph type="sldNum" sz="quarter" idx="12"/>
          </p:nvPr>
        </p:nvSpPr>
        <p:spPr>
          <a:xfrm>
            <a:off x="7452320" y="6356350"/>
            <a:ext cx="1234480" cy="365125"/>
          </a:xfrm>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8285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4589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8678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2614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6687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1378496" cy="365125"/>
          </a:xfrm>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a:xfrm>
            <a:off x="2339752" y="6356350"/>
            <a:ext cx="4392488" cy="365125"/>
          </a:xfrm>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4" name="Slide Number Placeholder 3"/>
          <p:cNvSpPr>
            <a:spLocks noGrp="1"/>
          </p:cNvSpPr>
          <p:nvPr>
            <p:ph type="sldNum" sz="quarter" idx="12"/>
          </p:nvPr>
        </p:nvSpPr>
        <p:spPr>
          <a:xfrm>
            <a:off x="7092280" y="6356350"/>
            <a:ext cx="1594520" cy="365125"/>
          </a:xfrm>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3199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3281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9525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2542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513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Image 2" descr="LOGO-60-shado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25660" y="1053046"/>
            <a:ext cx="5492679" cy="4748942"/>
          </a:xfrm>
          <a:prstGeom prst="rect">
            <a:avLst/>
          </a:prstGeom>
        </p:spPr>
      </p:pic>
    </p:spTree>
    <p:extLst>
      <p:ext uri="{BB962C8B-B14F-4D97-AF65-F5344CB8AC3E}">
        <p14:creationId xmlns:p14="http://schemas.microsoft.com/office/powerpoint/2010/main" val="31592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smtClean="0"/>
              <a:t>Cliquez et modifiez le titre</a:t>
            </a:r>
            <a:endParaRPr kumimoji="0" lang="en-US"/>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NBI @ Fermilab, 23-26 Sept 2014        F. Sanchez Galan</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Cliquez pour modifier les styles du texte du masque</a:t>
            </a:r>
          </a:p>
        </p:txBody>
      </p:sp>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smtClean="0"/>
              <a:t>Cliquez et modifiez le titre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Cliquez pour modifier les styles du texte du masque</a:t>
            </a:r>
          </a:p>
        </p:txBody>
      </p:sp>
    </p:spTree>
    <p:extLst>
      <p:ext uri="{BB962C8B-B14F-4D97-AF65-F5344CB8AC3E}">
        <p14:creationId xmlns:p14="http://schemas.microsoft.com/office/powerpoint/2010/main" val="20576372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smtClean="0"/>
              <a:t>Cliquez et modifiez le titre</a:t>
            </a:r>
            <a:endParaRPr kumimoji="0" lang="en-US"/>
          </a:p>
        </p:txBody>
      </p:sp>
      <p:sp>
        <p:nvSpPr>
          <p:cNvPr id="3" name="Espace réservé du contenu 2"/>
          <p:cNvSpPr>
            <a:spLocks noGrp="1"/>
          </p:cNvSpPr>
          <p:nvPr>
            <p:ph idx="1"/>
          </p:nvPr>
        </p:nvSpPr>
        <p:spPr/>
        <p:txBody>
          <a:body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NBI @ Fermilab, 23-26 Sept 2014        F. Sanchez Galan</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CH" smtClean="0"/>
              <a:t>Cliquez et modifiez le titre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NBI @ Fermilab, 23-26 Sept 2014        F. Sanchez Galan</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NBI @ Fermilab, 23-26 Sept 2014        F. Sanchez Galan</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8" name="Image 7" descr="LOGO-60-CERN.png"/>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01069" y="5986682"/>
            <a:ext cx="2016681" cy="87131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82" r:id="rId3"/>
    <p:sldLayoutId id="2147483677" r:id="rId4"/>
    <p:sldLayoutId id="2147483678" r:id="rId5"/>
    <p:sldLayoutId id="2147483681" r:id="rId6"/>
    <p:sldLayoutId id="2147483680" r:id="rId7"/>
    <p:sldLayoutId id="2147483679" r:id="rId8"/>
    <p:sldLayoutId id="2147483664" r:id="rId9"/>
    <p:sldLayoutId id="2147483665" r:id="rId10"/>
    <p:sldLayoutId id="2147483667" r:id="rId11"/>
    <p:sldLayoutId id="2147483668" r:id="rId12"/>
    <p:sldLayoutId id="2147483669" r:id="rId13"/>
  </p:sldLayoutIdLst>
  <p:timing>
    <p:tnLst>
      <p:par>
        <p:cTn id="1" dur="indefinite" restart="never" nodeType="tmRoot"/>
      </p:par>
    </p:tnLst>
  </p:timing>
  <p:hf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9th NBI @ Fermilab, 23-26 Sept 2014        F. Sanchez Galan</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7FEEC-872B-4303-B1A0-7DA7A473086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786615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chart" Target="../charts/chart1.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hyperlink" Target="https://www.youtube.com/watch?v=2O8Cj0XiRIM#t=152" TargetMode="External"/><Relationship Id="rId5" Type="http://schemas.openxmlformats.org/officeDocument/2006/relationships/image" Target="../media/image63.pn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91.jpeg"/><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97.jpe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103.JP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4.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69985" y="2267413"/>
            <a:ext cx="4126426" cy="2855867"/>
          </a:xfrm>
          <a:prstGeom prst="rect">
            <a:avLst/>
          </a:prstGeom>
        </p:spPr>
      </p:pic>
      <p:sp>
        <p:nvSpPr>
          <p:cNvPr id="2" name="Title 1"/>
          <p:cNvSpPr>
            <a:spLocks noGrp="1"/>
          </p:cNvSpPr>
          <p:nvPr>
            <p:ph type="title"/>
          </p:nvPr>
        </p:nvSpPr>
        <p:spPr>
          <a:xfrm>
            <a:off x="267630" y="1042465"/>
            <a:ext cx="8552985" cy="940443"/>
          </a:xfrm>
        </p:spPr>
        <p:txBody>
          <a:bodyPr>
            <a:noAutofit/>
          </a:bodyPr>
          <a:lstStyle/>
          <a:p>
            <a:pPr algn="ctr"/>
            <a:r>
              <a:rPr lang="en-GB" sz="3600" dirty="0"/>
              <a:t>Engineering studies </a:t>
            </a:r>
            <a:r>
              <a:rPr lang="en-GB" sz="3600" dirty="0" smtClean="0"/>
              <a:t>for the Conceptual design of </a:t>
            </a:r>
            <a:r>
              <a:rPr lang="en-GB" sz="3600" dirty="0"/>
              <a:t>the LBNO Facility</a:t>
            </a:r>
            <a:endParaRPr lang="fr-FR" sz="3600"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1</a:t>
            </a:fld>
            <a:endParaRPr lang="en-US" dirty="0"/>
          </a:p>
        </p:txBody>
      </p:sp>
      <p:sp>
        <p:nvSpPr>
          <p:cNvPr id="6" name="Text Placeholder 5"/>
          <p:cNvSpPr>
            <a:spLocks noGrp="1"/>
          </p:cNvSpPr>
          <p:nvPr>
            <p:ph type="body" idx="10"/>
          </p:nvPr>
        </p:nvSpPr>
        <p:spPr>
          <a:xfrm>
            <a:off x="739696" y="4661210"/>
            <a:ext cx="7338661" cy="1119615"/>
          </a:xfrm>
        </p:spPr>
        <p:txBody>
          <a:bodyPr>
            <a:noAutofit/>
          </a:bodyPr>
          <a:lstStyle/>
          <a:p>
            <a:r>
              <a:rPr lang="en-GB" b="1" dirty="0" smtClean="0"/>
              <a:t>F. Sanchez Galan (CERN) </a:t>
            </a:r>
          </a:p>
          <a:p>
            <a:r>
              <a:rPr lang="en-GB" dirty="0"/>
              <a:t>o</a:t>
            </a:r>
            <a:r>
              <a:rPr lang="en-GB" dirty="0" smtClean="0"/>
              <a:t>n behalf of the CERN Secondary Beam Working Group, </a:t>
            </a:r>
          </a:p>
          <a:p>
            <a:r>
              <a:rPr lang="en-GB" i="1" dirty="0" smtClean="0"/>
              <a:t>With contributions from </a:t>
            </a:r>
            <a:r>
              <a:rPr lang="en-GB" i="1" dirty="0"/>
              <a:t>B. </a:t>
            </a:r>
            <a:r>
              <a:rPr lang="en-GB" i="1" dirty="0" smtClean="0"/>
              <a:t>Biskup, </a:t>
            </a:r>
            <a:r>
              <a:rPr lang="en-GB" i="1" dirty="0"/>
              <a:t>D. Brethoux</a:t>
            </a:r>
            <a:r>
              <a:rPr lang="en-GB" i="1" dirty="0" smtClean="0"/>
              <a:t>, </a:t>
            </a:r>
            <a:r>
              <a:rPr lang="en-GB" i="1" dirty="0"/>
              <a:t>M. </a:t>
            </a:r>
            <a:r>
              <a:rPr lang="en-GB" i="1" dirty="0" err="1" smtClean="0"/>
              <a:t>Calviani</a:t>
            </a:r>
            <a:r>
              <a:rPr lang="en-GB" i="1" dirty="0" smtClean="0"/>
              <a:t>, </a:t>
            </a:r>
            <a:r>
              <a:rPr lang="en-GB" i="1" dirty="0"/>
              <a:t>N. </a:t>
            </a:r>
            <a:r>
              <a:rPr lang="en-GB" i="1" dirty="0" smtClean="0"/>
              <a:t>Charitonidis, </a:t>
            </a:r>
            <a:r>
              <a:rPr lang="en-GB" i="1" dirty="0"/>
              <a:t>DAES, </a:t>
            </a:r>
            <a:endParaRPr lang="fr-FR" i="1" dirty="0"/>
          </a:p>
          <a:p>
            <a:r>
              <a:rPr lang="en-GB" i="1" dirty="0" smtClean="0"/>
              <a:t>I</a:t>
            </a:r>
            <a:r>
              <a:rPr lang="en-GB" i="1" dirty="0"/>
              <a:t>. </a:t>
            </a:r>
            <a:r>
              <a:rPr lang="en-GB" i="1" dirty="0" smtClean="0"/>
              <a:t>Efthymiopoulos, </a:t>
            </a:r>
            <a:r>
              <a:rPr lang="en-GB" i="1" dirty="0"/>
              <a:t>B. </a:t>
            </a:r>
            <a:r>
              <a:rPr lang="en-GB" i="1" dirty="0" smtClean="0"/>
              <a:t>Feral, </a:t>
            </a:r>
            <a:r>
              <a:rPr lang="en-GB" i="1" dirty="0"/>
              <a:t>J</a:t>
            </a:r>
            <a:r>
              <a:rPr lang="en-GB" i="1" dirty="0" smtClean="0"/>
              <a:t>.A. Osborne, RAL</a:t>
            </a:r>
            <a:r>
              <a:rPr lang="en-GB" i="1" dirty="0"/>
              <a:t>, </a:t>
            </a:r>
            <a:r>
              <a:rPr lang="en-GB" i="1" dirty="0" smtClean="0"/>
              <a:t>D. Smargianaki, C. Strabel, </a:t>
            </a:r>
            <a:r>
              <a:rPr lang="en-GB" i="1" dirty="0"/>
              <a:t>P. </a:t>
            </a:r>
            <a:r>
              <a:rPr lang="en-GB" i="1" dirty="0" err="1" smtClean="0"/>
              <a:t>Velten</a:t>
            </a:r>
            <a:r>
              <a:rPr lang="en-GB" i="1" dirty="0" smtClean="0"/>
              <a:t>, V. </a:t>
            </a:r>
            <a:r>
              <a:rPr lang="en-GB" i="1" dirty="0" err="1" smtClean="0"/>
              <a:t>Venturi</a:t>
            </a:r>
            <a:r>
              <a:rPr lang="en-GB" i="1" dirty="0" smtClean="0"/>
              <a:t>, </a:t>
            </a:r>
            <a:r>
              <a:rPr lang="en-GB" i="1" dirty="0" err="1" smtClean="0"/>
              <a:t>H.Vincke</a:t>
            </a:r>
            <a:r>
              <a:rPr lang="en-GB" i="1" dirty="0"/>
              <a:t>.</a:t>
            </a:r>
            <a:r>
              <a:rPr lang="en-GB" i="1" dirty="0" smtClean="0"/>
              <a:t> </a:t>
            </a:r>
            <a:endParaRPr lang="fr-FR" i="1" dirty="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3" name="Footer Placeholder 2"/>
          <p:cNvSpPr>
            <a:spLocks noGrp="1"/>
          </p:cNvSpPr>
          <p:nvPr>
            <p:ph type="ftr" sz="quarter" idx="3"/>
          </p:nvPr>
        </p:nvSpPr>
        <p:spPr/>
        <p:txBody>
          <a:bodyPr/>
          <a:lstStyle/>
          <a:p>
            <a:r>
              <a:rPr lang="en-GB" smtClean="0"/>
              <a:t>9th NBI @ Fermilab, 23-26 Sept 2014        F. Sanchez Galan</a:t>
            </a:r>
            <a:endParaRPr lang="en-US" dirty="0"/>
          </a:p>
        </p:txBody>
      </p:sp>
    </p:spTree>
    <p:extLst>
      <p:ext uri="{BB962C8B-B14F-4D97-AF65-F5344CB8AC3E}">
        <p14:creationId xmlns:p14="http://schemas.microsoft.com/office/powerpoint/2010/main" val="1420476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cstate="print"/>
          <a:srcRect/>
          <a:stretch>
            <a:fillRect/>
          </a:stretch>
        </p:blipFill>
        <p:spPr bwMode="auto">
          <a:xfrm>
            <a:off x="5985146" y="495124"/>
            <a:ext cx="3190263" cy="2271392"/>
          </a:xfrm>
          <a:prstGeom prst="rect">
            <a:avLst/>
          </a:prstGeom>
          <a:noFill/>
          <a:ln w="9525">
            <a:noFill/>
            <a:miter lim="800000"/>
            <a:headEnd/>
            <a:tailEnd/>
          </a:ln>
        </p:spPr>
      </p:pic>
      <p:pic>
        <p:nvPicPr>
          <p:cNvPr id="35842" name="Picture 2" descr="StreamlinesLFR"/>
          <p:cNvPicPr>
            <a:picLocks noChangeAspect="1" noChangeArrowheads="1"/>
          </p:cNvPicPr>
          <p:nvPr/>
        </p:nvPicPr>
        <p:blipFill>
          <a:blip r:embed="rId3" cstate="print"/>
          <a:srcRect/>
          <a:stretch>
            <a:fillRect/>
          </a:stretch>
        </p:blipFill>
        <p:spPr bwMode="auto">
          <a:xfrm>
            <a:off x="276596" y="3787572"/>
            <a:ext cx="4067944" cy="3051895"/>
          </a:xfrm>
          <a:prstGeom prst="rect">
            <a:avLst/>
          </a:prstGeom>
          <a:noFill/>
          <a:ln w="9525">
            <a:noFill/>
            <a:miter lim="800000"/>
            <a:headEnd/>
            <a:tailEnd/>
          </a:ln>
        </p:spPr>
      </p:pic>
      <p:pic>
        <p:nvPicPr>
          <p:cNvPr id="35843" name="Picture 3" descr="pressureLFR"/>
          <p:cNvPicPr>
            <a:picLocks noChangeAspect="1" noChangeArrowheads="1"/>
          </p:cNvPicPr>
          <p:nvPr/>
        </p:nvPicPr>
        <p:blipFill>
          <a:blip r:embed="rId4" cstate="print"/>
          <a:srcRect/>
          <a:stretch>
            <a:fillRect/>
          </a:stretch>
        </p:blipFill>
        <p:spPr bwMode="auto">
          <a:xfrm>
            <a:off x="4465340" y="2893586"/>
            <a:ext cx="4265116" cy="3198837"/>
          </a:xfrm>
          <a:prstGeom prst="rect">
            <a:avLst/>
          </a:prstGeom>
          <a:noFill/>
          <a:ln w="9525">
            <a:noFill/>
            <a:miter lim="800000"/>
            <a:headEnd/>
            <a:tailEnd/>
          </a:ln>
        </p:spPr>
      </p:pic>
      <p:sp>
        <p:nvSpPr>
          <p:cNvPr id="35845" name="Text Box 5"/>
          <p:cNvSpPr txBox="1">
            <a:spLocks noChangeArrowheads="1"/>
          </p:cNvSpPr>
          <p:nvPr/>
        </p:nvSpPr>
        <p:spPr bwMode="auto">
          <a:xfrm>
            <a:off x="743712" y="3533263"/>
            <a:ext cx="2974847" cy="954107"/>
          </a:xfrm>
          <a:prstGeom prst="rect">
            <a:avLst/>
          </a:prstGeom>
          <a:noFill/>
          <a:ln w="9525">
            <a:noFill/>
            <a:miter lim="800000"/>
            <a:headEnd/>
            <a:tailEnd/>
          </a:ln>
        </p:spPr>
        <p:txBody>
          <a:bodyPr wrap="square">
            <a:spAutoFit/>
          </a:bodyPr>
          <a:lstStyle/>
          <a:p>
            <a:pPr>
              <a:spcBef>
                <a:spcPct val="50000"/>
              </a:spcBef>
            </a:pPr>
            <a:r>
              <a:rPr lang="en-US" sz="1600" b="0" dirty="0">
                <a:solidFill>
                  <a:schemeClr val="accent2"/>
                </a:solidFill>
              </a:rPr>
              <a:t>Helium cooling velocity streamlines</a:t>
            </a:r>
          </a:p>
          <a:p>
            <a:pPr>
              <a:spcBef>
                <a:spcPct val="50000"/>
              </a:spcBef>
            </a:pPr>
            <a:r>
              <a:rPr lang="en-GB" sz="1600" b="0" dirty="0">
                <a:solidFill>
                  <a:schemeClr val="accent2"/>
                </a:solidFill>
              </a:rPr>
              <a:t>Maximum velocity = 398 m/s</a:t>
            </a:r>
            <a:endParaRPr lang="en-US" sz="1600" b="0" dirty="0">
              <a:solidFill>
                <a:schemeClr val="accent2"/>
              </a:solidFill>
            </a:endParaRPr>
          </a:p>
        </p:txBody>
      </p:sp>
      <p:grpSp>
        <p:nvGrpSpPr>
          <p:cNvPr id="6" name="Group 13"/>
          <p:cNvGrpSpPr>
            <a:grpSpLocks/>
          </p:cNvGrpSpPr>
          <p:nvPr/>
        </p:nvGrpSpPr>
        <p:grpSpPr bwMode="auto">
          <a:xfrm>
            <a:off x="0" y="495474"/>
            <a:ext cx="6372225" cy="2861518"/>
            <a:chOff x="0" y="1592263"/>
            <a:chExt cx="9144001" cy="4165600"/>
          </a:xfrm>
        </p:grpSpPr>
        <p:pic>
          <p:nvPicPr>
            <p:cNvPr id="7" name="Picture 4"/>
            <p:cNvPicPr>
              <a:picLocks noChangeAspect="1" noChangeArrowheads="1"/>
            </p:cNvPicPr>
            <p:nvPr/>
          </p:nvPicPr>
          <p:blipFill>
            <a:blip r:embed="rId5" cstate="print"/>
            <a:srcRect/>
            <a:stretch>
              <a:fillRect/>
            </a:stretch>
          </p:blipFill>
          <p:spPr bwMode="auto">
            <a:xfrm>
              <a:off x="0" y="1592263"/>
              <a:ext cx="9144001" cy="4165600"/>
            </a:xfrm>
            <a:prstGeom prst="rect">
              <a:avLst/>
            </a:prstGeom>
            <a:noFill/>
            <a:ln w="9525">
              <a:noFill/>
              <a:miter lim="800000"/>
              <a:headEnd/>
              <a:tailEnd/>
            </a:ln>
          </p:spPr>
        </p:pic>
        <p:sp>
          <p:nvSpPr>
            <p:cNvPr id="13" name="Text Box 10"/>
            <p:cNvSpPr txBox="1">
              <a:spLocks noChangeArrowheads="1"/>
            </p:cNvSpPr>
            <p:nvPr/>
          </p:nvSpPr>
          <p:spPr bwMode="auto">
            <a:xfrm>
              <a:off x="4546515" y="3688748"/>
              <a:ext cx="2580862" cy="537648"/>
            </a:xfrm>
            <a:prstGeom prst="rect">
              <a:avLst/>
            </a:prstGeom>
            <a:noFill/>
            <a:ln w="9525">
              <a:noFill/>
              <a:miter lim="800000"/>
              <a:headEnd/>
              <a:tailEnd/>
            </a:ln>
          </p:spPr>
          <p:txBody>
            <a:bodyPr wrap="square">
              <a:spAutoFit/>
            </a:bodyPr>
            <a:lstStyle/>
            <a:p>
              <a:pPr>
                <a:spcBef>
                  <a:spcPct val="50000"/>
                </a:spcBef>
              </a:pPr>
              <a:r>
                <a:rPr lang="en-GB" altLang="en-US" dirty="0" smtClean="0">
                  <a:cs typeface="Arial" pitchFamily="34" charset="0"/>
                </a:rPr>
                <a:t>Graphite core</a:t>
              </a:r>
              <a:endParaRPr lang="en-GB" altLang="en-US" sz="1400" b="1" dirty="0">
                <a:cs typeface="Arial" pitchFamily="34" charset="0"/>
              </a:endParaRPr>
            </a:p>
          </p:txBody>
        </p:sp>
        <p:sp>
          <p:nvSpPr>
            <p:cNvPr id="16" name="AutoShape 14"/>
            <p:cNvSpPr>
              <a:spLocks noChangeArrowheads="1"/>
            </p:cNvSpPr>
            <p:nvPr/>
          </p:nvSpPr>
          <p:spPr bwMode="auto">
            <a:xfrm>
              <a:off x="2124075" y="2168525"/>
              <a:ext cx="431800" cy="142875"/>
            </a:xfrm>
            <a:prstGeom prst="leftArrow">
              <a:avLst>
                <a:gd name="adj1" fmla="val 50000"/>
                <a:gd name="adj2" fmla="val 75556"/>
              </a:avLst>
            </a:prstGeom>
            <a:solidFill>
              <a:schemeClr val="accent1"/>
            </a:solidFill>
            <a:ln w="9525">
              <a:solidFill>
                <a:schemeClr val="tx1"/>
              </a:solidFill>
              <a:miter lim="800000"/>
              <a:headEnd/>
              <a:tailEnd/>
            </a:ln>
          </p:spPr>
          <p:txBody>
            <a:bodyPr wrap="none" anchor="ctr"/>
            <a:lstStyle/>
            <a:p>
              <a:endParaRPr lang="en-US" altLang="en-US"/>
            </a:p>
          </p:txBody>
        </p:sp>
        <p:sp>
          <p:nvSpPr>
            <p:cNvPr id="20" name="Text Box 19"/>
            <p:cNvSpPr txBox="1">
              <a:spLocks noChangeArrowheads="1"/>
            </p:cNvSpPr>
            <p:nvPr/>
          </p:nvSpPr>
          <p:spPr bwMode="auto">
            <a:xfrm>
              <a:off x="3099896" y="2011560"/>
              <a:ext cx="4959834" cy="1433727"/>
            </a:xfrm>
            <a:prstGeom prst="rect">
              <a:avLst/>
            </a:prstGeom>
            <a:noFill/>
            <a:ln w="9525">
              <a:noFill/>
              <a:miter lim="800000"/>
              <a:headEnd/>
              <a:tailEnd/>
            </a:ln>
          </p:spPr>
          <p:txBody>
            <a:bodyPr wrap="square">
              <a:spAutoFit/>
            </a:bodyPr>
            <a:lstStyle/>
            <a:p>
              <a:pPr>
                <a:spcBef>
                  <a:spcPct val="50000"/>
                </a:spcBef>
              </a:pPr>
              <a:r>
                <a:rPr lang="en-GB" altLang="en-US" b="1" dirty="0" smtClean="0">
                  <a:cs typeface="Arial" pitchFamily="34" charset="0"/>
                </a:rPr>
                <a:t>T2K</a:t>
              </a:r>
            </a:p>
            <a:p>
              <a:pPr>
                <a:spcBef>
                  <a:spcPct val="50000"/>
                </a:spcBef>
              </a:pPr>
              <a:r>
                <a:rPr lang="en-GB" altLang="en-US" sz="1600" dirty="0" smtClean="0">
                  <a:cs typeface="Arial" pitchFamily="34" charset="0"/>
                </a:rPr>
                <a:t>Beam 30GeV, 750kW</a:t>
              </a:r>
              <a:br>
                <a:rPr lang="en-GB" altLang="en-US" sz="1600" dirty="0" smtClean="0">
                  <a:cs typeface="Arial" pitchFamily="34" charset="0"/>
                </a:rPr>
              </a:br>
              <a:r>
                <a:rPr lang="en-GB" altLang="en-US" sz="1600" dirty="0" smtClean="0">
                  <a:cs typeface="Arial" pitchFamily="34" charset="0"/>
                </a:rPr>
                <a:t>Target  23kW, 8 </a:t>
              </a:r>
              <a:r>
                <a:rPr lang="en-GB" altLang="en-US" sz="1600" dirty="0" err="1" smtClean="0">
                  <a:cs typeface="Arial" pitchFamily="34" charset="0"/>
                </a:rPr>
                <a:t>MPa</a:t>
              </a:r>
              <a:r>
                <a:rPr lang="en-GB" altLang="en-US" sz="1600" dirty="0" smtClean="0">
                  <a:cs typeface="Arial" pitchFamily="34" charset="0"/>
                </a:rPr>
                <a:t> stress </a:t>
              </a:r>
              <a:endParaRPr lang="en-GB" altLang="en-US" sz="1600" dirty="0">
                <a:cs typeface="Arial" pitchFamily="34" charset="0"/>
              </a:endParaRPr>
            </a:p>
          </p:txBody>
        </p:sp>
        <p:sp>
          <p:nvSpPr>
            <p:cNvPr id="21" name="Text Box 16"/>
            <p:cNvSpPr txBox="1">
              <a:spLocks noChangeArrowheads="1"/>
            </p:cNvSpPr>
            <p:nvPr/>
          </p:nvSpPr>
          <p:spPr bwMode="auto">
            <a:xfrm>
              <a:off x="5889803" y="4841815"/>
              <a:ext cx="2698750" cy="537648"/>
            </a:xfrm>
            <a:prstGeom prst="rect">
              <a:avLst/>
            </a:prstGeom>
            <a:noFill/>
            <a:ln w="9525">
              <a:noFill/>
              <a:miter lim="800000"/>
              <a:headEnd/>
              <a:tailEnd/>
            </a:ln>
          </p:spPr>
          <p:txBody>
            <a:bodyPr>
              <a:spAutoFit/>
            </a:bodyPr>
            <a:lstStyle/>
            <a:p>
              <a:pPr algn="r">
                <a:spcBef>
                  <a:spcPct val="50000"/>
                </a:spcBef>
              </a:pPr>
              <a:r>
                <a:rPr lang="en-GB" altLang="en-US" dirty="0">
                  <a:cs typeface="Arial" pitchFamily="34" charset="0"/>
                </a:rPr>
                <a:t>Ti-6Al-4V </a:t>
              </a:r>
              <a:r>
                <a:rPr lang="en-GB" altLang="en-US" dirty="0" smtClean="0">
                  <a:cs typeface="Arial" pitchFamily="34" charset="0"/>
                </a:rPr>
                <a:t>shell</a:t>
              </a:r>
              <a:endParaRPr lang="en-GB" altLang="en-US" dirty="0">
                <a:cs typeface="Arial" pitchFamily="34" charset="0"/>
              </a:endParaRPr>
            </a:p>
          </p:txBody>
        </p:sp>
      </p:grpSp>
      <p:sp>
        <p:nvSpPr>
          <p:cNvPr id="22" name="Title 1"/>
          <p:cNvSpPr>
            <a:spLocks noGrp="1"/>
          </p:cNvSpPr>
          <p:nvPr>
            <p:ph type="title"/>
          </p:nvPr>
        </p:nvSpPr>
        <p:spPr>
          <a:xfrm>
            <a:off x="560832" y="-243407"/>
            <a:ext cx="8352336" cy="1115938"/>
          </a:xfrm>
        </p:spPr>
        <p:txBody>
          <a:bodyPr/>
          <a:lstStyle/>
          <a:p>
            <a:pPr eaLnBrk="1" hangingPunct="1"/>
            <a:r>
              <a:rPr lang="en-GB" altLang="en-US" sz="2800" dirty="0" smtClean="0"/>
              <a:t>Monolithic (peripherally cooled) target à la T2K</a:t>
            </a:r>
          </a:p>
        </p:txBody>
      </p:sp>
      <p:sp>
        <p:nvSpPr>
          <p:cNvPr id="14" name="TextBox 13"/>
          <p:cNvSpPr txBox="1"/>
          <p:nvPr/>
        </p:nvSpPr>
        <p:spPr>
          <a:xfrm>
            <a:off x="7380312" y="4797152"/>
            <a:ext cx="1584176" cy="646331"/>
          </a:xfrm>
          <a:prstGeom prst="rect">
            <a:avLst/>
          </a:prstGeom>
          <a:noFill/>
        </p:spPr>
        <p:txBody>
          <a:bodyPr wrap="square" rtlCol="0">
            <a:spAutoFit/>
          </a:bodyPr>
          <a:lstStyle/>
          <a:p>
            <a:r>
              <a:rPr lang="en-GB" dirty="0" err="1" smtClean="0"/>
              <a:t>M.Fitton</a:t>
            </a:r>
            <a:r>
              <a:rPr lang="en-GB" dirty="0" smtClean="0"/>
              <a:t/>
            </a:r>
            <a:br>
              <a:rPr lang="en-GB" dirty="0" smtClean="0"/>
            </a:br>
            <a:r>
              <a:rPr lang="en-GB" dirty="0" err="1" smtClean="0"/>
              <a:t>C.Densham</a:t>
            </a:r>
            <a:endParaRPr lang="en-GB" dirty="0"/>
          </a:p>
        </p:txBody>
      </p:sp>
      <p:sp>
        <p:nvSpPr>
          <p:cNvPr id="2" name="Footer Placeholder 1"/>
          <p:cNvSpPr>
            <a:spLocks noGrp="1"/>
          </p:cNvSpPr>
          <p:nvPr>
            <p:ph type="ftr" sz="quarter" idx="3"/>
          </p:nvPr>
        </p:nvSpPr>
        <p:spPr>
          <a:xfrm>
            <a:off x="2807595" y="6356350"/>
            <a:ext cx="5270762" cy="365125"/>
          </a:xfrm>
        </p:spPr>
        <p:txBody>
          <a:bodyPr/>
          <a:lstStyle/>
          <a:p>
            <a:r>
              <a:rPr lang="en-GB" smtClean="0"/>
              <a:t>9th NBI @ Fermilab, 23-26 Sept 2014        F. Sanchez Galan</a:t>
            </a:r>
            <a:endParaRPr lang="en-US"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10</a:t>
            </a:fld>
            <a:endParaRPr lang="en-US" dirty="0"/>
          </a:p>
        </p:txBody>
      </p:sp>
    </p:spTree>
    <p:extLst>
      <p:ext uri="{BB962C8B-B14F-4D97-AF65-F5344CB8AC3E}">
        <p14:creationId xmlns:p14="http://schemas.microsoft.com/office/powerpoint/2010/main" val="3486089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63662" y="2462534"/>
            <a:ext cx="4597758" cy="344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1"/>
          <p:cNvSpPr txBox="1">
            <a:spLocks noChangeArrowheads="1"/>
          </p:cNvSpPr>
          <p:nvPr/>
        </p:nvSpPr>
        <p:spPr bwMode="auto">
          <a:xfrm>
            <a:off x="4685795" y="5443189"/>
            <a:ext cx="3775625" cy="461665"/>
          </a:xfrm>
          <a:prstGeom prst="rect">
            <a:avLst/>
          </a:prstGeom>
          <a:solidFill>
            <a:srgbClr val="C4D7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Comic Sans MS" pitchFamily="66" charset="0"/>
                <a:cs typeface="Arial" pitchFamily="34" charset="0"/>
              </a:defRPr>
            </a:lvl1pPr>
            <a:lvl2pPr marL="742950" indent="-285750" eaLnBrk="0" hangingPunct="0">
              <a:defRPr sz="2000" b="1">
                <a:solidFill>
                  <a:schemeClr val="tx1"/>
                </a:solidFill>
                <a:latin typeface="Comic Sans MS" pitchFamily="66" charset="0"/>
                <a:cs typeface="Arial" pitchFamily="34" charset="0"/>
              </a:defRPr>
            </a:lvl2pPr>
            <a:lvl3pPr marL="1143000" indent="-228600" eaLnBrk="0" hangingPunct="0">
              <a:defRPr sz="2000" b="1">
                <a:solidFill>
                  <a:schemeClr val="tx1"/>
                </a:solidFill>
                <a:latin typeface="Comic Sans MS" pitchFamily="66" charset="0"/>
                <a:cs typeface="Arial" pitchFamily="34" charset="0"/>
              </a:defRPr>
            </a:lvl3pPr>
            <a:lvl4pPr marL="1600200" indent="-228600" eaLnBrk="0" hangingPunct="0">
              <a:defRPr sz="2000" b="1">
                <a:solidFill>
                  <a:schemeClr val="tx1"/>
                </a:solidFill>
                <a:latin typeface="Comic Sans MS" pitchFamily="66" charset="0"/>
                <a:cs typeface="Arial" pitchFamily="34" charset="0"/>
              </a:defRPr>
            </a:lvl4pPr>
            <a:lvl5pPr marL="2057400" indent="-228600" eaLnBrk="0" hangingPunct="0">
              <a:defRPr sz="2000" b="1">
                <a:solidFill>
                  <a:schemeClr val="tx1"/>
                </a:solidFill>
                <a:latin typeface="Comic Sans MS" pitchFamily="66" charset="0"/>
                <a:cs typeface="Arial" pitchFamily="34" charset="0"/>
              </a:defRPr>
            </a:lvl5pPr>
            <a:lvl6pPr marL="25146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6pPr>
            <a:lvl7pPr marL="29718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7pPr>
            <a:lvl8pPr marL="34290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8pPr>
            <a:lvl9pPr marL="38862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9pPr>
          </a:lstStyle>
          <a:p>
            <a:pPr algn="r" eaLnBrk="1" hangingPunct="1"/>
            <a:r>
              <a:rPr lang="en-GB" sz="2400" b="0" dirty="0" smtClean="0"/>
              <a:t>Target exchange system</a:t>
            </a:r>
            <a:endParaRPr lang="en-US" sz="2400" b="0" dirty="0"/>
          </a:p>
        </p:txBody>
      </p:sp>
      <p:sp>
        <p:nvSpPr>
          <p:cNvPr id="21508" name="Title 16"/>
          <p:cNvSpPr>
            <a:spLocks noGrp="1"/>
          </p:cNvSpPr>
          <p:nvPr>
            <p:ph type="title" idx="4294967295"/>
          </p:nvPr>
        </p:nvSpPr>
        <p:spPr>
          <a:xfrm>
            <a:off x="5230368" y="898041"/>
            <a:ext cx="3913632" cy="656781"/>
          </a:xfrm>
        </p:spPr>
        <p:txBody>
          <a:bodyPr>
            <a:normAutofit fontScale="90000"/>
          </a:bodyPr>
          <a:lstStyle/>
          <a:p>
            <a:pPr algn="l"/>
            <a:r>
              <a:rPr lang="en-GB" sz="4000" b="1" dirty="0" smtClean="0"/>
              <a:t>T2K-like Target &amp; horn (50 </a:t>
            </a:r>
            <a:r>
              <a:rPr lang="en-GB" sz="4000" b="1" dirty="0" err="1" smtClean="0"/>
              <a:t>GeV</a:t>
            </a:r>
            <a:r>
              <a:rPr lang="en-GB" sz="4000" b="1" dirty="0" smtClean="0"/>
              <a:t>) </a:t>
            </a:r>
            <a:r>
              <a:rPr lang="en-GB" b="1" dirty="0" smtClean="0"/>
              <a:t/>
            </a:r>
            <a:br>
              <a:rPr lang="en-GB" b="1" dirty="0" smtClean="0"/>
            </a:br>
            <a:endParaRPr lang="en-US" sz="2000" b="1" dirty="0" smtClean="0"/>
          </a:p>
        </p:txBody>
      </p:sp>
      <p:pic>
        <p:nvPicPr>
          <p:cNvPr id="21509" name="Picture 25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575" y="0"/>
            <a:ext cx="5132388"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1"/>
          <p:cNvSpPr txBox="1">
            <a:spLocks noChangeArrowheads="1"/>
          </p:cNvSpPr>
          <p:nvPr/>
        </p:nvSpPr>
        <p:spPr bwMode="auto">
          <a:xfrm>
            <a:off x="3558" y="3378581"/>
            <a:ext cx="350481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000" b="1">
                <a:solidFill>
                  <a:schemeClr val="tx1"/>
                </a:solidFill>
                <a:latin typeface="Comic Sans MS" pitchFamily="66" charset="0"/>
                <a:cs typeface="Arial" pitchFamily="34" charset="0"/>
              </a:defRPr>
            </a:lvl1pPr>
            <a:lvl2pPr marL="742950" indent="-285750" eaLnBrk="0" hangingPunct="0">
              <a:defRPr sz="2000" b="1">
                <a:solidFill>
                  <a:schemeClr val="tx1"/>
                </a:solidFill>
                <a:latin typeface="Comic Sans MS" pitchFamily="66" charset="0"/>
                <a:cs typeface="Arial" pitchFamily="34" charset="0"/>
              </a:defRPr>
            </a:lvl2pPr>
            <a:lvl3pPr marL="1143000" indent="-228600" eaLnBrk="0" hangingPunct="0">
              <a:defRPr sz="2000" b="1">
                <a:solidFill>
                  <a:schemeClr val="tx1"/>
                </a:solidFill>
                <a:latin typeface="Comic Sans MS" pitchFamily="66" charset="0"/>
                <a:cs typeface="Arial" pitchFamily="34" charset="0"/>
              </a:defRPr>
            </a:lvl3pPr>
            <a:lvl4pPr marL="1600200" indent="-228600" eaLnBrk="0" hangingPunct="0">
              <a:defRPr sz="2000" b="1">
                <a:solidFill>
                  <a:schemeClr val="tx1"/>
                </a:solidFill>
                <a:latin typeface="Comic Sans MS" pitchFamily="66" charset="0"/>
                <a:cs typeface="Arial" pitchFamily="34" charset="0"/>
              </a:defRPr>
            </a:lvl4pPr>
            <a:lvl5pPr marL="2057400" indent="-228600" eaLnBrk="0" hangingPunct="0">
              <a:defRPr sz="2000" b="1">
                <a:solidFill>
                  <a:schemeClr val="tx1"/>
                </a:solidFill>
                <a:latin typeface="Comic Sans MS" pitchFamily="66" charset="0"/>
                <a:cs typeface="Arial" pitchFamily="34" charset="0"/>
              </a:defRPr>
            </a:lvl5pPr>
            <a:lvl6pPr marL="25146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6pPr>
            <a:lvl7pPr marL="29718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7pPr>
            <a:lvl8pPr marL="34290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8pPr>
            <a:lvl9pPr marL="38862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9pPr>
          </a:lstStyle>
          <a:p>
            <a:pPr eaLnBrk="1" hangingPunct="1">
              <a:buFont typeface="Arial" pitchFamily="34" charset="0"/>
              <a:buChar char="•"/>
            </a:pPr>
            <a:r>
              <a:rPr lang="en-GB" sz="1800" b="0" dirty="0"/>
              <a:t>Helium cooled </a:t>
            </a:r>
            <a:r>
              <a:rPr lang="en-GB" sz="1800" b="0" dirty="0" smtClean="0"/>
              <a:t>solid graphite </a:t>
            </a:r>
            <a:r>
              <a:rPr lang="en-GB" sz="1800" b="0" dirty="0"/>
              <a:t>rod</a:t>
            </a:r>
          </a:p>
          <a:p>
            <a:pPr eaLnBrk="1" hangingPunct="1">
              <a:buFont typeface="Arial" pitchFamily="34" charset="0"/>
              <a:buChar char="•"/>
            </a:pPr>
            <a:r>
              <a:rPr lang="en-GB" sz="1800" b="0" dirty="0"/>
              <a:t>Design beam power: 750 </a:t>
            </a:r>
            <a:r>
              <a:rPr lang="en-GB" sz="1800" b="0" dirty="0" smtClean="0"/>
              <a:t>kW </a:t>
            </a:r>
            <a:r>
              <a:rPr lang="en-GB" sz="1800" b="0" dirty="0" smtClean="0">
                <a:solidFill>
                  <a:srgbClr val="FF0000"/>
                </a:solidFill>
              </a:rPr>
              <a:t>(heat load in target c.25 kW)</a:t>
            </a:r>
            <a:endParaRPr lang="en-GB" sz="1800" b="0" dirty="0">
              <a:solidFill>
                <a:srgbClr val="FF0000"/>
              </a:solidFill>
            </a:endParaRPr>
          </a:p>
          <a:p>
            <a:pPr eaLnBrk="1" hangingPunct="1">
              <a:buFont typeface="Arial" pitchFamily="34" charset="0"/>
              <a:buChar char="•"/>
            </a:pPr>
            <a:r>
              <a:rPr lang="en-GB" sz="1800" b="0" dirty="0"/>
              <a:t>Beam power so far: 230 kW</a:t>
            </a:r>
          </a:p>
          <a:p>
            <a:pPr eaLnBrk="1" hangingPunct="1">
              <a:buFont typeface="Arial" pitchFamily="34" charset="0"/>
              <a:buChar char="•"/>
            </a:pPr>
            <a:r>
              <a:rPr lang="en-GB" sz="1800" b="0" dirty="0"/>
              <a:t>1</a:t>
            </a:r>
            <a:r>
              <a:rPr lang="en-GB" sz="1800" b="0" baseline="30000" dirty="0"/>
              <a:t>st</a:t>
            </a:r>
            <a:r>
              <a:rPr lang="en-GB" sz="1800" b="0" dirty="0"/>
              <a:t> target </a:t>
            </a:r>
            <a:r>
              <a:rPr lang="en-GB" sz="1800" b="0" dirty="0" smtClean="0"/>
              <a:t>&amp; horn just replaced after 4 years operation, 7e20 p.o.t.</a:t>
            </a:r>
          </a:p>
          <a:p>
            <a:pPr eaLnBrk="1" hangingPunct="1">
              <a:buFont typeface="Arial" pitchFamily="34" charset="0"/>
              <a:buChar char="•"/>
            </a:pPr>
            <a:endParaRPr lang="en-US" sz="1800" b="0" dirty="0"/>
          </a:p>
        </p:txBody>
      </p:sp>
      <p:sp>
        <p:nvSpPr>
          <p:cNvPr id="4" name="Arc 3"/>
          <p:cNvSpPr/>
          <p:nvPr/>
        </p:nvSpPr>
        <p:spPr bwMode="auto">
          <a:xfrm rot="21226375" flipH="1">
            <a:off x="2220913" y="1501775"/>
            <a:ext cx="881062" cy="476250"/>
          </a:xfrm>
          <a:prstGeom prst="arc">
            <a:avLst/>
          </a:prstGeom>
          <a:noFill/>
          <a:ln w="9525" cap="flat" cmpd="sng" algn="ctr">
            <a:solidFill>
              <a:schemeClr val="tx1"/>
            </a:solidFill>
            <a:prstDash val="solid"/>
            <a:round/>
            <a:headEnd type="none" w="med" len="med"/>
            <a:tailEnd type="none" w="med" len="med"/>
          </a:ln>
          <a:effectLst/>
        </p:spPr>
        <p:txBody>
          <a:bodyPr/>
          <a:lstStyle/>
          <a:p>
            <a:pPr defTabSz="914400">
              <a:defRPr/>
            </a:pPr>
            <a:endParaRPr lang="en-GB">
              <a:cs typeface="Arial" charset="0"/>
            </a:endParaRPr>
          </a:p>
        </p:txBody>
      </p:sp>
      <p:cxnSp>
        <p:nvCxnSpPr>
          <p:cNvPr id="21514" name="Straight Arrow Connector 5"/>
          <p:cNvCxnSpPr>
            <a:cxnSpLocks noChangeShapeType="1"/>
          </p:cNvCxnSpPr>
          <p:nvPr/>
        </p:nvCxnSpPr>
        <p:spPr bwMode="auto">
          <a:xfrm flipV="1">
            <a:off x="2660650" y="1490663"/>
            <a:ext cx="111125" cy="95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 name="Arc 13"/>
          <p:cNvSpPr/>
          <p:nvPr/>
        </p:nvSpPr>
        <p:spPr bwMode="auto">
          <a:xfrm rot="21301473" flipH="1" flipV="1">
            <a:off x="2228850" y="1600200"/>
            <a:ext cx="877888" cy="511175"/>
          </a:xfrm>
          <a:prstGeom prst="arc">
            <a:avLst/>
          </a:prstGeom>
          <a:noFill/>
          <a:ln w="9525" cap="flat" cmpd="sng" algn="ctr">
            <a:solidFill>
              <a:schemeClr val="tx1"/>
            </a:solidFill>
            <a:prstDash val="solid"/>
            <a:round/>
            <a:headEnd type="none" w="med" len="med"/>
            <a:tailEnd type="none" w="med" len="med"/>
          </a:ln>
          <a:effectLst/>
        </p:spPr>
        <p:txBody>
          <a:bodyPr/>
          <a:lstStyle/>
          <a:p>
            <a:pPr defTabSz="914400">
              <a:defRPr/>
            </a:pPr>
            <a:endParaRPr lang="en-GB">
              <a:cs typeface="Arial" charset="0"/>
            </a:endParaRPr>
          </a:p>
        </p:txBody>
      </p:sp>
      <p:cxnSp>
        <p:nvCxnSpPr>
          <p:cNvPr id="21516" name="Straight Arrow Connector 14"/>
          <p:cNvCxnSpPr>
            <a:cxnSpLocks noChangeShapeType="1"/>
          </p:cNvCxnSpPr>
          <p:nvPr/>
        </p:nvCxnSpPr>
        <p:spPr bwMode="auto">
          <a:xfrm flipV="1">
            <a:off x="2716213" y="2090738"/>
            <a:ext cx="111125" cy="95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517" name="TextBox 6"/>
          <p:cNvSpPr txBox="1">
            <a:spLocks noChangeArrowheads="1"/>
          </p:cNvSpPr>
          <p:nvPr/>
        </p:nvSpPr>
        <p:spPr bwMode="auto">
          <a:xfrm rot="-265519">
            <a:off x="2786063" y="1255713"/>
            <a:ext cx="29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mic Sans MS" pitchFamily="66" charset="0"/>
                <a:cs typeface="Arial" pitchFamily="34" charset="0"/>
              </a:defRPr>
            </a:lvl1pPr>
            <a:lvl2pPr marL="742950" indent="-285750" eaLnBrk="0" hangingPunct="0">
              <a:defRPr sz="2000" b="1">
                <a:solidFill>
                  <a:schemeClr val="tx1"/>
                </a:solidFill>
                <a:latin typeface="Comic Sans MS" pitchFamily="66" charset="0"/>
                <a:cs typeface="Arial" pitchFamily="34" charset="0"/>
              </a:defRPr>
            </a:lvl2pPr>
            <a:lvl3pPr marL="1143000" indent="-228600" eaLnBrk="0" hangingPunct="0">
              <a:defRPr sz="2000" b="1">
                <a:solidFill>
                  <a:schemeClr val="tx1"/>
                </a:solidFill>
                <a:latin typeface="Comic Sans MS" pitchFamily="66" charset="0"/>
                <a:cs typeface="Arial" pitchFamily="34" charset="0"/>
              </a:defRPr>
            </a:lvl3pPr>
            <a:lvl4pPr marL="1600200" indent="-228600" eaLnBrk="0" hangingPunct="0">
              <a:defRPr sz="2000" b="1">
                <a:solidFill>
                  <a:schemeClr val="tx1"/>
                </a:solidFill>
                <a:latin typeface="Comic Sans MS" pitchFamily="66" charset="0"/>
                <a:cs typeface="Arial" pitchFamily="34" charset="0"/>
              </a:defRPr>
            </a:lvl4pPr>
            <a:lvl5pPr marL="2057400" indent="-228600" eaLnBrk="0" hangingPunct="0">
              <a:defRPr sz="2000" b="1">
                <a:solidFill>
                  <a:schemeClr val="tx1"/>
                </a:solidFill>
                <a:latin typeface="Comic Sans MS" pitchFamily="66" charset="0"/>
                <a:cs typeface="Arial" pitchFamily="34" charset="0"/>
              </a:defRPr>
            </a:lvl5pPr>
            <a:lvl6pPr marL="25146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6pPr>
            <a:lvl7pPr marL="29718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7pPr>
            <a:lvl8pPr marL="34290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8pPr>
            <a:lvl9pPr marL="38862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9pPr>
          </a:lstStyle>
          <a:p>
            <a:pPr eaLnBrk="1" hangingPunct="1"/>
            <a:r>
              <a:rPr lang="el-GR"/>
              <a:t>π</a:t>
            </a:r>
            <a:endParaRPr lang="en-GB"/>
          </a:p>
        </p:txBody>
      </p:sp>
      <p:sp>
        <p:nvSpPr>
          <p:cNvPr id="21518" name="TextBox 16"/>
          <p:cNvSpPr txBox="1">
            <a:spLocks noChangeArrowheads="1"/>
          </p:cNvSpPr>
          <p:nvPr/>
        </p:nvSpPr>
        <p:spPr bwMode="auto">
          <a:xfrm rot="-265519">
            <a:off x="2841625" y="1866900"/>
            <a:ext cx="29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mic Sans MS" pitchFamily="66" charset="0"/>
                <a:cs typeface="Arial" pitchFamily="34" charset="0"/>
              </a:defRPr>
            </a:lvl1pPr>
            <a:lvl2pPr marL="742950" indent="-285750" eaLnBrk="0" hangingPunct="0">
              <a:defRPr sz="2000" b="1">
                <a:solidFill>
                  <a:schemeClr val="tx1"/>
                </a:solidFill>
                <a:latin typeface="Comic Sans MS" pitchFamily="66" charset="0"/>
                <a:cs typeface="Arial" pitchFamily="34" charset="0"/>
              </a:defRPr>
            </a:lvl2pPr>
            <a:lvl3pPr marL="1143000" indent="-228600" eaLnBrk="0" hangingPunct="0">
              <a:defRPr sz="2000" b="1">
                <a:solidFill>
                  <a:schemeClr val="tx1"/>
                </a:solidFill>
                <a:latin typeface="Comic Sans MS" pitchFamily="66" charset="0"/>
                <a:cs typeface="Arial" pitchFamily="34" charset="0"/>
              </a:defRPr>
            </a:lvl3pPr>
            <a:lvl4pPr marL="1600200" indent="-228600" eaLnBrk="0" hangingPunct="0">
              <a:defRPr sz="2000" b="1">
                <a:solidFill>
                  <a:schemeClr val="tx1"/>
                </a:solidFill>
                <a:latin typeface="Comic Sans MS" pitchFamily="66" charset="0"/>
                <a:cs typeface="Arial" pitchFamily="34" charset="0"/>
              </a:defRPr>
            </a:lvl4pPr>
            <a:lvl5pPr marL="2057400" indent="-228600" eaLnBrk="0" hangingPunct="0">
              <a:defRPr sz="2000" b="1">
                <a:solidFill>
                  <a:schemeClr val="tx1"/>
                </a:solidFill>
                <a:latin typeface="Comic Sans MS" pitchFamily="66" charset="0"/>
                <a:cs typeface="Arial" pitchFamily="34" charset="0"/>
              </a:defRPr>
            </a:lvl5pPr>
            <a:lvl6pPr marL="25146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6pPr>
            <a:lvl7pPr marL="29718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7pPr>
            <a:lvl8pPr marL="34290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8pPr>
            <a:lvl9pPr marL="38862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9pPr>
          </a:lstStyle>
          <a:p>
            <a:pPr eaLnBrk="1" hangingPunct="1"/>
            <a:r>
              <a:rPr lang="el-GR"/>
              <a:t>π</a:t>
            </a:r>
            <a:endParaRPr lang="en-GB"/>
          </a:p>
        </p:txBody>
      </p:sp>
      <p:grpSp>
        <p:nvGrpSpPr>
          <p:cNvPr id="21529" name="Group 4"/>
          <p:cNvGrpSpPr>
            <a:grpSpLocks/>
          </p:cNvGrpSpPr>
          <p:nvPr/>
        </p:nvGrpSpPr>
        <p:grpSpPr bwMode="auto">
          <a:xfrm>
            <a:off x="11113" y="1570038"/>
            <a:ext cx="395287" cy="561975"/>
            <a:chOff x="10528" y="1569781"/>
            <a:chExt cx="395384" cy="561800"/>
          </a:xfrm>
        </p:grpSpPr>
        <p:sp>
          <p:nvSpPr>
            <p:cNvPr id="21530" name="Right Arrow 1"/>
            <p:cNvSpPr>
              <a:spLocks noChangeArrowheads="1"/>
            </p:cNvSpPr>
            <p:nvPr/>
          </p:nvSpPr>
          <p:spPr bwMode="auto">
            <a:xfrm rot="-303024">
              <a:off x="12070" y="1907613"/>
              <a:ext cx="393842" cy="223968"/>
            </a:xfrm>
            <a:prstGeom prst="rightArrow">
              <a:avLst>
                <a:gd name="adj1" fmla="val 50000"/>
                <a:gd name="adj2" fmla="val 50003"/>
              </a:avLst>
            </a:prstGeom>
            <a:solidFill>
              <a:srgbClr val="C00000"/>
            </a:solidFill>
            <a:ln w="9525" algn="ctr">
              <a:solidFill>
                <a:schemeClr val="tx1"/>
              </a:solidFill>
              <a:round/>
              <a:headEnd/>
              <a:tailEnd/>
            </a:ln>
          </p:spPr>
          <p:txBody>
            <a:bodyPr/>
            <a:lstStyle/>
            <a:p>
              <a:pPr defTabSz="914400"/>
              <a:endParaRPr lang="en-US"/>
            </a:p>
          </p:txBody>
        </p:sp>
        <p:sp>
          <p:nvSpPr>
            <p:cNvPr id="21531" name="TextBox 2"/>
            <p:cNvSpPr txBox="1">
              <a:spLocks noChangeArrowheads="1"/>
            </p:cNvSpPr>
            <p:nvPr/>
          </p:nvSpPr>
          <p:spPr bwMode="auto">
            <a:xfrm rot="-298762">
              <a:off x="10528" y="1569781"/>
              <a:ext cx="3680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mic Sans MS" pitchFamily="66" charset="0"/>
                  <a:cs typeface="Arial" pitchFamily="34" charset="0"/>
                </a:defRPr>
              </a:lvl1pPr>
              <a:lvl2pPr marL="742950" indent="-285750" eaLnBrk="0" hangingPunct="0">
                <a:defRPr sz="2000" b="1">
                  <a:solidFill>
                    <a:schemeClr val="tx1"/>
                  </a:solidFill>
                  <a:latin typeface="Comic Sans MS" pitchFamily="66" charset="0"/>
                  <a:cs typeface="Arial" pitchFamily="34" charset="0"/>
                </a:defRPr>
              </a:lvl2pPr>
              <a:lvl3pPr marL="1143000" indent="-228600" eaLnBrk="0" hangingPunct="0">
                <a:defRPr sz="2000" b="1">
                  <a:solidFill>
                    <a:schemeClr val="tx1"/>
                  </a:solidFill>
                  <a:latin typeface="Comic Sans MS" pitchFamily="66" charset="0"/>
                  <a:cs typeface="Arial" pitchFamily="34" charset="0"/>
                </a:defRPr>
              </a:lvl3pPr>
              <a:lvl4pPr marL="1600200" indent="-228600" eaLnBrk="0" hangingPunct="0">
                <a:defRPr sz="2000" b="1">
                  <a:solidFill>
                    <a:schemeClr val="tx1"/>
                  </a:solidFill>
                  <a:latin typeface="Comic Sans MS" pitchFamily="66" charset="0"/>
                  <a:cs typeface="Arial" pitchFamily="34" charset="0"/>
                </a:defRPr>
              </a:lvl4pPr>
              <a:lvl5pPr marL="2057400" indent="-228600" eaLnBrk="0" hangingPunct="0">
                <a:defRPr sz="2000" b="1">
                  <a:solidFill>
                    <a:schemeClr val="tx1"/>
                  </a:solidFill>
                  <a:latin typeface="Comic Sans MS" pitchFamily="66" charset="0"/>
                  <a:cs typeface="Arial" pitchFamily="34" charset="0"/>
                </a:defRPr>
              </a:lvl5pPr>
              <a:lvl6pPr marL="25146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6pPr>
              <a:lvl7pPr marL="29718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7pPr>
              <a:lvl8pPr marL="34290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8pPr>
              <a:lvl9pPr marL="3886200" indent="-228600" defTabSz="449263" eaLnBrk="0" fontAlgn="base" hangingPunct="0">
                <a:spcBef>
                  <a:spcPct val="0"/>
                </a:spcBef>
                <a:spcAft>
                  <a:spcPct val="0"/>
                </a:spcAft>
                <a:defRPr sz="2000" b="1">
                  <a:solidFill>
                    <a:schemeClr val="tx1"/>
                  </a:solidFill>
                  <a:latin typeface="Comic Sans MS" pitchFamily="66" charset="0"/>
                  <a:cs typeface="Arial" pitchFamily="34" charset="0"/>
                </a:defRPr>
              </a:lvl9pPr>
            </a:lstStyle>
            <a:p>
              <a:pPr eaLnBrk="1" hangingPunct="1"/>
              <a:r>
                <a:rPr lang="en-GB"/>
                <a:t>p</a:t>
              </a:r>
            </a:p>
          </p:txBody>
        </p:sp>
      </p:grpSp>
      <p:sp>
        <p:nvSpPr>
          <p:cNvPr id="16" name="TextBox 15"/>
          <p:cNvSpPr txBox="1"/>
          <p:nvPr/>
        </p:nvSpPr>
        <p:spPr>
          <a:xfrm>
            <a:off x="8226097" y="2277868"/>
            <a:ext cx="1584176" cy="369332"/>
          </a:xfrm>
          <a:prstGeom prst="rect">
            <a:avLst/>
          </a:prstGeom>
          <a:noFill/>
        </p:spPr>
        <p:txBody>
          <a:bodyPr wrap="square" rtlCol="0">
            <a:spAutoFit/>
          </a:bodyPr>
          <a:lstStyle/>
          <a:p>
            <a:r>
              <a:rPr lang="fr-CH" dirty="0" smtClean="0"/>
              <a:t>RAL</a:t>
            </a:r>
            <a:endParaRPr lang="en-GB" dirty="0"/>
          </a:p>
        </p:txBody>
      </p:sp>
      <p:sp>
        <p:nvSpPr>
          <p:cNvPr id="2" name="Footer Placeholder 1"/>
          <p:cNvSpPr>
            <a:spLocks noGrp="1"/>
          </p:cNvSpPr>
          <p:nvPr>
            <p:ph type="ftr" sz="quarter" idx="3"/>
          </p:nvPr>
        </p:nvSpPr>
        <p:spPr>
          <a:xfrm>
            <a:off x="2667794" y="6356350"/>
            <a:ext cx="5410562" cy="365125"/>
          </a:xfrm>
        </p:spPr>
        <p:txBody>
          <a:bodyPr/>
          <a:lstStyle/>
          <a:p>
            <a:r>
              <a:rPr lang="en-GB" smtClean="0"/>
              <a:t>9th NBI @ Fermilab, 23-26 Sept 2014        F. Sanchez Galan</a:t>
            </a:r>
            <a:endParaRPr lang="en-US"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11</a:t>
            </a:fld>
            <a:endParaRPr lang="en-US" dirty="0"/>
          </a:p>
        </p:txBody>
      </p:sp>
    </p:spTree>
    <p:extLst>
      <p:ext uri="{BB962C8B-B14F-4D97-AF65-F5344CB8AC3E}">
        <p14:creationId xmlns:p14="http://schemas.microsoft.com/office/powerpoint/2010/main" val="3564407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697914" y="6356350"/>
            <a:ext cx="4380442"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12</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smtClean="0"/>
              <a:t>Horn, target integration</a:t>
            </a:r>
            <a:endParaRPr lang="fr-FR" sz="1400" dirty="0"/>
          </a:p>
        </p:txBody>
      </p:sp>
      <p:sp>
        <p:nvSpPr>
          <p:cNvPr id="9" name="TextBox 8"/>
          <p:cNvSpPr txBox="1"/>
          <p:nvPr/>
        </p:nvSpPr>
        <p:spPr>
          <a:xfrm>
            <a:off x="5553308" y="5952773"/>
            <a:ext cx="2851374" cy="276999"/>
          </a:xfrm>
          <a:prstGeom prst="rect">
            <a:avLst/>
          </a:prstGeom>
          <a:noFill/>
        </p:spPr>
        <p:txBody>
          <a:bodyPr wrap="square" rtlCol="0">
            <a:spAutoFit/>
          </a:bodyPr>
          <a:lstStyle/>
          <a:p>
            <a:r>
              <a:rPr lang="en-GB" sz="1200" dirty="0" smtClean="0"/>
              <a:t>Work done in collaboration with RAL</a:t>
            </a:r>
            <a:endParaRPr lang="en-GB" sz="1200"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34546" r="31487"/>
          <a:stretch/>
        </p:blipFill>
        <p:spPr>
          <a:xfrm>
            <a:off x="290822" y="680086"/>
            <a:ext cx="3105938" cy="5210661"/>
          </a:xfrm>
          <a:prstGeom prst="rect">
            <a:avLst/>
          </a:prstGeom>
        </p:spPr>
      </p:pic>
      <p:sp>
        <p:nvSpPr>
          <p:cNvPr id="4" name="Down Arrow 3"/>
          <p:cNvSpPr/>
          <p:nvPr/>
        </p:nvSpPr>
        <p:spPr>
          <a:xfrm rot="3440121">
            <a:off x="2843974" y="1305682"/>
            <a:ext cx="317395" cy="14482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3697914" y="1405607"/>
            <a:ext cx="1637346" cy="646331"/>
          </a:xfrm>
          <a:prstGeom prst="rect">
            <a:avLst/>
          </a:prstGeom>
          <a:noFill/>
        </p:spPr>
        <p:txBody>
          <a:bodyPr wrap="square" rtlCol="0">
            <a:spAutoFit/>
          </a:bodyPr>
          <a:lstStyle/>
          <a:p>
            <a:r>
              <a:rPr lang="en-GB" dirty="0" smtClean="0"/>
              <a:t>Target helium feeds</a:t>
            </a:r>
            <a:endParaRPr lang="en-GB" dirty="0"/>
          </a:p>
        </p:txBody>
      </p:sp>
      <p:sp>
        <p:nvSpPr>
          <p:cNvPr id="13" name="Down Arrow 12"/>
          <p:cNvSpPr/>
          <p:nvPr/>
        </p:nvSpPr>
        <p:spPr>
          <a:xfrm rot="3440121">
            <a:off x="2693397" y="3211901"/>
            <a:ext cx="317395" cy="14482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3487577" y="3264274"/>
            <a:ext cx="1637346" cy="923330"/>
          </a:xfrm>
          <a:prstGeom prst="rect">
            <a:avLst/>
          </a:prstGeom>
          <a:noFill/>
        </p:spPr>
        <p:txBody>
          <a:bodyPr wrap="square" rtlCol="0">
            <a:spAutoFit/>
          </a:bodyPr>
          <a:lstStyle/>
          <a:p>
            <a:r>
              <a:rPr lang="en-GB" dirty="0" smtClean="0"/>
              <a:t>Horn plug-in helium &amp; water feeds</a:t>
            </a:r>
            <a:endParaRPr lang="en-GB" dirty="0"/>
          </a:p>
        </p:txBody>
      </p:sp>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5426077" y="1728772"/>
            <a:ext cx="1773642" cy="2316228"/>
          </a:xfrm>
          <a:prstGeom prst="rect">
            <a:avLst/>
          </a:prstGeom>
        </p:spPr>
      </p:pic>
    </p:spTree>
    <p:extLst>
      <p:ext uri="{BB962C8B-B14F-4D97-AF65-F5344CB8AC3E}">
        <p14:creationId xmlns:p14="http://schemas.microsoft.com/office/powerpoint/2010/main" val="88820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780706"/>
            <a:ext cx="9144000" cy="5296587"/>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3566" y="708170"/>
            <a:ext cx="9144000" cy="5244603"/>
          </a:xfrm>
          <a:prstGeom prst="rect">
            <a:avLst/>
          </a:prstGeom>
        </p:spPr>
      </p:pic>
      <p:sp>
        <p:nvSpPr>
          <p:cNvPr id="6" name="Footer Placeholder 5"/>
          <p:cNvSpPr>
            <a:spLocks noGrp="1"/>
          </p:cNvSpPr>
          <p:nvPr>
            <p:ph type="ftr" sz="quarter" idx="3"/>
          </p:nvPr>
        </p:nvSpPr>
        <p:spPr>
          <a:xfrm>
            <a:off x="2446986" y="6356350"/>
            <a:ext cx="5631370"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13</a:t>
            </a:fld>
            <a:endParaRPr lang="en-US" dirty="0">
              <a:solidFill>
                <a:srgbClr val="0055A0">
                  <a:tint val="75000"/>
                </a:srgbClr>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smtClean="0"/>
              <a:t>Horn, target integration</a:t>
            </a:r>
            <a:endParaRPr lang="fr-FR" sz="1400" dirty="0"/>
          </a:p>
        </p:txBody>
      </p:sp>
      <p:sp>
        <p:nvSpPr>
          <p:cNvPr id="8" name="TextBox 7"/>
          <p:cNvSpPr txBox="1"/>
          <p:nvPr/>
        </p:nvSpPr>
        <p:spPr>
          <a:xfrm>
            <a:off x="3319536" y="5008897"/>
            <a:ext cx="2035288" cy="369332"/>
          </a:xfrm>
          <a:prstGeom prst="rect">
            <a:avLst/>
          </a:prstGeom>
          <a:noFill/>
        </p:spPr>
        <p:txBody>
          <a:bodyPr wrap="square" rtlCol="0">
            <a:spAutoFit/>
          </a:bodyPr>
          <a:lstStyle/>
          <a:p>
            <a:r>
              <a:rPr lang="en-GB" dirty="0" smtClean="0"/>
              <a:t>Target integration</a:t>
            </a:r>
            <a:endParaRPr lang="en-GB" dirty="0"/>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99" y="708170"/>
            <a:ext cx="8188964" cy="5369123"/>
          </a:xfrm>
          <a:prstGeom prst="rect">
            <a:avLst/>
          </a:prstGeom>
        </p:spPr>
      </p:pic>
      <p:sp>
        <p:nvSpPr>
          <p:cNvPr id="9" name="TextBox 8"/>
          <p:cNvSpPr txBox="1"/>
          <p:nvPr/>
        </p:nvSpPr>
        <p:spPr>
          <a:xfrm>
            <a:off x="5553308" y="5952773"/>
            <a:ext cx="2851374" cy="276999"/>
          </a:xfrm>
          <a:prstGeom prst="rect">
            <a:avLst/>
          </a:prstGeom>
          <a:noFill/>
        </p:spPr>
        <p:txBody>
          <a:bodyPr wrap="square" rtlCol="0">
            <a:spAutoFit/>
          </a:bodyPr>
          <a:lstStyle/>
          <a:p>
            <a:r>
              <a:rPr lang="en-GB" sz="1200" dirty="0" smtClean="0"/>
              <a:t>Work done in collaboration with RAL</a:t>
            </a:r>
            <a:endParaRPr lang="en-GB" sz="1200" dirty="0"/>
          </a:p>
        </p:txBody>
      </p:sp>
    </p:spTree>
    <p:extLst>
      <p:ext uri="{BB962C8B-B14F-4D97-AF65-F5344CB8AC3E}">
        <p14:creationId xmlns:p14="http://schemas.microsoft.com/office/powerpoint/2010/main" val="17289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724507" y="6356350"/>
            <a:ext cx="4353849"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14</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smtClean="0"/>
              <a:t>Horn and reflector, ancillary systems.</a:t>
            </a:r>
            <a:endParaRPr lang="fr-FR" sz="14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6299" y="727526"/>
            <a:ext cx="8573832" cy="4885754"/>
          </a:xfrm>
          <a:prstGeom prst="rect">
            <a:avLst/>
          </a:prstGeom>
        </p:spPr>
      </p:pic>
      <p:sp>
        <p:nvSpPr>
          <p:cNvPr id="14" name="TextBox 13"/>
          <p:cNvSpPr txBox="1"/>
          <p:nvPr/>
        </p:nvSpPr>
        <p:spPr>
          <a:xfrm>
            <a:off x="821687" y="4596719"/>
            <a:ext cx="4498458" cy="1200329"/>
          </a:xfrm>
          <a:prstGeom prst="rect">
            <a:avLst/>
          </a:prstGeom>
          <a:noFill/>
        </p:spPr>
        <p:txBody>
          <a:bodyPr wrap="square" rtlCol="0">
            <a:spAutoFit/>
          </a:bodyPr>
          <a:lstStyle/>
          <a:p>
            <a:r>
              <a:rPr lang="en-GB" dirty="0" smtClean="0"/>
              <a:t>Plug-in systems, RH vertical movement.</a:t>
            </a:r>
          </a:p>
          <a:p>
            <a:pPr marL="285750" indent="-285750">
              <a:buFont typeface="Arial" panose="020B0604020202020204" pitchFamily="34" charset="0"/>
              <a:buChar char="•"/>
            </a:pPr>
            <a:r>
              <a:rPr lang="en-GB" dirty="0"/>
              <a:t>He and water feeds /outlets</a:t>
            </a:r>
          </a:p>
          <a:p>
            <a:pPr marL="285750" indent="-285750">
              <a:buFont typeface="Arial" panose="020B0604020202020204" pitchFamily="34" charset="0"/>
              <a:buChar char="•"/>
            </a:pPr>
            <a:r>
              <a:rPr lang="en-GB" dirty="0" err="1" smtClean="0"/>
              <a:t>Striplines</a:t>
            </a:r>
            <a:r>
              <a:rPr lang="en-GB" dirty="0" smtClean="0"/>
              <a:t> connection.</a:t>
            </a:r>
            <a:endParaRPr lang="en-GB" dirty="0"/>
          </a:p>
          <a:p>
            <a:endParaRPr lang="en-GB" dirty="0"/>
          </a:p>
        </p:txBody>
      </p:sp>
    </p:spTree>
    <p:extLst>
      <p:ext uri="{BB962C8B-B14F-4D97-AF65-F5344CB8AC3E}">
        <p14:creationId xmlns:p14="http://schemas.microsoft.com/office/powerpoint/2010/main" val="464948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724507" y="6356350"/>
            <a:ext cx="4353849"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15</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err="1" smtClean="0"/>
              <a:t>Striplines</a:t>
            </a:r>
            <a:r>
              <a:rPr lang="en-GB" sz="2400" dirty="0" smtClean="0"/>
              <a:t> remote connection</a:t>
            </a:r>
            <a:endParaRPr lang="fr-FR" sz="1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90072" y="1518393"/>
            <a:ext cx="2641425" cy="1505202"/>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l="20147"/>
          <a:stretch/>
        </p:blipFill>
        <p:spPr>
          <a:xfrm>
            <a:off x="226712" y="709664"/>
            <a:ext cx="6021918" cy="4297311"/>
          </a:xfrm>
          <a:prstGeom prst="rect">
            <a:avLst/>
          </a:prstGeom>
        </p:spPr>
      </p:pic>
      <p:sp>
        <p:nvSpPr>
          <p:cNvPr id="5" name="TextBox 4"/>
          <p:cNvSpPr txBox="1"/>
          <p:nvPr/>
        </p:nvSpPr>
        <p:spPr>
          <a:xfrm>
            <a:off x="6461255" y="3529131"/>
            <a:ext cx="2100853"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Vertical insertion</a:t>
            </a:r>
          </a:p>
          <a:p>
            <a:pPr marL="285750" indent="-285750">
              <a:buFont typeface="Arial" panose="020B0604020202020204" pitchFamily="34" charset="0"/>
              <a:buChar char="•"/>
            </a:pPr>
            <a:r>
              <a:rPr lang="en-GB" dirty="0" smtClean="0"/>
              <a:t>Clamping with a vice system </a:t>
            </a:r>
            <a:endParaRPr lang="en-GB" dirty="0"/>
          </a:p>
        </p:txBody>
      </p:sp>
    </p:spTree>
    <p:extLst>
      <p:ext uri="{BB962C8B-B14F-4D97-AF65-F5344CB8AC3E}">
        <p14:creationId xmlns:p14="http://schemas.microsoft.com/office/powerpoint/2010/main" val="2621449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724507" y="6356350"/>
            <a:ext cx="4353849"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16</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err="1" smtClean="0"/>
              <a:t>Striplines</a:t>
            </a:r>
            <a:r>
              <a:rPr lang="en-GB" sz="2400" dirty="0" smtClean="0"/>
              <a:t> thermal analysis</a:t>
            </a:r>
            <a:endParaRPr lang="fr-FR" sz="1400" dirty="0"/>
          </a:p>
        </p:txBody>
      </p:sp>
      <p:sp>
        <p:nvSpPr>
          <p:cNvPr id="14" name="TextBox 13"/>
          <p:cNvSpPr txBox="1"/>
          <p:nvPr/>
        </p:nvSpPr>
        <p:spPr>
          <a:xfrm>
            <a:off x="2726915" y="5049317"/>
            <a:ext cx="6240544" cy="1200329"/>
          </a:xfrm>
          <a:prstGeom prst="rect">
            <a:avLst/>
          </a:prstGeom>
          <a:noFill/>
        </p:spPr>
        <p:txBody>
          <a:bodyPr wrap="square" rtlCol="0">
            <a:spAutoFit/>
          </a:bodyPr>
          <a:lstStyle/>
          <a:p>
            <a:r>
              <a:rPr lang="en-GB" dirty="0" smtClean="0"/>
              <a:t>With a ‘normal’ He cooling,  maximum temperatures are within acceptable values:  below 50 C for phase 1 and below 100 C for phase 2</a:t>
            </a:r>
            <a:endParaRPr lang="en-GB" dirty="0"/>
          </a:p>
          <a:p>
            <a:endParaRPr lang="en-GB" dirty="0"/>
          </a:p>
        </p:txBody>
      </p:sp>
      <p:pic>
        <p:nvPicPr>
          <p:cNvPr id="3" name="Picture 2"/>
          <p:cNvPicPr>
            <a:picLocks noChangeAspect="1"/>
          </p:cNvPicPr>
          <p:nvPr/>
        </p:nvPicPr>
        <p:blipFill>
          <a:blip r:embed="rId3"/>
          <a:stretch>
            <a:fillRect/>
          </a:stretch>
        </p:blipFill>
        <p:spPr>
          <a:xfrm>
            <a:off x="3006400" y="1251557"/>
            <a:ext cx="2700762" cy="3340898"/>
          </a:xfrm>
          <a:prstGeom prst="rect">
            <a:avLst/>
          </a:prstGeom>
        </p:spPr>
      </p:pic>
      <p:pic>
        <p:nvPicPr>
          <p:cNvPr id="4" name="Picture 3"/>
          <p:cNvPicPr>
            <a:picLocks noChangeAspect="1"/>
          </p:cNvPicPr>
          <p:nvPr/>
        </p:nvPicPr>
        <p:blipFill>
          <a:blip r:embed="rId4"/>
          <a:stretch>
            <a:fillRect/>
          </a:stretch>
        </p:blipFill>
        <p:spPr>
          <a:xfrm>
            <a:off x="6016712" y="1251557"/>
            <a:ext cx="2560542" cy="3267739"/>
          </a:xfrm>
          <a:prstGeom prst="rect">
            <a:avLst/>
          </a:prstGeom>
        </p:spPr>
      </p:pic>
      <p:pic>
        <p:nvPicPr>
          <p:cNvPr id="2" name="Picture 1"/>
          <p:cNvPicPr>
            <a:picLocks noChangeAspect="1"/>
          </p:cNvPicPr>
          <p:nvPr/>
        </p:nvPicPr>
        <p:blipFill>
          <a:blip r:embed="rId5"/>
          <a:stretch>
            <a:fillRect/>
          </a:stretch>
        </p:blipFill>
        <p:spPr>
          <a:xfrm>
            <a:off x="202586" y="912192"/>
            <a:ext cx="2286198" cy="5060119"/>
          </a:xfrm>
          <a:prstGeom prst="rect">
            <a:avLst/>
          </a:prstGeom>
        </p:spPr>
      </p:pic>
      <p:sp>
        <p:nvSpPr>
          <p:cNvPr id="5" name="Rounded Rectangle 4"/>
          <p:cNvSpPr/>
          <p:nvPr/>
        </p:nvSpPr>
        <p:spPr>
          <a:xfrm>
            <a:off x="301658" y="4883085"/>
            <a:ext cx="2290713" cy="16623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ounded Rectangle 10"/>
          <p:cNvSpPr/>
          <p:nvPr/>
        </p:nvSpPr>
        <p:spPr>
          <a:xfrm>
            <a:off x="301657" y="5801145"/>
            <a:ext cx="2290713" cy="16623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578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724507" y="6356350"/>
            <a:ext cx="4353849"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17</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err="1" smtClean="0"/>
              <a:t>Striplines</a:t>
            </a:r>
            <a:r>
              <a:rPr lang="en-GB" sz="2400" dirty="0" smtClean="0"/>
              <a:t> remote connection</a:t>
            </a:r>
            <a:endParaRPr lang="fr-FR" sz="1400" dirty="0"/>
          </a:p>
        </p:txBody>
      </p:sp>
      <p:sp>
        <p:nvSpPr>
          <p:cNvPr id="5" name="TextBox 4"/>
          <p:cNvSpPr txBox="1"/>
          <p:nvPr/>
        </p:nvSpPr>
        <p:spPr>
          <a:xfrm>
            <a:off x="974972" y="4660893"/>
            <a:ext cx="5765193" cy="369332"/>
          </a:xfrm>
          <a:prstGeom prst="rect">
            <a:avLst/>
          </a:prstGeom>
          <a:noFill/>
        </p:spPr>
        <p:txBody>
          <a:bodyPr wrap="square" rtlCol="0">
            <a:spAutoFit/>
          </a:bodyPr>
          <a:lstStyle/>
          <a:p>
            <a:r>
              <a:rPr lang="en-GB" dirty="0" smtClean="0"/>
              <a:t>There’s a good margin to improve cooling if required.</a:t>
            </a:r>
            <a:endParaRPr lang="en-GB" dirty="0"/>
          </a:p>
        </p:txBody>
      </p:sp>
      <p:pic>
        <p:nvPicPr>
          <p:cNvPr id="2" name="Picture 1"/>
          <p:cNvPicPr>
            <a:picLocks noChangeAspect="1"/>
          </p:cNvPicPr>
          <p:nvPr/>
        </p:nvPicPr>
        <p:blipFill>
          <a:blip r:embed="rId3"/>
          <a:stretch>
            <a:fillRect/>
          </a:stretch>
        </p:blipFill>
        <p:spPr>
          <a:xfrm>
            <a:off x="974972" y="1190969"/>
            <a:ext cx="5499069" cy="3212870"/>
          </a:xfrm>
          <a:prstGeom prst="rect">
            <a:avLst/>
          </a:prstGeom>
        </p:spPr>
      </p:pic>
    </p:spTree>
    <p:extLst>
      <p:ext uri="{BB962C8B-B14F-4D97-AF65-F5344CB8AC3E}">
        <p14:creationId xmlns:p14="http://schemas.microsoft.com/office/powerpoint/2010/main" val="2127203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400515" y="6356350"/>
            <a:ext cx="467784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18</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3" name="Title 1"/>
          <p:cNvSpPr>
            <a:spLocks noGrp="1"/>
          </p:cNvSpPr>
          <p:nvPr>
            <p:ph type="title"/>
          </p:nvPr>
        </p:nvSpPr>
        <p:spPr>
          <a:xfrm>
            <a:off x="464634" y="-177298"/>
            <a:ext cx="7467600" cy="1143000"/>
          </a:xfrm>
        </p:spPr>
        <p:txBody>
          <a:bodyPr>
            <a:normAutofit/>
          </a:bodyPr>
          <a:lstStyle/>
          <a:p>
            <a:pPr algn="ctr"/>
            <a:r>
              <a:rPr lang="en-GB" sz="2400" dirty="0"/>
              <a:t>Horn and reflector</a:t>
            </a:r>
            <a:endParaRPr lang="fr-FR" sz="1400" dirty="0"/>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629" y="572428"/>
            <a:ext cx="4482790" cy="3131299"/>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422" y="3434780"/>
            <a:ext cx="3940713" cy="2333209"/>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61210" y="2138077"/>
            <a:ext cx="5820936" cy="3446448"/>
          </a:xfrm>
          <a:prstGeom prst="rect">
            <a:avLst/>
          </a:prstGeom>
        </p:spPr>
      </p:pic>
      <p:sp>
        <p:nvSpPr>
          <p:cNvPr id="17" name="TextBox 16"/>
          <p:cNvSpPr txBox="1"/>
          <p:nvPr/>
        </p:nvSpPr>
        <p:spPr>
          <a:xfrm>
            <a:off x="4839629" y="1059366"/>
            <a:ext cx="3238727" cy="369332"/>
          </a:xfrm>
          <a:prstGeom prst="rect">
            <a:avLst/>
          </a:prstGeom>
          <a:noFill/>
        </p:spPr>
        <p:txBody>
          <a:bodyPr wrap="square" rtlCol="0">
            <a:spAutoFit/>
          </a:bodyPr>
          <a:lstStyle/>
          <a:p>
            <a:r>
              <a:rPr lang="en-GB" dirty="0" smtClean="0"/>
              <a:t>Thermo-structural analysis</a:t>
            </a:r>
            <a:endParaRPr lang="en-GB" dirty="0"/>
          </a:p>
        </p:txBody>
      </p:sp>
      <p:sp>
        <p:nvSpPr>
          <p:cNvPr id="19" name="TextBox 18"/>
          <p:cNvSpPr txBox="1"/>
          <p:nvPr/>
        </p:nvSpPr>
        <p:spPr>
          <a:xfrm>
            <a:off x="3340059" y="4078212"/>
            <a:ext cx="3501483" cy="1200329"/>
          </a:xfrm>
          <a:prstGeom prst="rect">
            <a:avLst/>
          </a:prstGeom>
          <a:noFill/>
        </p:spPr>
        <p:txBody>
          <a:bodyPr wrap="square" rtlCol="0">
            <a:spAutoFit/>
          </a:bodyPr>
          <a:lstStyle/>
          <a:p>
            <a:r>
              <a:rPr lang="en-GB" dirty="0" smtClean="0">
                <a:solidFill>
                  <a:srgbClr val="0055A0"/>
                </a:solidFill>
              </a:rPr>
              <a:t>Energy deposition for the entire horn: 56.75 kW </a:t>
            </a:r>
          </a:p>
          <a:p>
            <a:r>
              <a:rPr lang="en-GB" dirty="0" smtClean="0">
                <a:solidFill>
                  <a:srgbClr val="0055A0"/>
                </a:solidFill>
              </a:rPr>
              <a:t>Max energy deposition: at target end ~ 110 W/cm</a:t>
            </a:r>
            <a:r>
              <a:rPr lang="en-GB" baseline="30000" dirty="0" smtClean="0">
                <a:solidFill>
                  <a:srgbClr val="0055A0"/>
                </a:solidFill>
              </a:rPr>
              <a:t>3</a:t>
            </a:r>
            <a:endParaRPr lang="fr-FR" dirty="0" smtClean="0">
              <a:solidFill>
                <a:srgbClr val="0055A0"/>
              </a:solidFill>
            </a:endParaRPr>
          </a:p>
        </p:txBody>
      </p:sp>
    </p:spTree>
    <p:extLst>
      <p:ext uri="{BB962C8B-B14F-4D97-AF65-F5344CB8AC3E}">
        <p14:creationId xmlns:p14="http://schemas.microsoft.com/office/powerpoint/2010/main" val="1550373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400515" y="6356350"/>
            <a:ext cx="467784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19</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3" name="Title 1"/>
          <p:cNvSpPr>
            <a:spLocks noGrp="1"/>
          </p:cNvSpPr>
          <p:nvPr>
            <p:ph type="title"/>
          </p:nvPr>
        </p:nvSpPr>
        <p:spPr>
          <a:xfrm>
            <a:off x="464634" y="-177298"/>
            <a:ext cx="7467600" cy="1143000"/>
          </a:xfrm>
        </p:spPr>
        <p:txBody>
          <a:bodyPr>
            <a:normAutofit/>
          </a:bodyPr>
          <a:lstStyle/>
          <a:p>
            <a:pPr algn="ctr"/>
            <a:r>
              <a:rPr lang="en-GB" sz="2400" dirty="0" smtClean="0"/>
              <a:t>Horn thermal analysis</a:t>
            </a:r>
            <a:endParaRPr lang="fr-FR" sz="1400" dirty="0"/>
          </a:p>
        </p:txBody>
      </p:sp>
      <p:pic>
        <p:nvPicPr>
          <p:cNvPr id="3" name="Picture 2"/>
          <p:cNvPicPr>
            <a:picLocks noChangeAspect="1"/>
          </p:cNvPicPr>
          <p:nvPr/>
        </p:nvPicPr>
        <p:blipFill>
          <a:blip r:embed="rId3"/>
          <a:stretch>
            <a:fillRect/>
          </a:stretch>
        </p:blipFill>
        <p:spPr>
          <a:xfrm>
            <a:off x="572092" y="1260727"/>
            <a:ext cx="3231711" cy="2110764"/>
          </a:xfrm>
          <a:prstGeom prst="rect">
            <a:avLst/>
          </a:prstGeom>
        </p:spPr>
      </p:pic>
      <p:sp>
        <p:nvSpPr>
          <p:cNvPr id="4" name="Rectangle 3"/>
          <p:cNvSpPr/>
          <p:nvPr/>
        </p:nvSpPr>
        <p:spPr>
          <a:xfrm>
            <a:off x="4114800" y="983665"/>
            <a:ext cx="4572000" cy="2492990"/>
          </a:xfrm>
          <a:prstGeom prst="rect">
            <a:avLst/>
          </a:prstGeom>
        </p:spPr>
        <p:txBody>
          <a:bodyPr>
            <a:spAutoFit/>
          </a:bodyPr>
          <a:lstStyle/>
          <a:p>
            <a:pPr algn="ctr"/>
            <a:r>
              <a:rPr lang="en-GB" sz="1200" b="1" dirty="0">
                <a:latin typeface="+mj-lt"/>
              </a:rPr>
              <a:t>Phase 1 : Beam from SPS @ 400 </a:t>
            </a:r>
            <a:r>
              <a:rPr lang="en-GB" sz="1200" b="1" dirty="0" err="1">
                <a:latin typeface="+mj-lt"/>
              </a:rPr>
              <a:t>GeV</a:t>
            </a:r>
            <a:endParaRPr lang="en-GB" sz="1200" dirty="0" smtClean="0">
              <a:latin typeface="+mj-lt"/>
            </a:endParaRPr>
          </a:p>
          <a:p>
            <a:pPr marL="171450" indent="-171450">
              <a:buFont typeface="Arial" panose="020B0604020202020204" pitchFamily="34" charset="0"/>
              <a:buChar char="•"/>
            </a:pPr>
            <a:r>
              <a:rPr lang="en-GB" sz="1200" dirty="0" smtClean="0">
                <a:latin typeface="+mj-lt"/>
              </a:rPr>
              <a:t>6 </a:t>
            </a:r>
            <a:r>
              <a:rPr lang="en-GB" sz="1200" dirty="0">
                <a:latin typeface="+mj-lt"/>
              </a:rPr>
              <a:t>s cycle</a:t>
            </a:r>
          </a:p>
          <a:p>
            <a:pPr marL="171450" indent="-171450">
              <a:buFont typeface="Arial" panose="020B0604020202020204" pitchFamily="34" charset="0"/>
              <a:buChar char="•"/>
            </a:pPr>
            <a:r>
              <a:rPr lang="en-GB" sz="1200" dirty="0" smtClean="0">
                <a:latin typeface="+mj-lt"/>
              </a:rPr>
              <a:t>two </a:t>
            </a:r>
            <a:r>
              <a:rPr lang="en-GB" sz="1200" dirty="0">
                <a:latin typeface="+mj-lt"/>
              </a:rPr>
              <a:t>extractions/cycle separately by 50 </a:t>
            </a:r>
            <a:r>
              <a:rPr lang="en-GB" sz="1200" dirty="0" err="1">
                <a:latin typeface="+mj-lt"/>
              </a:rPr>
              <a:t>ms</a:t>
            </a:r>
            <a:endParaRPr lang="en-GB" sz="1200" dirty="0">
              <a:latin typeface="+mj-lt"/>
            </a:endParaRPr>
          </a:p>
          <a:p>
            <a:pPr marL="171450" indent="-171450">
              <a:buFont typeface="Arial" panose="020B0604020202020204" pitchFamily="34" charset="0"/>
              <a:buChar char="•"/>
            </a:pPr>
            <a:r>
              <a:rPr lang="en-GB" sz="1200" dirty="0" smtClean="0">
                <a:latin typeface="+mj-lt"/>
              </a:rPr>
              <a:t>beam </a:t>
            </a:r>
            <a:r>
              <a:rPr lang="en-GB" sz="1200" dirty="0">
                <a:latin typeface="+mj-lt"/>
              </a:rPr>
              <a:t>pulse during 10 us in each extraction</a:t>
            </a:r>
          </a:p>
          <a:p>
            <a:pPr marL="171450" indent="-171450">
              <a:buFont typeface="Arial" panose="020B0604020202020204" pitchFamily="34" charset="0"/>
              <a:buChar char="•"/>
            </a:pPr>
            <a:r>
              <a:rPr lang="fr-FR" sz="1200" dirty="0" smtClean="0">
                <a:latin typeface="+mj-lt"/>
              </a:rPr>
              <a:t>3.5 10</a:t>
            </a:r>
            <a:r>
              <a:rPr lang="fr-FR" sz="1200" baseline="30000" dirty="0" smtClean="0">
                <a:latin typeface="+mj-lt"/>
              </a:rPr>
              <a:t>13</a:t>
            </a:r>
            <a:r>
              <a:rPr lang="fr-FR" sz="1200" dirty="0" smtClean="0">
                <a:latin typeface="+mj-lt"/>
              </a:rPr>
              <a:t> </a:t>
            </a:r>
            <a:r>
              <a:rPr lang="fr-FR" sz="1200" dirty="0">
                <a:latin typeface="+mj-lt"/>
              </a:rPr>
              <a:t>protons/extraction (7.0 </a:t>
            </a:r>
            <a:r>
              <a:rPr lang="fr-FR" sz="1200" dirty="0" smtClean="0">
                <a:latin typeface="+mj-lt"/>
              </a:rPr>
              <a:t>10</a:t>
            </a:r>
            <a:r>
              <a:rPr lang="fr-FR" sz="1200" baseline="30000" dirty="0">
                <a:latin typeface="+mj-lt"/>
              </a:rPr>
              <a:t>13</a:t>
            </a:r>
            <a:r>
              <a:rPr lang="fr-FR" sz="1200" dirty="0">
                <a:latin typeface="+mj-lt"/>
              </a:rPr>
              <a:t> </a:t>
            </a:r>
            <a:r>
              <a:rPr lang="fr-FR" sz="1200" dirty="0" smtClean="0">
                <a:latin typeface="+mj-lt"/>
              </a:rPr>
              <a:t>protons/cycle</a:t>
            </a:r>
            <a:r>
              <a:rPr lang="fr-FR" sz="1200" dirty="0">
                <a:latin typeface="+mj-lt"/>
              </a:rPr>
              <a:t>)</a:t>
            </a:r>
          </a:p>
          <a:p>
            <a:pPr marL="171450" indent="-171450">
              <a:buFont typeface="Arial" panose="020B0604020202020204" pitchFamily="34" charset="0"/>
              <a:buChar char="•"/>
            </a:pPr>
            <a:r>
              <a:rPr lang="en-GB" sz="1200" dirty="0" smtClean="0">
                <a:latin typeface="+mj-lt"/>
              </a:rPr>
              <a:t>average </a:t>
            </a:r>
            <a:r>
              <a:rPr lang="en-GB" sz="1200" dirty="0">
                <a:latin typeface="+mj-lt"/>
              </a:rPr>
              <a:t>beam power 750 </a:t>
            </a:r>
            <a:r>
              <a:rPr lang="en-GB" sz="1200" dirty="0" smtClean="0">
                <a:latin typeface="+mj-lt"/>
              </a:rPr>
              <a:t>kW</a:t>
            </a:r>
          </a:p>
          <a:p>
            <a:pPr marL="171450" indent="-171450">
              <a:buFont typeface="Arial" panose="020B0604020202020204" pitchFamily="34" charset="0"/>
              <a:buChar char="•"/>
            </a:pPr>
            <a:endParaRPr lang="en-GB" sz="1200" dirty="0" smtClean="0">
              <a:latin typeface="+mj-lt"/>
            </a:endParaRPr>
          </a:p>
          <a:p>
            <a:pPr algn="ctr"/>
            <a:r>
              <a:rPr lang="en-GB" sz="1200" b="1" dirty="0">
                <a:latin typeface="+mj-lt"/>
              </a:rPr>
              <a:t>Phase 2 : Beam from HP-PS @ 50 </a:t>
            </a:r>
            <a:r>
              <a:rPr lang="en-GB" sz="1200" b="1" dirty="0" err="1">
                <a:latin typeface="+mj-lt"/>
              </a:rPr>
              <a:t>GeV</a:t>
            </a:r>
            <a:endParaRPr lang="en-GB" sz="1200" dirty="0">
              <a:latin typeface="+mj-lt"/>
            </a:endParaRPr>
          </a:p>
          <a:p>
            <a:r>
              <a:rPr lang="en-GB" sz="1200" dirty="0">
                <a:latin typeface="+mj-lt"/>
              </a:rPr>
              <a:t>- 1 s cycle</a:t>
            </a:r>
          </a:p>
          <a:p>
            <a:r>
              <a:rPr lang="en-GB" sz="1200" dirty="0">
                <a:latin typeface="+mj-lt"/>
              </a:rPr>
              <a:t>- single extraction per cycle</a:t>
            </a:r>
          </a:p>
          <a:p>
            <a:r>
              <a:rPr lang="en-GB" sz="1200" dirty="0">
                <a:latin typeface="+mj-lt"/>
              </a:rPr>
              <a:t>- beam pulse during 4 us</a:t>
            </a:r>
          </a:p>
          <a:p>
            <a:r>
              <a:rPr lang="en-GB" sz="1200" dirty="0">
                <a:latin typeface="+mj-lt"/>
              </a:rPr>
              <a:t>- 2.5 </a:t>
            </a:r>
            <a:r>
              <a:rPr lang="fr-FR" sz="1200" dirty="0"/>
              <a:t>10</a:t>
            </a:r>
            <a:r>
              <a:rPr lang="fr-FR" sz="1200" baseline="30000" dirty="0"/>
              <a:t>13</a:t>
            </a:r>
            <a:r>
              <a:rPr lang="en-GB" sz="1200" dirty="0" smtClean="0">
                <a:latin typeface="+mj-lt"/>
              </a:rPr>
              <a:t> </a:t>
            </a:r>
            <a:r>
              <a:rPr lang="en-GB" sz="1200" dirty="0">
                <a:latin typeface="+mj-lt"/>
              </a:rPr>
              <a:t>protons/cycle</a:t>
            </a:r>
          </a:p>
          <a:p>
            <a:r>
              <a:rPr lang="en-GB" sz="1200" dirty="0">
                <a:latin typeface="+mj-lt"/>
              </a:rPr>
              <a:t>- average beam power 2.0 MW</a:t>
            </a:r>
          </a:p>
        </p:txBody>
      </p:sp>
      <p:pic>
        <p:nvPicPr>
          <p:cNvPr id="5" name="Picture 4"/>
          <p:cNvPicPr>
            <a:picLocks noChangeAspect="1"/>
          </p:cNvPicPr>
          <p:nvPr/>
        </p:nvPicPr>
        <p:blipFill>
          <a:blip r:embed="rId4"/>
          <a:stretch>
            <a:fillRect/>
          </a:stretch>
        </p:blipFill>
        <p:spPr>
          <a:xfrm>
            <a:off x="572093" y="3845396"/>
            <a:ext cx="3206886" cy="2005761"/>
          </a:xfrm>
          <a:prstGeom prst="rect">
            <a:avLst/>
          </a:prstGeom>
        </p:spPr>
      </p:pic>
      <p:pic>
        <p:nvPicPr>
          <p:cNvPr id="8" name="Picture 7"/>
          <p:cNvPicPr>
            <a:picLocks noChangeAspect="1"/>
          </p:cNvPicPr>
          <p:nvPr/>
        </p:nvPicPr>
        <p:blipFill>
          <a:blip r:embed="rId5"/>
          <a:stretch>
            <a:fillRect/>
          </a:stretch>
        </p:blipFill>
        <p:spPr>
          <a:xfrm>
            <a:off x="4360403" y="3845396"/>
            <a:ext cx="3168850" cy="1981972"/>
          </a:xfrm>
          <a:prstGeom prst="rect">
            <a:avLst/>
          </a:prstGeom>
        </p:spPr>
      </p:pic>
      <p:sp>
        <p:nvSpPr>
          <p:cNvPr id="12" name="TextBox 11"/>
          <p:cNvSpPr txBox="1"/>
          <p:nvPr/>
        </p:nvSpPr>
        <p:spPr>
          <a:xfrm>
            <a:off x="2010167" y="4362505"/>
            <a:ext cx="1466063" cy="307777"/>
          </a:xfrm>
          <a:prstGeom prst="rect">
            <a:avLst/>
          </a:prstGeom>
          <a:noFill/>
        </p:spPr>
        <p:txBody>
          <a:bodyPr wrap="square" rtlCol="0">
            <a:spAutoFit/>
          </a:bodyPr>
          <a:lstStyle/>
          <a:p>
            <a:r>
              <a:rPr lang="en-GB" sz="1400" b="1" dirty="0"/>
              <a:t>Phase 1</a:t>
            </a:r>
            <a:endParaRPr lang="en-GB" sz="1400" dirty="0"/>
          </a:p>
        </p:txBody>
      </p:sp>
      <p:sp>
        <p:nvSpPr>
          <p:cNvPr id="20" name="TextBox 19"/>
          <p:cNvSpPr txBox="1"/>
          <p:nvPr/>
        </p:nvSpPr>
        <p:spPr>
          <a:xfrm>
            <a:off x="6063190" y="4361016"/>
            <a:ext cx="1466063" cy="307777"/>
          </a:xfrm>
          <a:prstGeom prst="rect">
            <a:avLst/>
          </a:prstGeom>
          <a:noFill/>
        </p:spPr>
        <p:txBody>
          <a:bodyPr wrap="square" rtlCol="0">
            <a:spAutoFit/>
          </a:bodyPr>
          <a:lstStyle/>
          <a:p>
            <a:r>
              <a:rPr lang="en-GB" sz="1400" b="1" dirty="0"/>
              <a:t>Phase </a:t>
            </a:r>
            <a:r>
              <a:rPr lang="en-GB" sz="1400" b="1" dirty="0" smtClean="0"/>
              <a:t>2</a:t>
            </a:r>
            <a:endParaRPr lang="en-GB" sz="1400" dirty="0"/>
          </a:p>
        </p:txBody>
      </p:sp>
    </p:spTree>
    <p:extLst>
      <p:ext uri="{BB962C8B-B14F-4D97-AF65-F5344CB8AC3E}">
        <p14:creationId xmlns:p14="http://schemas.microsoft.com/office/powerpoint/2010/main" val="137760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17918391-D411-FE40-AAD7-861AE5233E0E}" type="slidenum">
              <a:rPr lang="en-US" smtClean="0"/>
              <a:pPr/>
              <a:t>2</a:t>
            </a:fld>
            <a:endParaRPr lang="en-US" dirty="0"/>
          </a:p>
        </p:txBody>
      </p:sp>
      <p:sp>
        <p:nvSpPr>
          <p:cNvPr id="6" name="Text Placeholder 5"/>
          <p:cNvSpPr>
            <a:spLocks noGrp="1"/>
          </p:cNvSpPr>
          <p:nvPr>
            <p:ph type="body" idx="10"/>
          </p:nvPr>
        </p:nvSpPr>
        <p:spPr>
          <a:xfrm>
            <a:off x="1104123" y="2183269"/>
            <a:ext cx="6587067" cy="1225621"/>
          </a:xfrm>
        </p:spPr>
        <p:txBody>
          <a:bodyPr/>
          <a:lstStyle/>
          <a:p>
            <a:r>
              <a:rPr lang="en-GB" sz="2800" dirty="0" smtClean="0"/>
              <a:t>Outline</a:t>
            </a:r>
          </a:p>
          <a:p>
            <a:endParaRPr lang="fr-FR" dirty="0"/>
          </a:p>
        </p:txBody>
      </p:sp>
      <p:sp>
        <p:nvSpPr>
          <p:cNvPr id="11" name="TextBox 10"/>
          <p:cNvSpPr txBox="1"/>
          <p:nvPr/>
        </p:nvSpPr>
        <p:spPr>
          <a:xfrm>
            <a:off x="3573946" y="976509"/>
            <a:ext cx="7614262" cy="5293757"/>
          </a:xfrm>
          <a:prstGeom prst="rect">
            <a:avLst/>
          </a:prstGeom>
          <a:noFill/>
        </p:spPr>
        <p:txBody>
          <a:bodyPr wrap="square" rtlCol="0">
            <a:spAutoFit/>
          </a:bodyPr>
          <a:lstStyle/>
          <a:p>
            <a:r>
              <a:rPr lang="en-GB" sz="2000" dirty="0" smtClean="0"/>
              <a:t>Lay out, overview</a:t>
            </a:r>
          </a:p>
          <a:p>
            <a:endParaRPr lang="en-GB" sz="2000" dirty="0"/>
          </a:p>
          <a:p>
            <a:r>
              <a:rPr lang="en-GB" sz="2000" dirty="0" smtClean="0"/>
              <a:t>Horn, reflector, target, </a:t>
            </a:r>
            <a:r>
              <a:rPr lang="en-GB" sz="2000" dirty="0" err="1" smtClean="0"/>
              <a:t>striplines</a:t>
            </a:r>
            <a:endParaRPr lang="en-GB" sz="2000" dirty="0" smtClean="0"/>
          </a:p>
          <a:p>
            <a:endParaRPr lang="fr-CH" sz="2000" dirty="0"/>
          </a:p>
          <a:p>
            <a:r>
              <a:rPr lang="fr-CH" sz="2000" dirty="0" smtClean="0"/>
              <a:t>Target </a:t>
            </a:r>
            <a:r>
              <a:rPr lang="fr-CH" sz="2000" dirty="0" err="1" smtClean="0"/>
              <a:t>chamber</a:t>
            </a:r>
            <a:endParaRPr lang="en-GB" sz="2000" dirty="0" smtClean="0"/>
          </a:p>
          <a:p>
            <a:endParaRPr lang="en-GB" sz="2000" dirty="0"/>
          </a:p>
          <a:p>
            <a:r>
              <a:rPr lang="en-GB" sz="2000" dirty="0" smtClean="0"/>
              <a:t>Decay pipe</a:t>
            </a:r>
            <a:endParaRPr lang="en-GB" sz="2000" dirty="0"/>
          </a:p>
          <a:p>
            <a:endParaRPr lang="en-GB" sz="2000" dirty="0" smtClean="0"/>
          </a:p>
          <a:p>
            <a:r>
              <a:rPr lang="en-GB" sz="2000" dirty="0" smtClean="0"/>
              <a:t>Hadron stop</a:t>
            </a:r>
          </a:p>
          <a:p>
            <a:endParaRPr lang="en-GB" sz="2000" dirty="0"/>
          </a:p>
          <a:p>
            <a:r>
              <a:rPr lang="en-GB" sz="2000" dirty="0" smtClean="0"/>
              <a:t>Timeline</a:t>
            </a:r>
          </a:p>
          <a:p>
            <a:endParaRPr lang="en-GB" sz="2000" dirty="0" smtClean="0"/>
          </a:p>
          <a:p>
            <a:r>
              <a:rPr lang="en-GB" sz="2000" dirty="0" smtClean="0"/>
              <a:t>Conclusions</a:t>
            </a:r>
            <a:endParaRPr lang="en-GB" sz="2000" dirty="0"/>
          </a:p>
          <a:p>
            <a:pPr marL="342900" indent="-342900">
              <a:buFont typeface="+mj-lt"/>
              <a:buAutoNum type="arabicPeriod"/>
            </a:pPr>
            <a:endParaRPr lang="en-GB" sz="2000" dirty="0" smtClean="0"/>
          </a:p>
          <a:p>
            <a:pPr marL="342900" indent="-342900">
              <a:buFont typeface="+mj-lt"/>
              <a:buAutoNum type="arabicPeriod"/>
            </a:pPr>
            <a:endParaRPr lang="en-GB" sz="2000" dirty="0" smtClean="0"/>
          </a:p>
          <a:p>
            <a:endParaRPr lang="en-GB" sz="2000" dirty="0"/>
          </a:p>
          <a:p>
            <a:endParaRPr lang="fr-FR"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7" name="Footer Placeholder 3"/>
          <p:cNvSpPr>
            <a:spLocks noGrp="1"/>
          </p:cNvSpPr>
          <p:nvPr>
            <p:ph type="ftr" sz="quarter" idx="3"/>
          </p:nvPr>
        </p:nvSpPr>
        <p:spPr>
          <a:xfrm>
            <a:off x="3284034" y="6356350"/>
            <a:ext cx="4794322" cy="365125"/>
          </a:xfrm>
        </p:spPr>
        <p:txBody>
          <a:bodyPr/>
          <a:lstStyle/>
          <a:p>
            <a:r>
              <a:rPr lang="en-GB" smtClean="0"/>
              <a:t>9th NBI @ Fermilab, 23-26 Sept 2014        F. Sanchez Galan</a:t>
            </a:r>
            <a:endParaRPr lang="en-US" dirty="0"/>
          </a:p>
        </p:txBody>
      </p:sp>
    </p:spTree>
    <p:extLst>
      <p:ext uri="{BB962C8B-B14F-4D97-AF65-F5344CB8AC3E}">
        <p14:creationId xmlns:p14="http://schemas.microsoft.com/office/powerpoint/2010/main" val="18189696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400515" y="6356350"/>
            <a:ext cx="467784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20</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3" name="Title 1"/>
          <p:cNvSpPr>
            <a:spLocks noGrp="1"/>
          </p:cNvSpPr>
          <p:nvPr>
            <p:ph type="title"/>
          </p:nvPr>
        </p:nvSpPr>
        <p:spPr>
          <a:xfrm>
            <a:off x="464634" y="-177298"/>
            <a:ext cx="7467600" cy="1143000"/>
          </a:xfrm>
        </p:spPr>
        <p:txBody>
          <a:bodyPr>
            <a:normAutofit/>
          </a:bodyPr>
          <a:lstStyle/>
          <a:p>
            <a:pPr algn="ctr"/>
            <a:r>
              <a:rPr lang="en-GB" sz="2400" dirty="0" smtClean="0"/>
              <a:t>Horn thermal analysis</a:t>
            </a:r>
            <a:endParaRPr lang="fr-FR" sz="1400" dirty="0"/>
          </a:p>
        </p:txBody>
      </p:sp>
      <p:pic>
        <p:nvPicPr>
          <p:cNvPr id="2" name="Picture 1"/>
          <p:cNvPicPr>
            <a:picLocks noChangeAspect="1"/>
          </p:cNvPicPr>
          <p:nvPr/>
        </p:nvPicPr>
        <p:blipFill>
          <a:blip r:embed="rId3"/>
          <a:stretch>
            <a:fillRect/>
          </a:stretch>
        </p:blipFill>
        <p:spPr>
          <a:xfrm>
            <a:off x="131216" y="800798"/>
            <a:ext cx="5302789" cy="3486390"/>
          </a:xfrm>
          <a:prstGeom prst="rect">
            <a:avLst/>
          </a:prstGeom>
        </p:spPr>
      </p:pic>
      <p:pic>
        <p:nvPicPr>
          <p:cNvPr id="5" name="Picture 4"/>
          <p:cNvPicPr>
            <a:picLocks noChangeAspect="1"/>
          </p:cNvPicPr>
          <p:nvPr/>
        </p:nvPicPr>
        <p:blipFill rotWithShape="1">
          <a:blip r:embed="rId4"/>
          <a:srcRect r="29381"/>
          <a:stretch/>
        </p:blipFill>
        <p:spPr>
          <a:xfrm>
            <a:off x="3955122" y="800797"/>
            <a:ext cx="3769556" cy="3486390"/>
          </a:xfrm>
          <a:prstGeom prst="rect">
            <a:avLst/>
          </a:prstGeom>
        </p:spPr>
      </p:pic>
      <p:pic>
        <p:nvPicPr>
          <p:cNvPr id="8" name="Picture 7"/>
          <p:cNvPicPr>
            <a:picLocks noChangeAspect="1"/>
          </p:cNvPicPr>
          <p:nvPr/>
        </p:nvPicPr>
        <p:blipFill rotWithShape="1">
          <a:blip r:embed="rId4"/>
          <a:srcRect l="70449" t="38338" r="928" b="32052"/>
          <a:stretch/>
        </p:blipFill>
        <p:spPr>
          <a:xfrm>
            <a:off x="5214347" y="4534215"/>
            <a:ext cx="1398050" cy="944628"/>
          </a:xfrm>
          <a:prstGeom prst="rect">
            <a:avLst/>
          </a:prstGeom>
        </p:spPr>
      </p:pic>
      <p:pic>
        <p:nvPicPr>
          <p:cNvPr id="9" name="Picture 8"/>
          <p:cNvPicPr>
            <a:picLocks noChangeAspect="1"/>
          </p:cNvPicPr>
          <p:nvPr/>
        </p:nvPicPr>
        <p:blipFill rotWithShape="1">
          <a:blip r:embed="rId5"/>
          <a:srcRect l="71682" t="40016" r="931" b="33359"/>
          <a:stretch/>
        </p:blipFill>
        <p:spPr>
          <a:xfrm>
            <a:off x="1339218" y="4481316"/>
            <a:ext cx="1450949" cy="921957"/>
          </a:xfrm>
          <a:prstGeom prst="rect">
            <a:avLst/>
          </a:prstGeom>
        </p:spPr>
      </p:pic>
      <p:pic>
        <p:nvPicPr>
          <p:cNvPr id="3" name="Picture 2"/>
          <p:cNvPicPr>
            <a:picLocks noChangeAspect="1"/>
          </p:cNvPicPr>
          <p:nvPr/>
        </p:nvPicPr>
        <p:blipFill>
          <a:blip r:embed="rId6"/>
          <a:stretch>
            <a:fillRect/>
          </a:stretch>
        </p:blipFill>
        <p:spPr>
          <a:xfrm>
            <a:off x="2659155" y="4326063"/>
            <a:ext cx="2686204" cy="1878437"/>
          </a:xfrm>
          <a:prstGeom prst="rect">
            <a:avLst/>
          </a:prstGeom>
        </p:spPr>
      </p:pic>
    </p:spTree>
    <p:extLst>
      <p:ext uri="{BB962C8B-B14F-4D97-AF65-F5344CB8AC3E}">
        <p14:creationId xmlns:p14="http://schemas.microsoft.com/office/powerpoint/2010/main" val="1496627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7528" y="2002146"/>
            <a:ext cx="5706004" cy="3378781"/>
          </a:xfrm>
          <a:prstGeom prst="rect">
            <a:avLst/>
          </a:prstGeom>
        </p:spPr>
      </p:pic>
      <p:sp>
        <p:nvSpPr>
          <p:cNvPr id="6" name="Footer Placeholder 5"/>
          <p:cNvSpPr>
            <a:spLocks noGrp="1"/>
          </p:cNvSpPr>
          <p:nvPr>
            <p:ph type="ftr" sz="quarter" idx="3"/>
          </p:nvPr>
        </p:nvSpPr>
        <p:spPr>
          <a:xfrm>
            <a:off x="3400515" y="6356350"/>
            <a:ext cx="467784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21</a:t>
            </a:fld>
            <a:endParaRPr lang="en-US" dirty="0">
              <a:solidFill>
                <a:srgbClr val="0055A0">
                  <a:tint val="75000"/>
                </a:srgbClr>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3" name="Title 1"/>
          <p:cNvSpPr>
            <a:spLocks noGrp="1"/>
          </p:cNvSpPr>
          <p:nvPr>
            <p:ph type="title"/>
          </p:nvPr>
        </p:nvSpPr>
        <p:spPr>
          <a:xfrm>
            <a:off x="464634" y="-177298"/>
            <a:ext cx="7467600" cy="1143000"/>
          </a:xfrm>
        </p:spPr>
        <p:txBody>
          <a:bodyPr>
            <a:normAutofit/>
          </a:bodyPr>
          <a:lstStyle/>
          <a:p>
            <a:pPr algn="ctr"/>
            <a:r>
              <a:rPr lang="en-GB" sz="2400" dirty="0" smtClean="0"/>
              <a:t>Horn thermal analysis</a:t>
            </a:r>
            <a:endParaRPr lang="fr-FR" sz="1400" dirty="0"/>
          </a:p>
        </p:txBody>
      </p:sp>
      <p:sp>
        <p:nvSpPr>
          <p:cNvPr id="8" name="Rectangle 7"/>
          <p:cNvSpPr/>
          <p:nvPr/>
        </p:nvSpPr>
        <p:spPr>
          <a:xfrm>
            <a:off x="1114515" y="4359682"/>
            <a:ext cx="4572000" cy="430887"/>
          </a:xfrm>
          <a:prstGeom prst="rect">
            <a:avLst/>
          </a:prstGeom>
        </p:spPr>
        <p:txBody>
          <a:bodyPr>
            <a:spAutoFit/>
          </a:bodyPr>
          <a:lstStyle/>
          <a:p>
            <a:r>
              <a:rPr lang="en-GB" sz="1100" dirty="0">
                <a:latin typeface="Calibri" panose="020F0502020204030204" pitchFamily="34" charset="0"/>
                <a:ea typeface="Calibri" panose="020F0502020204030204" pitchFamily="34" charset="0"/>
                <a:cs typeface="Times New Roman" panose="02020603050405020304" pitchFamily="18" charset="0"/>
              </a:rPr>
              <a:t>The maximum temperature in steady state is 83</a:t>
            </a:r>
            <a:r>
              <a:rPr lang="en-GB" sz="1100" dirty="0">
                <a:latin typeface="Calibri" panose="020F0502020204030204" pitchFamily="34" charset="0"/>
                <a:ea typeface="Calibri" panose="020F0502020204030204" pitchFamily="34" charset="0"/>
                <a:cs typeface="Calibri" panose="020F0502020204030204" pitchFamily="34" charset="0"/>
              </a:rPr>
              <a:t>°</a:t>
            </a:r>
            <a:r>
              <a:rPr lang="en-GB" sz="1100" dirty="0">
                <a:latin typeface="Calibri" panose="020F0502020204030204" pitchFamily="34" charset="0"/>
                <a:ea typeface="Calibri" panose="020F0502020204030204" pitchFamily="34" charset="0"/>
                <a:cs typeface="Times New Roman" panose="02020603050405020304" pitchFamily="18" charset="0"/>
              </a:rPr>
              <a:t>C for the 400GeV beam and 73</a:t>
            </a:r>
            <a:r>
              <a:rPr lang="en-GB" sz="1100" dirty="0">
                <a:latin typeface="Calibri" panose="020F0502020204030204" pitchFamily="34" charset="0"/>
                <a:ea typeface="Calibri" panose="020F0502020204030204" pitchFamily="34" charset="0"/>
                <a:cs typeface="Calibri" panose="020F0502020204030204" pitchFamily="34" charset="0"/>
              </a:rPr>
              <a:t>°</a:t>
            </a:r>
            <a:r>
              <a:rPr lang="en-GB" sz="1100" dirty="0">
                <a:latin typeface="Calibri" panose="020F0502020204030204" pitchFamily="34" charset="0"/>
                <a:ea typeface="Calibri" panose="020F0502020204030204" pitchFamily="34" charset="0"/>
                <a:cs typeface="Times New Roman" panose="02020603050405020304" pitchFamily="18" charset="0"/>
              </a:rPr>
              <a:t>C for the 50GeV beam</a:t>
            </a:r>
            <a:endParaRPr lang="en-GB" dirty="0"/>
          </a:p>
        </p:txBody>
      </p:sp>
      <p:sp>
        <p:nvSpPr>
          <p:cNvPr id="11" name="Rectangle 10"/>
          <p:cNvSpPr/>
          <p:nvPr/>
        </p:nvSpPr>
        <p:spPr>
          <a:xfrm>
            <a:off x="1167435" y="5135381"/>
            <a:ext cx="4572000" cy="707886"/>
          </a:xfrm>
          <a:prstGeom prst="rect">
            <a:avLst/>
          </a:prstGeom>
          <a:solidFill>
            <a:schemeClr val="bg1"/>
          </a:solidFill>
        </p:spPr>
        <p:txBody>
          <a:bodyPr>
            <a:spAutoFit/>
          </a:bodyPr>
          <a:lstStyle/>
          <a:p>
            <a:r>
              <a:rPr lang="en-GB" sz="1100" dirty="0">
                <a:latin typeface="Calibri" panose="020F0502020204030204" pitchFamily="34" charset="0"/>
                <a:ea typeface="Calibri" panose="020F0502020204030204" pitchFamily="34" charset="0"/>
                <a:cs typeface="Times New Roman" panose="02020603050405020304" pitchFamily="18" charset="0"/>
              </a:rPr>
              <a:t>For the 50GeV beam, the temperature remains always below 75</a:t>
            </a:r>
            <a:r>
              <a:rPr lang="en-GB" sz="1100" dirty="0">
                <a:latin typeface="Calibri" panose="020F0502020204030204" pitchFamily="34" charset="0"/>
                <a:ea typeface="Calibri" panose="020F0502020204030204" pitchFamily="34" charset="0"/>
                <a:cs typeface="Calibri" panose="020F0502020204030204" pitchFamily="34" charset="0"/>
              </a:rPr>
              <a:t>°</a:t>
            </a:r>
            <a:r>
              <a:rPr lang="en-GB" sz="1100" dirty="0">
                <a:latin typeface="Calibri" panose="020F0502020204030204" pitchFamily="34" charset="0"/>
                <a:ea typeface="Calibri" panose="020F0502020204030204" pitchFamily="34" charset="0"/>
                <a:cs typeface="Times New Roman" panose="02020603050405020304" pitchFamily="18" charset="0"/>
              </a:rPr>
              <a:t>C, even during a </a:t>
            </a:r>
            <a:r>
              <a:rPr lang="en-GB" sz="1100" dirty="0" smtClean="0">
                <a:latin typeface="Calibri" panose="020F0502020204030204" pitchFamily="34" charset="0"/>
                <a:ea typeface="Calibri" panose="020F0502020204030204" pitchFamily="34" charset="0"/>
                <a:cs typeface="Times New Roman" panose="02020603050405020304" pitchFamily="18" charset="0"/>
              </a:rPr>
              <a:t>pulse.</a:t>
            </a:r>
          </a:p>
          <a:p>
            <a:endParaRPr lang="en-GB" dirty="0"/>
          </a:p>
        </p:txBody>
      </p:sp>
      <p:sp>
        <p:nvSpPr>
          <p:cNvPr id="12" name="Rectangle 11"/>
          <p:cNvSpPr/>
          <p:nvPr/>
        </p:nvSpPr>
        <p:spPr>
          <a:xfrm>
            <a:off x="1167435" y="4872765"/>
            <a:ext cx="4572000" cy="261610"/>
          </a:xfrm>
          <a:prstGeom prst="rect">
            <a:avLst/>
          </a:prstGeom>
          <a:solidFill>
            <a:schemeClr val="bg1"/>
          </a:solidFill>
        </p:spPr>
        <p:txBody>
          <a:bodyPr>
            <a:spAutoFit/>
          </a:bodyPr>
          <a:lstStyle/>
          <a:p>
            <a:r>
              <a:rPr lang="en-GB" sz="1100" dirty="0">
                <a:latin typeface="Calibri" panose="020F0502020204030204" pitchFamily="34" charset="0"/>
                <a:ea typeface="Calibri" panose="020F0502020204030204" pitchFamily="34" charset="0"/>
                <a:cs typeface="Times New Roman" panose="02020603050405020304" pitchFamily="18" charset="0"/>
              </a:rPr>
              <a:t>F</a:t>
            </a:r>
            <a:r>
              <a:rPr lang="en-GB" sz="1100" dirty="0" smtClean="0">
                <a:latin typeface="Calibri" panose="020F0502020204030204" pitchFamily="34" charset="0"/>
                <a:ea typeface="Calibri" panose="020F0502020204030204" pitchFamily="34" charset="0"/>
                <a:cs typeface="Times New Roman" panose="02020603050405020304" pitchFamily="18" charset="0"/>
              </a:rPr>
              <a:t>or </a:t>
            </a:r>
            <a:r>
              <a:rPr lang="en-GB" sz="1100" dirty="0">
                <a:latin typeface="Calibri" panose="020F0502020204030204" pitchFamily="34" charset="0"/>
                <a:ea typeface="Calibri" panose="020F0502020204030204" pitchFamily="34" charset="0"/>
                <a:cs typeface="Times New Roman" panose="02020603050405020304" pitchFamily="18" charset="0"/>
              </a:rPr>
              <a:t>the 400GeV beam, the temperature reaches 162</a:t>
            </a:r>
            <a:r>
              <a:rPr lang="en-GB" sz="1100" dirty="0">
                <a:latin typeface="Calibri" panose="020F0502020204030204" pitchFamily="34" charset="0"/>
                <a:ea typeface="Calibri" panose="020F0502020204030204" pitchFamily="34" charset="0"/>
                <a:cs typeface="Calibri" panose="020F0502020204030204" pitchFamily="34" charset="0"/>
              </a:rPr>
              <a:t>°</a:t>
            </a:r>
            <a:r>
              <a:rPr lang="en-GB" sz="1100" dirty="0">
                <a:latin typeface="Calibri" panose="020F0502020204030204" pitchFamily="34" charset="0"/>
                <a:ea typeface="Calibri" panose="020F0502020204030204" pitchFamily="34" charset="0"/>
                <a:cs typeface="Times New Roman" panose="02020603050405020304" pitchFamily="18" charset="0"/>
              </a:rPr>
              <a:t>C during a short </a:t>
            </a:r>
            <a:r>
              <a:rPr lang="en-GB" sz="1100" dirty="0" smtClean="0">
                <a:latin typeface="Calibri" panose="020F0502020204030204" pitchFamily="34" charset="0"/>
                <a:ea typeface="Calibri" panose="020F0502020204030204" pitchFamily="34" charset="0"/>
                <a:cs typeface="Times New Roman" panose="02020603050405020304" pitchFamily="18" charset="0"/>
              </a:rPr>
              <a:t>time.</a:t>
            </a:r>
            <a:endParaRPr lang="en-GB"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59029" y="1103494"/>
            <a:ext cx="5435430" cy="1675262"/>
          </a:xfrm>
          <a:prstGeom prst="rect">
            <a:avLst/>
          </a:prstGeom>
        </p:spPr>
      </p:pic>
      <p:sp>
        <p:nvSpPr>
          <p:cNvPr id="16" name="Rectangle 15"/>
          <p:cNvSpPr/>
          <p:nvPr/>
        </p:nvSpPr>
        <p:spPr>
          <a:xfrm rot="10800000" flipV="1">
            <a:off x="6610420" y="3638466"/>
            <a:ext cx="2076380" cy="600164"/>
          </a:xfrm>
          <a:prstGeom prst="rect">
            <a:avLst/>
          </a:prstGeom>
          <a:solidFill>
            <a:schemeClr val="bg1"/>
          </a:solidFill>
        </p:spPr>
        <p:txBody>
          <a:bodyPr wrap="square">
            <a:spAutoFit/>
          </a:bodyPr>
          <a:lstStyle/>
          <a:p>
            <a:r>
              <a:rPr lang="en-GB" sz="1100" dirty="0" smtClean="0">
                <a:latin typeface="Calibri" panose="020F0502020204030204" pitchFamily="34" charset="0"/>
                <a:ea typeface="Calibri" panose="020F0502020204030204" pitchFamily="34" charset="0"/>
                <a:cs typeface="Times New Roman" panose="02020603050405020304" pitchFamily="18" charset="0"/>
              </a:rPr>
              <a:t>Convection:</a:t>
            </a:r>
          </a:p>
          <a:p>
            <a:r>
              <a:rPr lang="en-GB" sz="1100" dirty="0" smtClean="0">
                <a:latin typeface="Calibri" panose="020F0502020204030204" pitchFamily="34" charset="0"/>
                <a:cs typeface="Times New Roman" panose="02020603050405020304" pitchFamily="18" charset="0"/>
              </a:rPr>
              <a:t>Inner conductor 10 kW/m</a:t>
            </a:r>
            <a:r>
              <a:rPr lang="en-GB" sz="1100" baseline="30000" dirty="0" smtClean="0">
                <a:latin typeface="Calibri" panose="020F0502020204030204" pitchFamily="34" charset="0"/>
                <a:cs typeface="Times New Roman" panose="02020603050405020304" pitchFamily="18" charset="0"/>
              </a:rPr>
              <a:t>2</a:t>
            </a:r>
            <a:r>
              <a:rPr lang="en-GB" sz="1100" dirty="0" smtClean="0">
                <a:latin typeface="Calibri" panose="020F0502020204030204" pitchFamily="34" charset="0"/>
                <a:cs typeface="Times New Roman" panose="02020603050405020304" pitchFamily="18" charset="0"/>
              </a:rPr>
              <a:t> K</a:t>
            </a:r>
          </a:p>
          <a:p>
            <a:r>
              <a:rPr lang="en-GB" sz="1100" dirty="0" smtClean="0">
                <a:latin typeface="Calibri" panose="020F0502020204030204" pitchFamily="34" charset="0"/>
                <a:cs typeface="Times New Roman" panose="02020603050405020304" pitchFamily="18" charset="0"/>
              </a:rPr>
              <a:t>Outer conductor 100 W/m</a:t>
            </a:r>
            <a:r>
              <a:rPr lang="en-GB" sz="1100" baseline="30000" dirty="0" smtClean="0">
                <a:latin typeface="Calibri" panose="020F0502020204030204" pitchFamily="34" charset="0"/>
                <a:cs typeface="Times New Roman" panose="02020603050405020304" pitchFamily="18" charset="0"/>
              </a:rPr>
              <a:t>2</a:t>
            </a:r>
            <a:r>
              <a:rPr lang="en-GB" sz="1100" dirty="0" smtClean="0">
                <a:latin typeface="Calibri" panose="020F0502020204030204" pitchFamily="34" charset="0"/>
                <a:cs typeface="Times New Roman" panose="02020603050405020304" pitchFamily="18" charset="0"/>
              </a:rPr>
              <a:t> </a:t>
            </a:r>
            <a:r>
              <a:rPr lang="en-GB" sz="1100" dirty="0">
                <a:latin typeface="Calibri" panose="020F0502020204030204" pitchFamily="34" charset="0"/>
                <a:cs typeface="Times New Roman" panose="02020603050405020304" pitchFamily="18" charset="0"/>
              </a:rPr>
              <a:t>K</a:t>
            </a:r>
            <a:endParaRPr lang="en-GB" dirty="0"/>
          </a:p>
        </p:txBody>
      </p:sp>
    </p:spTree>
    <p:extLst>
      <p:ext uri="{BB962C8B-B14F-4D97-AF65-F5344CB8AC3E}">
        <p14:creationId xmlns:p14="http://schemas.microsoft.com/office/powerpoint/2010/main" val="2328325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400515" y="6356350"/>
            <a:ext cx="467784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22</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3" name="Title 1"/>
          <p:cNvSpPr>
            <a:spLocks noGrp="1"/>
          </p:cNvSpPr>
          <p:nvPr>
            <p:ph type="title"/>
          </p:nvPr>
        </p:nvSpPr>
        <p:spPr>
          <a:xfrm>
            <a:off x="464634" y="-177298"/>
            <a:ext cx="7467600" cy="1143000"/>
          </a:xfrm>
        </p:spPr>
        <p:txBody>
          <a:bodyPr>
            <a:normAutofit/>
          </a:bodyPr>
          <a:lstStyle/>
          <a:p>
            <a:pPr algn="ctr"/>
            <a:r>
              <a:rPr lang="en-GB" sz="2400" dirty="0" smtClean="0"/>
              <a:t>Horn structural analysis</a:t>
            </a:r>
            <a:endParaRPr lang="fr-FR" sz="1400" dirty="0"/>
          </a:p>
        </p:txBody>
      </p:sp>
      <p:sp>
        <p:nvSpPr>
          <p:cNvPr id="18" name="TextBox 17"/>
          <p:cNvSpPr txBox="1"/>
          <p:nvPr/>
        </p:nvSpPr>
        <p:spPr>
          <a:xfrm>
            <a:off x="5839900" y="5952773"/>
            <a:ext cx="2564781" cy="276999"/>
          </a:xfrm>
          <a:prstGeom prst="rect">
            <a:avLst/>
          </a:prstGeom>
          <a:noFill/>
        </p:spPr>
        <p:txBody>
          <a:bodyPr wrap="square" rtlCol="0">
            <a:spAutoFit/>
          </a:bodyPr>
          <a:lstStyle/>
          <a:p>
            <a:r>
              <a:rPr lang="en-GB" sz="1200" dirty="0" smtClean="0"/>
              <a:t>Images from P. Sabbagh, DAES</a:t>
            </a:r>
            <a:endParaRPr lang="en-GB" sz="12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57446"/>
            <a:ext cx="4299947" cy="300358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62690" y="572428"/>
            <a:ext cx="3922686" cy="274005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8510" y="3312486"/>
            <a:ext cx="3742926" cy="2653883"/>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72967" y="3361027"/>
            <a:ext cx="4299947" cy="3048833"/>
          </a:xfrm>
          <a:prstGeom prst="rect">
            <a:avLst/>
          </a:prstGeom>
        </p:spPr>
      </p:pic>
      <p:sp>
        <p:nvSpPr>
          <p:cNvPr id="2" name="TextBox 1"/>
          <p:cNvSpPr txBox="1"/>
          <p:nvPr/>
        </p:nvSpPr>
        <p:spPr>
          <a:xfrm>
            <a:off x="561308" y="3414537"/>
            <a:ext cx="3580755" cy="646331"/>
          </a:xfrm>
          <a:prstGeom prst="rect">
            <a:avLst/>
          </a:prstGeom>
          <a:noFill/>
        </p:spPr>
        <p:txBody>
          <a:bodyPr wrap="square" rtlCol="0">
            <a:spAutoFit/>
          </a:bodyPr>
          <a:lstStyle/>
          <a:p>
            <a:r>
              <a:rPr lang="fr-CH" dirty="0" smtClean="0"/>
              <a:t>Maximum </a:t>
            </a:r>
            <a:r>
              <a:rPr lang="fr-CH" dirty="0" err="1" smtClean="0"/>
              <a:t>lateral</a:t>
            </a:r>
            <a:r>
              <a:rPr lang="fr-CH" dirty="0" smtClean="0"/>
              <a:t> </a:t>
            </a:r>
            <a:r>
              <a:rPr lang="fr-CH" dirty="0" err="1" smtClean="0"/>
              <a:t>displacement</a:t>
            </a:r>
            <a:endParaRPr lang="fr-CH" dirty="0" smtClean="0"/>
          </a:p>
          <a:p>
            <a:r>
              <a:rPr lang="fr-CH" dirty="0" smtClean="0"/>
              <a:t>3.9 mm </a:t>
            </a:r>
            <a:r>
              <a:rPr lang="fr-CH" dirty="0" err="1" smtClean="0"/>
              <a:t>during</a:t>
            </a:r>
            <a:r>
              <a:rPr lang="fr-CH" dirty="0" smtClean="0"/>
              <a:t> pulse</a:t>
            </a:r>
            <a:endParaRPr lang="en-GB" dirty="0"/>
          </a:p>
        </p:txBody>
      </p:sp>
      <p:sp>
        <p:nvSpPr>
          <p:cNvPr id="12" name="TextBox 11"/>
          <p:cNvSpPr txBox="1"/>
          <p:nvPr/>
        </p:nvSpPr>
        <p:spPr>
          <a:xfrm>
            <a:off x="4814515" y="3485615"/>
            <a:ext cx="3580755" cy="646331"/>
          </a:xfrm>
          <a:prstGeom prst="rect">
            <a:avLst/>
          </a:prstGeom>
          <a:noFill/>
        </p:spPr>
        <p:txBody>
          <a:bodyPr wrap="square" rtlCol="0">
            <a:spAutoFit/>
          </a:bodyPr>
          <a:lstStyle/>
          <a:p>
            <a:r>
              <a:rPr lang="fr-CH" dirty="0" smtClean="0"/>
              <a:t>Maximum vertical </a:t>
            </a:r>
            <a:r>
              <a:rPr lang="fr-CH" dirty="0" err="1" smtClean="0"/>
              <a:t>displacement</a:t>
            </a:r>
            <a:endParaRPr lang="fr-CH" dirty="0" smtClean="0"/>
          </a:p>
          <a:p>
            <a:r>
              <a:rPr lang="fr-CH" dirty="0" smtClean="0"/>
              <a:t>0.5 mm </a:t>
            </a:r>
            <a:r>
              <a:rPr lang="fr-CH" dirty="0" err="1" smtClean="0"/>
              <a:t>during</a:t>
            </a:r>
            <a:r>
              <a:rPr lang="fr-CH" dirty="0" smtClean="0"/>
              <a:t> pulse</a:t>
            </a:r>
            <a:endParaRPr lang="en-GB" dirty="0"/>
          </a:p>
        </p:txBody>
      </p:sp>
    </p:spTree>
    <p:extLst>
      <p:ext uri="{BB962C8B-B14F-4D97-AF65-F5344CB8AC3E}">
        <p14:creationId xmlns:p14="http://schemas.microsoft.com/office/powerpoint/2010/main" val="2390035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400515" y="6356350"/>
            <a:ext cx="467784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23</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3" name="Title 1"/>
          <p:cNvSpPr>
            <a:spLocks noGrp="1"/>
          </p:cNvSpPr>
          <p:nvPr>
            <p:ph type="title"/>
          </p:nvPr>
        </p:nvSpPr>
        <p:spPr>
          <a:xfrm>
            <a:off x="464634" y="-177298"/>
            <a:ext cx="7467600" cy="1143000"/>
          </a:xfrm>
        </p:spPr>
        <p:txBody>
          <a:bodyPr>
            <a:normAutofit/>
          </a:bodyPr>
          <a:lstStyle/>
          <a:p>
            <a:pPr algn="ctr"/>
            <a:r>
              <a:rPr lang="en-GB" sz="2400" dirty="0" smtClean="0"/>
              <a:t>Horn structural analysis</a:t>
            </a:r>
            <a:endParaRPr lang="fr-FR" sz="1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396" y="789880"/>
            <a:ext cx="3415774" cy="240606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51088" y="927207"/>
            <a:ext cx="3400515" cy="2395311"/>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94526" y="3414435"/>
            <a:ext cx="3733170" cy="2629633"/>
          </a:xfrm>
          <a:prstGeom prst="rect">
            <a:avLst/>
          </a:prstGeom>
        </p:spPr>
      </p:pic>
      <p:graphicFrame>
        <p:nvGraphicFramePr>
          <p:cNvPr id="15" name="Graphique 1"/>
          <p:cNvGraphicFramePr>
            <a:graphicFrameLocks noGrp="1"/>
          </p:cNvGraphicFramePr>
          <p:nvPr>
            <p:extLst>
              <p:ext uri="{D42A27DB-BD31-4B8C-83A1-F6EECF244321}">
                <p14:modId xmlns:p14="http://schemas.microsoft.com/office/powerpoint/2010/main" val="583361752"/>
              </p:ext>
            </p:extLst>
          </p:nvPr>
        </p:nvGraphicFramePr>
        <p:xfrm>
          <a:off x="0" y="3410809"/>
          <a:ext cx="4906777" cy="2604094"/>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574189" y="3137852"/>
            <a:ext cx="6929937" cy="369332"/>
          </a:xfrm>
          <a:prstGeom prst="rect">
            <a:avLst/>
          </a:prstGeom>
          <a:noFill/>
        </p:spPr>
        <p:txBody>
          <a:bodyPr wrap="square" rtlCol="0">
            <a:spAutoFit/>
          </a:bodyPr>
          <a:lstStyle/>
          <a:p>
            <a:r>
              <a:rPr lang="en-GB" dirty="0" smtClean="0"/>
              <a:t>Vibration modes start at 93 Hz (main in the range 93-120 Hz)</a:t>
            </a:r>
            <a:endParaRPr lang="en-GB" dirty="0"/>
          </a:p>
        </p:txBody>
      </p:sp>
    </p:spTree>
    <p:extLst>
      <p:ext uri="{BB962C8B-B14F-4D97-AF65-F5344CB8AC3E}">
        <p14:creationId xmlns:p14="http://schemas.microsoft.com/office/powerpoint/2010/main" val="1673768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400515" y="6356350"/>
            <a:ext cx="467784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24</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3" name="Title 1"/>
          <p:cNvSpPr>
            <a:spLocks noGrp="1"/>
          </p:cNvSpPr>
          <p:nvPr>
            <p:ph type="title"/>
          </p:nvPr>
        </p:nvSpPr>
        <p:spPr>
          <a:xfrm>
            <a:off x="464634" y="-177298"/>
            <a:ext cx="7467600" cy="1143000"/>
          </a:xfrm>
        </p:spPr>
        <p:txBody>
          <a:bodyPr>
            <a:normAutofit/>
          </a:bodyPr>
          <a:lstStyle/>
          <a:p>
            <a:pPr algn="ctr"/>
            <a:r>
              <a:rPr lang="en-GB" sz="2400" dirty="0" smtClean="0"/>
              <a:t>Horn structural analysis</a:t>
            </a:r>
            <a:endParaRPr lang="fr-FR" sz="14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0897" y="851737"/>
            <a:ext cx="8082238" cy="4974730"/>
          </a:xfrm>
          <a:prstGeom prst="rect">
            <a:avLst/>
          </a:prstGeom>
        </p:spPr>
      </p:pic>
      <p:sp>
        <p:nvSpPr>
          <p:cNvPr id="16" name="Rectangle 15"/>
          <p:cNvSpPr/>
          <p:nvPr/>
        </p:nvSpPr>
        <p:spPr>
          <a:xfrm>
            <a:off x="3150306" y="4745534"/>
            <a:ext cx="3192180" cy="369332"/>
          </a:xfrm>
          <a:prstGeom prst="rect">
            <a:avLst/>
          </a:prstGeom>
        </p:spPr>
        <p:txBody>
          <a:bodyPr wrap="square">
            <a:spAutoFit/>
          </a:bodyPr>
          <a:lstStyle/>
          <a:p>
            <a:r>
              <a:rPr lang="en-GB" dirty="0" smtClean="0">
                <a:latin typeface="Calibri" panose="020F0502020204030204" pitchFamily="34" charset="0"/>
                <a:ea typeface="Calibri" panose="020F0502020204030204" pitchFamily="34" charset="0"/>
                <a:cs typeface="Times New Roman" panose="02020603050405020304" pitchFamily="18" charset="0"/>
              </a:rPr>
              <a:t>Stress values are acceptable </a:t>
            </a:r>
            <a:endParaRPr lang="en-GB" dirty="0"/>
          </a:p>
        </p:txBody>
      </p:sp>
      <p:sp>
        <p:nvSpPr>
          <p:cNvPr id="11" name="Rectangle 10"/>
          <p:cNvSpPr/>
          <p:nvPr/>
        </p:nvSpPr>
        <p:spPr>
          <a:xfrm>
            <a:off x="1923068" y="965702"/>
            <a:ext cx="5646656" cy="1323439"/>
          </a:xfrm>
          <a:prstGeom prst="rect">
            <a:avLst/>
          </a:prstGeom>
        </p:spPr>
        <p:txBody>
          <a:bodyPr wrap="square">
            <a:spAutoFit/>
          </a:bodyPr>
          <a:lstStyle/>
          <a:p>
            <a:r>
              <a:rPr lang="en-GB" sz="1600" dirty="0" smtClean="0">
                <a:latin typeface="Calibri" panose="020F0502020204030204" pitchFamily="34" charset="0"/>
                <a:ea typeface="Calibri" panose="020F0502020204030204" pitchFamily="34" charset="0"/>
                <a:cs typeface="Times New Roman" panose="02020603050405020304" pitchFamily="18" charset="0"/>
              </a:rPr>
              <a:t>The equivalent stress </a:t>
            </a:r>
            <a:r>
              <a:rPr lang="en-GB" sz="1600" dirty="0">
                <a:latin typeface="Calibri" panose="020F0502020204030204" pitchFamily="34" charset="0"/>
                <a:ea typeface="Calibri" panose="020F0502020204030204" pitchFamily="34" charset="0"/>
                <a:cs typeface="Times New Roman" panose="02020603050405020304" pitchFamily="18" charset="0"/>
              </a:rPr>
              <a:t>reaches for 400GeV 100MPa in the internal part of the </a:t>
            </a:r>
            <a:r>
              <a:rPr lang="en-GB" sz="1600" dirty="0" smtClean="0">
                <a:latin typeface="Calibri" panose="020F0502020204030204" pitchFamily="34" charset="0"/>
                <a:ea typeface="Calibri" panose="020F0502020204030204" pitchFamily="34" charset="0"/>
                <a:cs typeface="Times New Roman" panose="02020603050405020304" pitchFamily="18" charset="0"/>
              </a:rPr>
              <a:t>horn, </a:t>
            </a:r>
            <a:r>
              <a:rPr lang="en-GB" sz="1600" dirty="0">
                <a:latin typeface="Calibri" panose="020F0502020204030204" pitchFamily="34" charset="0"/>
                <a:ea typeface="Calibri" panose="020F0502020204030204" pitchFamily="34" charset="0"/>
                <a:cs typeface="Times New Roman" panose="02020603050405020304" pitchFamily="18" charset="0"/>
              </a:rPr>
              <a:t>132MPa in the exit cover and 30MPa in the front cover. </a:t>
            </a:r>
            <a:endParaRPr lang="en-GB" sz="1600" dirty="0" smtClean="0">
              <a:latin typeface="Calibri" panose="020F0502020204030204" pitchFamily="34" charset="0"/>
              <a:ea typeface="Calibri" panose="020F0502020204030204" pitchFamily="34" charset="0"/>
              <a:cs typeface="Times New Roman" panose="02020603050405020304" pitchFamily="18" charset="0"/>
            </a:endParaRPr>
          </a:p>
          <a:p>
            <a:r>
              <a:rPr lang="en-GB" sz="1600" dirty="0" smtClean="0">
                <a:latin typeface="Calibri" panose="020F0502020204030204" pitchFamily="34" charset="0"/>
                <a:ea typeface="Calibri" panose="020F0502020204030204" pitchFamily="34" charset="0"/>
                <a:cs typeface="Times New Roman" panose="02020603050405020304" pitchFamily="18" charset="0"/>
              </a:rPr>
              <a:t>At </a:t>
            </a:r>
            <a:r>
              <a:rPr lang="en-GB" sz="1600" dirty="0">
                <a:latin typeface="Calibri" panose="020F0502020204030204" pitchFamily="34" charset="0"/>
                <a:ea typeface="Calibri" panose="020F0502020204030204" pitchFamily="34" charset="0"/>
                <a:cs typeface="Times New Roman" panose="02020603050405020304" pitchFamily="18" charset="0"/>
              </a:rPr>
              <a:t>50GeV, those values are much smaller (</a:t>
            </a:r>
            <a:r>
              <a:rPr lang="en-GB" sz="1600" dirty="0" smtClean="0">
                <a:latin typeface="Calibri" panose="020F0502020204030204" pitchFamily="34" charset="0"/>
                <a:ea typeface="Calibri" panose="020F0502020204030204" pitchFamily="34" charset="0"/>
                <a:cs typeface="Times New Roman" panose="02020603050405020304" pitchFamily="18" charset="0"/>
              </a:rPr>
              <a:t>31MPa, </a:t>
            </a:r>
            <a:r>
              <a:rPr lang="en-GB" sz="1600" dirty="0">
                <a:latin typeface="Calibri" panose="020F0502020204030204" pitchFamily="34" charset="0"/>
                <a:ea typeface="Calibri" panose="020F0502020204030204" pitchFamily="34" charset="0"/>
                <a:cs typeface="Times New Roman" panose="02020603050405020304" pitchFamily="18" charset="0"/>
              </a:rPr>
              <a:t>119MPa and 28MPa respectively</a:t>
            </a:r>
            <a:r>
              <a:rPr lang="en-GB" sz="1600" dirty="0" smtClean="0">
                <a:latin typeface="Calibri" panose="020F0502020204030204" pitchFamily="34" charset="0"/>
                <a:ea typeface="Calibri" panose="020F0502020204030204" pitchFamily="34" charset="0"/>
                <a:cs typeface="Times New Roman" panose="02020603050405020304" pitchFamily="18" charset="0"/>
              </a:rPr>
              <a:t>).</a:t>
            </a:r>
            <a:endParaRPr lang="en-GB" sz="1600" dirty="0"/>
          </a:p>
        </p:txBody>
      </p:sp>
    </p:spTree>
    <p:extLst>
      <p:ext uri="{BB962C8B-B14F-4D97-AF65-F5344CB8AC3E}">
        <p14:creationId xmlns:p14="http://schemas.microsoft.com/office/powerpoint/2010/main" val="333757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LLBNO\Civil_Engineering_D.Smargianaki\3D_Model_Images\crane_remote_control_room\side_view.jpg"/>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51859" y="908720"/>
            <a:ext cx="9288355" cy="51275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25</a:t>
            </a:fld>
            <a:endParaRPr lang="en-GB">
              <a:solidFill>
                <a:prstClr val="black">
                  <a:tint val="75000"/>
                </a:prstClr>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1982687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26</a:t>
            </a:fld>
            <a:endParaRPr lang="en-GB">
              <a:solidFill>
                <a:prstClr val="black">
                  <a:tint val="75000"/>
                </a:prstClr>
              </a:solidFill>
            </a:endParaRPr>
          </a:p>
        </p:txBody>
      </p:sp>
      <p:pic>
        <p:nvPicPr>
          <p:cNvPr id="6146" name="Picture 2" descr="C:\LLBNO\final_conf\Handling&amp;Transport\experimental_area_installation\experimental_area_installation_2.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864" y="813002"/>
            <a:ext cx="7848398" cy="5677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7670" y="5507940"/>
            <a:ext cx="4280234" cy="646331"/>
          </a:xfrm>
          <a:prstGeom prst="rect">
            <a:avLst/>
          </a:prstGeom>
          <a:noFill/>
        </p:spPr>
        <p:txBody>
          <a:bodyPr wrap="square" rtlCol="0">
            <a:spAutoFit/>
          </a:bodyPr>
          <a:lstStyle/>
          <a:p>
            <a:r>
              <a:rPr lang="en-GB" dirty="0" smtClean="0">
                <a:solidFill>
                  <a:prstClr val="black"/>
                </a:solidFill>
              </a:rPr>
              <a:t>Concrete shielding wall has to be opened</a:t>
            </a:r>
          </a:p>
          <a:p>
            <a:endParaRPr lang="en-GB" dirty="0" smtClean="0">
              <a:solidFill>
                <a:prstClr val="black"/>
              </a:solidFill>
            </a:endParaRPr>
          </a:p>
        </p:txBody>
      </p:sp>
      <p:cxnSp>
        <p:nvCxnSpPr>
          <p:cNvPr id="11" name="Straight Arrow Connector 10"/>
          <p:cNvCxnSpPr/>
          <p:nvPr/>
        </p:nvCxnSpPr>
        <p:spPr>
          <a:xfrm flipV="1">
            <a:off x="1979712" y="3789040"/>
            <a:ext cx="1080120" cy="1512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1693331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27</a:t>
            </a:fld>
            <a:endParaRPr lang="en-GB" dirty="0">
              <a:solidFill>
                <a:prstClr val="black">
                  <a:tint val="75000"/>
                </a:prstClr>
              </a:solidFill>
            </a:endParaRPr>
          </a:p>
        </p:txBody>
      </p:sp>
      <p:pic>
        <p:nvPicPr>
          <p:cNvPr id="8194" name="Picture 2" descr="C:\LLBNO\final_conf\Handling&amp;Transport\reflector_maintenance\reflector_maintenance_4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7584" y="836712"/>
            <a:ext cx="7465913" cy="540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7670" y="5061583"/>
            <a:ext cx="4940434" cy="1477328"/>
          </a:xfrm>
          <a:prstGeom prst="rect">
            <a:avLst/>
          </a:prstGeom>
          <a:noFill/>
        </p:spPr>
        <p:txBody>
          <a:bodyPr wrap="square" rtlCol="0">
            <a:spAutoFit/>
          </a:bodyPr>
          <a:lstStyle/>
          <a:p>
            <a:r>
              <a:rPr lang="en-GB" dirty="0" smtClean="0">
                <a:solidFill>
                  <a:prstClr val="black"/>
                </a:solidFill>
              </a:rPr>
              <a:t>Top concrete blocks have to be removed partially</a:t>
            </a:r>
          </a:p>
          <a:p>
            <a:r>
              <a:rPr lang="en-GB" dirty="0" smtClean="0">
                <a:solidFill>
                  <a:prstClr val="black"/>
                </a:solidFill>
              </a:rPr>
              <a:t>Helium vessel has to be opened</a:t>
            </a:r>
          </a:p>
          <a:p>
            <a:r>
              <a:rPr lang="en-GB" dirty="0" smtClean="0">
                <a:solidFill>
                  <a:prstClr val="black"/>
                </a:solidFill>
              </a:rPr>
              <a:t>Top iron blocks &amp; cooling plates removed </a:t>
            </a:r>
          </a:p>
          <a:p>
            <a:r>
              <a:rPr lang="en-GB" dirty="0" smtClean="0">
                <a:solidFill>
                  <a:prstClr val="black"/>
                </a:solidFill>
              </a:rPr>
              <a:t>All operations have to be done remotely </a:t>
            </a:r>
          </a:p>
          <a:p>
            <a:endParaRPr lang="en-GB" dirty="0" smtClean="0">
              <a:solidFill>
                <a:prstClr val="black"/>
              </a:solidFill>
            </a:endParaRPr>
          </a:p>
        </p:txBody>
      </p:sp>
      <p:cxnSp>
        <p:nvCxnSpPr>
          <p:cNvPr id="11" name="Straight Arrow Connector 10"/>
          <p:cNvCxnSpPr/>
          <p:nvPr/>
        </p:nvCxnSpPr>
        <p:spPr>
          <a:xfrm flipV="1">
            <a:off x="2699792" y="4437113"/>
            <a:ext cx="1728192" cy="792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19057928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28</a:t>
            </a:fld>
            <a:endParaRPr lang="en-GB">
              <a:solidFill>
                <a:prstClr val="black">
                  <a:tint val="75000"/>
                </a:prstClr>
              </a:solidFill>
            </a:endParaRPr>
          </a:p>
        </p:txBody>
      </p:sp>
      <p:pic>
        <p:nvPicPr>
          <p:cNvPr id="5" name="Picture 3" descr="C:\LLBNO\final_conf\Handling&amp;Transport\reflector_maintenance\reflector_maintenance_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7584" y="1124744"/>
            <a:ext cx="7167276" cy="5184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6003" y="5229200"/>
            <a:ext cx="4940434" cy="1200329"/>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loaded on gantry crane</a:t>
            </a:r>
          </a:p>
          <a:p>
            <a:r>
              <a:rPr lang="en-GB" dirty="0" smtClean="0">
                <a:solidFill>
                  <a:prstClr val="black"/>
                </a:solidFill>
              </a:rPr>
              <a:t>Water and electrical connectors are automatically released during lifting operation</a:t>
            </a:r>
          </a:p>
          <a:p>
            <a:endParaRPr lang="en-GB" dirty="0" smtClean="0">
              <a:solidFill>
                <a:prstClr val="black"/>
              </a:solidFill>
            </a:endParaRPr>
          </a:p>
        </p:txBody>
      </p:sp>
      <p:cxnSp>
        <p:nvCxnSpPr>
          <p:cNvPr id="11" name="Straight Arrow Connector 10"/>
          <p:cNvCxnSpPr/>
          <p:nvPr/>
        </p:nvCxnSpPr>
        <p:spPr>
          <a:xfrm flipV="1">
            <a:off x="2699792" y="4437113"/>
            <a:ext cx="1728192" cy="792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1388371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29</a:t>
            </a:fld>
            <a:endParaRPr lang="en-GB">
              <a:solidFill>
                <a:prstClr val="black">
                  <a:tint val="75000"/>
                </a:prstClr>
              </a:solidFill>
            </a:endParaRPr>
          </a:p>
        </p:txBody>
      </p:sp>
      <p:pic>
        <p:nvPicPr>
          <p:cNvPr id="13314" name="Picture 2" descr="C:\LLBNO\final_conf\Handling&amp;Transport\reflector_maintenance\reflector_transport_8.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266582"/>
            <a:ext cx="9112126" cy="5934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7504" y="5385990"/>
            <a:ext cx="4940434" cy="923330"/>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transportation back to </a:t>
            </a:r>
          </a:p>
          <a:p>
            <a:r>
              <a:rPr lang="en-GB" dirty="0" smtClean="0">
                <a:solidFill>
                  <a:prstClr val="black"/>
                </a:solidFill>
              </a:rPr>
              <a:t>Transport cavern</a:t>
            </a:r>
          </a:p>
          <a:p>
            <a:endParaRPr lang="en-GB" dirty="0" smtClean="0">
              <a:solidFill>
                <a:prstClr val="black"/>
              </a:solidFill>
            </a:endParaRPr>
          </a:p>
        </p:txBody>
      </p:sp>
      <p:cxnSp>
        <p:nvCxnSpPr>
          <p:cNvPr id="12" name="Straight Arrow Connector 11"/>
          <p:cNvCxnSpPr/>
          <p:nvPr/>
        </p:nvCxnSpPr>
        <p:spPr>
          <a:xfrm flipV="1">
            <a:off x="997946" y="4413832"/>
            <a:ext cx="1728192" cy="792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3403891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CNGSlayout_fraction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1125" y="1851102"/>
            <a:ext cx="903287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5" name="AutoShape 5"/>
          <p:cNvSpPr>
            <a:spLocks noChangeArrowheads="1"/>
          </p:cNvSpPr>
          <p:nvPr/>
        </p:nvSpPr>
        <p:spPr bwMode="auto">
          <a:xfrm>
            <a:off x="990600" y="3352800"/>
            <a:ext cx="228600" cy="838200"/>
          </a:xfrm>
          <a:prstGeom prst="curvedRightArrow">
            <a:avLst>
              <a:gd name="adj1" fmla="val 73333"/>
              <a:gd name="adj2" fmla="val 146667"/>
              <a:gd name="adj3" fmla="val 33333"/>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rgbClr val="FF9900"/>
                </a:solidFill>
                <a:latin typeface="Comic Sans MS" panose="030F0702030302020204" pitchFamily="66" charset="0"/>
              </a:defRPr>
            </a:lvl1pPr>
            <a:lvl2pPr marL="742950" indent="-285750">
              <a:defRPr sz="2000">
                <a:solidFill>
                  <a:srgbClr val="FF9900"/>
                </a:solidFill>
                <a:latin typeface="Comic Sans MS" panose="030F0702030302020204" pitchFamily="66" charset="0"/>
              </a:defRPr>
            </a:lvl2pPr>
            <a:lvl3pPr marL="1143000" indent="-228600">
              <a:defRPr sz="2000">
                <a:solidFill>
                  <a:srgbClr val="FF9900"/>
                </a:solidFill>
                <a:latin typeface="Comic Sans MS" panose="030F0702030302020204" pitchFamily="66" charset="0"/>
              </a:defRPr>
            </a:lvl3pPr>
            <a:lvl4pPr marL="1600200" indent="-228600">
              <a:defRPr sz="2000">
                <a:solidFill>
                  <a:srgbClr val="FF9900"/>
                </a:solidFill>
                <a:latin typeface="Comic Sans MS" panose="030F0702030302020204" pitchFamily="66" charset="0"/>
              </a:defRPr>
            </a:lvl4pPr>
            <a:lvl5pPr marL="2057400" indent="-228600">
              <a:defRPr sz="2000">
                <a:solidFill>
                  <a:srgbClr val="FF9900"/>
                </a:solidFill>
                <a:latin typeface="Comic Sans MS" panose="030F0702030302020204" pitchFamily="66" charset="0"/>
              </a:defRPr>
            </a:lvl5pPr>
            <a:lvl6pPr marL="2514600" indent="-228600" eaLnBrk="0" fontAlgn="base" hangingPunct="0">
              <a:spcBef>
                <a:spcPct val="0"/>
              </a:spcBef>
              <a:spcAft>
                <a:spcPct val="0"/>
              </a:spcAft>
              <a:defRPr sz="2000">
                <a:solidFill>
                  <a:srgbClr val="FF9900"/>
                </a:solidFill>
                <a:latin typeface="Comic Sans MS" panose="030F0702030302020204" pitchFamily="66" charset="0"/>
              </a:defRPr>
            </a:lvl6pPr>
            <a:lvl7pPr marL="2971800" indent="-228600" eaLnBrk="0" fontAlgn="base" hangingPunct="0">
              <a:spcBef>
                <a:spcPct val="0"/>
              </a:spcBef>
              <a:spcAft>
                <a:spcPct val="0"/>
              </a:spcAft>
              <a:defRPr sz="2000">
                <a:solidFill>
                  <a:srgbClr val="FF9900"/>
                </a:solidFill>
                <a:latin typeface="Comic Sans MS" panose="030F0702030302020204" pitchFamily="66" charset="0"/>
              </a:defRPr>
            </a:lvl7pPr>
            <a:lvl8pPr marL="3429000" indent="-228600" eaLnBrk="0" fontAlgn="base" hangingPunct="0">
              <a:spcBef>
                <a:spcPct val="0"/>
              </a:spcBef>
              <a:spcAft>
                <a:spcPct val="0"/>
              </a:spcAft>
              <a:defRPr sz="2000">
                <a:solidFill>
                  <a:srgbClr val="FF9900"/>
                </a:solidFill>
                <a:latin typeface="Comic Sans MS" panose="030F0702030302020204" pitchFamily="66" charset="0"/>
              </a:defRPr>
            </a:lvl8pPr>
            <a:lvl9pPr marL="3886200" indent="-228600" eaLnBrk="0" fontAlgn="base" hangingPunct="0">
              <a:spcBef>
                <a:spcPct val="0"/>
              </a:spcBef>
              <a:spcAft>
                <a:spcPct val="0"/>
              </a:spcAft>
              <a:defRPr sz="2000">
                <a:solidFill>
                  <a:srgbClr val="FF9900"/>
                </a:solidFill>
                <a:latin typeface="Comic Sans MS" panose="030F0702030302020204" pitchFamily="66" charset="0"/>
              </a:defRPr>
            </a:lvl9pPr>
          </a:lstStyle>
          <a:p>
            <a:endParaRPr lang="en-GB" altLang="en-US"/>
          </a:p>
        </p:txBody>
      </p:sp>
      <p:sp>
        <p:nvSpPr>
          <p:cNvPr id="563206" name="AutoShape 6"/>
          <p:cNvSpPr>
            <a:spLocks noChangeArrowheads="1"/>
          </p:cNvSpPr>
          <p:nvPr/>
        </p:nvSpPr>
        <p:spPr bwMode="auto">
          <a:xfrm>
            <a:off x="2286000" y="3505200"/>
            <a:ext cx="457200" cy="1447800"/>
          </a:xfrm>
          <a:prstGeom prst="curvedRightArrow">
            <a:avLst>
              <a:gd name="adj1" fmla="val 63333"/>
              <a:gd name="adj2" fmla="val 126667"/>
              <a:gd name="adj3" fmla="val 33333"/>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rgbClr val="FF9900"/>
                </a:solidFill>
                <a:latin typeface="Comic Sans MS" panose="030F0702030302020204" pitchFamily="66" charset="0"/>
              </a:defRPr>
            </a:lvl1pPr>
            <a:lvl2pPr marL="742950" indent="-285750">
              <a:defRPr sz="2000">
                <a:solidFill>
                  <a:srgbClr val="FF9900"/>
                </a:solidFill>
                <a:latin typeface="Comic Sans MS" panose="030F0702030302020204" pitchFamily="66" charset="0"/>
              </a:defRPr>
            </a:lvl2pPr>
            <a:lvl3pPr marL="1143000" indent="-228600">
              <a:defRPr sz="2000">
                <a:solidFill>
                  <a:srgbClr val="FF9900"/>
                </a:solidFill>
                <a:latin typeface="Comic Sans MS" panose="030F0702030302020204" pitchFamily="66" charset="0"/>
              </a:defRPr>
            </a:lvl3pPr>
            <a:lvl4pPr marL="1600200" indent="-228600">
              <a:defRPr sz="2000">
                <a:solidFill>
                  <a:srgbClr val="FF9900"/>
                </a:solidFill>
                <a:latin typeface="Comic Sans MS" panose="030F0702030302020204" pitchFamily="66" charset="0"/>
              </a:defRPr>
            </a:lvl4pPr>
            <a:lvl5pPr marL="2057400" indent="-228600">
              <a:defRPr sz="2000">
                <a:solidFill>
                  <a:srgbClr val="FF9900"/>
                </a:solidFill>
                <a:latin typeface="Comic Sans MS" panose="030F0702030302020204" pitchFamily="66" charset="0"/>
              </a:defRPr>
            </a:lvl5pPr>
            <a:lvl6pPr marL="2514600" indent="-228600" eaLnBrk="0" fontAlgn="base" hangingPunct="0">
              <a:spcBef>
                <a:spcPct val="0"/>
              </a:spcBef>
              <a:spcAft>
                <a:spcPct val="0"/>
              </a:spcAft>
              <a:defRPr sz="2000">
                <a:solidFill>
                  <a:srgbClr val="FF9900"/>
                </a:solidFill>
                <a:latin typeface="Comic Sans MS" panose="030F0702030302020204" pitchFamily="66" charset="0"/>
              </a:defRPr>
            </a:lvl6pPr>
            <a:lvl7pPr marL="2971800" indent="-228600" eaLnBrk="0" fontAlgn="base" hangingPunct="0">
              <a:spcBef>
                <a:spcPct val="0"/>
              </a:spcBef>
              <a:spcAft>
                <a:spcPct val="0"/>
              </a:spcAft>
              <a:defRPr sz="2000">
                <a:solidFill>
                  <a:srgbClr val="FF9900"/>
                </a:solidFill>
                <a:latin typeface="Comic Sans MS" panose="030F0702030302020204" pitchFamily="66" charset="0"/>
              </a:defRPr>
            </a:lvl7pPr>
            <a:lvl8pPr marL="3429000" indent="-228600" eaLnBrk="0" fontAlgn="base" hangingPunct="0">
              <a:spcBef>
                <a:spcPct val="0"/>
              </a:spcBef>
              <a:spcAft>
                <a:spcPct val="0"/>
              </a:spcAft>
              <a:defRPr sz="2000">
                <a:solidFill>
                  <a:srgbClr val="FF9900"/>
                </a:solidFill>
                <a:latin typeface="Comic Sans MS" panose="030F0702030302020204" pitchFamily="66" charset="0"/>
              </a:defRPr>
            </a:lvl8pPr>
            <a:lvl9pPr marL="3886200" indent="-228600" eaLnBrk="0" fontAlgn="base" hangingPunct="0">
              <a:spcBef>
                <a:spcPct val="0"/>
              </a:spcBef>
              <a:spcAft>
                <a:spcPct val="0"/>
              </a:spcAft>
              <a:defRPr sz="2000">
                <a:solidFill>
                  <a:srgbClr val="FF9900"/>
                </a:solidFill>
                <a:latin typeface="Comic Sans MS" panose="030F0702030302020204" pitchFamily="66" charset="0"/>
              </a:defRPr>
            </a:lvl9pPr>
          </a:lstStyle>
          <a:p>
            <a:endParaRPr lang="en-GB" altLang="en-US"/>
          </a:p>
        </p:txBody>
      </p:sp>
      <p:sp>
        <p:nvSpPr>
          <p:cNvPr id="563209" name="AutoShape 9"/>
          <p:cNvSpPr>
            <a:spLocks noChangeArrowheads="1"/>
          </p:cNvSpPr>
          <p:nvPr/>
        </p:nvSpPr>
        <p:spPr bwMode="auto">
          <a:xfrm>
            <a:off x="4300141" y="3125788"/>
            <a:ext cx="457200" cy="1447800"/>
          </a:xfrm>
          <a:prstGeom prst="curvedRightArrow">
            <a:avLst>
              <a:gd name="adj1" fmla="val 63333"/>
              <a:gd name="adj2" fmla="val 126667"/>
              <a:gd name="adj3" fmla="val 33333"/>
            </a:avLst>
          </a:prstGeom>
          <a:solidFill>
            <a:srgbClr val="66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rgbClr val="FF9900"/>
                </a:solidFill>
                <a:latin typeface="Comic Sans MS" panose="030F0702030302020204" pitchFamily="66" charset="0"/>
              </a:defRPr>
            </a:lvl1pPr>
            <a:lvl2pPr marL="742950" indent="-285750">
              <a:defRPr sz="2000">
                <a:solidFill>
                  <a:srgbClr val="FF9900"/>
                </a:solidFill>
                <a:latin typeface="Comic Sans MS" panose="030F0702030302020204" pitchFamily="66" charset="0"/>
              </a:defRPr>
            </a:lvl2pPr>
            <a:lvl3pPr marL="1143000" indent="-228600">
              <a:defRPr sz="2000">
                <a:solidFill>
                  <a:srgbClr val="FF9900"/>
                </a:solidFill>
                <a:latin typeface="Comic Sans MS" panose="030F0702030302020204" pitchFamily="66" charset="0"/>
              </a:defRPr>
            </a:lvl3pPr>
            <a:lvl4pPr marL="1600200" indent="-228600">
              <a:defRPr sz="2000">
                <a:solidFill>
                  <a:srgbClr val="FF9900"/>
                </a:solidFill>
                <a:latin typeface="Comic Sans MS" panose="030F0702030302020204" pitchFamily="66" charset="0"/>
              </a:defRPr>
            </a:lvl4pPr>
            <a:lvl5pPr marL="2057400" indent="-228600">
              <a:defRPr sz="2000">
                <a:solidFill>
                  <a:srgbClr val="FF9900"/>
                </a:solidFill>
                <a:latin typeface="Comic Sans MS" panose="030F0702030302020204" pitchFamily="66" charset="0"/>
              </a:defRPr>
            </a:lvl5pPr>
            <a:lvl6pPr marL="2514600" indent="-228600" eaLnBrk="0" fontAlgn="base" hangingPunct="0">
              <a:spcBef>
                <a:spcPct val="0"/>
              </a:spcBef>
              <a:spcAft>
                <a:spcPct val="0"/>
              </a:spcAft>
              <a:defRPr sz="2000">
                <a:solidFill>
                  <a:srgbClr val="FF9900"/>
                </a:solidFill>
                <a:latin typeface="Comic Sans MS" panose="030F0702030302020204" pitchFamily="66" charset="0"/>
              </a:defRPr>
            </a:lvl6pPr>
            <a:lvl7pPr marL="2971800" indent="-228600" eaLnBrk="0" fontAlgn="base" hangingPunct="0">
              <a:spcBef>
                <a:spcPct val="0"/>
              </a:spcBef>
              <a:spcAft>
                <a:spcPct val="0"/>
              </a:spcAft>
              <a:defRPr sz="2000">
                <a:solidFill>
                  <a:srgbClr val="FF9900"/>
                </a:solidFill>
                <a:latin typeface="Comic Sans MS" panose="030F0702030302020204" pitchFamily="66" charset="0"/>
              </a:defRPr>
            </a:lvl7pPr>
            <a:lvl8pPr marL="3429000" indent="-228600" eaLnBrk="0" fontAlgn="base" hangingPunct="0">
              <a:spcBef>
                <a:spcPct val="0"/>
              </a:spcBef>
              <a:spcAft>
                <a:spcPct val="0"/>
              </a:spcAft>
              <a:defRPr sz="2000">
                <a:solidFill>
                  <a:srgbClr val="FF9900"/>
                </a:solidFill>
                <a:latin typeface="Comic Sans MS" panose="030F0702030302020204" pitchFamily="66" charset="0"/>
              </a:defRPr>
            </a:lvl8pPr>
            <a:lvl9pPr marL="3886200" indent="-228600" eaLnBrk="0" fontAlgn="base" hangingPunct="0">
              <a:spcBef>
                <a:spcPct val="0"/>
              </a:spcBef>
              <a:spcAft>
                <a:spcPct val="0"/>
              </a:spcAft>
              <a:defRPr sz="2000">
                <a:solidFill>
                  <a:srgbClr val="FF9900"/>
                </a:solidFill>
                <a:latin typeface="Comic Sans MS" panose="030F0702030302020204" pitchFamily="66" charset="0"/>
              </a:defRPr>
            </a:lvl9pPr>
          </a:lstStyle>
          <a:p>
            <a:endParaRPr lang="en-GB" altLang="en-US"/>
          </a:p>
        </p:txBody>
      </p:sp>
      <p:sp>
        <p:nvSpPr>
          <p:cNvPr id="563210" name="Text Box 10"/>
          <p:cNvSpPr txBox="1">
            <a:spLocks noChangeArrowheads="1"/>
          </p:cNvSpPr>
          <p:nvPr/>
        </p:nvSpPr>
        <p:spPr bwMode="auto">
          <a:xfrm>
            <a:off x="3823010" y="4582225"/>
            <a:ext cx="2224789" cy="150810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a:solidFill>
                  <a:srgbClr val="FF9900"/>
                </a:solidFill>
                <a:latin typeface="Comic Sans MS" panose="030F0702030302020204" pitchFamily="66" charset="0"/>
              </a:defRPr>
            </a:lvl1pPr>
            <a:lvl2pPr marL="742950" indent="-285750">
              <a:defRPr sz="2000">
                <a:solidFill>
                  <a:srgbClr val="FF9900"/>
                </a:solidFill>
                <a:latin typeface="Comic Sans MS" panose="030F0702030302020204" pitchFamily="66" charset="0"/>
              </a:defRPr>
            </a:lvl2pPr>
            <a:lvl3pPr marL="1143000" indent="-228600">
              <a:defRPr sz="2000">
                <a:solidFill>
                  <a:srgbClr val="FF9900"/>
                </a:solidFill>
                <a:latin typeface="Comic Sans MS" panose="030F0702030302020204" pitchFamily="66" charset="0"/>
              </a:defRPr>
            </a:lvl3pPr>
            <a:lvl4pPr marL="1600200" indent="-228600">
              <a:defRPr sz="2000">
                <a:solidFill>
                  <a:srgbClr val="FF9900"/>
                </a:solidFill>
                <a:latin typeface="Comic Sans MS" panose="030F0702030302020204" pitchFamily="66" charset="0"/>
              </a:defRPr>
            </a:lvl4pPr>
            <a:lvl5pPr marL="2057400" indent="-228600">
              <a:defRPr sz="2000">
                <a:solidFill>
                  <a:srgbClr val="FF9900"/>
                </a:solidFill>
                <a:latin typeface="Comic Sans MS" panose="030F0702030302020204" pitchFamily="66" charset="0"/>
              </a:defRPr>
            </a:lvl5pPr>
            <a:lvl6pPr marL="2514600" indent="-228600" eaLnBrk="0" fontAlgn="base" hangingPunct="0">
              <a:spcBef>
                <a:spcPct val="0"/>
              </a:spcBef>
              <a:spcAft>
                <a:spcPct val="0"/>
              </a:spcAft>
              <a:defRPr sz="2000">
                <a:solidFill>
                  <a:srgbClr val="FF9900"/>
                </a:solidFill>
                <a:latin typeface="Comic Sans MS" panose="030F0702030302020204" pitchFamily="66" charset="0"/>
              </a:defRPr>
            </a:lvl6pPr>
            <a:lvl7pPr marL="2971800" indent="-228600" eaLnBrk="0" fontAlgn="base" hangingPunct="0">
              <a:spcBef>
                <a:spcPct val="0"/>
              </a:spcBef>
              <a:spcAft>
                <a:spcPct val="0"/>
              </a:spcAft>
              <a:defRPr sz="2000">
                <a:solidFill>
                  <a:srgbClr val="FF9900"/>
                </a:solidFill>
                <a:latin typeface="Comic Sans MS" panose="030F0702030302020204" pitchFamily="66" charset="0"/>
              </a:defRPr>
            </a:lvl7pPr>
            <a:lvl8pPr marL="3429000" indent="-228600" eaLnBrk="0" fontAlgn="base" hangingPunct="0">
              <a:spcBef>
                <a:spcPct val="0"/>
              </a:spcBef>
              <a:spcAft>
                <a:spcPct val="0"/>
              </a:spcAft>
              <a:defRPr sz="2000">
                <a:solidFill>
                  <a:srgbClr val="FF9900"/>
                </a:solidFill>
                <a:latin typeface="Comic Sans MS" panose="030F0702030302020204" pitchFamily="66" charset="0"/>
              </a:defRPr>
            </a:lvl8pPr>
            <a:lvl9pPr marL="3886200" indent="-228600" eaLnBrk="0" fontAlgn="base" hangingPunct="0">
              <a:spcBef>
                <a:spcPct val="0"/>
              </a:spcBef>
              <a:spcAft>
                <a:spcPct val="0"/>
              </a:spcAft>
              <a:defRPr sz="2000">
                <a:solidFill>
                  <a:srgbClr val="FF9900"/>
                </a:solidFill>
                <a:latin typeface="Comic Sans MS" panose="030F0702030302020204" pitchFamily="66" charset="0"/>
              </a:defRPr>
            </a:lvl9pPr>
          </a:lstStyle>
          <a:p>
            <a:r>
              <a:rPr lang="en-GB" altLang="en-US" sz="1800" i="1" dirty="0">
                <a:solidFill>
                  <a:schemeClr val="tx2"/>
                </a:solidFill>
                <a:latin typeface="Symbol" panose="05050102010706020507" pitchFamily="18" charset="2"/>
              </a:rPr>
              <a:t>F </a:t>
            </a:r>
            <a:r>
              <a:rPr lang="en-GB" altLang="en-US" sz="1800" dirty="0">
                <a:solidFill>
                  <a:schemeClr val="tx2"/>
                </a:solidFill>
              </a:rPr>
              <a:t>= 3</a:t>
            </a:r>
            <a:r>
              <a:rPr lang="en-GB" altLang="en-US" sz="1800" dirty="0" smtClean="0">
                <a:solidFill>
                  <a:schemeClr val="tx2"/>
                </a:solidFill>
              </a:rPr>
              <a:t> </a:t>
            </a:r>
            <a:r>
              <a:rPr lang="en-GB" altLang="en-US" sz="1800" dirty="0">
                <a:solidFill>
                  <a:schemeClr val="tx2"/>
                </a:solidFill>
              </a:rPr>
              <a:t>m </a:t>
            </a:r>
            <a:r>
              <a:rPr lang="en-GB" altLang="en-US" sz="1800" dirty="0" smtClean="0">
                <a:solidFill>
                  <a:schemeClr val="tx2"/>
                </a:solidFill>
              </a:rPr>
              <a:t>water </a:t>
            </a:r>
            <a:r>
              <a:rPr lang="en-GB" altLang="en-US" sz="1800" dirty="0">
                <a:solidFill>
                  <a:schemeClr val="tx2"/>
                </a:solidFill>
              </a:rPr>
              <a:t>cooled </a:t>
            </a:r>
            <a:r>
              <a:rPr lang="en-GB" altLang="en-US" sz="1800" dirty="0" smtClean="0">
                <a:solidFill>
                  <a:schemeClr val="tx2"/>
                </a:solidFill>
              </a:rPr>
              <a:t>steel </a:t>
            </a:r>
            <a:r>
              <a:rPr lang="en-GB" altLang="en-US" sz="1800" dirty="0">
                <a:solidFill>
                  <a:schemeClr val="tx2"/>
                </a:solidFill>
              </a:rPr>
              <a:t>tube, </a:t>
            </a:r>
            <a:r>
              <a:rPr lang="en-GB" altLang="en-US" sz="1800" dirty="0" smtClean="0">
                <a:solidFill>
                  <a:schemeClr val="tx2"/>
                </a:solidFill>
              </a:rPr>
              <a:t>surrounded </a:t>
            </a:r>
            <a:r>
              <a:rPr lang="en-GB" altLang="en-US" sz="1800" dirty="0">
                <a:solidFill>
                  <a:schemeClr val="tx2"/>
                </a:solidFill>
              </a:rPr>
              <a:t>by </a:t>
            </a:r>
            <a:r>
              <a:rPr lang="en-GB" altLang="en-US" sz="1800" dirty="0" smtClean="0">
                <a:solidFill>
                  <a:schemeClr val="tx2"/>
                </a:solidFill>
              </a:rPr>
              <a:t>150 </a:t>
            </a:r>
            <a:r>
              <a:rPr lang="en-GB" altLang="en-US" sz="1800" dirty="0">
                <a:solidFill>
                  <a:schemeClr val="tx2"/>
                </a:solidFill>
              </a:rPr>
              <a:t>cm concrete;</a:t>
            </a:r>
          </a:p>
          <a:p>
            <a:r>
              <a:rPr lang="en-GB" altLang="en-US" dirty="0" smtClean="0">
                <a:solidFill>
                  <a:srgbClr val="003399"/>
                </a:solidFill>
              </a:rPr>
              <a:t> </a:t>
            </a:r>
            <a:endParaRPr lang="en-GB" altLang="en-US" dirty="0">
              <a:solidFill>
                <a:schemeClr val="hlink"/>
              </a:solidFill>
            </a:endParaRPr>
          </a:p>
        </p:txBody>
      </p:sp>
      <p:sp>
        <p:nvSpPr>
          <p:cNvPr id="2" name="Rectangle 1"/>
          <p:cNvSpPr/>
          <p:nvPr/>
        </p:nvSpPr>
        <p:spPr>
          <a:xfrm>
            <a:off x="76200" y="4372570"/>
            <a:ext cx="2242741" cy="646331"/>
          </a:xfrm>
          <a:prstGeom prst="rect">
            <a:avLst/>
          </a:prstGeom>
        </p:spPr>
        <p:txBody>
          <a:bodyPr wrap="square">
            <a:spAutoFit/>
          </a:bodyPr>
          <a:lstStyle/>
          <a:p>
            <a:r>
              <a:rPr lang="sv-SE" dirty="0" smtClean="0">
                <a:latin typeface="Tahoma-Bold"/>
              </a:rPr>
              <a:t>291 </a:t>
            </a:r>
            <a:r>
              <a:rPr lang="sv-SE" dirty="0">
                <a:latin typeface="Tahoma-Bold"/>
              </a:rPr>
              <a:t>kA @ 50 </a:t>
            </a:r>
            <a:r>
              <a:rPr lang="sv-SE" dirty="0" smtClean="0">
                <a:latin typeface="Tahoma-Bold"/>
              </a:rPr>
              <a:t>GeV </a:t>
            </a:r>
            <a:r>
              <a:rPr lang="sv-SE" dirty="0">
                <a:latin typeface="Tahoma-Bold"/>
              </a:rPr>
              <a:t>281 kA @ 400 GeV</a:t>
            </a:r>
            <a:endParaRPr lang="en-GB" dirty="0"/>
          </a:p>
        </p:txBody>
      </p:sp>
      <p:sp>
        <p:nvSpPr>
          <p:cNvPr id="3" name="Rectangle 2"/>
          <p:cNvSpPr/>
          <p:nvPr/>
        </p:nvSpPr>
        <p:spPr>
          <a:xfrm>
            <a:off x="1421392" y="5200471"/>
            <a:ext cx="2364059" cy="646331"/>
          </a:xfrm>
          <a:prstGeom prst="rect">
            <a:avLst/>
          </a:prstGeom>
        </p:spPr>
        <p:txBody>
          <a:bodyPr wrap="square">
            <a:spAutoFit/>
          </a:bodyPr>
          <a:lstStyle/>
          <a:p>
            <a:r>
              <a:rPr lang="sv-SE" dirty="0" smtClean="0">
                <a:solidFill>
                  <a:schemeClr val="tx2"/>
                </a:solidFill>
                <a:latin typeface="Comic Sans MS" panose="030F0702030302020204" pitchFamily="66" charset="0"/>
              </a:rPr>
              <a:t>167 </a:t>
            </a:r>
            <a:r>
              <a:rPr lang="sv-SE" dirty="0">
                <a:solidFill>
                  <a:schemeClr val="tx2"/>
                </a:solidFill>
                <a:latin typeface="Comic Sans MS" panose="030F0702030302020204" pitchFamily="66" charset="0"/>
              </a:rPr>
              <a:t>kA @ 50 </a:t>
            </a:r>
            <a:r>
              <a:rPr lang="sv-SE" dirty="0" smtClean="0">
                <a:solidFill>
                  <a:schemeClr val="tx2"/>
                </a:solidFill>
                <a:latin typeface="Comic Sans MS" panose="030F0702030302020204" pitchFamily="66" charset="0"/>
              </a:rPr>
              <a:t>GeV 198 </a:t>
            </a:r>
            <a:r>
              <a:rPr lang="sv-SE" dirty="0">
                <a:solidFill>
                  <a:schemeClr val="tx2"/>
                </a:solidFill>
                <a:latin typeface="Comic Sans MS" panose="030F0702030302020204" pitchFamily="66" charset="0"/>
              </a:rPr>
              <a:t>kA @ 400 GeV</a:t>
            </a:r>
            <a:endParaRPr lang="en-GB" dirty="0">
              <a:solidFill>
                <a:schemeClr val="tx2"/>
              </a:solidFill>
              <a:latin typeface="Comic Sans MS" panose="030F0702030302020204" pitchFamily="66" charset="0"/>
            </a:endParaRPr>
          </a:p>
        </p:txBody>
      </p:sp>
      <p:sp>
        <p:nvSpPr>
          <p:cNvPr id="4" name="Footer Placeholder 3"/>
          <p:cNvSpPr>
            <a:spLocks noGrp="1"/>
          </p:cNvSpPr>
          <p:nvPr>
            <p:ph type="ftr" sz="quarter" idx="3"/>
          </p:nvPr>
        </p:nvSpPr>
        <p:spPr>
          <a:xfrm>
            <a:off x="3284034" y="6356350"/>
            <a:ext cx="4794322" cy="365125"/>
          </a:xfrm>
        </p:spPr>
        <p:txBody>
          <a:bodyPr/>
          <a:lstStyle/>
          <a:p>
            <a:r>
              <a:rPr lang="en-GB" smtClean="0"/>
              <a:t>9th NBI @ Fermilab, 23-26 Sept 2014        F. Sanchez Galan</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3</a:t>
            </a:fld>
            <a:endParaRPr lang="en-US" dirty="0"/>
          </a:p>
        </p:txBody>
      </p:sp>
      <p:sp>
        <p:nvSpPr>
          <p:cNvPr id="6" name="Rounded Rectangle 5"/>
          <p:cNvSpPr/>
          <p:nvPr/>
        </p:nvSpPr>
        <p:spPr>
          <a:xfrm>
            <a:off x="1745166" y="1838630"/>
            <a:ext cx="1538868" cy="300873"/>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6" name="Rounded Rectangle 15"/>
          <p:cNvSpPr/>
          <p:nvPr/>
        </p:nvSpPr>
        <p:spPr>
          <a:xfrm rot="3807622">
            <a:off x="2221537" y="1967219"/>
            <a:ext cx="1538868" cy="9781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201" name="Text Box 11"/>
          <p:cNvSpPr txBox="1">
            <a:spLocks noChangeArrowheads="1"/>
          </p:cNvSpPr>
          <p:nvPr/>
        </p:nvSpPr>
        <p:spPr bwMode="auto">
          <a:xfrm>
            <a:off x="2062462" y="1630362"/>
            <a:ext cx="1655763"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rgbClr val="FF9900"/>
                </a:solidFill>
                <a:latin typeface="Comic Sans MS" panose="030F0702030302020204" pitchFamily="66" charset="0"/>
              </a:defRPr>
            </a:lvl1pPr>
            <a:lvl2pPr marL="742950" indent="-285750">
              <a:defRPr sz="2000">
                <a:solidFill>
                  <a:srgbClr val="FF9900"/>
                </a:solidFill>
                <a:latin typeface="Comic Sans MS" panose="030F0702030302020204" pitchFamily="66" charset="0"/>
              </a:defRPr>
            </a:lvl2pPr>
            <a:lvl3pPr marL="1143000" indent="-228600">
              <a:defRPr sz="2000">
                <a:solidFill>
                  <a:srgbClr val="FF9900"/>
                </a:solidFill>
                <a:latin typeface="Comic Sans MS" panose="030F0702030302020204" pitchFamily="66" charset="0"/>
              </a:defRPr>
            </a:lvl3pPr>
            <a:lvl4pPr marL="1600200" indent="-228600">
              <a:defRPr sz="2000">
                <a:solidFill>
                  <a:srgbClr val="FF9900"/>
                </a:solidFill>
                <a:latin typeface="Comic Sans MS" panose="030F0702030302020204" pitchFamily="66" charset="0"/>
              </a:defRPr>
            </a:lvl4pPr>
            <a:lvl5pPr marL="2057400" indent="-228600">
              <a:defRPr sz="2000">
                <a:solidFill>
                  <a:srgbClr val="FF9900"/>
                </a:solidFill>
                <a:latin typeface="Comic Sans MS" panose="030F0702030302020204" pitchFamily="66" charset="0"/>
              </a:defRPr>
            </a:lvl5pPr>
            <a:lvl6pPr marL="2514600" indent="-228600" eaLnBrk="0" fontAlgn="base" hangingPunct="0">
              <a:spcBef>
                <a:spcPct val="0"/>
              </a:spcBef>
              <a:spcAft>
                <a:spcPct val="0"/>
              </a:spcAft>
              <a:defRPr sz="2000">
                <a:solidFill>
                  <a:srgbClr val="FF9900"/>
                </a:solidFill>
                <a:latin typeface="Comic Sans MS" panose="030F0702030302020204" pitchFamily="66" charset="0"/>
              </a:defRPr>
            </a:lvl6pPr>
            <a:lvl7pPr marL="2971800" indent="-228600" eaLnBrk="0" fontAlgn="base" hangingPunct="0">
              <a:spcBef>
                <a:spcPct val="0"/>
              </a:spcBef>
              <a:spcAft>
                <a:spcPct val="0"/>
              </a:spcAft>
              <a:defRPr sz="2000">
                <a:solidFill>
                  <a:srgbClr val="FF9900"/>
                </a:solidFill>
                <a:latin typeface="Comic Sans MS" panose="030F0702030302020204" pitchFamily="66" charset="0"/>
              </a:defRPr>
            </a:lvl7pPr>
            <a:lvl8pPr marL="3429000" indent="-228600" eaLnBrk="0" fontAlgn="base" hangingPunct="0">
              <a:spcBef>
                <a:spcPct val="0"/>
              </a:spcBef>
              <a:spcAft>
                <a:spcPct val="0"/>
              </a:spcAft>
              <a:defRPr sz="2000">
                <a:solidFill>
                  <a:srgbClr val="FF9900"/>
                </a:solidFill>
                <a:latin typeface="Comic Sans MS" panose="030F0702030302020204" pitchFamily="66" charset="0"/>
              </a:defRPr>
            </a:lvl8pPr>
            <a:lvl9pPr marL="3886200" indent="-228600" eaLnBrk="0" fontAlgn="base" hangingPunct="0">
              <a:spcBef>
                <a:spcPct val="0"/>
              </a:spcBef>
              <a:spcAft>
                <a:spcPct val="0"/>
              </a:spcAft>
              <a:defRPr sz="2000">
                <a:solidFill>
                  <a:srgbClr val="FF9900"/>
                </a:solidFill>
                <a:latin typeface="Comic Sans MS" panose="030F0702030302020204" pitchFamily="66" charset="0"/>
              </a:defRPr>
            </a:lvl9pPr>
          </a:lstStyle>
          <a:p>
            <a:r>
              <a:rPr lang="en-US" altLang="en-US" b="1" dirty="0">
                <a:solidFill>
                  <a:srgbClr val="0099CC"/>
                </a:solidFill>
                <a:latin typeface="Arial Unicode MS" panose="020B0604020202020204" pitchFamily="34" charset="-128"/>
              </a:rPr>
              <a:t>Helium tanks</a:t>
            </a:r>
          </a:p>
        </p:txBody>
      </p:sp>
      <p:cxnSp>
        <p:nvCxnSpPr>
          <p:cNvPr id="8" name="Straight Arrow Connector 7"/>
          <p:cNvCxnSpPr/>
          <p:nvPr/>
        </p:nvCxnSpPr>
        <p:spPr>
          <a:xfrm>
            <a:off x="3718225" y="2056435"/>
            <a:ext cx="739475" cy="464486"/>
          </a:xfrm>
          <a:prstGeom prst="straightConnector1">
            <a:avLst/>
          </a:prstGeom>
          <a:ln>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sp>
        <p:nvSpPr>
          <p:cNvPr id="12" name="Down Arrow 11"/>
          <p:cNvSpPr/>
          <p:nvPr/>
        </p:nvSpPr>
        <p:spPr>
          <a:xfrm rot="1525668">
            <a:off x="1771386" y="1940218"/>
            <a:ext cx="317296" cy="9049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Down Arrow 23"/>
          <p:cNvSpPr/>
          <p:nvPr/>
        </p:nvSpPr>
        <p:spPr>
          <a:xfrm rot="18176861">
            <a:off x="3924152" y="1785486"/>
            <a:ext cx="317296" cy="9276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AutoShape 9"/>
          <p:cNvSpPr>
            <a:spLocks noChangeArrowheads="1"/>
          </p:cNvSpPr>
          <p:nvPr/>
        </p:nvSpPr>
        <p:spPr bwMode="auto">
          <a:xfrm rot="21437346">
            <a:off x="6196906" y="3124424"/>
            <a:ext cx="457200" cy="1447800"/>
          </a:xfrm>
          <a:prstGeom prst="curvedRightArrow">
            <a:avLst>
              <a:gd name="adj1" fmla="val 63333"/>
              <a:gd name="adj2" fmla="val 126667"/>
              <a:gd name="adj3" fmla="val 33333"/>
            </a:avLst>
          </a:prstGeom>
          <a:solidFill>
            <a:srgbClr val="66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rgbClr val="FF9900"/>
                </a:solidFill>
                <a:latin typeface="Comic Sans MS" panose="030F0702030302020204" pitchFamily="66" charset="0"/>
              </a:defRPr>
            </a:lvl1pPr>
            <a:lvl2pPr marL="742950" indent="-285750">
              <a:defRPr sz="2000">
                <a:solidFill>
                  <a:srgbClr val="FF9900"/>
                </a:solidFill>
                <a:latin typeface="Comic Sans MS" panose="030F0702030302020204" pitchFamily="66" charset="0"/>
              </a:defRPr>
            </a:lvl2pPr>
            <a:lvl3pPr marL="1143000" indent="-228600">
              <a:defRPr sz="2000">
                <a:solidFill>
                  <a:srgbClr val="FF9900"/>
                </a:solidFill>
                <a:latin typeface="Comic Sans MS" panose="030F0702030302020204" pitchFamily="66" charset="0"/>
              </a:defRPr>
            </a:lvl3pPr>
            <a:lvl4pPr marL="1600200" indent="-228600">
              <a:defRPr sz="2000">
                <a:solidFill>
                  <a:srgbClr val="FF9900"/>
                </a:solidFill>
                <a:latin typeface="Comic Sans MS" panose="030F0702030302020204" pitchFamily="66" charset="0"/>
              </a:defRPr>
            </a:lvl4pPr>
            <a:lvl5pPr marL="2057400" indent="-228600">
              <a:defRPr sz="2000">
                <a:solidFill>
                  <a:srgbClr val="FF9900"/>
                </a:solidFill>
                <a:latin typeface="Comic Sans MS" panose="030F0702030302020204" pitchFamily="66" charset="0"/>
              </a:defRPr>
            </a:lvl5pPr>
            <a:lvl6pPr marL="2514600" indent="-228600" eaLnBrk="0" fontAlgn="base" hangingPunct="0">
              <a:spcBef>
                <a:spcPct val="0"/>
              </a:spcBef>
              <a:spcAft>
                <a:spcPct val="0"/>
              </a:spcAft>
              <a:defRPr sz="2000">
                <a:solidFill>
                  <a:srgbClr val="FF9900"/>
                </a:solidFill>
                <a:latin typeface="Comic Sans MS" panose="030F0702030302020204" pitchFamily="66" charset="0"/>
              </a:defRPr>
            </a:lvl6pPr>
            <a:lvl7pPr marL="2971800" indent="-228600" eaLnBrk="0" fontAlgn="base" hangingPunct="0">
              <a:spcBef>
                <a:spcPct val="0"/>
              </a:spcBef>
              <a:spcAft>
                <a:spcPct val="0"/>
              </a:spcAft>
              <a:defRPr sz="2000">
                <a:solidFill>
                  <a:srgbClr val="FF9900"/>
                </a:solidFill>
                <a:latin typeface="Comic Sans MS" panose="030F0702030302020204" pitchFamily="66" charset="0"/>
              </a:defRPr>
            </a:lvl7pPr>
            <a:lvl8pPr marL="3429000" indent="-228600" eaLnBrk="0" fontAlgn="base" hangingPunct="0">
              <a:spcBef>
                <a:spcPct val="0"/>
              </a:spcBef>
              <a:spcAft>
                <a:spcPct val="0"/>
              </a:spcAft>
              <a:defRPr sz="2000">
                <a:solidFill>
                  <a:srgbClr val="FF9900"/>
                </a:solidFill>
                <a:latin typeface="Comic Sans MS" panose="030F0702030302020204" pitchFamily="66" charset="0"/>
              </a:defRPr>
            </a:lvl8pPr>
            <a:lvl9pPr marL="3886200" indent="-228600" eaLnBrk="0" fontAlgn="base" hangingPunct="0">
              <a:spcBef>
                <a:spcPct val="0"/>
              </a:spcBef>
              <a:spcAft>
                <a:spcPct val="0"/>
              </a:spcAft>
              <a:defRPr sz="2000">
                <a:solidFill>
                  <a:srgbClr val="FF9900"/>
                </a:solidFill>
                <a:latin typeface="Comic Sans MS" panose="030F0702030302020204" pitchFamily="66" charset="0"/>
              </a:defRPr>
            </a:lvl9pPr>
          </a:lstStyle>
          <a:p>
            <a:endParaRPr lang="en-GB" altLang="en-US"/>
          </a:p>
        </p:txBody>
      </p:sp>
      <p:sp>
        <p:nvSpPr>
          <p:cNvPr id="26" name="Text Box 10"/>
          <p:cNvSpPr txBox="1">
            <a:spLocks noChangeArrowheads="1"/>
          </p:cNvSpPr>
          <p:nvPr/>
        </p:nvSpPr>
        <p:spPr bwMode="auto">
          <a:xfrm>
            <a:off x="6200199" y="4720725"/>
            <a:ext cx="2224789" cy="123110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a:solidFill>
                  <a:srgbClr val="FF9900"/>
                </a:solidFill>
                <a:latin typeface="Comic Sans MS" panose="030F0702030302020204" pitchFamily="66" charset="0"/>
              </a:defRPr>
            </a:lvl1pPr>
            <a:lvl2pPr marL="742950" indent="-285750">
              <a:defRPr sz="2000">
                <a:solidFill>
                  <a:srgbClr val="FF9900"/>
                </a:solidFill>
                <a:latin typeface="Comic Sans MS" panose="030F0702030302020204" pitchFamily="66" charset="0"/>
              </a:defRPr>
            </a:lvl2pPr>
            <a:lvl3pPr marL="1143000" indent="-228600">
              <a:defRPr sz="2000">
                <a:solidFill>
                  <a:srgbClr val="FF9900"/>
                </a:solidFill>
                <a:latin typeface="Comic Sans MS" panose="030F0702030302020204" pitchFamily="66" charset="0"/>
              </a:defRPr>
            </a:lvl3pPr>
            <a:lvl4pPr marL="1600200" indent="-228600">
              <a:defRPr sz="2000">
                <a:solidFill>
                  <a:srgbClr val="FF9900"/>
                </a:solidFill>
                <a:latin typeface="Comic Sans MS" panose="030F0702030302020204" pitchFamily="66" charset="0"/>
              </a:defRPr>
            </a:lvl4pPr>
            <a:lvl5pPr marL="2057400" indent="-228600">
              <a:defRPr sz="2000">
                <a:solidFill>
                  <a:srgbClr val="FF9900"/>
                </a:solidFill>
                <a:latin typeface="Comic Sans MS" panose="030F0702030302020204" pitchFamily="66" charset="0"/>
              </a:defRPr>
            </a:lvl5pPr>
            <a:lvl6pPr marL="2514600" indent="-228600" eaLnBrk="0" fontAlgn="base" hangingPunct="0">
              <a:spcBef>
                <a:spcPct val="0"/>
              </a:spcBef>
              <a:spcAft>
                <a:spcPct val="0"/>
              </a:spcAft>
              <a:defRPr sz="2000">
                <a:solidFill>
                  <a:srgbClr val="FF9900"/>
                </a:solidFill>
                <a:latin typeface="Comic Sans MS" panose="030F0702030302020204" pitchFamily="66" charset="0"/>
              </a:defRPr>
            </a:lvl6pPr>
            <a:lvl7pPr marL="2971800" indent="-228600" eaLnBrk="0" fontAlgn="base" hangingPunct="0">
              <a:spcBef>
                <a:spcPct val="0"/>
              </a:spcBef>
              <a:spcAft>
                <a:spcPct val="0"/>
              </a:spcAft>
              <a:defRPr sz="2000">
                <a:solidFill>
                  <a:srgbClr val="FF9900"/>
                </a:solidFill>
                <a:latin typeface="Comic Sans MS" panose="030F0702030302020204" pitchFamily="66" charset="0"/>
              </a:defRPr>
            </a:lvl7pPr>
            <a:lvl8pPr marL="3429000" indent="-228600" eaLnBrk="0" fontAlgn="base" hangingPunct="0">
              <a:spcBef>
                <a:spcPct val="0"/>
              </a:spcBef>
              <a:spcAft>
                <a:spcPct val="0"/>
              </a:spcAft>
              <a:defRPr sz="2000">
                <a:solidFill>
                  <a:srgbClr val="FF9900"/>
                </a:solidFill>
                <a:latin typeface="Comic Sans MS" panose="030F0702030302020204" pitchFamily="66" charset="0"/>
              </a:defRPr>
            </a:lvl8pPr>
            <a:lvl9pPr marL="3886200" indent="-228600" eaLnBrk="0" fontAlgn="base" hangingPunct="0">
              <a:spcBef>
                <a:spcPct val="0"/>
              </a:spcBef>
              <a:spcAft>
                <a:spcPct val="0"/>
              </a:spcAft>
              <a:defRPr sz="2000">
                <a:solidFill>
                  <a:srgbClr val="FF9900"/>
                </a:solidFill>
                <a:latin typeface="Comic Sans MS" panose="030F0702030302020204" pitchFamily="66" charset="0"/>
              </a:defRPr>
            </a:lvl9pPr>
          </a:lstStyle>
          <a:p>
            <a:r>
              <a:rPr lang="en-GB" altLang="en-US" sz="1800" dirty="0" smtClean="0">
                <a:solidFill>
                  <a:schemeClr val="tx2"/>
                </a:solidFill>
              </a:rPr>
              <a:t>~</a:t>
            </a:r>
            <a:r>
              <a:rPr lang="en-GB" altLang="en-US" sz="1800" dirty="0">
                <a:solidFill>
                  <a:schemeClr val="tx2"/>
                </a:solidFill>
              </a:rPr>
              <a:t>9</a:t>
            </a:r>
            <a:r>
              <a:rPr lang="en-GB" altLang="en-US" sz="1800" dirty="0" smtClean="0">
                <a:solidFill>
                  <a:schemeClr val="tx2"/>
                </a:solidFill>
              </a:rPr>
              <a:t> m</a:t>
            </a:r>
            <a:r>
              <a:rPr lang="en-GB" altLang="en-US" sz="1800" baseline="30000" dirty="0" smtClean="0">
                <a:solidFill>
                  <a:schemeClr val="tx2"/>
                </a:solidFill>
              </a:rPr>
              <a:t>3</a:t>
            </a:r>
            <a:r>
              <a:rPr lang="en-GB" altLang="en-US" sz="1800" dirty="0" smtClean="0">
                <a:solidFill>
                  <a:schemeClr val="tx2"/>
                </a:solidFill>
              </a:rPr>
              <a:t> cooled graphite, followed by iron blocks;</a:t>
            </a:r>
            <a:endParaRPr lang="en-GB" altLang="en-US" sz="1800" dirty="0">
              <a:solidFill>
                <a:schemeClr val="tx2"/>
              </a:solidFill>
            </a:endParaRPr>
          </a:p>
          <a:p>
            <a:r>
              <a:rPr lang="en-GB" altLang="en-US" dirty="0" smtClean="0">
                <a:solidFill>
                  <a:srgbClr val="003399"/>
                </a:solidFill>
              </a:rPr>
              <a:t> </a:t>
            </a:r>
            <a:endParaRPr lang="en-GB" altLang="en-US" dirty="0">
              <a:solidFill>
                <a:schemeClr val="hlink"/>
              </a:solidFill>
            </a:endParaRPr>
          </a:p>
        </p:txBody>
      </p:sp>
      <p:sp>
        <p:nvSpPr>
          <p:cNvPr id="29" name="Text Box 11"/>
          <p:cNvSpPr txBox="1">
            <a:spLocks noChangeArrowheads="1"/>
          </p:cNvSpPr>
          <p:nvPr/>
        </p:nvSpPr>
        <p:spPr bwMode="auto">
          <a:xfrm>
            <a:off x="8771267" y="2403532"/>
            <a:ext cx="350180" cy="378565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FF9900"/>
                </a:solidFill>
                <a:latin typeface="Comic Sans MS" panose="030F0702030302020204" pitchFamily="66" charset="0"/>
              </a:defRPr>
            </a:lvl1pPr>
            <a:lvl2pPr marL="742950" indent="-285750">
              <a:defRPr sz="2000">
                <a:solidFill>
                  <a:srgbClr val="FF9900"/>
                </a:solidFill>
                <a:latin typeface="Comic Sans MS" panose="030F0702030302020204" pitchFamily="66" charset="0"/>
              </a:defRPr>
            </a:lvl2pPr>
            <a:lvl3pPr marL="1143000" indent="-228600">
              <a:defRPr sz="2000">
                <a:solidFill>
                  <a:srgbClr val="FF9900"/>
                </a:solidFill>
                <a:latin typeface="Comic Sans MS" panose="030F0702030302020204" pitchFamily="66" charset="0"/>
              </a:defRPr>
            </a:lvl3pPr>
            <a:lvl4pPr marL="1600200" indent="-228600">
              <a:defRPr sz="2000">
                <a:solidFill>
                  <a:srgbClr val="FF9900"/>
                </a:solidFill>
                <a:latin typeface="Comic Sans MS" panose="030F0702030302020204" pitchFamily="66" charset="0"/>
              </a:defRPr>
            </a:lvl4pPr>
            <a:lvl5pPr marL="2057400" indent="-228600">
              <a:defRPr sz="2000">
                <a:solidFill>
                  <a:srgbClr val="FF9900"/>
                </a:solidFill>
                <a:latin typeface="Comic Sans MS" panose="030F0702030302020204" pitchFamily="66" charset="0"/>
              </a:defRPr>
            </a:lvl5pPr>
            <a:lvl6pPr marL="2514600" indent="-228600" eaLnBrk="0" fontAlgn="base" hangingPunct="0">
              <a:spcBef>
                <a:spcPct val="0"/>
              </a:spcBef>
              <a:spcAft>
                <a:spcPct val="0"/>
              </a:spcAft>
              <a:defRPr sz="2000">
                <a:solidFill>
                  <a:srgbClr val="FF9900"/>
                </a:solidFill>
                <a:latin typeface="Comic Sans MS" panose="030F0702030302020204" pitchFamily="66" charset="0"/>
              </a:defRPr>
            </a:lvl6pPr>
            <a:lvl7pPr marL="2971800" indent="-228600" eaLnBrk="0" fontAlgn="base" hangingPunct="0">
              <a:spcBef>
                <a:spcPct val="0"/>
              </a:spcBef>
              <a:spcAft>
                <a:spcPct val="0"/>
              </a:spcAft>
              <a:defRPr sz="2000">
                <a:solidFill>
                  <a:srgbClr val="FF9900"/>
                </a:solidFill>
                <a:latin typeface="Comic Sans MS" panose="030F0702030302020204" pitchFamily="66" charset="0"/>
              </a:defRPr>
            </a:lvl7pPr>
            <a:lvl8pPr marL="3429000" indent="-228600" eaLnBrk="0" fontAlgn="base" hangingPunct="0">
              <a:spcBef>
                <a:spcPct val="0"/>
              </a:spcBef>
              <a:spcAft>
                <a:spcPct val="0"/>
              </a:spcAft>
              <a:defRPr sz="2000">
                <a:solidFill>
                  <a:srgbClr val="FF9900"/>
                </a:solidFill>
                <a:latin typeface="Comic Sans MS" panose="030F0702030302020204" pitchFamily="66" charset="0"/>
              </a:defRPr>
            </a:lvl8pPr>
            <a:lvl9pPr marL="3886200" indent="-228600" eaLnBrk="0" fontAlgn="base" hangingPunct="0">
              <a:spcBef>
                <a:spcPct val="0"/>
              </a:spcBef>
              <a:spcAft>
                <a:spcPct val="0"/>
              </a:spcAft>
              <a:defRPr sz="2000">
                <a:solidFill>
                  <a:srgbClr val="FF9900"/>
                </a:solidFill>
                <a:latin typeface="Comic Sans MS" panose="030F0702030302020204" pitchFamily="66" charset="0"/>
              </a:defRPr>
            </a:lvl9pPr>
          </a:lstStyle>
          <a:p>
            <a:r>
              <a:rPr lang="en-US" altLang="en-US" b="1" dirty="0" smtClean="0">
                <a:solidFill>
                  <a:srgbClr val="0099CC"/>
                </a:solidFill>
                <a:latin typeface="Arial Unicode MS" panose="020B0604020202020204" pitchFamily="34" charset="-128"/>
              </a:rPr>
              <a:t>Near detector</a:t>
            </a:r>
            <a:endParaRPr lang="en-US" altLang="en-US" b="1" dirty="0">
              <a:solidFill>
                <a:srgbClr val="0099CC"/>
              </a:solidFill>
              <a:latin typeface="Arial Unicode MS" panose="020B0604020202020204" pitchFamily="34" charset="-128"/>
            </a:endParaRPr>
          </a:p>
        </p:txBody>
      </p:sp>
      <p:sp>
        <p:nvSpPr>
          <p:cNvPr id="23" name="Title 1"/>
          <p:cNvSpPr txBox="1">
            <a:spLocks/>
          </p:cNvSpPr>
          <p:nvPr/>
        </p:nvSpPr>
        <p:spPr>
          <a:xfrm>
            <a:off x="464634" y="200053"/>
            <a:ext cx="7467600" cy="1143000"/>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400" smtClean="0"/>
              <a:t>Lay-out, overview</a:t>
            </a:r>
            <a:endParaRPr lang="fr-FR" sz="1400" dirty="0"/>
          </a:p>
        </p:txBody>
      </p:sp>
      <p:pic>
        <p:nvPicPr>
          <p:cNvPr id="27" name="Picture 2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Tree>
    <p:extLst>
      <p:ext uri="{BB962C8B-B14F-4D97-AF65-F5344CB8AC3E}">
        <p14:creationId xmlns:p14="http://schemas.microsoft.com/office/powerpoint/2010/main" val="4047654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205"/>
                                        </p:tgtEl>
                                        <p:attrNameLst>
                                          <p:attrName>style.visibility</p:attrName>
                                        </p:attrNameLst>
                                      </p:cBhvr>
                                      <p:to>
                                        <p:strVal val="visible"/>
                                      </p:to>
                                    </p:set>
                                    <p:animEffect transition="in" filter="dissolve">
                                      <p:cBhvr>
                                        <p:cTn id="7" dur="500"/>
                                        <p:tgtEl>
                                          <p:spTgt spid="563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3206"/>
                                        </p:tgtEl>
                                        <p:attrNameLst>
                                          <p:attrName>style.visibility</p:attrName>
                                        </p:attrNameLst>
                                      </p:cBhvr>
                                      <p:to>
                                        <p:strVal val="visible"/>
                                      </p:to>
                                    </p:set>
                                    <p:animEffect transition="in" filter="dissolve">
                                      <p:cBhvr>
                                        <p:cTn id="12" dur="500"/>
                                        <p:tgtEl>
                                          <p:spTgt spid="5632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3209"/>
                                        </p:tgtEl>
                                        <p:attrNameLst>
                                          <p:attrName>style.visibility</p:attrName>
                                        </p:attrNameLst>
                                      </p:cBhvr>
                                      <p:to>
                                        <p:strVal val="visible"/>
                                      </p:to>
                                    </p:set>
                                    <p:animEffect transition="in" filter="dissolve">
                                      <p:cBhvr>
                                        <p:cTn id="17" dur="500"/>
                                        <p:tgtEl>
                                          <p:spTgt spid="563209"/>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63210"/>
                                        </p:tgtEl>
                                        <p:attrNameLst>
                                          <p:attrName>style.visibility</p:attrName>
                                        </p:attrNameLst>
                                      </p:cBhvr>
                                      <p:to>
                                        <p:strVal val="visible"/>
                                      </p:to>
                                    </p:set>
                                    <p:animEffect transition="in" filter="dissolve">
                                      <p:cBhvr>
                                        <p:cTn id="21" dur="500"/>
                                        <p:tgtEl>
                                          <p:spTgt spid="5632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5" grpId="0" animBg="1"/>
      <p:bldP spid="563206" grpId="0" animBg="1"/>
      <p:bldP spid="563209" grpId="0" animBg="1"/>
      <p:bldP spid="563210" grpId="0" autoUpdateAnimBg="0"/>
      <p:bldP spid="25" grpId="0" animBg="1"/>
      <p:bldP spid="2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30</a:t>
            </a:fld>
            <a:endParaRPr lang="en-GB">
              <a:solidFill>
                <a:prstClr val="black">
                  <a:tint val="75000"/>
                </a:prstClr>
              </a:solidFill>
            </a:endParaRPr>
          </a:p>
        </p:txBody>
      </p:sp>
      <p:pic>
        <p:nvPicPr>
          <p:cNvPr id="9218" name="Picture 2" descr="C:\LLBNO\final_conf\Handling&amp;Transport\reflector_maintenance\reflector_maintenance_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5576" y="980728"/>
            <a:ext cx="7236296" cy="5234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7203" y="5251475"/>
            <a:ext cx="4940434" cy="923330"/>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transportation back to </a:t>
            </a:r>
          </a:p>
          <a:p>
            <a:r>
              <a:rPr lang="en-GB" dirty="0" smtClean="0">
                <a:solidFill>
                  <a:prstClr val="black"/>
                </a:solidFill>
              </a:rPr>
              <a:t>Transport cavern</a:t>
            </a:r>
          </a:p>
          <a:p>
            <a:endParaRPr lang="en-GB" dirty="0" smtClean="0">
              <a:solidFill>
                <a:prstClr val="black"/>
              </a:solidFill>
            </a:endParaRPr>
          </a:p>
        </p:txBody>
      </p:sp>
      <p:sp>
        <p:nvSpPr>
          <p:cNvPr id="11"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2700850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31</a:t>
            </a:fld>
            <a:endParaRPr lang="en-GB">
              <a:solidFill>
                <a:prstClr val="black">
                  <a:tint val="75000"/>
                </a:prstClr>
              </a:solidFill>
            </a:endParaRPr>
          </a:p>
        </p:txBody>
      </p:sp>
      <p:pic>
        <p:nvPicPr>
          <p:cNvPr id="11266" name="Picture 2" descr="C:\LLBNO\final_conf\Handling&amp;Transport\reflector_maintenance\reflector_maintenance_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306" y="1052736"/>
            <a:ext cx="7167276" cy="5184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7504" y="5385990"/>
            <a:ext cx="4940434" cy="646331"/>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transportation directly to morgue</a:t>
            </a:r>
          </a:p>
          <a:p>
            <a:endParaRPr lang="en-GB" dirty="0" smtClean="0">
              <a:solidFill>
                <a:prstClr val="black"/>
              </a:solidFill>
            </a:endParaRPr>
          </a:p>
        </p:txBody>
      </p:sp>
      <p:cxnSp>
        <p:nvCxnSpPr>
          <p:cNvPr id="15" name="Straight Arrow Connector 14"/>
          <p:cNvCxnSpPr/>
          <p:nvPr/>
        </p:nvCxnSpPr>
        <p:spPr>
          <a:xfrm flipV="1">
            <a:off x="997946" y="4413832"/>
            <a:ext cx="1728192" cy="792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356334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32</a:t>
            </a:fld>
            <a:endParaRPr lang="en-GB">
              <a:solidFill>
                <a:prstClr val="black">
                  <a:tint val="75000"/>
                </a:prstClr>
              </a:solidFill>
            </a:endParaRPr>
          </a:p>
        </p:txBody>
      </p:sp>
      <p:pic>
        <p:nvPicPr>
          <p:cNvPr id="12290" name="Picture 2" descr="C:\LLBNO\final_conf\Handling&amp;Transport\reflector_maintenance\reflector_maintenance_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3569" y="858960"/>
            <a:ext cx="7731708" cy="5592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504" y="5662989"/>
            <a:ext cx="4940434" cy="646331"/>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lowered in the morgue</a:t>
            </a:r>
          </a:p>
          <a:p>
            <a:endParaRPr lang="en-GB" dirty="0" smtClean="0">
              <a:solidFill>
                <a:prstClr val="black"/>
              </a:solidFill>
            </a:endParaRPr>
          </a:p>
        </p:txBody>
      </p:sp>
      <p:cxnSp>
        <p:nvCxnSpPr>
          <p:cNvPr id="11" name="Straight Arrow Connector 10"/>
          <p:cNvCxnSpPr/>
          <p:nvPr/>
        </p:nvCxnSpPr>
        <p:spPr>
          <a:xfrm flipV="1">
            <a:off x="1619672" y="4413833"/>
            <a:ext cx="1106466" cy="12491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12936002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33</a:t>
            </a:fld>
            <a:endParaRPr lang="en-GB">
              <a:solidFill>
                <a:prstClr val="black">
                  <a:tint val="75000"/>
                </a:prstClr>
              </a:solidFill>
            </a:endParaRPr>
          </a:p>
        </p:txBody>
      </p:sp>
      <p:pic>
        <p:nvPicPr>
          <p:cNvPr id="10242" name="Picture 2" descr="C:\LLBNO\final_conf\Handling&amp;Transport\reflector_maintenance\reflector_maintenance_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39285" y="1052736"/>
            <a:ext cx="7465913" cy="540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504" y="5662989"/>
            <a:ext cx="4940434" cy="646331"/>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transportation to the hot cell</a:t>
            </a:r>
          </a:p>
          <a:p>
            <a:endParaRPr lang="en-GB" dirty="0" smtClean="0">
              <a:solidFill>
                <a:prstClr val="black"/>
              </a:solidFill>
            </a:endParaRPr>
          </a:p>
        </p:txBody>
      </p:sp>
      <p:cxnSp>
        <p:nvCxnSpPr>
          <p:cNvPr id="11" name="Straight Arrow Connector 10"/>
          <p:cNvCxnSpPr/>
          <p:nvPr/>
        </p:nvCxnSpPr>
        <p:spPr>
          <a:xfrm flipV="1">
            <a:off x="1619672" y="3753036"/>
            <a:ext cx="1224136" cy="19099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289502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34</a:t>
            </a:fld>
            <a:endParaRPr lang="en-GB">
              <a:solidFill>
                <a:prstClr val="black">
                  <a:tint val="75000"/>
                </a:prstClr>
              </a:solidFill>
            </a:endParaRPr>
          </a:p>
        </p:txBody>
      </p:sp>
      <p:pic>
        <p:nvPicPr>
          <p:cNvPr id="14338" name="Picture 2" descr="C:\LLBNO\final_conf\Handling&amp;Transport\horn_target_transport\horn_omnimove_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79512" y="620688"/>
            <a:ext cx="8594204" cy="55182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13437" y="5062824"/>
            <a:ext cx="6126353" cy="1477328"/>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transportation using remotely operated “lifting table” vehicle – omnidirectional</a:t>
            </a:r>
            <a:r>
              <a:rPr lang="en-GB" dirty="0" smtClean="0">
                <a:solidFill>
                  <a:prstClr val="black"/>
                </a:solidFill>
              </a:rPr>
              <a:t>.</a:t>
            </a:r>
          </a:p>
          <a:p>
            <a:r>
              <a:rPr lang="en-GB" dirty="0" smtClean="0">
                <a:solidFill>
                  <a:prstClr val="black"/>
                </a:solidFill>
                <a:hlinkClick r:id="rId6"/>
              </a:rPr>
              <a:t>https</a:t>
            </a:r>
            <a:r>
              <a:rPr lang="en-GB" dirty="0">
                <a:solidFill>
                  <a:prstClr val="black"/>
                </a:solidFill>
                <a:hlinkClick r:id="rId6"/>
              </a:rPr>
              <a:t>://</a:t>
            </a:r>
            <a:r>
              <a:rPr lang="en-GB" dirty="0" smtClean="0">
                <a:solidFill>
                  <a:prstClr val="black"/>
                </a:solidFill>
                <a:hlinkClick r:id="rId6"/>
              </a:rPr>
              <a:t>www.youtube.com/watch?v=2O8Cj0XiRIM#t=152</a:t>
            </a:r>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p:txBody>
      </p:sp>
      <p:cxnSp>
        <p:nvCxnSpPr>
          <p:cNvPr id="11" name="Straight Arrow Connector 10"/>
          <p:cNvCxnSpPr/>
          <p:nvPr/>
        </p:nvCxnSpPr>
        <p:spPr>
          <a:xfrm flipV="1">
            <a:off x="4476614" y="4413833"/>
            <a:ext cx="409764" cy="10313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18211734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35</a:t>
            </a:fld>
            <a:endParaRPr lang="en-GB">
              <a:solidFill>
                <a:prstClr val="black">
                  <a:tint val="75000"/>
                </a:prstClr>
              </a:solidFill>
            </a:endParaRPr>
          </a:p>
        </p:txBody>
      </p:sp>
      <p:pic>
        <p:nvPicPr>
          <p:cNvPr id="15362" name="Picture 2" descr="C:\LLBNO\final_conf\Handling&amp;Transport\horn_target_transport\horn_omnimove_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4186" y="908720"/>
            <a:ext cx="7561090" cy="5469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504" y="5662989"/>
            <a:ext cx="4940434" cy="646331"/>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with transport vehicle</a:t>
            </a:r>
          </a:p>
          <a:p>
            <a:endParaRPr lang="en-GB" dirty="0" smtClean="0">
              <a:solidFill>
                <a:prstClr val="black"/>
              </a:solidFill>
            </a:endParaRPr>
          </a:p>
        </p:txBody>
      </p:sp>
      <p:cxnSp>
        <p:nvCxnSpPr>
          <p:cNvPr id="11" name="Straight Arrow Connector 10"/>
          <p:cNvCxnSpPr/>
          <p:nvPr/>
        </p:nvCxnSpPr>
        <p:spPr>
          <a:xfrm flipV="1">
            <a:off x="1619672" y="4413833"/>
            <a:ext cx="1224136" cy="12491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1247373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36</a:t>
            </a:fld>
            <a:endParaRPr lang="en-GB">
              <a:solidFill>
                <a:prstClr val="black">
                  <a:tint val="75000"/>
                </a:prstClr>
              </a:solidFill>
            </a:endParaRPr>
          </a:p>
        </p:txBody>
      </p:sp>
      <p:pic>
        <p:nvPicPr>
          <p:cNvPr id="16387" name="Picture 3" descr="C:\LLBNO\final_conf\Handling&amp;Transport\horn_target_transport\horn_omnimove_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1600" y="908720"/>
            <a:ext cx="7434214" cy="53776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504" y="5807005"/>
            <a:ext cx="4940434" cy="646331"/>
          </a:xfrm>
          <a:prstGeom prst="rect">
            <a:avLst/>
          </a:prstGeom>
          <a:noFill/>
        </p:spPr>
        <p:txBody>
          <a:bodyPr wrap="square" rtlCol="0">
            <a:spAutoFit/>
          </a:bodyPr>
          <a:lstStyle/>
          <a:p>
            <a:r>
              <a:rPr lang="en-GB" dirty="0">
                <a:solidFill>
                  <a:prstClr val="black"/>
                </a:solidFill>
              </a:rPr>
              <a:t>h</a:t>
            </a:r>
            <a:r>
              <a:rPr lang="en-GB" dirty="0" smtClean="0">
                <a:solidFill>
                  <a:prstClr val="black"/>
                </a:solidFill>
              </a:rPr>
              <a:t>orn &amp; target to hot cell</a:t>
            </a:r>
          </a:p>
          <a:p>
            <a:endParaRPr lang="en-GB" dirty="0" smtClean="0">
              <a:solidFill>
                <a:prstClr val="black"/>
              </a:solidFill>
            </a:endParaRPr>
          </a:p>
        </p:txBody>
      </p:sp>
      <p:cxnSp>
        <p:nvCxnSpPr>
          <p:cNvPr id="11" name="Straight Arrow Connector 10"/>
          <p:cNvCxnSpPr/>
          <p:nvPr/>
        </p:nvCxnSpPr>
        <p:spPr>
          <a:xfrm flipV="1">
            <a:off x="1619672" y="4413833"/>
            <a:ext cx="1224136" cy="12491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10091081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A7FEEC-872B-4303-B1A0-7DA7A4730863}" type="slidenum">
              <a:rPr lang="en-GB" smtClean="0">
                <a:solidFill>
                  <a:prstClr val="black">
                    <a:tint val="75000"/>
                  </a:prstClr>
                </a:solidFill>
              </a:rPr>
              <a:pPr/>
              <a:t>37</a:t>
            </a:fld>
            <a:endParaRPr lang="en-GB">
              <a:solidFill>
                <a:prstClr val="black">
                  <a:tint val="75000"/>
                </a:prstClr>
              </a:solidFill>
            </a:endParaRPr>
          </a:p>
        </p:txBody>
      </p:sp>
      <p:pic>
        <p:nvPicPr>
          <p:cNvPr id="17410" name="Picture 2" descr="C:\LLBNO\final_conf\Handling&amp;Transport\horn_target_transport\horn_omnimove_1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3608" y="908720"/>
            <a:ext cx="7465912" cy="540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 y="0"/>
            <a:ext cx="547200" cy="5264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95262" y="2"/>
            <a:ext cx="548738" cy="466306"/>
          </a:xfrm>
          <a:prstGeom prst="rect">
            <a:avLst/>
          </a:prstGeom>
        </p:spPr>
      </p:pic>
      <p:sp>
        <p:nvSpPr>
          <p:cNvPr id="8" name="Title 12"/>
          <p:cNvSpPr txBox="1">
            <a:spLocks/>
          </p:cNvSpPr>
          <p:nvPr/>
        </p:nvSpPr>
        <p:spPr>
          <a:xfrm>
            <a:off x="0" y="9383"/>
            <a:ext cx="9144000" cy="61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GB" sz="2700" dirty="0" smtClean="0">
                <a:solidFill>
                  <a:srgbClr val="4F81BD">
                    <a:lumMod val="75000"/>
                  </a:srgbClr>
                </a:solidFill>
              </a:rPr>
              <a:t>Maintenance of horn + target</a:t>
            </a:r>
            <a:endParaRPr lang="en-GB" sz="2700" dirty="0">
              <a:solidFill>
                <a:srgbClr val="4F81BD">
                  <a:lumMod val="75000"/>
                </a:srgbClr>
              </a:solidFill>
            </a:endParaRPr>
          </a:p>
        </p:txBody>
      </p:sp>
      <p:cxnSp>
        <p:nvCxnSpPr>
          <p:cNvPr id="9" name="Straight Connector 8"/>
          <p:cNvCxnSpPr/>
          <p:nvPr/>
        </p:nvCxnSpPr>
        <p:spPr>
          <a:xfrm>
            <a:off x="827584" y="620688"/>
            <a:ext cx="75876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11886" y="5807005"/>
            <a:ext cx="4940434" cy="646331"/>
          </a:xfrm>
          <a:prstGeom prst="rect">
            <a:avLst/>
          </a:prstGeom>
          <a:noFill/>
        </p:spPr>
        <p:txBody>
          <a:bodyPr wrap="square" rtlCol="0">
            <a:spAutoFit/>
          </a:bodyPr>
          <a:lstStyle/>
          <a:p>
            <a:r>
              <a:rPr lang="en-GB" dirty="0">
                <a:solidFill>
                  <a:prstClr val="white"/>
                </a:solidFill>
              </a:rPr>
              <a:t>h</a:t>
            </a:r>
            <a:r>
              <a:rPr lang="en-GB" dirty="0" smtClean="0">
                <a:solidFill>
                  <a:prstClr val="white"/>
                </a:solidFill>
              </a:rPr>
              <a:t>orn &amp; target inside hot cell</a:t>
            </a:r>
          </a:p>
          <a:p>
            <a:endParaRPr lang="en-GB" dirty="0" smtClean="0">
              <a:solidFill>
                <a:prstClr val="black"/>
              </a:solidFill>
            </a:endParaRPr>
          </a:p>
        </p:txBody>
      </p:sp>
      <p:cxnSp>
        <p:nvCxnSpPr>
          <p:cNvPr id="12" name="Straight Arrow Connector 11"/>
          <p:cNvCxnSpPr/>
          <p:nvPr/>
        </p:nvCxnSpPr>
        <p:spPr>
          <a:xfrm flipV="1">
            <a:off x="4283968" y="4942038"/>
            <a:ext cx="144016" cy="86496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Footer Placeholder 5"/>
          <p:cNvSpPr txBox="1">
            <a:spLocks/>
          </p:cNvSpPr>
          <p:nvPr/>
        </p:nvSpPr>
        <p:spPr>
          <a:xfrm>
            <a:off x="3400515" y="6356350"/>
            <a:ext cx="46778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srgbClr val="0055A0">
                    <a:tint val="75000"/>
                  </a:srgbClr>
                </a:solidFill>
                <a:latin typeface="Arial"/>
              </a:rPr>
              <a:t>9th NBI @ Fermilab, 23-26 Sept 2014                F. Sanchez Galan</a:t>
            </a:r>
            <a:endParaRPr lang="en-US" dirty="0">
              <a:solidFill>
                <a:srgbClr val="0055A0">
                  <a:tint val="75000"/>
                </a:srgbClr>
              </a:solidFill>
              <a:latin typeface="Aria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03" y="6257885"/>
            <a:ext cx="1448002" cy="562053"/>
          </a:xfrm>
          <a:prstGeom prst="rect">
            <a:avLst/>
          </a:prstGeom>
        </p:spPr>
      </p:pic>
    </p:spTree>
    <p:extLst>
      <p:ext uri="{BB962C8B-B14F-4D97-AF65-F5344CB8AC3E}">
        <p14:creationId xmlns:p14="http://schemas.microsoft.com/office/powerpoint/2010/main" val="20098600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206839" y="6356350"/>
            <a:ext cx="4871517" cy="365125"/>
          </a:xfrm>
        </p:spPr>
        <p:txBody>
          <a:bodyPr/>
          <a:lstStyle/>
          <a:p>
            <a:r>
              <a:rPr lang="en-GB" dirty="0" smtClean="0"/>
              <a:t>9th NBI @ </a:t>
            </a:r>
            <a:r>
              <a:rPr lang="en-GB" dirty="0" err="1" smtClean="0"/>
              <a:t>Fermilab</a:t>
            </a:r>
            <a:r>
              <a:rPr lang="en-GB" dirty="0" smtClean="0"/>
              <a:t>, 23-26 Sept 2014        F. Sanchez Galan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38</a:t>
            </a:fld>
            <a:endParaRPr lang="en-US" dirty="0"/>
          </a:p>
        </p:txBody>
      </p:sp>
      <p:sp>
        <p:nvSpPr>
          <p:cNvPr id="7" name="Title 1"/>
          <p:cNvSpPr>
            <a:spLocks noGrp="1"/>
          </p:cNvSpPr>
          <p:nvPr>
            <p:ph type="title"/>
          </p:nvPr>
        </p:nvSpPr>
        <p:spPr>
          <a:xfrm>
            <a:off x="211873" y="-95871"/>
            <a:ext cx="7467600" cy="1067885"/>
          </a:xfrm>
        </p:spPr>
        <p:txBody>
          <a:bodyPr>
            <a:normAutofit/>
          </a:bodyPr>
          <a:lstStyle/>
          <a:p>
            <a:pPr algn="ctr"/>
            <a:r>
              <a:rPr lang="en-GB" sz="2400" dirty="0" smtClean="0"/>
              <a:t>Heat loads in shielding elements</a:t>
            </a:r>
            <a:endParaRPr lang="fr-FR" sz="2400" dirty="0"/>
          </a:p>
        </p:txBody>
      </p:sp>
      <p:sp>
        <p:nvSpPr>
          <p:cNvPr id="8" name="TextBox 7"/>
          <p:cNvSpPr txBox="1"/>
          <p:nvPr/>
        </p:nvSpPr>
        <p:spPr>
          <a:xfrm>
            <a:off x="848412" y="1213403"/>
            <a:ext cx="7409468" cy="1477328"/>
          </a:xfrm>
          <a:prstGeom prst="rect">
            <a:avLst/>
          </a:prstGeom>
          <a:noFill/>
        </p:spPr>
        <p:txBody>
          <a:bodyPr wrap="square" rtlCol="0">
            <a:spAutoFit/>
          </a:bodyPr>
          <a:lstStyle/>
          <a:p>
            <a:r>
              <a:rPr lang="fr-CH" dirty="0" smtClean="0"/>
              <a:t>A </a:t>
            </a:r>
            <a:r>
              <a:rPr lang="fr-CH" dirty="0" err="1" smtClean="0"/>
              <a:t>detailed</a:t>
            </a:r>
            <a:r>
              <a:rPr lang="fr-CH" dirty="0" smtClean="0"/>
              <a:t> model of the </a:t>
            </a:r>
            <a:r>
              <a:rPr lang="fr-CH" dirty="0" err="1" smtClean="0"/>
              <a:t>whole</a:t>
            </a:r>
            <a:r>
              <a:rPr lang="fr-CH" dirty="0" smtClean="0"/>
              <a:t> </a:t>
            </a:r>
            <a:r>
              <a:rPr lang="fr-CH" dirty="0" err="1" smtClean="0"/>
              <a:t>geometry</a:t>
            </a:r>
            <a:r>
              <a:rPr lang="fr-CH" dirty="0" smtClean="0"/>
              <a:t> has been </a:t>
            </a:r>
            <a:r>
              <a:rPr lang="fr-CH" dirty="0" err="1" smtClean="0"/>
              <a:t>done</a:t>
            </a:r>
            <a:r>
              <a:rPr lang="fr-CH" dirty="0" smtClean="0"/>
              <a:t> in </a:t>
            </a:r>
            <a:r>
              <a:rPr lang="fr-CH" dirty="0" err="1" smtClean="0"/>
              <a:t>Fluka</a:t>
            </a:r>
            <a:r>
              <a:rPr lang="fr-CH" dirty="0" smtClean="0"/>
              <a:t>, </a:t>
            </a:r>
            <a:r>
              <a:rPr lang="fr-CH" dirty="0" err="1" smtClean="0"/>
              <a:t>including</a:t>
            </a:r>
            <a:r>
              <a:rPr lang="fr-CH" dirty="0" smtClean="0"/>
              <a:t>:</a:t>
            </a:r>
          </a:p>
          <a:p>
            <a:endParaRPr lang="fr-CH" dirty="0"/>
          </a:p>
          <a:p>
            <a:r>
              <a:rPr lang="fr-CH" dirty="0" smtClean="0"/>
              <a:t>Target </a:t>
            </a:r>
            <a:r>
              <a:rPr lang="fr-CH" dirty="0" err="1" smtClean="0"/>
              <a:t>chamber</a:t>
            </a:r>
            <a:r>
              <a:rPr lang="fr-CH" dirty="0" smtClean="0"/>
              <a:t> </a:t>
            </a:r>
            <a:r>
              <a:rPr lang="fr-CH" dirty="0" err="1" smtClean="0"/>
              <a:t>shielding</a:t>
            </a:r>
            <a:r>
              <a:rPr lang="fr-CH" dirty="0" smtClean="0"/>
              <a:t> </a:t>
            </a:r>
            <a:r>
              <a:rPr lang="fr-CH" dirty="0" err="1" smtClean="0"/>
              <a:t>elements</a:t>
            </a:r>
            <a:endParaRPr lang="fr-CH" dirty="0" smtClean="0"/>
          </a:p>
          <a:p>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8412" y="2652005"/>
            <a:ext cx="4294020" cy="3158036"/>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val="0"/>
              </a:ext>
            </a:extLst>
          </a:blip>
          <a:srcRect l="50244" t="51634" b="2240"/>
          <a:stretch/>
        </p:blipFill>
        <p:spPr>
          <a:xfrm>
            <a:off x="5182756" y="3035431"/>
            <a:ext cx="3825421" cy="2250248"/>
          </a:xfrm>
          <a:prstGeom prst="rect">
            <a:avLst/>
          </a:prstGeom>
        </p:spPr>
      </p:pic>
    </p:spTree>
    <p:extLst>
      <p:ext uri="{BB962C8B-B14F-4D97-AF65-F5344CB8AC3E}">
        <p14:creationId xmlns:p14="http://schemas.microsoft.com/office/powerpoint/2010/main" val="1448689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26294" y="2163132"/>
            <a:ext cx="4933074" cy="2645497"/>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623932"/>
            <a:ext cx="5356860" cy="3192780"/>
          </a:xfrm>
          <a:prstGeom prst="rect">
            <a:avLst/>
          </a:prstGeom>
        </p:spPr>
      </p:pic>
      <p:sp>
        <p:nvSpPr>
          <p:cNvPr id="7" name="Slide Number Placeholder 6"/>
          <p:cNvSpPr>
            <a:spLocks noGrp="1"/>
          </p:cNvSpPr>
          <p:nvPr>
            <p:ph type="sldNum" sz="quarter" idx="4"/>
          </p:nvPr>
        </p:nvSpPr>
        <p:spPr/>
        <p:txBody>
          <a:bodyPr/>
          <a:lstStyle/>
          <a:p>
            <a:fld id="{17918391-D411-FE40-AAD7-861AE5233E0E}" type="slidenum">
              <a:rPr lang="en-US" smtClean="0"/>
              <a:pPr/>
              <a:t>39</a:t>
            </a:fld>
            <a:endParaRPr lang="en-US" dirty="0"/>
          </a:p>
        </p:txBody>
      </p:sp>
      <p:sp>
        <p:nvSpPr>
          <p:cNvPr id="9" name="Footer Placeholder 3"/>
          <p:cNvSpPr>
            <a:spLocks noGrp="1"/>
          </p:cNvSpPr>
          <p:nvPr>
            <p:ph type="ftr" sz="quarter" idx="3"/>
          </p:nvPr>
        </p:nvSpPr>
        <p:spPr>
          <a:xfrm>
            <a:off x="2966224" y="6356350"/>
            <a:ext cx="5112133" cy="365125"/>
          </a:xfrm>
        </p:spPr>
        <p:txBody>
          <a:bodyPr/>
          <a:lstStyle/>
          <a:p>
            <a:r>
              <a:rPr lang="en-GB" smtClean="0"/>
              <a:t>9th NBI @ Fermilab, 23-26 Sept 2014        F. Sanchez Galan</a:t>
            </a:r>
            <a:endParaRPr lang="en-US" dirty="0"/>
          </a:p>
        </p:txBody>
      </p:sp>
      <p:sp>
        <p:nvSpPr>
          <p:cNvPr id="13" name="Title 1"/>
          <p:cNvSpPr>
            <a:spLocks noGrp="1"/>
          </p:cNvSpPr>
          <p:nvPr>
            <p:ph type="title"/>
          </p:nvPr>
        </p:nvSpPr>
        <p:spPr>
          <a:xfrm>
            <a:off x="211873" y="-95871"/>
            <a:ext cx="7467600" cy="1067885"/>
          </a:xfrm>
        </p:spPr>
        <p:txBody>
          <a:bodyPr>
            <a:normAutofit/>
          </a:bodyPr>
          <a:lstStyle/>
          <a:p>
            <a:pPr algn="ctr"/>
            <a:r>
              <a:rPr lang="en-GB" sz="2400" dirty="0" smtClean="0"/>
              <a:t>Heat loads in shielding elements</a:t>
            </a:r>
            <a:endParaRPr lang="fr-FR" sz="2400" dirty="0"/>
          </a:p>
        </p:txBody>
      </p:sp>
      <p:sp>
        <p:nvSpPr>
          <p:cNvPr id="8" name="TextBox 7"/>
          <p:cNvSpPr txBox="1"/>
          <p:nvPr/>
        </p:nvSpPr>
        <p:spPr>
          <a:xfrm>
            <a:off x="668889" y="1072878"/>
            <a:ext cx="7409468" cy="646331"/>
          </a:xfrm>
          <a:prstGeom prst="rect">
            <a:avLst/>
          </a:prstGeom>
          <a:noFill/>
        </p:spPr>
        <p:txBody>
          <a:bodyPr wrap="square" rtlCol="0">
            <a:spAutoFit/>
          </a:bodyPr>
          <a:lstStyle/>
          <a:p>
            <a:r>
              <a:rPr lang="fr-CH" dirty="0" err="1" smtClean="0"/>
              <a:t>Internal</a:t>
            </a:r>
            <a:r>
              <a:rPr lang="fr-CH" dirty="0" smtClean="0"/>
              <a:t> </a:t>
            </a:r>
            <a:r>
              <a:rPr lang="fr-CH" dirty="0" err="1" smtClean="0"/>
              <a:t>elements</a:t>
            </a:r>
            <a:r>
              <a:rPr lang="fr-CH" dirty="0" smtClean="0"/>
              <a:t>: </a:t>
            </a:r>
            <a:r>
              <a:rPr lang="fr-CH" dirty="0" err="1" smtClean="0"/>
              <a:t>horn</a:t>
            </a:r>
            <a:r>
              <a:rPr lang="fr-CH" dirty="0" smtClean="0"/>
              <a:t>, </a:t>
            </a:r>
            <a:r>
              <a:rPr lang="fr-CH" dirty="0" err="1" smtClean="0"/>
              <a:t>reflector</a:t>
            </a:r>
            <a:r>
              <a:rPr lang="fr-CH" dirty="0" smtClean="0"/>
              <a:t>, </a:t>
            </a:r>
            <a:r>
              <a:rPr lang="fr-CH" dirty="0" err="1" smtClean="0"/>
              <a:t>striplines</a:t>
            </a:r>
            <a:endParaRPr lang="fr-CH" dirty="0" smtClean="0"/>
          </a:p>
          <a:p>
            <a:endParaRPr lang="en-GB" dirty="0"/>
          </a:p>
        </p:txBody>
      </p:sp>
    </p:spTree>
    <p:extLst>
      <p:ext uri="{BB962C8B-B14F-4D97-AF65-F5344CB8AC3E}">
        <p14:creationId xmlns:p14="http://schemas.microsoft.com/office/powerpoint/2010/main" val="2021299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LLBNO\final_conf\pictures_for_the_pres\experimental_cavern_1.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52" y="270910"/>
            <a:ext cx="9143999" cy="661447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4"/>
          </p:nvPr>
        </p:nvSpPr>
        <p:spPr/>
        <p:txBody>
          <a:bodyPr/>
          <a:lstStyle/>
          <a:p>
            <a:fld id="{17918391-D411-FE40-AAD7-861AE5233E0E}" type="slidenum">
              <a:rPr lang="en-US" smtClean="0"/>
              <a:pPr/>
              <a:t>4</a:t>
            </a:fld>
            <a:endParaRPr lang="en-US" dirty="0"/>
          </a:p>
        </p:txBody>
      </p:sp>
      <p:sp>
        <p:nvSpPr>
          <p:cNvPr id="9" name="Footer Placeholder 3"/>
          <p:cNvSpPr>
            <a:spLocks noGrp="1"/>
          </p:cNvSpPr>
          <p:nvPr>
            <p:ph type="ftr" sz="quarter" idx="3"/>
          </p:nvPr>
        </p:nvSpPr>
        <p:spPr>
          <a:xfrm>
            <a:off x="3285145" y="6356350"/>
            <a:ext cx="4793212" cy="365125"/>
          </a:xfrm>
        </p:spPr>
        <p:txBody>
          <a:bodyPr/>
          <a:lstStyle/>
          <a:p>
            <a:r>
              <a:rPr lang="en-GB" b="1" dirty="0" smtClean="0"/>
              <a:t>9th NBI @ </a:t>
            </a:r>
            <a:r>
              <a:rPr lang="en-GB" b="1" dirty="0" err="1" smtClean="0"/>
              <a:t>Fermilab</a:t>
            </a:r>
            <a:r>
              <a:rPr lang="en-GB" b="1" dirty="0" smtClean="0"/>
              <a:t>, 23-26 Sept 2014        F. Sanchez Galan</a:t>
            </a:r>
            <a:endParaRPr lang="en-US" dirty="0"/>
          </a:p>
        </p:txBody>
      </p:sp>
      <p:sp>
        <p:nvSpPr>
          <p:cNvPr id="13" name="Title 1"/>
          <p:cNvSpPr>
            <a:spLocks noGrp="1"/>
          </p:cNvSpPr>
          <p:nvPr>
            <p:ph type="title"/>
          </p:nvPr>
        </p:nvSpPr>
        <p:spPr>
          <a:xfrm>
            <a:off x="464634" y="-177298"/>
            <a:ext cx="7467600" cy="1143000"/>
          </a:xfrm>
        </p:spPr>
        <p:txBody>
          <a:bodyPr>
            <a:normAutofit/>
          </a:bodyPr>
          <a:lstStyle/>
          <a:p>
            <a:pPr algn="ctr"/>
            <a:r>
              <a:rPr lang="en-GB" sz="2400" dirty="0" smtClean="0"/>
              <a:t>Lay-out, overview</a:t>
            </a:r>
            <a:endParaRPr lang="fr-FR" sz="1400" dirty="0"/>
          </a:p>
        </p:txBody>
      </p:sp>
      <p:sp>
        <p:nvSpPr>
          <p:cNvPr id="12" name="Rectangle 11"/>
          <p:cNvSpPr/>
          <p:nvPr/>
        </p:nvSpPr>
        <p:spPr>
          <a:xfrm>
            <a:off x="200800" y="912192"/>
            <a:ext cx="5370344" cy="646331"/>
          </a:xfrm>
          <a:prstGeom prst="rect">
            <a:avLst/>
          </a:prstGeom>
          <a:solidFill>
            <a:schemeClr val="bg1"/>
          </a:solidFill>
        </p:spPr>
        <p:txBody>
          <a:bodyPr wrap="square">
            <a:spAutoFit/>
          </a:bodyPr>
          <a:lstStyle/>
          <a:p>
            <a:r>
              <a:rPr lang="en-GB" dirty="0" smtClean="0"/>
              <a:t>Underground layout designed in close contact with Radioprotection (See talk H. </a:t>
            </a:r>
            <a:r>
              <a:rPr lang="en-GB" dirty="0" err="1" smtClean="0"/>
              <a:t>Vincke</a:t>
            </a:r>
            <a:r>
              <a:rPr lang="en-GB" dirty="0" smtClean="0"/>
              <a:t>).</a:t>
            </a:r>
            <a:endParaRPr lang="en-GB" dirty="0"/>
          </a:p>
        </p:txBody>
      </p:sp>
      <p:sp>
        <p:nvSpPr>
          <p:cNvPr id="17" name="Right Arrow 16"/>
          <p:cNvSpPr/>
          <p:nvPr/>
        </p:nvSpPr>
        <p:spPr>
          <a:xfrm rot="19540033">
            <a:off x="4620021" y="4374304"/>
            <a:ext cx="777570" cy="19767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200800" y="3578147"/>
            <a:ext cx="3554934" cy="369332"/>
          </a:xfrm>
          <a:prstGeom prst="rect">
            <a:avLst/>
          </a:prstGeom>
          <a:solidFill>
            <a:schemeClr val="bg1"/>
          </a:solidFill>
        </p:spPr>
        <p:txBody>
          <a:bodyPr wrap="square">
            <a:spAutoFit/>
          </a:bodyPr>
          <a:lstStyle/>
          <a:p>
            <a:r>
              <a:rPr lang="en-GB" dirty="0" smtClean="0"/>
              <a:t>Horn, target, reflector, </a:t>
            </a:r>
            <a:r>
              <a:rPr lang="en-GB" dirty="0" err="1" smtClean="0"/>
              <a:t>striplines</a:t>
            </a:r>
            <a:endParaRPr lang="fr-FR" dirty="0"/>
          </a:p>
        </p:txBody>
      </p:sp>
      <p:sp>
        <p:nvSpPr>
          <p:cNvPr id="19" name="Right Arrow 18"/>
          <p:cNvSpPr/>
          <p:nvPr/>
        </p:nvSpPr>
        <p:spPr>
          <a:xfrm rot="1424275">
            <a:off x="1604268" y="4240096"/>
            <a:ext cx="1082193" cy="16955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5571144" y="3217501"/>
            <a:ext cx="2505814" cy="369332"/>
          </a:xfrm>
          <a:prstGeom prst="rect">
            <a:avLst/>
          </a:prstGeom>
          <a:solidFill>
            <a:schemeClr val="bg1"/>
          </a:solidFill>
        </p:spPr>
        <p:txBody>
          <a:bodyPr wrap="none">
            <a:spAutoFit/>
          </a:bodyPr>
          <a:lstStyle/>
          <a:p>
            <a:r>
              <a:rPr lang="en-GB" dirty="0"/>
              <a:t>Integration of services.</a:t>
            </a:r>
          </a:p>
        </p:txBody>
      </p:sp>
      <p:pic>
        <p:nvPicPr>
          <p:cNvPr id="22" name="Picture 2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Tree>
    <p:extLst>
      <p:ext uri="{BB962C8B-B14F-4D97-AF65-F5344CB8AC3E}">
        <p14:creationId xmlns:p14="http://schemas.microsoft.com/office/powerpoint/2010/main" val="97424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4" grpId="0" animBg="1"/>
      <p:bldP spid="19"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40</a:t>
            </a:fld>
            <a:endParaRPr lang="en-US" dirty="0"/>
          </a:p>
        </p:txBody>
      </p:sp>
      <p:sp>
        <p:nvSpPr>
          <p:cNvPr id="9" name="Footer Placeholder 3"/>
          <p:cNvSpPr>
            <a:spLocks noGrp="1"/>
          </p:cNvSpPr>
          <p:nvPr>
            <p:ph type="ftr" sz="quarter" idx="3"/>
          </p:nvPr>
        </p:nvSpPr>
        <p:spPr>
          <a:xfrm>
            <a:off x="3378820" y="6356350"/>
            <a:ext cx="4699537" cy="365125"/>
          </a:xfrm>
        </p:spPr>
        <p:txBody>
          <a:bodyPr/>
          <a:lstStyle/>
          <a:p>
            <a:r>
              <a:rPr lang="en-GB" smtClean="0"/>
              <a:t>9th NBI @ Fermilab, 23-26 Sept 2014        F. Sanchez Galan</a:t>
            </a:r>
            <a:endParaRPr lang="en-US" dirty="0"/>
          </a:p>
        </p:txBody>
      </p:sp>
      <p:sp>
        <p:nvSpPr>
          <p:cNvPr id="13" name="Title 1"/>
          <p:cNvSpPr>
            <a:spLocks noGrp="1"/>
          </p:cNvSpPr>
          <p:nvPr>
            <p:ph type="title"/>
          </p:nvPr>
        </p:nvSpPr>
        <p:spPr>
          <a:xfrm>
            <a:off x="211873" y="-95871"/>
            <a:ext cx="7467600" cy="1067885"/>
          </a:xfrm>
        </p:spPr>
        <p:txBody>
          <a:bodyPr>
            <a:normAutofit/>
          </a:bodyPr>
          <a:lstStyle/>
          <a:p>
            <a:pPr algn="ctr"/>
            <a:r>
              <a:rPr lang="en-GB" sz="2400" dirty="0" smtClean="0"/>
              <a:t>Heat loads in shielding elements</a:t>
            </a:r>
            <a:endParaRPr lang="fr-FR" sz="2400" dirty="0"/>
          </a:p>
        </p:txBody>
      </p:sp>
      <p:sp>
        <p:nvSpPr>
          <p:cNvPr id="6" name="TextBox 5"/>
          <p:cNvSpPr txBox="1"/>
          <p:nvPr/>
        </p:nvSpPr>
        <p:spPr>
          <a:xfrm>
            <a:off x="668889" y="1072878"/>
            <a:ext cx="7409468" cy="646331"/>
          </a:xfrm>
          <a:prstGeom prst="rect">
            <a:avLst/>
          </a:prstGeom>
          <a:noFill/>
        </p:spPr>
        <p:txBody>
          <a:bodyPr wrap="square" rtlCol="0">
            <a:spAutoFit/>
          </a:bodyPr>
          <a:lstStyle/>
          <a:p>
            <a:r>
              <a:rPr lang="fr-CH" dirty="0" err="1" smtClean="0"/>
              <a:t>Decay</a:t>
            </a:r>
            <a:r>
              <a:rPr lang="fr-CH" dirty="0" smtClean="0"/>
              <a:t> tunnel</a:t>
            </a:r>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098" y="1719209"/>
            <a:ext cx="8354090" cy="3456106"/>
          </a:xfrm>
          <a:prstGeom prst="rect">
            <a:avLst/>
          </a:prstGeom>
        </p:spPr>
      </p:pic>
    </p:spTree>
    <p:extLst>
      <p:ext uri="{BB962C8B-B14F-4D97-AF65-F5344CB8AC3E}">
        <p14:creationId xmlns:p14="http://schemas.microsoft.com/office/powerpoint/2010/main" val="39870539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41</a:t>
            </a:fld>
            <a:endParaRPr lang="en-US" dirty="0"/>
          </a:p>
        </p:txBody>
      </p:sp>
      <p:sp>
        <p:nvSpPr>
          <p:cNvPr id="9" name="Footer Placeholder 3"/>
          <p:cNvSpPr>
            <a:spLocks noGrp="1"/>
          </p:cNvSpPr>
          <p:nvPr>
            <p:ph type="ftr" sz="quarter" idx="3"/>
          </p:nvPr>
        </p:nvSpPr>
        <p:spPr>
          <a:xfrm>
            <a:off x="3378820" y="6356350"/>
            <a:ext cx="4699537" cy="365125"/>
          </a:xfrm>
        </p:spPr>
        <p:txBody>
          <a:bodyPr/>
          <a:lstStyle/>
          <a:p>
            <a:r>
              <a:rPr lang="en-GB" smtClean="0"/>
              <a:t>9th NBI @ Fermilab, 23-26 Sept 2014        F. Sanchez Galan</a:t>
            </a:r>
            <a:endParaRPr lang="en-US" dirty="0"/>
          </a:p>
        </p:txBody>
      </p:sp>
      <p:sp>
        <p:nvSpPr>
          <p:cNvPr id="13" name="Title 1"/>
          <p:cNvSpPr>
            <a:spLocks noGrp="1"/>
          </p:cNvSpPr>
          <p:nvPr>
            <p:ph type="title"/>
          </p:nvPr>
        </p:nvSpPr>
        <p:spPr>
          <a:xfrm>
            <a:off x="211873" y="-95871"/>
            <a:ext cx="7467600" cy="1067885"/>
          </a:xfrm>
        </p:spPr>
        <p:txBody>
          <a:bodyPr>
            <a:normAutofit/>
          </a:bodyPr>
          <a:lstStyle/>
          <a:p>
            <a:pPr algn="ctr"/>
            <a:r>
              <a:rPr lang="en-GB" sz="2400" dirty="0" smtClean="0"/>
              <a:t>Heat loads in shielding elements</a:t>
            </a:r>
            <a:endParaRPr lang="fr-FR" sz="2400" dirty="0"/>
          </a:p>
        </p:txBody>
      </p:sp>
      <p:sp>
        <p:nvSpPr>
          <p:cNvPr id="6" name="TextBox 5"/>
          <p:cNvSpPr txBox="1"/>
          <p:nvPr/>
        </p:nvSpPr>
        <p:spPr>
          <a:xfrm>
            <a:off x="668889" y="1072878"/>
            <a:ext cx="7409468" cy="646331"/>
          </a:xfrm>
          <a:prstGeom prst="rect">
            <a:avLst/>
          </a:prstGeom>
          <a:noFill/>
        </p:spPr>
        <p:txBody>
          <a:bodyPr wrap="square" rtlCol="0">
            <a:spAutoFit/>
          </a:bodyPr>
          <a:lstStyle/>
          <a:p>
            <a:r>
              <a:rPr lang="fr-CH" dirty="0" smtClean="0"/>
              <a:t>Hadron stopper</a:t>
            </a:r>
          </a:p>
          <a:p>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3600"/>
          <a:stretch/>
        </p:blipFill>
        <p:spPr>
          <a:xfrm>
            <a:off x="211873" y="1520445"/>
            <a:ext cx="7678362" cy="4405705"/>
          </a:xfrm>
          <a:prstGeom prst="rect">
            <a:avLst/>
          </a:prstGeom>
        </p:spPr>
      </p:pic>
    </p:spTree>
    <p:extLst>
      <p:ext uri="{BB962C8B-B14F-4D97-AF65-F5344CB8AC3E}">
        <p14:creationId xmlns:p14="http://schemas.microsoft.com/office/powerpoint/2010/main" val="33227640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42</a:t>
            </a:fld>
            <a:endParaRPr lang="en-US" dirty="0"/>
          </a:p>
        </p:txBody>
      </p:sp>
      <p:sp>
        <p:nvSpPr>
          <p:cNvPr id="9" name="Footer Placeholder 3"/>
          <p:cNvSpPr>
            <a:spLocks noGrp="1"/>
          </p:cNvSpPr>
          <p:nvPr>
            <p:ph type="ftr" sz="quarter" idx="3"/>
          </p:nvPr>
        </p:nvSpPr>
        <p:spPr>
          <a:xfrm>
            <a:off x="3088888" y="6356350"/>
            <a:ext cx="4989469" cy="365125"/>
          </a:xfrm>
        </p:spPr>
        <p:txBody>
          <a:bodyPr/>
          <a:lstStyle/>
          <a:p>
            <a:r>
              <a:rPr lang="en-GB" smtClean="0"/>
              <a:t>9th NBI @ Fermilab, 23-26 Sept 2014        F. Sanchez Galan</a:t>
            </a:r>
            <a:endParaRPr lang="en-US" dirty="0"/>
          </a:p>
        </p:txBody>
      </p:sp>
      <p:sp>
        <p:nvSpPr>
          <p:cNvPr id="13" name="Title 1"/>
          <p:cNvSpPr>
            <a:spLocks noGrp="1"/>
          </p:cNvSpPr>
          <p:nvPr>
            <p:ph type="title"/>
          </p:nvPr>
        </p:nvSpPr>
        <p:spPr>
          <a:xfrm>
            <a:off x="211873" y="-95871"/>
            <a:ext cx="7467600" cy="1067885"/>
          </a:xfrm>
        </p:spPr>
        <p:txBody>
          <a:bodyPr>
            <a:normAutofit/>
          </a:bodyPr>
          <a:lstStyle/>
          <a:p>
            <a:r>
              <a:rPr lang="en-GB" sz="2400" dirty="0" smtClean="0"/>
              <a:t>Heat loads in shielding elements</a:t>
            </a:r>
            <a:endParaRPr lang="fr-FR" sz="2400" dirty="0"/>
          </a:p>
        </p:txBody>
      </p:sp>
      <p:pic>
        <p:nvPicPr>
          <p:cNvPr id="3" name="Picture 2"/>
          <p:cNvPicPr>
            <a:picLocks noChangeAspect="1"/>
          </p:cNvPicPr>
          <p:nvPr/>
        </p:nvPicPr>
        <p:blipFill>
          <a:blip r:embed="rId2"/>
          <a:stretch>
            <a:fillRect/>
          </a:stretch>
        </p:blipFill>
        <p:spPr>
          <a:xfrm>
            <a:off x="5700" y="1054402"/>
            <a:ext cx="9132600" cy="474919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8712" y="972014"/>
            <a:ext cx="2286000" cy="5059680"/>
          </a:xfrm>
          <a:prstGeom prst="rect">
            <a:avLst/>
          </a:prstGeom>
        </p:spPr>
      </p:pic>
      <p:sp>
        <p:nvSpPr>
          <p:cNvPr id="6" name="TextBox 5"/>
          <p:cNvSpPr txBox="1"/>
          <p:nvPr/>
        </p:nvSpPr>
        <p:spPr>
          <a:xfrm>
            <a:off x="2997723" y="4777365"/>
            <a:ext cx="3068226" cy="1754326"/>
          </a:xfrm>
          <a:prstGeom prst="rect">
            <a:avLst/>
          </a:prstGeom>
          <a:noFill/>
        </p:spPr>
        <p:txBody>
          <a:bodyPr wrap="square" rtlCol="0">
            <a:spAutoFit/>
          </a:bodyPr>
          <a:lstStyle/>
          <a:p>
            <a:r>
              <a:rPr lang="fr-CH" dirty="0" smtClean="0"/>
              <a:t>870 kW </a:t>
            </a:r>
            <a:r>
              <a:rPr lang="fr-CH" dirty="0" err="1" smtClean="0"/>
              <a:t>Iron</a:t>
            </a:r>
            <a:endParaRPr lang="fr-CH" dirty="0" smtClean="0"/>
          </a:p>
          <a:p>
            <a:r>
              <a:rPr lang="fr-CH" dirty="0" smtClean="0"/>
              <a:t>0.8 kW Al </a:t>
            </a:r>
          </a:p>
          <a:p>
            <a:r>
              <a:rPr lang="fr-CH" dirty="0" smtClean="0"/>
              <a:t>80 kW </a:t>
            </a:r>
            <a:r>
              <a:rPr lang="fr-CH" dirty="0" err="1" smtClean="0"/>
              <a:t>Horn+striplines</a:t>
            </a:r>
            <a:endParaRPr lang="fr-CH" dirty="0" smtClean="0"/>
          </a:p>
          <a:p>
            <a:r>
              <a:rPr lang="fr-CH" dirty="0" smtClean="0"/>
              <a:t>5 kW Target</a:t>
            </a:r>
          </a:p>
          <a:p>
            <a:r>
              <a:rPr lang="fr-CH" dirty="0" smtClean="0"/>
              <a:t>30 kW </a:t>
            </a:r>
            <a:r>
              <a:rPr lang="fr-CH" dirty="0" err="1" smtClean="0"/>
              <a:t>Reflector+striplines</a:t>
            </a:r>
            <a:endParaRPr lang="fr-CH" dirty="0" smtClean="0"/>
          </a:p>
          <a:p>
            <a:endParaRPr lang="en-GB" dirty="0"/>
          </a:p>
        </p:txBody>
      </p:sp>
      <p:sp>
        <p:nvSpPr>
          <p:cNvPr id="8" name="Rounded Rectangle 7"/>
          <p:cNvSpPr/>
          <p:nvPr/>
        </p:nvSpPr>
        <p:spPr>
          <a:xfrm>
            <a:off x="358712" y="972014"/>
            <a:ext cx="2290713" cy="3222914"/>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81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43</a:t>
            </a:fld>
            <a:endParaRPr lang="en-US" dirty="0"/>
          </a:p>
        </p:txBody>
      </p:sp>
      <p:pic>
        <p:nvPicPr>
          <p:cNvPr id="7170" name="Picture 2"/>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val="0"/>
              </a:ext>
            </a:extLst>
          </a:blip>
          <a:srcRect r="13822"/>
          <a:stretch/>
        </p:blipFill>
        <p:spPr bwMode="auto">
          <a:xfrm>
            <a:off x="4378422" y="1586091"/>
            <a:ext cx="3979334" cy="42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p:cNvPicPr>
            <a:picLocks noGrp="1"/>
          </p:cNvPicPr>
          <p:nvPr>
            <p:ph sz="half" idx="1"/>
          </p:nvPr>
        </p:nvPicPr>
        <p:blipFill rotWithShape="1">
          <a:blip r:embed="rId3" cstate="email">
            <a:extLst>
              <a:ext uri="{28A0092B-C50C-407E-A947-70E740481C1C}">
                <a14:useLocalDpi xmlns:a14="http://schemas.microsoft.com/office/drawing/2010/main" val="0"/>
              </a:ext>
            </a:extLst>
          </a:blip>
          <a:srcRect r="50384"/>
          <a:stretch/>
        </p:blipFill>
        <p:spPr bwMode="auto">
          <a:xfrm>
            <a:off x="457200" y="1586091"/>
            <a:ext cx="3939823" cy="4269334"/>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3997422" y="3962399"/>
            <a:ext cx="2370667" cy="954107"/>
          </a:xfrm>
          <a:prstGeom prst="rect">
            <a:avLst/>
          </a:prstGeom>
          <a:noFill/>
        </p:spPr>
        <p:txBody>
          <a:bodyPr wrap="square" rtlCol="0">
            <a:spAutoFit/>
          </a:bodyPr>
          <a:lstStyle/>
          <a:p>
            <a:r>
              <a:rPr lang="en-GB" sz="1400" dirty="0" smtClean="0"/>
              <a:t>Around 4% of the generated Heat is removed by the Helium, 96% by water cooling</a:t>
            </a:r>
            <a:endParaRPr lang="fr-FR" sz="1400" dirty="0"/>
          </a:p>
        </p:txBody>
      </p:sp>
      <p:sp>
        <p:nvSpPr>
          <p:cNvPr id="12" name="Footer Placeholder 3"/>
          <p:cNvSpPr>
            <a:spLocks noGrp="1"/>
          </p:cNvSpPr>
          <p:nvPr>
            <p:ph type="ftr" sz="quarter" idx="3"/>
          </p:nvPr>
        </p:nvSpPr>
        <p:spPr>
          <a:xfrm>
            <a:off x="3257078" y="6356350"/>
            <a:ext cx="4821279" cy="365125"/>
          </a:xfrm>
        </p:spPr>
        <p:txBody>
          <a:bodyPr/>
          <a:lstStyle/>
          <a:p>
            <a:r>
              <a:rPr lang="en-GB" smtClean="0"/>
              <a:t>9th NBI @ Fermilab, 23-26 Sept 2014        F. Sanchez Galan</a:t>
            </a:r>
            <a:endParaRPr lang="en-US" dirty="0"/>
          </a:p>
        </p:txBody>
      </p:sp>
      <p:sp>
        <p:nvSpPr>
          <p:cNvPr id="13" name="Title 1"/>
          <p:cNvSpPr txBox="1">
            <a:spLocks/>
          </p:cNvSpPr>
          <p:nvPr/>
        </p:nvSpPr>
        <p:spPr>
          <a:xfrm>
            <a:off x="663223" y="94730"/>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sz="2400" dirty="0" smtClean="0"/>
              <a:t>Temperature profiles: Target Chamber </a:t>
            </a:r>
            <a:r>
              <a:rPr lang="en-GB" sz="1400" dirty="0" smtClean="0"/>
              <a:t>(4/4)</a:t>
            </a:r>
            <a:endParaRPr lang="fr-FR" sz="1400"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Tree>
    <p:extLst>
      <p:ext uri="{BB962C8B-B14F-4D97-AF65-F5344CB8AC3E}">
        <p14:creationId xmlns:p14="http://schemas.microsoft.com/office/powerpoint/2010/main" val="13437122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400" dirty="0" smtClean="0"/>
              <a:t>Decay pipe</a:t>
            </a:r>
            <a:endParaRPr lang="fr-FR" sz="1400"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44</a:t>
            </a:fld>
            <a:endParaRPr lang="en-US" dirty="0"/>
          </a:p>
        </p:txBody>
      </p:sp>
      <p:sp>
        <p:nvSpPr>
          <p:cNvPr id="17" name="Footer Placeholder 3"/>
          <p:cNvSpPr>
            <a:spLocks noGrp="1"/>
          </p:cNvSpPr>
          <p:nvPr>
            <p:ph type="ftr" sz="quarter" idx="3"/>
          </p:nvPr>
        </p:nvSpPr>
        <p:spPr>
          <a:xfrm>
            <a:off x="3453560" y="6356350"/>
            <a:ext cx="4624797" cy="365125"/>
          </a:xfrm>
        </p:spPr>
        <p:txBody>
          <a:bodyPr/>
          <a:lstStyle/>
          <a:p>
            <a:r>
              <a:rPr lang="en-GB" smtClean="0"/>
              <a:t>9th NBI @ Fermilab, 23-26 Sept 2014        F. Sanchez Galan</a:t>
            </a:r>
            <a:endParaRPr lang="en-US" dirty="0"/>
          </a:p>
        </p:txBody>
      </p:sp>
      <p:pic>
        <p:nvPicPr>
          <p:cNvPr id="20" name="Picture 1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pic>
        <p:nvPicPr>
          <p:cNvPr id="5" name="Picture 4"/>
          <p:cNvPicPr>
            <a:picLocks noChangeAspect="1"/>
          </p:cNvPicPr>
          <p:nvPr/>
        </p:nvPicPr>
        <p:blipFill>
          <a:blip r:embed="rId3"/>
          <a:stretch>
            <a:fillRect/>
          </a:stretch>
        </p:blipFill>
        <p:spPr>
          <a:xfrm>
            <a:off x="295673" y="1243436"/>
            <a:ext cx="5046672" cy="3780095"/>
          </a:xfrm>
          <a:prstGeom prst="rect">
            <a:avLst/>
          </a:prstGeom>
        </p:spPr>
      </p:pic>
      <p:sp>
        <p:nvSpPr>
          <p:cNvPr id="6" name="TextBox 5"/>
          <p:cNvSpPr txBox="1"/>
          <p:nvPr/>
        </p:nvSpPr>
        <p:spPr>
          <a:xfrm>
            <a:off x="6445405" y="1862254"/>
            <a:ext cx="1973766" cy="923330"/>
          </a:xfrm>
          <a:prstGeom prst="rect">
            <a:avLst/>
          </a:prstGeom>
          <a:noFill/>
        </p:spPr>
        <p:txBody>
          <a:bodyPr wrap="square" rtlCol="0">
            <a:spAutoFit/>
          </a:bodyPr>
          <a:lstStyle/>
          <a:p>
            <a:r>
              <a:rPr lang="en-GB" dirty="0" smtClean="0"/>
              <a:t>3 m diameter</a:t>
            </a:r>
          </a:p>
          <a:p>
            <a:r>
              <a:rPr lang="en-GB" dirty="0" smtClean="0"/>
              <a:t>Water cooled</a:t>
            </a:r>
          </a:p>
          <a:p>
            <a:r>
              <a:rPr lang="en-GB" dirty="0" smtClean="0"/>
              <a:t>Helium bag</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630" y="2904595"/>
            <a:ext cx="3370448" cy="1808807"/>
          </a:xfrm>
          <a:prstGeom prst="rect">
            <a:avLst/>
          </a:prstGeom>
        </p:spPr>
      </p:pic>
    </p:spTree>
    <p:extLst>
      <p:ext uri="{BB962C8B-B14F-4D97-AF65-F5344CB8AC3E}">
        <p14:creationId xmlns:p14="http://schemas.microsoft.com/office/powerpoint/2010/main" val="21092697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45</a:t>
            </a:fld>
            <a:endParaRPr lang="en-US" dirty="0"/>
          </a:p>
        </p:txBody>
      </p:sp>
      <p:sp>
        <p:nvSpPr>
          <p:cNvPr id="8" name="Footer Placeholder 3"/>
          <p:cNvSpPr>
            <a:spLocks noGrp="1"/>
          </p:cNvSpPr>
          <p:nvPr>
            <p:ph type="ftr" sz="quarter" idx="3"/>
          </p:nvPr>
        </p:nvSpPr>
        <p:spPr>
          <a:xfrm>
            <a:off x="2676294" y="6356350"/>
            <a:ext cx="5402064" cy="365125"/>
          </a:xfrm>
        </p:spPr>
        <p:txBody>
          <a:bodyPr/>
          <a:lstStyle/>
          <a:p>
            <a:r>
              <a:rPr lang="en-GB" smtClean="0"/>
              <a:t>9th NBI @ Fermilab, 23-26 Sept 2014        F. Sanchez Galan</a:t>
            </a:r>
            <a:endParaRPr lang="en-US" dirty="0"/>
          </a:p>
        </p:txBody>
      </p:sp>
      <p:pic>
        <p:nvPicPr>
          <p:cNvPr id="21" name="Picture 2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22" name="Title 1"/>
          <p:cNvSpPr>
            <a:spLocks noGrp="1"/>
          </p:cNvSpPr>
          <p:nvPr>
            <p:ph type="title"/>
          </p:nvPr>
        </p:nvSpPr>
        <p:spPr>
          <a:xfrm>
            <a:off x="610757" y="-93509"/>
            <a:ext cx="7467600" cy="1143000"/>
          </a:xfrm>
        </p:spPr>
        <p:txBody>
          <a:bodyPr>
            <a:normAutofit/>
          </a:bodyPr>
          <a:lstStyle/>
          <a:p>
            <a:pPr algn="ctr"/>
            <a:r>
              <a:rPr lang="en-GB" sz="2400" dirty="0" smtClean="0"/>
              <a:t>Decay pipe cooling</a:t>
            </a:r>
            <a:endParaRPr lang="fr-FR" sz="1400" dirty="0"/>
          </a:p>
        </p:txBody>
      </p:sp>
      <p:sp>
        <p:nvSpPr>
          <p:cNvPr id="2" name="Rectangle 1"/>
          <p:cNvSpPr/>
          <p:nvPr/>
        </p:nvSpPr>
        <p:spPr>
          <a:xfrm>
            <a:off x="339334" y="4995483"/>
            <a:ext cx="8010446" cy="1029256"/>
          </a:xfrm>
          <a:prstGeom prst="rect">
            <a:avLst/>
          </a:prstGeom>
        </p:spPr>
        <p:txBody>
          <a:bodyPr wrap="square">
            <a:spAutoFit/>
          </a:bodyPr>
          <a:lstStyle/>
          <a:p>
            <a:pPr>
              <a:lnSpc>
                <a:spcPct val="115000"/>
              </a:lnSpc>
              <a:spcAft>
                <a:spcPts val="1000"/>
              </a:spcAft>
            </a:pPr>
            <a:r>
              <a:rPr lang="en-GB" dirty="0" smtClean="0">
                <a:latin typeface="Calibri" panose="020F0502020204030204" pitchFamily="34" charset="0"/>
                <a:ea typeface="Calibri" panose="020F0502020204030204" pitchFamily="34" charset="0"/>
                <a:cs typeface="Times New Roman" panose="02020603050405020304" pitchFamily="18" charset="0"/>
              </a:rPr>
              <a:t>With </a:t>
            </a:r>
            <a:r>
              <a:rPr lang="en-GB" dirty="0">
                <a:latin typeface="Calibri" panose="020F0502020204030204" pitchFamily="34" charset="0"/>
                <a:ea typeface="Calibri" panose="020F0502020204030204" pitchFamily="34" charset="0"/>
                <a:cs typeface="Times New Roman" panose="02020603050405020304" pitchFamily="18" charset="0"/>
              </a:rPr>
              <a:t>the chosen configuration (32 cooling channels, contact surface 20 mm) the decay pipe temperature is around 42 C. The highest temperatures (around </a:t>
            </a:r>
            <a:r>
              <a:rPr lang="en-GB" dirty="0" smtClean="0">
                <a:latin typeface="Calibri" panose="020F0502020204030204" pitchFamily="34" charset="0"/>
                <a:ea typeface="Calibri" panose="020F0502020204030204" pitchFamily="34" charset="0"/>
                <a:cs typeface="Times New Roman" panose="02020603050405020304" pitchFamily="18" charset="0"/>
              </a:rPr>
              <a:t>75 </a:t>
            </a:r>
            <a:r>
              <a:rPr lang="en-GB" dirty="0">
                <a:latin typeface="Calibri" panose="020F0502020204030204" pitchFamily="34" charset="0"/>
                <a:ea typeface="Calibri" panose="020F0502020204030204" pitchFamily="34" charset="0"/>
                <a:cs typeface="Times New Roman" panose="02020603050405020304" pitchFamily="18" charset="0"/>
              </a:rPr>
              <a:t>C) are reached in the surrounding concrete.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r="29421"/>
          <a:stretch/>
        </p:blipFill>
        <p:spPr>
          <a:xfrm>
            <a:off x="610757" y="791280"/>
            <a:ext cx="3990109" cy="2839409"/>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r="28761"/>
          <a:stretch/>
        </p:blipFill>
        <p:spPr>
          <a:xfrm>
            <a:off x="4408345" y="977280"/>
            <a:ext cx="3763660" cy="265340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85738" y="3263362"/>
            <a:ext cx="3544995" cy="1780456"/>
          </a:xfrm>
          <a:prstGeom prst="rect">
            <a:avLst/>
          </a:prstGeom>
        </p:spPr>
      </p:pic>
      <p:sp>
        <p:nvSpPr>
          <p:cNvPr id="11" name="Right Arrow 10"/>
          <p:cNvSpPr/>
          <p:nvPr/>
        </p:nvSpPr>
        <p:spPr>
          <a:xfrm rot="3493799">
            <a:off x="2864113" y="2960402"/>
            <a:ext cx="1790893" cy="6059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20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400" dirty="0" smtClean="0"/>
              <a:t>Decay pipe</a:t>
            </a:r>
            <a:endParaRPr lang="fr-FR" sz="1400"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46</a:t>
            </a:fld>
            <a:endParaRPr lang="en-US" dirty="0"/>
          </a:p>
        </p:txBody>
      </p:sp>
      <p:sp>
        <p:nvSpPr>
          <p:cNvPr id="17" name="Footer Placeholder 3"/>
          <p:cNvSpPr>
            <a:spLocks noGrp="1"/>
          </p:cNvSpPr>
          <p:nvPr>
            <p:ph type="ftr" sz="quarter" idx="3"/>
          </p:nvPr>
        </p:nvSpPr>
        <p:spPr>
          <a:xfrm>
            <a:off x="3512634" y="6356350"/>
            <a:ext cx="4565723" cy="365125"/>
          </a:xfrm>
        </p:spPr>
        <p:txBody>
          <a:bodyPr/>
          <a:lstStyle/>
          <a:p>
            <a:r>
              <a:rPr lang="en-GB" dirty="0" smtClean="0"/>
              <a:t>9th NBI @ </a:t>
            </a:r>
            <a:r>
              <a:rPr lang="en-GB" dirty="0" err="1" smtClean="0"/>
              <a:t>Fermilab</a:t>
            </a:r>
            <a:r>
              <a:rPr lang="en-GB" dirty="0" smtClean="0"/>
              <a:t>, 23-26 Sept 2014        F. Sanchez Galan</a:t>
            </a:r>
            <a:endParaRPr lang="en-US" dirty="0"/>
          </a:p>
        </p:txBody>
      </p:sp>
      <p:pic>
        <p:nvPicPr>
          <p:cNvPr id="20" name="Picture 1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l="28658" t="-2568" r="27683" b="2568"/>
          <a:stretch/>
        </p:blipFill>
        <p:spPr>
          <a:xfrm>
            <a:off x="5166977" y="1087159"/>
            <a:ext cx="2624315" cy="3425338"/>
          </a:xfrm>
          <a:prstGeom prst="rect">
            <a:avLst/>
          </a:prstGeom>
        </p:spPr>
      </p:pic>
      <p:sp>
        <p:nvSpPr>
          <p:cNvPr id="6" name="TextBox 5"/>
          <p:cNvSpPr txBox="1"/>
          <p:nvPr/>
        </p:nvSpPr>
        <p:spPr>
          <a:xfrm>
            <a:off x="457200" y="5182310"/>
            <a:ext cx="7728176" cy="830997"/>
          </a:xfrm>
          <a:prstGeom prst="rect">
            <a:avLst/>
          </a:prstGeom>
          <a:noFill/>
        </p:spPr>
        <p:txBody>
          <a:bodyPr wrap="square" rtlCol="0">
            <a:spAutoFit/>
          </a:bodyPr>
          <a:lstStyle/>
          <a:p>
            <a:r>
              <a:rPr lang="en-GB" sz="1600" dirty="0" smtClean="0"/>
              <a:t>Upstream shutter allows to keep He inside the decay pipe when opening the target chamber vessel</a:t>
            </a:r>
          </a:p>
          <a:p>
            <a:r>
              <a:rPr lang="en-GB" sz="1600" dirty="0" smtClean="0"/>
              <a:t>5 m long tube sectors welded, U water connections (T2K-like).</a:t>
            </a:r>
            <a:endParaRPr lang="en-GB" sz="1600" dirty="0"/>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l="35904"/>
          <a:stretch/>
        </p:blipFill>
        <p:spPr>
          <a:xfrm>
            <a:off x="340065" y="1087159"/>
            <a:ext cx="4220352" cy="3752109"/>
          </a:xfrm>
          <a:prstGeom prst="rect">
            <a:avLst/>
          </a:prstGeom>
        </p:spPr>
      </p:pic>
    </p:spTree>
    <p:extLst>
      <p:ext uri="{BB962C8B-B14F-4D97-AF65-F5344CB8AC3E}">
        <p14:creationId xmlns:p14="http://schemas.microsoft.com/office/powerpoint/2010/main" val="19329137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LLBNO\Civil_Engineering_D.Smargianaki\2D_Drawing_Images\Beam Areas\Hadron stopper area\Hadron stopper tunnel\cross_section_hadron_stopper_tunnel.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10137" y="1396336"/>
            <a:ext cx="4989374" cy="430900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3"/>
          </p:nvPr>
        </p:nvSpPr>
        <p:spPr>
          <a:xfrm>
            <a:off x="3026535" y="6356350"/>
            <a:ext cx="5051821" cy="365125"/>
          </a:xfrm>
        </p:spPr>
        <p:txBody>
          <a:bodyPr/>
          <a:lstStyle/>
          <a:p>
            <a:r>
              <a:rPr lang="en-GB" dirty="0" smtClean="0"/>
              <a:t>9th NBI @ </a:t>
            </a:r>
            <a:r>
              <a:rPr lang="en-GB" dirty="0" err="1" smtClean="0"/>
              <a:t>Fermilab</a:t>
            </a:r>
            <a:r>
              <a:rPr lang="en-GB" dirty="0" smtClean="0"/>
              <a:t>, 23-26 Sept 2014        F. Sanchez Galan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47</a:t>
            </a:fld>
            <a:endParaRPr lang="en-US" dirty="0"/>
          </a:p>
        </p:txBody>
      </p:sp>
      <p:sp>
        <p:nvSpPr>
          <p:cNvPr id="10" name="Title 1"/>
          <p:cNvSpPr>
            <a:spLocks noGrp="1"/>
          </p:cNvSpPr>
          <p:nvPr>
            <p:ph type="title"/>
          </p:nvPr>
        </p:nvSpPr>
        <p:spPr>
          <a:xfrm>
            <a:off x="564135" y="-119371"/>
            <a:ext cx="7467600" cy="1143000"/>
          </a:xfrm>
        </p:spPr>
        <p:txBody>
          <a:bodyPr>
            <a:normAutofit/>
          </a:bodyPr>
          <a:lstStyle/>
          <a:p>
            <a:pPr algn="ctr"/>
            <a:r>
              <a:rPr lang="en-GB" sz="2400" dirty="0" smtClean="0"/>
              <a:t>Hadron stop (CNGS-like dump)</a:t>
            </a:r>
            <a:endParaRPr lang="fr-FR" sz="1400" dirty="0"/>
          </a:p>
        </p:txBody>
      </p:sp>
    </p:spTree>
    <p:extLst>
      <p:ext uri="{BB962C8B-B14F-4D97-AF65-F5344CB8AC3E}">
        <p14:creationId xmlns:p14="http://schemas.microsoft.com/office/powerpoint/2010/main" val="496431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48</a:t>
            </a:fld>
            <a:endParaRPr lang="en-US" dirty="0"/>
          </a:p>
        </p:txBody>
      </p:sp>
      <p:sp>
        <p:nvSpPr>
          <p:cNvPr id="10" name="Footer Placeholder 3"/>
          <p:cNvSpPr>
            <a:spLocks noGrp="1"/>
          </p:cNvSpPr>
          <p:nvPr>
            <p:ph type="ftr" sz="quarter" idx="3"/>
          </p:nvPr>
        </p:nvSpPr>
        <p:spPr>
          <a:xfrm>
            <a:off x="3468674" y="6356350"/>
            <a:ext cx="4609683" cy="365125"/>
          </a:xfrm>
        </p:spPr>
        <p:txBody>
          <a:bodyPr/>
          <a:lstStyle/>
          <a:p>
            <a:r>
              <a:rPr lang="en-GB" dirty="0" smtClean="0"/>
              <a:t>9th NBI @ </a:t>
            </a:r>
            <a:r>
              <a:rPr lang="en-GB" dirty="0" err="1" smtClean="0"/>
              <a:t>Fermilab</a:t>
            </a:r>
            <a:r>
              <a:rPr lang="en-GB" dirty="0" smtClean="0"/>
              <a:t>, 23-26 Sept 2014        F. Sanchez Galan</a:t>
            </a:r>
            <a:endParaRPr lang="en-US" dirty="0"/>
          </a:p>
        </p:txBody>
      </p:sp>
      <p:pic>
        <p:nvPicPr>
          <p:cNvPr id="17" name="Picture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20" name="Title 1"/>
          <p:cNvSpPr>
            <a:spLocks noGrp="1"/>
          </p:cNvSpPr>
          <p:nvPr>
            <p:ph type="title"/>
          </p:nvPr>
        </p:nvSpPr>
        <p:spPr>
          <a:xfrm>
            <a:off x="564135" y="-119371"/>
            <a:ext cx="7467600" cy="1143000"/>
          </a:xfrm>
        </p:spPr>
        <p:txBody>
          <a:bodyPr>
            <a:normAutofit/>
          </a:bodyPr>
          <a:lstStyle/>
          <a:p>
            <a:pPr algn="ctr"/>
            <a:r>
              <a:rPr lang="en-GB" sz="2400" dirty="0" smtClean="0"/>
              <a:t>Hadron stop (CNGS-like dump)</a:t>
            </a:r>
            <a:endParaRPr lang="fr-FR" sz="1400"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t="32558" b="21002"/>
          <a:stretch/>
        </p:blipFill>
        <p:spPr>
          <a:xfrm>
            <a:off x="152399" y="867623"/>
            <a:ext cx="9144000" cy="241981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378931">
            <a:off x="376779" y="2724330"/>
            <a:ext cx="3899246" cy="2221965"/>
          </a:xfrm>
          <a:prstGeom prst="rect">
            <a:avLst/>
          </a:prstGeom>
        </p:spPr>
      </p:pic>
      <p:sp>
        <p:nvSpPr>
          <p:cNvPr id="4" name="Down Arrow 3"/>
          <p:cNvSpPr/>
          <p:nvPr/>
        </p:nvSpPr>
        <p:spPr>
          <a:xfrm rot="18913008">
            <a:off x="739503" y="1577832"/>
            <a:ext cx="613317" cy="2352276"/>
          </a:xfrm>
          <a:prstGeom prst="down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4" descr="C:\LLBNO\final_conf\pictures_for_the_pres\hadron_stop_3.jpg"/>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980015">
            <a:off x="5522008" y="3227980"/>
            <a:ext cx="2771800" cy="2890761"/>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rot="18423549">
            <a:off x="4418791" y="1868192"/>
            <a:ext cx="613317" cy="2684901"/>
          </a:xfrm>
          <a:prstGeom prst="down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Down Arrow 11"/>
          <p:cNvSpPr/>
          <p:nvPr/>
        </p:nvSpPr>
        <p:spPr>
          <a:xfrm rot="18913008">
            <a:off x="5728936" y="2392602"/>
            <a:ext cx="613317" cy="1605454"/>
          </a:xfrm>
          <a:prstGeom prst="down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1067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l="19169"/>
          <a:stretch/>
        </p:blipFill>
        <p:spPr>
          <a:xfrm>
            <a:off x="151129" y="1193850"/>
            <a:ext cx="4863484" cy="4407015"/>
          </a:xfrm>
          <a:prstGeom prst="rect">
            <a:avLst/>
          </a:prstGeom>
        </p:spPr>
      </p:pic>
      <p:sp>
        <p:nvSpPr>
          <p:cNvPr id="7" name="Slide Number Placeholder 6"/>
          <p:cNvSpPr>
            <a:spLocks noGrp="1"/>
          </p:cNvSpPr>
          <p:nvPr>
            <p:ph type="sldNum" sz="quarter" idx="4"/>
          </p:nvPr>
        </p:nvSpPr>
        <p:spPr/>
        <p:txBody>
          <a:bodyPr/>
          <a:lstStyle/>
          <a:p>
            <a:fld id="{17918391-D411-FE40-AAD7-861AE5233E0E}" type="slidenum">
              <a:rPr lang="en-US" smtClean="0"/>
              <a:pPr/>
              <a:t>49</a:t>
            </a:fld>
            <a:endParaRPr lang="en-US" dirty="0"/>
          </a:p>
        </p:txBody>
      </p:sp>
      <p:sp>
        <p:nvSpPr>
          <p:cNvPr id="10" name="Footer Placeholder 3"/>
          <p:cNvSpPr>
            <a:spLocks noGrp="1"/>
          </p:cNvSpPr>
          <p:nvPr>
            <p:ph type="ftr" sz="quarter" idx="3"/>
          </p:nvPr>
        </p:nvSpPr>
        <p:spPr>
          <a:xfrm>
            <a:off x="3546088" y="6356350"/>
            <a:ext cx="4532269" cy="365125"/>
          </a:xfrm>
        </p:spPr>
        <p:txBody>
          <a:bodyPr/>
          <a:lstStyle/>
          <a:p>
            <a:r>
              <a:rPr lang="en-GB" dirty="0" smtClean="0"/>
              <a:t>9th NBI @ </a:t>
            </a:r>
            <a:r>
              <a:rPr lang="en-GB" dirty="0" err="1" smtClean="0"/>
              <a:t>Fermilab</a:t>
            </a:r>
            <a:r>
              <a:rPr lang="en-GB" dirty="0" smtClean="0"/>
              <a:t>, 23-26 Sept 2014        F. Sanchez Galan</a:t>
            </a:r>
            <a:endParaRPr lang="en-US" dirty="0"/>
          </a:p>
        </p:txBody>
      </p:sp>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20" name="Title 1"/>
          <p:cNvSpPr>
            <a:spLocks noGrp="1"/>
          </p:cNvSpPr>
          <p:nvPr>
            <p:ph type="title"/>
          </p:nvPr>
        </p:nvSpPr>
        <p:spPr>
          <a:xfrm>
            <a:off x="564135" y="-32083"/>
            <a:ext cx="7467600" cy="1143000"/>
          </a:xfrm>
        </p:spPr>
        <p:txBody>
          <a:bodyPr>
            <a:normAutofit/>
          </a:bodyPr>
          <a:lstStyle/>
          <a:p>
            <a:pPr algn="ctr"/>
            <a:r>
              <a:rPr lang="en-GB" sz="2400" dirty="0" smtClean="0"/>
              <a:t>Hadron stop (CNGS-like dump)</a:t>
            </a:r>
            <a:endParaRPr lang="fr-FR" sz="1400" dirty="0"/>
          </a:p>
        </p:txBody>
      </p:sp>
      <p:sp>
        <p:nvSpPr>
          <p:cNvPr id="5" name="TextBox 4"/>
          <p:cNvSpPr txBox="1"/>
          <p:nvPr/>
        </p:nvSpPr>
        <p:spPr>
          <a:xfrm>
            <a:off x="2854709" y="2115815"/>
            <a:ext cx="1895709" cy="646331"/>
          </a:xfrm>
          <a:prstGeom prst="rect">
            <a:avLst/>
          </a:prstGeom>
          <a:noFill/>
        </p:spPr>
        <p:txBody>
          <a:bodyPr wrap="square" rtlCol="0">
            <a:spAutoFit/>
          </a:bodyPr>
          <a:lstStyle/>
          <a:p>
            <a:r>
              <a:rPr lang="en-GB" dirty="0" smtClean="0">
                <a:solidFill>
                  <a:schemeClr val="bg1"/>
                </a:solidFill>
              </a:rPr>
              <a:t>Aluminium water cooled sinks</a:t>
            </a:r>
            <a:endParaRPr lang="en-GB" dirty="0"/>
          </a:p>
        </p:txBody>
      </p:sp>
      <p:sp>
        <p:nvSpPr>
          <p:cNvPr id="18" name="TextBox 17"/>
          <p:cNvSpPr txBox="1"/>
          <p:nvPr/>
        </p:nvSpPr>
        <p:spPr>
          <a:xfrm>
            <a:off x="2676289" y="3519159"/>
            <a:ext cx="1895709" cy="369332"/>
          </a:xfrm>
          <a:prstGeom prst="rect">
            <a:avLst/>
          </a:prstGeom>
          <a:noFill/>
        </p:spPr>
        <p:txBody>
          <a:bodyPr wrap="square" rtlCol="0">
            <a:spAutoFit/>
          </a:bodyPr>
          <a:lstStyle/>
          <a:p>
            <a:r>
              <a:rPr lang="en-GB" dirty="0" smtClean="0">
                <a:solidFill>
                  <a:schemeClr val="bg1"/>
                </a:solidFill>
              </a:rPr>
              <a:t>Graphite core</a:t>
            </a:r>
            <a:endParaRPr lang="en-GB" dirty="0"/>
          </a:p>
        </p:txBody>
      </p:sp>
      <p:sp>
        <p:nvSpPr>
          <p:cNvPr id="19" name="TextBox 18"/>
          <p:cNvSpPr txBox="1"/>
          <p:nvPr/>
        </p:nvSpPr>
        <p:spPr>
          <a:xfrm>
            <a:off x="912005" y="1385056"/>
            <a:ext cx="1895709" cy="369332"/>
          </a:xfrm>
          <a:prstGeom prst="rect">
            <a:avLst/>
          </a:prstGeom>
          <a:noFill/>
        </p:spPr>
        <p:txBody>
          <a:bodyPr wrap="square" rtlCol="0">
            <a:spAutoFit/>
          </a:bodyPr>
          <a:lstStyle/>
          <a:p>
            <a:r>
              <a:rPr lang="en-GB" dirty="0" smtClean="0">
                <a:solidFill>
                  <a:schemeClr val="bg1"/>
                </a:solidFill>
              </a:rPr>
              <a:t>Steel shielding</a:t>
            </a:r>
            <a:endParaRPr lang="en-GB" dirty="0"/>
          </a:p>
        </p:txBody>
      </p:sp>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0753" y="1023821"/>
            <a:ext cx="3952846" cy="2203315"/>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49572" y="3657099"/>
            <a:ext cx="4062891" cy="2269287"/>
          </a:xfrm>
          <a:prstGeom prst="rect">
            <a:avLst/>
          </a:prstGeom>
        </p:spPr>
      </p:pic>
      <p:sp>
        <p:nvSpPr>
          <p:cNvPr id="13" name="Rectangle 12"/>
          <p:cNvSpPr/>
          <p:nvPr/>
        </p:nvSpPr>
        <p:spPr>
          <a:xfrm>
            <a:off x="5140712" y="3182223"/>
            <a:ext cx="3826747" cy="430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Energy deposition (FLUKA)</a:t>
            </a:r>
            <a:endParaRPr lang="en-GB" dirty="0"/>
          </a:p>
        </p:txBody>
      </p:sp>
    </p:spTree>
    <p:extLst>
      <p:ext uri="{BB962C8B-B14F-4D97-AF65-F5344CB8AC3E}">
        <p14:creationId xmlns:p14="http://schemas.microsoft.com/office/powerpoint/2010/main" val="5538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1184209" y="2833219"/>
            <a:ext cx="5828923" cy="3321581"/>
          </a:xfrm>
        </p:spPr>
      </p:pic>
      <p:sp>
        <p:nvSpPr>
          <p:cNvPr id="6" name="Footer Placeholder 5"/>
          <p:cNvSpPr>
            <a:spLocks noGrp="1"/>
          </p:cNvSpPr>
          <p:nvPr>
            <p:ph type="ftr" sz="quarter" idx="3"/>
          </p:nvPr>
        </p:nvSpPr>
        <p:spPr>
          <a:xfrm>
            <a:off x="3122341" y="6356350"/>
            <a:ext cx="4956015" cy="365125"/>
          </a:xfrm>
        </p:spPr>
        <p:txBody>
          <a:bodyPr/>
          <a:lstStyle/>
          <a:p>
            <a:r>
              <a:rPr lang="en-GB" smtClean="0"/>
              <a:t>9th NBI @ Fermilab, 23-26 Sept 2014        F. Sanchez Galan</a:t>
            </a:r>
            <a:endParaRPr lang="en-US"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5</a:t>
            </a:fld>
            <a:endParaRPr lang="en-US" dirty="0"/>
          </a:p>
        </p:txBody>
      </p:sp>
      <p:sp>
        <p:nvSpPr>
          <p:cNvPr id="14" name="Title 1"/>
          <p:cNvSpPr>
            <a:spLocks noGrp="1"/>
          </p:cNvSpPr>
          <p:nvPr>
            <p:ph type="title"/>
          </p:nvPr>
        </p:nvSpPr>
        <p:spPr>
          <a:xfrm>
            <a:off x="464634" y="-177298"/>
            <a:ext cx="7467600" cy="1143000"/>
          </a:xfrm>
        </p:spPr>
        <p:txBody>
          <a:bodyPr>
            <a:normAutofit/>
          </a:bodyPr>
          <a:lstStyle/>
          <a:p>
            <a:pPr algn="ctr"/>
            <a:r>
              <a:rPr lang="en-GB" sz="2400" dirty="0" smtClean="0"/>
              <a:t>Lay-out, overview</a:t>
            </a:r>
            <a:endParaRPr lang="fr-FR" sz="1400" dirty="0"/>
          </a:p>
        </p:txBody>
      </p:sp>
      <p:sp>
        <p:nvSpPr>
          <p:cNvPr id="12" name="TextBox 11"/>
          <p:cNvSpPr txBox="1"/>
          <p:nvPr/>
        </p:nvSpPr>
        <p:spPr>
          <a:xfrm>
            <a:off x="758646" y="613369"/>
            <a:ext cx="3560958" cy="369332"/>
          </a:xfrm>
          <a:prstGeom prst="rect">
            <a:avLst/>
          </a:prstGeom>
          <a:noFill/>
        </p:spPr>
        <p:txBody>
          <a:bodyPr wrap="square" rtlCol="0">
            <a:spAutoFit/>
          </a:bodyPr>
          <a:lstStyle/>
          <a:p>
            <a:r>
              <a:rPr lang="en-GB" dirty="0" smtClean="0"/>
              <a:t>He vessel at target chamber</a:t>
            </a:r>
            <a:endParaRPr lang="fr-FR" dirty="0"/>
          </a:p>
        </p:txBody>
      </p:sp>
      <p:sp>
        <p:nvSpPr>
          <p:cNvPr id="16" name="TextBox 15"/>
          <p:cNvSpPr txBox="1"/>
          <p:nvPr/>
        </p:nvSpPr>
        <p:spPr>
          <a:xfrm>
            <a:off x="5403173" y="3264939"/>
            <a:ext cx="2862479" cy="369332"/>
          </a:xfrm>
          <a:prstGeom prst="rect">
            <a:avLst/>
          </a:prstGeom>
          <a:solidFill>
            <a:schemeClr val="bg1"/>
          </a:solidFill>
        </p:spPr>
        <p:txBody>
          <a:bodyPr wrap="square" rtlCol="0">
            <a:spAutoFit/>
          </a:bodyPr>
          <a:lstStyle/>
          <a:p>
            <a:r>
              <a:rPr lang="en-GB" dirty="0" smtClean="0"/>
              <a:t>Integration of services</a:t>
            </a:r>
            <a:endParaRPr lang="fr-FR" dirty="0"/>
          </a:p>
        </p:txBody>
      </p:sp>
      <p:sp>
        <p:nvSpPr>
          <p:cNvPr id="17" name="TextBox 16"/>
          <p:cNvSpPr txBox="1"/>
          <p:nvPr/>
        </p:nvSpPr>
        <p:spPr>
          <a:xfrm>
            <a:off x="404571" y="2421128"/>
            <a:ext cx="7598786" cy="369332"/>
          </a:xfrm>
          <a:prstGeom prst="rect">
            <a:avLst/>
          </a:prstGeom>
          <a:noFill/>
        </p:spPr>
        <p:txBody>
          <a:bodyPr wrap="square" rtlCol="0">
            <a:spAutoFit/>
          </a:bodyPr>
          <a:lstStyle/>
          <a:p>
            <a:r>
              <a:rPr lang="en-GB" dirty="0" smtClean="0"/>
              <a:t>Target, Horn and reflector and ancillary systems design and integration.</a:t>
            </a:r>
            <a:endParaRPr lang="fr-FR" dirty="0"/>
          </a:p>
        </p:txBody>
      </p:sp>
      <p:pic>
        <p:nvPicPr>
          <p:cNvPr id="18" name="Picture 1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5014" y="912192"/>
            <a:ext cx="2846746" cy="1622204"/>
          </a:xfrm>
          <a:prstGeom prst="rect">
            <a:avLst/>
          </a:prstGeom>
        </p:spPr>
      </p:pic>
      <p:sp>
        <p:nvSpPr>
          <p:cNvPr id="9" name="Down Arrow 8"/>
          <p:cNvSpPr/>
          <p:nvPr/>
        </p:nvSpPr>
        <p:spPr>
          <a:xfrm rot="5034334">
            <a:off x="3144648" y="293186"/>
            <a:ext cx="183654" cy="17145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Down Arrow 18"/>
          <p:cNvSpPr/>
          <p:nvPr/>
        </p:nvSpPr>
        <p:spPr>
          <a:xfrm rot="3367443">
            <a:off x="3495848" y="856676"/>
            <a:ext cx="183654" cy="12366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4116028" y="790930"/>
            <a:ext cx="1514677" cy="738664"/>
          </a:xfrm>
          <a:prstGeom prst="rect">
            <a:avLst/>
          </a:prstGeom>
          <a:noFill/>
        </p:spPr>
        <p:txBody>
          <a:bodyPr wrap="square" rtlCol="0">
            <a:spAutoFit/>
          </a:bodyPr>
          <a:lstStyle/>
          <a:p>
            <a:r>
              <a:rPr lang="en-GB" sz="1400" dirty="0" smtClean="0"/>
              <a:t>Openings for maintenance operations </a:t>
            </a:r>
            <a:endParaRPr lang="en-GB" sz="1400" dirty="0"/>
          </a:p>
        </p:txBody>
      </p:sp>
    </p:spTree>
    <p:extLst>
      <p:ext uri="{BB962C8B-B14F-4D97-AF65-F5344CB8AC3E}">
        <p14:creationId xmlns:p14="http://schemas.microsoft.com/office/powerpoint/2010/main" val="36343649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50</a:t>
            </a:fld>
            <a:endParaRPr lang="en-US" dirty="0"/>
          </a:p>
        </p:txBody>
      </p:sp>
      <p:sp>
        <p:nvSpPr>
          <p:cNvPr id="10" name="Footer Placeholder 3"/>
          <p:cNvSpPr>
            <a:spLocks noGrp="1"/>
          </p:cNvSpPr>
          <p:nvPr>
            <p:ph type="ftr" sz="quarter" idx="3"/>
          </p:nvPr>
        </p:nvSpPr>
        <p:spPr>
          <a:xfrm>
            <a:off x="3294863" y="6356350"/>
            <a:ext cx="4783494" cy="365125"/>
          </a:xfrm>
        </p:spPr>
        <p:txBody>
          <a:bodyPr/>
          <a:lstStyle/>
          <a:p>
            <a:r>
              <a:rPr lang="en-GB" dirty="0" smtClean="0"/>
              <a:t>9th NBI @ </a:t>
            </a:r>
            <a:r>
              <a:rPr lang="en-GB" dirty="0" err="1" smtClean="0"/>
              <a:t>Fermilab</a:t>
            </a:r>
            <a:r>
              <a:rPr lang="en-GB" dirty="0" smtClean="0"/>
              <a:t>, 23-26 Sept 2014        F. Sanchez Galan</a:t>
            </a:r>
            <a:endParaRPr lang="en-US" dirty="0"/>
          </a:p>
        </p:txBody>
      </p:sp>
      <p:pic>
        <p:nvPicPr>
          <p:cNvPr id="17" name="Picture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20" name="Title 1"/>
          <p:cNvSpPr>
            <a:spLocks noGrp="1"/>
          </p:cNvSpPr>
          <p:nvPr>
            <p:ph type="title"/>
          </p:nvPr>
        </p:nvSpPr>
        <p:spPr>
          <a:xfrm>
            <a:off x="564135" y="-119371"/>
            <a:ext cx="7467600" cy="1143000"/>
          </a:xfrm>
        </p:spPr>
        <p:txBody>
          <a:bodyPr>
            <a:normAutofit/>
          </a:bodyPr>
          <a:lstStyle/>
          <a:p>
            <a:pPr algn="ctr"/>
            <a:r>
              <a:rPr lang="en-GB" sz="2400" dirty="0" smtClean="0"/>
              <a:t>Temperature estimations: Hadron stop </a:t>
            </a:r>
            <a:endParaRPr lang="fr-FR" sz="14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84855" y="2916042"/>
            <a:ext cx="5426771" cy="315174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53081" y="3261730"/>
            <a:ext cx="3692437" cy="2144483"/>
          </a:xfrm>
          <a:prstGeom prst="rect">
            <a:avLst/>
          </a:prstGeom>
        </p:spPr>
      </p:pic>
      <p:sp>
        <p:nvSpPr>
          <p:cNvPr id="4" name="Right Arrow 3"/>
          <p:cNvSpPr/>
          <p:nvPr/>
        </p:nvSpPr>
        <p:spPr>
          <a:xfrm rot="21015211">
            <a:off x="5027353" y="4640070"/>
            <a:ext cx="1401759" cy="8809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5628028" y="2377837"/>
            <a:ext cx="2988527" cy="646331"/>
          </a:xfrm>
          <a:prstGeom prst="rect">
            <a:avLst/>
          </a:prstGeom>
          <a:noFill/>
        </p:spPr>
        <p:txBody>
          <a:bodyPr wrap="square" rtlCol="0">
            <a:spAutoFit/>
          </a:bodyPr>
          <a:lstStyle/>
          <a:p>
            <a:r>
              <a:rPr lang="en-GB" dirty="0" smtClean="0"/>
              <a:t>Graphite block, Al water cooled plates (CNGS-like)</a:t>
            </a:r>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004" y="912192"/>
            <a:ext cx="3197160" cy="2723896"/>
          </a:xfrm>
          <a:prstGeom prst="rect">
            <a:avLst/>
          </a:prstGeom>
        </p:spPr>
      </p:pic>
    </p:spTree>
    <p:extLst>
      <p:ext uri="{BB962C8B-B14F-4D97-AF65-F5344CB8AC3E}">
        <p14:creationId xmlns:p14="http://schemas.microsoft.com/office/powerpoint/2010/main" val="23484195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724829"/>
            <a:ext cx="9144000" cy="5263376"/>
          </a:xfrm>
          <a:prstGeom prst="rect">
            <a:avLst/>
          </a:prstGeom>
        </p:spPr>
      </p:pic>
      <p:sp>
        <p:nvSpPr>
          <p:cNvPr id="6" name="Slide Number Placeholder 5"/>
          <p:cNvSpPr>
            <a:spLocks noGrp="1"/>
          </p:cNvSpPr>
          <p:nvPr>
            <p:ph type="sldNum" sz="quarter" idx="4"/>
          </p:nvPr>
        </p:nvSpPr>
        <p:spPr/>
        <p:txBody>
          <a:bodyPr/>
          <a:lstStyle/>
          <a:p>
            <a:fld id="{17918391-D411-FE40-AAD7-861AE5233E0E}" type="slidenum">
              <a:rPr lang="en-US" smtClean="0"/>
              <a:pPr/>
              <a:t>51</a:t>
            </a:fld>
            <a:endParaRPr lang="en-US" dirty="0"/>
          </a:p>
        </p:txBody>
      </p:sp>
      <p:sp>
        <p:nvSpPr>
          <p:cNvPr id="8" name="Title 1"/>
          <p:cNvSpPr>
            <a:spLocks noGrp="1"/>
          </p:cNvSpPr>
          <p:nvPr>
            <p:ph type="title"/>
          </p:nvPr>
        </p:nvSpPr>
        <p:spPr>
          <a:xfrm>
            <a:off x="564135" y="-119371"/>
            <a:ext cx="7467600" cy="1143000"/>
          </a:xfrm>
        </p:spPr>
        <p:txBody>
          <a:bodyPr>
            <a:normAutofit/>
          </a:bodyPr>
          <a:lstStyle/>
          <a:p>
            <a:pPr algn="ctr"/>
            <a:r>
              <a:rPr lang="en-GB" sz="2400" dirty="0" smtClean="0"/>
              <a:t>Temperature estimations: Hadron stop </a:t>
            </a:r>
            <a:endParaRPr lang="fr-FR" sz="1400" dirty="0"/>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l="11589" r="15563"/>
          <a:stretch/>
        </p:blipFill>
        <p:spPr>
          <a:xfrm>
            <a:off x="6166624" y="929096"/>
            <a:ext cx="2453269" cy="1978796"/>
          </a:xfrm>
          <a:prstGeom prst="rect">
            <a:avLst/>
          </a:prstGeom>
        </p:spPr>
      </p:pic>
      <p:sp>
        <p:nvSpPr>
          <p:cNvPr id="12" name="TextBox 11"/>
          <p:cNvSpPr txBox="1"/>
          <p:nvPr/>
        </p:nvSpPr>
        <p:spPr>
          <a:xfrm>
            <a:off x="4248615" y="1137424"/>
            <a:ext cx="2263697" cy="646331"/>
          </a:xfrm>
          <a:prstGeom prst="rect">
            <a:avLst/>
          </a:prstGeom>
          <a:noFill/>
        </p:spPr>
        <p:txBody>
          <a:bodyPr wrap="square" rtlCol="0">
            <a:spAutoFit/>
          </a:bodyPr>
          <a:lstStyle/>
          <a:p>
            <a:r>
              <a:rPr lang="en-GB" dirty="0" smtClean="0"/>
              <a:t>Heat generation (from </a:t>
            </a:r>
            <a:r>
              <a:rPr lang="en-GB" dirty="0" err="1" smtClean="0"/>
              <a:t>Fluka</a:t>
            </a:r>
            <a:r>
              <a:rPr lang="en-GB" dirty="0" smtClean="0"/>
              <a:t>)</a:t>
            </a:r>
            <a:endParaRPr lang="en-GB" dirty="0"/>
          </a:p>
        </p:txBody>
      </p:sp>
      <p:sp>
        <p:nvSpPr>
          <p:cNvPr id="13" name="TextBox 12"/>
          <p:cNvSpPr txBox="1"/>
          <p:nvPr/>
        </p:nvSpPr>
        <p:spPr>
          <a:xfrm>
            <a:off x="981307" y="4836602"/>
            <a:ext cx="6411951" cy="369332"/>
          </a:xfrm>
          <a:prstGeom prst="rect">
            <a:avLst/>
          </a:prstGeom>
          <a:noFill/>
        </p:spPr>
        <p:txBody>
          <a:bodyPr wrap="square" rtlCol="0">
            <a:spAutoFit/>
          </a:bodyPr>
          <a:lstStyle/>
          <a:p>
            <a:r>
              <a:rPr lang="en-GB" dirty="0" smtClean="0"/>
              <a:t>Maximum temperature at graphite 110 C for the 50 </a:t>
            </a:r>
            <a:r>
              <a:rPr lang="en-GB" dirty="0" err="1" smtClean="0"/>
              <a:t>GeV</a:t>
            </a:r>
            <a:r>
              <a:rPr lang="en-GB" dirty="0" smtClean="0"/>
              <a:t> case</a:t>
            </a:r>
            <a:endParaRPr lang="en-GB" dirty="0"/>
          </a:p>
        </p:txBody>
      </p:sp>
      <p:sp>
        <p:nvSpPr>
          <p:cNvPr id="10" name="Right Arrow 9"/>
          <p:cNvSpPr/>
          <p:nvPr/>
        </p:nvSpPr>
        <p:spPr>
          <a:xfrm rot="20774492">
            <a:off x="4848416" y="4243630"/>
            <a:ext cx="2553630" cy="23417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3"/>
          </p:nvPr>
        </p:nvSpPr>
        <p:spPr>
          <a:xfrm>
            <a:off x="3013656" y="6356350"/>
            <a:ext cx="5064700" cy="365125"/>
          </a:xfrm>
        </p:spPr>
        <p:txBody>
          <a:bodyPr/>
          <a:lstStyle/>
          <a:p>
            <a:r>
              <a:rPr lang="en-GB" dirty="0" smtClean="0"/>
              <a:t>9th NBI @ </a:t>
            </a:r>
            <a:r>
              <a:rPr lang="en-GB" dirty="0" err="1" smtClean="0"/>
              <a:t>Fermilab</a:t>
            </a:r>
            <a:r>
              <a:rPr lang="en-GB" dirty="0" smtClean="0"/>
              <a:t>, 23-26 Sept 2014        F. Sanchez Galan</a:t>
            </a:r>
            <a:endParaRPr lang="en-US" dirty="0"/>
          </a:p>
        </p:txBody>
      </p:sp>
    </p:spTree>
    <p:extLst>
      <p:ext uri="{BB962C8B-B14F-4D97-AF65-F5344CB8AC3E}">
        <p14:creationId xmlns:p14="http://schemas.microsoft.com/office/powerpoint/2010/main" val="6841033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801183" y="6356350"/>
            <a:ext cx="4277173" cy="365125"/>
          </a:xfrm>
        </p:spPr>
        <p:txBody>
          <a:bodyPr/>
          <a:lstStyle/>
          <a:p>
            <a:r>
              <a:rPr lang="en-GB" smtClean="0"/>
              <a:t>9th NBI @ Fermilab, 23-26 Sept 2014        F. Sanchez Galan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52</a:t>
            </a:fld>
            <a:endParaRPr lang="en-US" dirty="0"/>
          </a:p>
        </p:txBody>
      </p:sp>
      <p:sp>
        <p:nvSpPr>
          <p:cNvPr id="8" name="Title 1"/>
          <p:cNvSpPr>
            <a:spLocks noGrp="1"/>
          </p:cNvSpPr>
          <p:nvPr>
            <p:ph type="title"/>
          </p:nvPr>
        </p:nvSpPr>
        <p:spPr>
          <a:xfrm>
            <a:off x="564135" y="-119371"/>
            <a:ext cx="7467600" cy="1143000"/>
          </a:xfrm>
        </p:spPr>
        <p:txBody>
          <a:bodyPr>
            <a:normAutofit/>
          </a:bodyPr>
          <a:lstStyle/>
          <a:p>
            <a:pPr algn="ctr"/>
            <a:r>
              <a:rPr lang="en-GB" sz="2400" dirty="0" smtClean="0"/>
              <a:t>Temperature estimations: Hadron stop </a:t>
            </a:r>
            <a:endParaRPr lang="fr-FR" sz="1400" dirty="0"/>
          </a:p>
        </p:txBody>
      </p:sp>
      <p:sp>
        <p:nvSpPr>
          <p:cNvPr id="12" name="TextBox 11"/>
          <p:cNvSpPr txBox="1"/>
          <p:nvPr/>
        </p:nvSpPr>
        <p:spPr>
          <a:xfrm>
            <a:off x="5542157" y="913546"/>
            <a:ext cx="2263697" cy="646331"/>
          </a:xfrm>
          <a:prstGeom prst="rect">
            <a:avLst/>
          </a:prstGeom>
          <a:noFill/>
        </p:spPr>
        <p:txBody>
          <a:bodyPr wrap="square" rtlCol="0">
            <a:spAutoFit/>
          </a:bodyPr>
          <a:lstStyle/>
          <a:p>
            <a:r>
              <a:rPr lang="en-GB" dirty="0" smtClean="0"/>
              <a:t>Heat generation (from </a:t>
            </a:r>
            <a:r>
              <a:rPr lang="en-GB" dirty="0" err="1" smtClean="0"/>
              <a:t>Fluka</a:t>
            </a:r>
            <a:r>
              <a:rPr lang="en-GB" dirty="0" smtClean="0"/>
              <a:t>)</a:t>
            </a:r>
            <a:endParaRPr lang="en-GB" dirty="0"/>
          </a:p>
        </p:txBody>
      </p:sp>
      <p:sp>
        <p:nvSpPr>
          <p:cNvPr id="13" name="TextBox 12"/>
          <p:cNvSpPr txBox="1"/>
          <p:nvPr/>
        </p:nvSpPr>
        <p:spPr>
          <a:xfrm>
            <a:off x="981307" y="4836602"/>
            <a:ext cx="6824547" cy="369332"/>
          </a:xfrm>
          <a:prstGeom prst="rect">
            <a:avLst/>
          </a:prstGeom>
          <a:noFill/>
        </p:spPr>
        <p:txBody>
          <a:bodyPr wrap="square" rtlCol="0">
            <a:spAutoFit/>
          </a:bodyPr>
          <a:lstStyle/>
          <a:p>
            <a:r>
              <a:rPr lang="en-GB" dirty="0" smtClean="0"/>
              <a:t>Maximum temperature at graphite 118 C for the 400 </a:t>
            </a:r>
            <a:r>
              <a:rPr lang="en-GB" dirty="0" err="1" smtClean="0"/>
              <a:t>GeV</a:t>
            </a:r>
            <a:r>
              <a:rPr lang="en-GB" dirty="0" smtClean="0"/>
              <a:t> case</a:t>
            </a:r>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79936" y="1707171"/>
            <a:ext cx="4543533" cy="2669717"/>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r="26079"/>
          <a:stretch/>
        </p:blipFill>
        <p:spPr>
          <a:xfrm>
            <a:off x="564135" y="915085"/>
            <a:ext cx="4933416" cy="3921517"/>
          </a:xfrm>
          <a:prstGeom prst="rect">
            <a:avLst/>
          </a:prstGeom>
        </p:spPr>
      </p:pic>
      <p:sp>
        <p:nvSpPr>
          <p:cNvPr id="4" name="Right Arrow 3"/>
          <p:cNvSpPr/>
          <p:nvPr/>
        </p:nvSpPr>
        <p:spPr>
          <a:xfrm rot="19725763">
            <a:off x="4833680" y="3902394"/>
            <a:ext cx="2553630" cy="23417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18187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640169" y="6356350"/>
            <a:ext cx="5438187" cy="365125"/>
          </a:xfrm>
        </p:spPr>
        <p:txBody>
          <a:bodyPr/>
          <a:lstStyle/>
          <a:p>
            <a:r>
              <a:rPr lang="en-GB" dirty="0" smtClean="0"/>
              <a:t>9th NBI @ </a:t>
            </a:r>
            <a:r>
              <a:rPr lang="en-GB" dirty="0" err="1" smtClean="0"/>
              <a:t>Fermilab</a:t>
            </a:r>
            <a:r>
              <a:rPr lang="en-GB" dirty="0" smtClean="0"/>
              <a:t>, 23-26 Sept 2014        F. Sanchez Galan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53</a:t>
            </a:fld>
            <a:endParaRPr lang="en-US" dirty="0"/>
          </a:p>
        </p:txBody>
      </p:sp>
      <p:sp>
        <p:nvSpPr>
          <p:cNvPr id="7" name="Title 1"/>
          <p:cNvSpPr>
            <a:spLocks noGrp="1"/>
          </p:cNvSpPr>
          <p:nvPr>
            <p:ph type="title"/>
          </p:nvPr>
        </p:nvSpPr>
        <p:spPr>
          <a:xfrm>
            <a:off x="564135" y="-119371"/>
            <a:ext cx="7467600" cy="1143000"/>
          </a:xfrm>
        </p:spPr>
        <p:txBody>
          <a:bodyPr>
            <a:normAutofit/>
          </a:bodyPr>
          <a:lstStyle/>
          <a:p>
            <a:pPr algn="ctr"/>
            <a:r>
              <a:rPr lang="en-GB" sz="2400" dirty="0" smtClean="0"/>
              <a:t>Temperature estimations: Hadron stop </a:t>
            </a:r>
            <a:endParaRPr lang="fr-FR" sz="1400" dirty="0"/>
          </a:p>
        </p:txBody>
      </p:sp>
      <p:pic>
        <p:nvPicPr>
          <p:cNvPr id="10" name="Picture 9"/>
          <p:cNvPicPr>
            <a:picLocks noChangeAspect="1"/>
          </p:cNvPicPr>
          <p:nvPr/>
        </p:nvPicPr>
        <p:blipFill>
          <a:blip r:embed="rId2"/>
          <a:stretch>
            <a:fillRect/>
          </a:stretch>
        </p:blipFill>
        <p:spPr>
          <a:xfrm>
            <a:off x="564135" y="1023629"/>
            <a:ext cx="5076041" cy="3315372"/>
          </a:xfrm>
          <a:prstGeom prst="rect">
            <a:avLst/>
          </a:prstGeom>
        </p:spPr>
      </p:pic>
      <p:sp>
        <p:nvSpPr>
          <p:cNvPr id="11" name="Rectangle 10"/>
          <p:cNvSpPr/>
          <p:nvPr/>
        </p:nvSpPr>
        <p:spPr>
          <a:xfrm>
            <a:off x="775819" y="4245991"/>
            <a:ext cx="7044232" cy="1494768"/>
          </a:xfrm>
          <a:prstGeom prst="rect">
            <a:avLst/>
          </a:prstGeom>
        </p:spPr>
        <p:txBody>
          <a:bodyPr wrap="square">
            <a:spAutoFit/>
          </a:bodyPr>
          <a:lstStyle/>
          <a:p>
            <a:pPr algn="just">
              <a:lnSpc>
                <a:spcPct val="115000"/>
              </a:lnSpc>
              <a:spcAft>
                <a:spcPts val="10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dirty="0" smtClean="0">
                <a:latin typeface="Calibri" panose="020F0502020204030204" pitchFamily="34" charset="0"/>
                <a:ea typeface="Calibri" panose="020F0502020204030204" pitchFamily="34" charset="0"/>
                <a:cs typeface="Times New Roman" panose="02020603050405020304" pitchFamily="18" charset="0"/>
              </a:rPr>
              <a:t>Temperature in </a:t>
            </a:r>
            <a:r>
              <a:rPr lang="en-GB" dirty="0">
                <a:latin typeface="Calibri" panose="020F0502020204030204" pitchFamily="34" charset="0"/>
                <a:ea typeface="Calibri" panose="020F0502020204030204" pitchFamily="34" charset="0"/>
                <a:cs typeface="Times New Roman" panose="02020603050405020304" pitchFamily="18" charset="0"/>
              </a:rPr>
              <a:t>the graphite is far below 400</a:t>
            </a:r>
            <a:r>
              <a:rPr lang="en-GB" dirty="0">
                <a:latin typeface="Calibri" panose="020F0502020204030204" pitchFamily="34" charset="0"/>
                <a:ea typeface="Calibri" panose="020F0502020204030204" pitchFamily="34" charset="0"/>
                <a:cs typeface="Calibri" panose="020F0502020204030204" pitchFamily="34" charset="0"/>
              </a:rPr>
              <a:t>°</a:t>
            </a:r>
            <a:r>
              <a:rPr lang="en-GB" dirty="0">
                <a:latin typeface="Calibri" panose="020F0502020204030204" pitchFamily="34" charset="0"/>
                <a:ea typeface="Calibri" panose="020F0502020204030204" pitchFamily="34" charset="0"/>
                <a:cs typeface="Times New Roman" panose="02020603050405020304" pitchFamily="18" charset="0"/>
              </a:rPr>
              <a:t>C (criteria for graphite) and the temperature in the aluminium plates remains around </a:t>
            </a:r>
            <a:r>
              <a:rPr lang="en-GB" dirty="0" smtClean="0">
                <a:latin typeface="Calibri" panose="020F0502020204030204" pitchFamily="34" charset="0"/>
                <a:ea typeface="Calibri" panose="020F0502020204030204" pitchFamily="34" charset="0"/>
                <a:cs typeface="Times New Roman" panose="02020603050405020304" pitchFamily="18" charset="0"/>
              </a:rPr>
              <a:t>30</a:t>
            </a:r>
            <a:r>
              <a:rPr lang="en-GB" dirty="0" smtClean="0">
                <a:latin typeface="Calibri" panose="020F0502020204030204" pitchFamily="34" charset="0"/>
                <a:ea typeface="Calibri" panose="020F0502020204030204" pitchFamily="34" charset="0"/>
                <a:cs typeface="Calibri" panose="020F0502020204030204" pitchFamily="34" charset="0"/>
              </a:rPr>
              <a:t>°</a:t>
            </a:r>
            <a:r>
              <a:rPr lang="en-GB" dirty="0" smtClean="0">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rPr>
              <a:t>Even with a </a:t>
            </a:r>
            <a:r>
              <a:rPr lang="en-GB" dirty="0" smtClean="0">
                <a:latin typeface="Calibri" panose="020F0502020204030204" pitchFamily="34" charset="0"/>
                <a:ea typeface="Calibri" panose="020F0502020204030204" pitchFamily="34" charset="0"/>
                <a:cs typeface="Times New Roman" panose="02020603050405020304" pitchFamily="18" charset="0"/>
              </a:rPr>
              <a:t>reduced water flow the margin is adequate.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63485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54</a:t>
            </a:fld>
            <a:endParaRPr lang="en-US" dirty="0"/>
          </a:p>
        </p:txBody>
      </p:sp>
      <p:sp>
        <p:nvSpPr>
          <p:cNvPr id="8" name="Footer Placeholder 3"/>
          <p:cNvSpPr>
            <a:spLocks noGrp="1"/>
          </p:cNvSpPr>
          <p:nvPr>
            <p:ph type="ftr" sz="quarter" idx="3"/>
          </p:nvPr>
        </p:nvSpPr>
        <p:spPr>
          <a:xfrm>
            <a:off x="3498902" y="6356350"/>
            <a:ext cx="4579455" cy="365125"/>
          </a:xfrm>
        </p:spPr>
        <p:txBody>
          <a:bodyPr/>
          <a:lstStyle/>
          <a:p>
            <a:r>
              <a:rPr lang="en-GB" smtClean="0"/>
              <a:t>9th NBI @ Fermilab, 23-26 Sept 2014        F. Sanchez Galan</a:t>
            </a:r>
            <a:endParaRPr lang="en-US" dirty="0"/>
          </a:p>
        </p:txBody>
      </p:sp>
      <p:sp>
        <p:nvSpPr>
          <p:cNvPr id="9" name="Title 1"/>
          <p:cNvSpPr>
            <a:spLocks noGrp="1"/>
          </p:cNvSpPr>
          <p:nvPr>
            <p:ph type="title"/>
          </p:nvPr>
        </p:nvSpPr>
        <p:spPr>
          <a:xfrm>
            <a:off x="457200" y="274638"/>
            <a:ext cx="7467600" cy="1143000"/>
          </a:xfrm>
        </p:spPr>
        <p:txBody>
          <a:bodyPr>
            <a:normAutofit/>
          </a:bodyPr>
          <a:lstStyle/>
          <a:p>
            <a:pPr algn="ctr"/>
            <a:r>
              <a:rPr lang="fr-CH" sz="2000" dirty="0" smtClean="0"/>
              <a:t>Possible CN2PY </a:t>
            </a:r>
            <a:r>
              <a:rPr lang="fr-CH" sz="2000" dirty="0" err="1" smtClean="0"/>
              <a:t>timeline</a:t>
            </a:r>
            <a:endParaRPr lang="fr-FR" sz="2000" dirty="0"/>
          </a:p>
        </p:txBody>
      </p:sp>
      <p:sp>
        <p:nvSpPr>
          <p:cNvPr id="5" name="TextBox 4"/>
          <p:cNvSpPr txBox="1"/>
          <p:nvPr/>
        </p:nvSpPr>
        <p:spPr>
          <a:xfrm>
            <a:off x="1091151" y="912192"/>
            <a:ext cx="7344937" cy="984885"/>
          </a:xfrm>
          <a:prstGeom prst="rect">
            <a:avLst/>
          </a:prstGeom>
          <a:noFill/>
        </p:spPr>
        <p:txBody>
          <a:bodyPr wrap="square" rtlCol="0">
            <a:spAutoFit/>
          </a:bodyPr>
          <a:lstStyle/>
          <a:p>
            <a:endParaRPr lang="en-GB" sz="2000" dirty="0"/>
          </a:p>
          <a:p>
            <a:endParaRPr lang="en-GB" sz="2000" dirty="0" smtClean="0"/>
          </a:p>
          <a:p>
            <a:endParaRPr lang="en-GB" dirty="0"/>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1297935"/>
            <a:ext cx="7360920" cy="4578976"/>
          </a:xfrm>
          <a:prstGeom prst="rect">
            <a:avLst/>
          </a:prstGeom>
        </p:spPr>
      </p:pic>
    </p:spTree>
    <p:extLst>
      <p:ext uri="{BB962C8B-B14F-4D97-AF65-F5344CB8AC3E}">
        <p14:creationId xmlns:p14="http://schemas.microsoft.com/office/powerpoint/2010/main" val="36962122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55</a:t>
            </a:fld>
            <a:endParaRPr lang="en-US" dirty="0"/>
          </a:p>
        </p:txBody>
      </p:sp>
      <p:sp>
        <p:nvSpPr>
          <p:cNvPr id="8" name="Footer Placeholder 3"/>
          <p:cNvSpPr>
            <a:spLocks noGrp="1"/>
          </p:cNvSpPr>
          <p:nvPr>
            <p:ph type="ftr" sz="quarter" idx="3"/>
          </p:nvPr>
        </p:nvSpPr>
        <p:spPr>
          <a:xfrm>
            <a:off x="3498902" y="6356350"/>
            <a:ext cx="4579455" cy="365125"/>
          </a:xfrm>
        </p:spPr>
        <p:txBody>
          <a:bodyPr/>
          <a:lstStyle/>
          <a:p>
            <a:r>
              <a:rPr lang="en-GB" dirty="0" smtClean="0"/>
              <a:t>9th NBI @ </a:t>
            </a:r>
            <a:r>
              <a:rPr lang="en-GB" dirty="0" err="1" smtClean="0"/>
              <a:t>Fermilab</a:t>
            </a:r>
            <a:r>
              <a:rPr lang="en-GB" dirty="0" smtClean="0"/>
              <a:t>, 23-26 Sept 2014        F. Sanchez Galan</a:t>
            </a:r>
            <a:endParaRPr lang="en-US" dirty="0"/>
          </a:p>
        </p:txBody>
      </p:sp>
      <p:sp>
        <p:nvSpPr>
          <p:cNvPr id="9" name="Title 1"/>
          <p:cNvSpPr>
            <a:spLocks noGrp="1"/>
          </p:cNvSpPr>
          <p:nvPr>
            <p:ph type="title"/>
          </p:nvPr>
        </p:nvSpPr>
        <p:spPr>
          <a:xfrm>
            <a:off x="457200" y="274638"/>
            <a:ext cx="7467600" cy="1143000"/>
          </a:xfrm>
        </p:spPr>
        <p:txBody>
          <a:bodyPr>
            <a:normAutofit/>
          </a:bodyPr>
          <a:lstStyle/>
          <a:p>
            <a:pPr algn="ctr"/>
            <a:r>
              <a:rPr lang="en-GB" sz="2000" dirty="0" smtClean="0"/>
              <a:t>Conclusions</a:t>
            </a:r>
            <a:endParaRPr lang="fr-FR" sz="2000" dirty="0"/>
          </a:p>
        </p:txBody>
      </p:sp>
      <p:sp>
        <p:nvSpPr>
          <p:cNvPr id="5" name="TextBox 4"/>
          <p:cNvSpPr txBox="1"/>
          <p:nvPr/>
        </p:nvSpPr>
        <p:spPr>
          <a:xfrm>
            <a:off x="1091151" y="912192"/>
            <a:ext cx="7344937" cy="4031873"/>
          </a:xfrm>
          <a:prstGeom prst="rect">
            <a:avLst/>
          </a:prstGeom>
          <a:noFill/>
        </p:spPr>
        <p:txBody>
          <a:bodyPr wrap="square" rtlCol="0">
            <a:spAutoFit/>
          </a:bodyPr>
          <a:lstStyle/>
          <a:p>
            <a:endParaRPr lang="en-GB" sz="2000" dirty="0"/>
          </a:p>
          <a:p>
            <a:endParaRPr lang="en-GB" sz="2000" dirty="0" smtClean="0"/>
          </a:p>
          <a:p>
            <a:r>
              <a:rPr lang="en-GB" dirty="0" smtClean="0"/>
              <a:t>Helium bags at target and decay pipe reduce RP issues. Remote operation foreseen for maintenance operations.</a:t>
            </a:r>
          </a:p>
          <a:p>
            <a:endParaRPr lang="en-GB" dirty="0" smtClean="0"/>
          </a:p>
          <a:p>
            <a:r>
              <a:rPr lang="en-GB" dirty="0" smtClean="0"/>
              <a:t>Acceptable values of cooling parameters, well known manufacturing methods available. </a:t>
            </a:r>
            <a:r>
              <a:rPr lang="en-GB" b="1" dirty="0" smtClean="0"/>
              <a:t>No show stoppers.</a:t>
            </a:r>
          </a:p>
          <a:p>
            <a:endParaRPr lang="en-GB" dirty="0" smtClean="0"/>
          </a:p>
          <a:p>
            <a:r>
              <a:rPr lang="en-GB" dirty="0" smtClean="0"/>
              <a:t>Integration of elements and general services outlined. </a:t>
            </a:r>
          </a:p>
          <a:p>
            <a:endParaRPr lang="en-GB" dirty="0" smtClean="0"/>
          </a:p>
          <a:p>
            <a:r>
              <a:rPr lang="en-GB" dirty="0" smtClean="0"/>
              <a:t>A </a:t>
            </a:r>
            <a:r>
              <a:rPr lang="en-GB" dirty="0"/>
              <a:t>sound technical design for the secondary beam lines</a:t>
            </a:r>
            <a:r>
              <a:rPr lang="en-GB" dirty="0" smtClean="0"/>
              <a:t>.</a:t>
            </a:r>
          </a:p>
          <a:p>
            <a:endParaRPr lang="en-GB" dirty="0"/>
          </a:p>
          <a:p>
            <a:r>
              <a:rPr lang="en-GB" b="1" dirty="0" smtClean="0"/>
              <a:t>Ready for detailed design..</a:t>
            </a:r>
          </a:p>
          <a:p>
            <a:endParaRPr lang="en-GB" dirty="0"/>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507" y="4291602"/>
            <a:ext cx="1219200" cy="1304925"/>
          </a:xfrm>
          <a:prstGeom prst="rect">
            <a:avLst/>
          </a:prstGeom>
        </p:spPr>
      </p:pic>
    </p:spTree>
    <p:extLst>
      <p:ext uri="{BB962C8B-B14F-4D97-AF65-F5344CB8AC3E}">
        <p14:creationId xmlns:p14="http://schemas.microsoft.com/office/powerpoint/2010/main" val="9773856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040" y="2214950"/>
            <a:ext cx="7467600" cy="1143000"/>
          </a:xfrm>
        </p:spPr>
        <p:txBody>
          <a:bodyPr/>
          <a:lstStyle/>
          <a:p>
            <a:r>
              <a:rPr lang="en-GB" dirty="0" smtClean="0"/>
              <a:t>Spare slides</a:t>
            </a:r>
            <a:endParaRPr lang="fr-FR" dirty="0"/>
          </a:p>
        </p:txBody>
      </p:sp>
      <p:sp>
        <p:nvSpPr>
          <p:cNvPr id="6" name="Footer Placeholder 5"/>
          <p:cNvSpPr>
            <a:spLocks noGrp="1"/>
          </p:cNvSpPr>
          <p:nvPr>
            <p:ph type="ftr" sz="quarter" idx="3"/>
          </p:nvPr>
        </p:nvSpPr>
        <p:spPr>
          <a:xfrm>
            <a:off x="3157979" y="6356350"/>
            <a:ext cx="4920377" cy="365125"/>
          </a:xfrm>
        </p:spPr>
        <p:txBody>
          <a:bodyPr/>
          <a:lstStyle/>
          <a:p>
            <a:r>
              <a:rPr lang="en-GB" smtClean="0"/>
              <a:t>9th NBI @ Fermilab, 23-26 Sept 2014        F. Sanchez Galan</a:t>
            </a:r>
            <a:endParaRPr lang="en-US"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56</a:t>
            </a:fld>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Tree>
    <p:extLst>
      <p:ext uri="{BB962C8B-B14F-4D97-AF65-F5344CB8AC3E}">
        <p14:creationId xmlns:p14="http://schemas.microsoft.com/office/powerpoint/2010/main" val="12173818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57</a:t>
            </a:fld>
            <a:endParaRPr lang="en-US" dirty="0"/>
          </a:p>
        </p:txBody>
      </p:sp>
      <p:sp>
        <p:nvSpPr>
          <p:cNvPr id="8" name="Footer Placeholder 3"/>
          <p:cNvSpPr>
            <a:spLocks noGrp="1"/>
          </p:cNvSpPr>
          <p:nvPr>
            <p:ph type="ftr" sz="quarter" idx="3"/>
          </p:nvPr>
        </p:nvSpPr>
        <p:spPr>
          <a:xfrm>
            <a:off x="3052293" y="6356350"/>
            <a:ext cx="5026064" cy="365125"/>
          </a:xfrm>
        </p:spPr>
        <p:txBody>
          <a:bodyPr/>
          <a:lstStyle/>
          <a:p>
            <a:r>
              <a:rPr lang="en-GB" dirty="0" smtClean="0"/>
              <a:t>9th NBI @ </a:t>
            </a:r>
            <a:r>
              <a:rPr lang="en-GB" dirty="0" err="1" smtClean="0"/>
              <a:t>Fermilab</a:t>
            </a:r>
            <a:r>
              <a:rPr lang="en-GB" dirty="0" smtClean="0"/>
              <a:t>, 23-26 Sept 2014        F. Sanchez Galan</a:t>
            </a:r>
            <a:endParaRPr lang="en-US" dirty="0"/>
          </a:p>
        </p:txBody>
      </p:sp>
      <p:pic>
        <p:nvPicPr>
          <p:cNvPr id="11266"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bwMode="auto">
          <a:xfrm>
            <a:off x="1117200" y="1466385"/>
            <a:ext cx="2780017" cy="168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74671" y="3293325"/>
            <a:ext cx="1954195" cy="24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5991" y="727721"/>
            <a:ext cx="7697882" cy="954107"/>
          </a:xfrm>
          <a:prstGeom prst="rect">
            <a:avLst/>
          </a:prstGeom>
        </p:spPr>
        <p:txBody>
          <a:bodyPr wrap="square">
            <a:spAutoFit/>
          </a:bodyPr>
          <a:lstStyle/>
          <a:p>
            <a:r>
              <a:rPr lang="en-GB" sz="1400" dirty="0" smtClean="0"/>
              <a:t>Preferred manufacturing method : Cylindrical sections with hydro formed </a:t>
            </a:r>
            <a:r>
              <a:rPr lang="en-GB" sz="1400" dirty="0"/>
              <a:t>or </a:t>
            </a:r>
            <a:r>
              <a:rPr lang="en-GB" sz="1400" dirty="0" smtClean="0"/>
              <a:t>welded-U </a:t>
            </a:r>
            <a:r>
              <a:rPr lang="en-GB" sz="1400" dirty="0"/>
              <a:t>channels along each decay pipe section length, connected </a:t>
            </a:r>
            <a:r>
              <a:rPr lang="en-GB" sz="1400" dirty="0" smtClean="0"/>
              <a:t>by U pipes between sectors. To be welded </a:t>
            </a:r>
            <a:r>
              <a:rPr lang="en-GB" sz="1400" dirty="0"/>
              <a:t>in-situ.</a:t>
            </a:r>
            <a:endParaRPr lang="fr-FR" sz="1400" dirty="0"/>
          </a:p>
          <a:p>
            <a:endParaRPr lang="fr-FR" sz="1400" dirty="0"/>
          </a:p>
        </p:txBody>
      </p:sp>
      <p:graphicFrame>
        <p:nvGraphicFramePr>
          <p:cNvPr id="13" name="Content Placeholder 4"/>
          <p:cNvGraphicFramePr>
            <a:graphicFrameLocks noGrp="1"/>
          </p:cNvGraphicFramePr>
          <p:nvPr>
            <p:ph sz="half" idx="1"/>
            <p:extLst>
              <p:ext uri="{D42A27DB-BD31-4B8C-83A1-F6EECF244321}">
                <p14:modId xmlns:p14="http://schemas.microsoft.com/office/powerpoint/2010/main" val="1922055838"/>
              </p:ext>
            </p:extLst>
          </p:nvPr>
        </p:nvGraphicFramePr>
        <p:xfrm>
          <a:off x="4051611" y="3612993"/>
          <a:ext cx="4423313" cy="2756858"/>
        </p:xfrm>
        <a:graphic>
          <a:graphicData uri="http://schemas.openxmlformats.org/drawingml/2006/table">
            <a:tbl>
              <a:tblPr firstRow="1" firstCol="1" bandRow="1">
                <a:tableStyleId>{5C22544A-7EE6-4342-B048-85BDC9FD1C3A}</a:tableStyleId>
              </a:tblPr>
              <a:tblGrid>
                <a:gridCol w="1198718"/>
                <a:gridCol w="1198718"/>
                <a:gridCol w="1198718"/>
                <a:gridCol w="827159"/>
              </a:tblGrid>
              <a:tr h="805768">
                <a:tc>
                  <a:txBody>
                    <a:bodyPr/>
                    <a:lstStyle/>
                    <a:p>
                      <a:pPr>
                        <a:lnSpc>
                          <a:spcPct val="115000"/>
                        </a:lnSpc>
                      </a:pPr>
                      <a:endParaRPr lang="fr-FR" sz="1200" dirty="0">
                        <a:solidFill>
                          <a:srgbClr val="FF0000"/>
                        </a:solidFill>
                        <a:effectLst/>
                        <a:latin typeface="Calibri"/>
                      </a:endParaRPr>
                    </a:p>
                  </a:txBody>
                  <a:tcPr marL="16651" marR="16651" marT="16651" marB="16651" anchor="ctr"/>
                </a:tc>
                <a:tc>
                  <a:txBody>
                    <a:bodyPr/>
                    <a:lstStyle/>
                    <a:p>
                      <a:pPr algn="ctr">
                        <a:lnSpc>
                          <a:spcPct val="115000"/>
                        </a:lnSpc>
                        <a:spcAft>
                          <a:spcPts val="1000"/>
                        </a:spcAft>
                      </a:pPr>
                      <a:r>
                        <a:rPr lang="fr-FR" sz="1200">
                          <a:solidFill>
                            <a:schemeClr val="tx1">
                              <a:lumMod val="75000"/>
                            </a:schemeClr>
                          </a:solidFill>
                          <a:effectLst/>
                        </a:rPr>
                        <a:t>Surface Area Coverage</a:t>
                      </a:r>
                      <a:endParaRPr lang="fr-FR" sz="1200">
                        <a:solidFill>
                          <a:schemeClr val="tx1">
                            <a:lumMod val="75000"/>
                          </a:schemeClr>
                        </a:solidFill>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solidFill>
                            <a:schemeClr val="tx1">
                              <a:lumMod val="75000"/>
                            </a:schemeClr>
                          </a:solidFill>
                          <a:effectLst/>
                        </a:rPr>
                        <a:t>Operating </a:t>
                      </a:r>
                      <a:r>
                        <a:rPr lang="fr-FR" sz="1200" dirty="0" err="1">
                          <a:solidFill>
                            <a:schemeClr val="tx1">
                              <a:lumMod val="75000"/>
                            </a:schemeClr>
                          </a:solidFill>
                          <a:effectLst/>
                        </a:rPr>
                        <a:t>Temperature</a:t>
                      </a:r>
                      <a:endParaRPr lang="fr-FR" sz="1200" dirty="0">
                        <a:solidFill>
                          <a:schemeClr val="tx1">
                            <a:lumMod val="75000"/>
                          </a:schemeClr>
                        </a:solidFill>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en-GB" sz="1200" dirty="0">
                          <a:solidFill>
                            <a:schemeClr val="tx1">
                              <a:lumMod val="75000"/>
                            </a:schemeClr>
                          </a:solidFill>
                          <a:effectLst/>
                        </a:rPr>
                        <a:t>Ratio of Cooling Area to Cost</a:t>
                      </a:r>
                      <a:endParaRPr lang="fr-FR" sz="1200" dirty="0">
                        <a:solidFill>
                          <a:schemeClr val="tx1">
                            <a:lumMod val="75000"/>
                          </a:schemeClr>
                        </a:solidFill>
                        <a:effectLst/>
                        <a:latin typeface="Calibri"/>
                        <a:ea typeface="Calibri"/>
                        <a:cs typeface="Times New Roman"/>
                      </a:endParaRPr>
                    </a:p>
                  </a:txBody>
                  <a:tcPr marL="16651" marR="16651" marT="16651" marB="16651" anchor="ctr"/>
                </a:tc>
              </a:tr>
              <a:tr h="233685">
                <a:tc>
                  <a:txBody>
                    <a:bodyPr/>
                    <a:lstStyle/>
                    <a:p>
                      <a:pPr algn="ctr">
                        <a:lnSpc>
                          <a:spcPct val="115000"/>
                        </a:lnSpc>
                        <a:spcAft>
                          <a:spcPts val="1000"/>
                        </a:spcAft>
                      </a:pPr>
                      <a:r>
                        <a:rPr lang="fr-FR" sz="1200" dirty="0" err="1">
                          <a:solidFill>
                            <a:schemeClr val="tx1">
                              <a:lumMod val="75000"/>
                            </a:schemeClr>
                          </a:solidFill>
                          <a:effectLst/>
                        </a:rPr>
                        <a:t>Hydra~Cool</a:t>
                      </a:r>
                      <a:endParaRPr lang="fr-FR" sz="1200" dirty="0">
                        <a:solidFill>
                          <a:schemeClr val="tx1">
                            <a:lumMod val="75000"/>
                          </a:schemeClr>
                        </a:solidFill>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Excellent</a:t>
                      </a:r>
                      <a:endParaRPr lang="fr-FR" sz="120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Excellent</a:t>
                      </a:r>
                      <a:endParaRPr lang="fr-FR" sz="120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Excellent</a:t>
                      </a:r>
                      <a:endParaRPr lang="fr-FR" sz="1200">
                        <a:effectLst/>
                        <a:latin typeface="Calibri"/>
                        <a:ea typeface="Calibri"/>
                        <a:cs typeface="Times New Roman"/>
                      </a:endParaRPr>
                    </a:p>
                  </a:txBody>
                  <a:tcPr marL="16651" marR="16651" marT="16651" marB="16651" anchor="ctr"/>
                </a:tc>
              </a:tr>
              <a:tr h="412138">
                <a:tc>
                  <a:txBody>
                    <a:bodyPr/>
                    <a:lstStyle/>
                    <a:p>
                      <a:pPr algn="ctr">
                        <a:lnSpc>
                          <a:spcPct val="115000"/>
                        </a:lnSpc>
                        <a:spcAft>
                          <a:spcPts val="1000"/>
                        </a:spcAft>
                      </a:pPr>
                      <a:r>
                        <a:rPr lang="fr-FR" sz="1200" dirty="0" err="1">
                          <a:solidFill>
                            <a:schemeClr val="tx1">
                              <a:lumMod val="75000"/>
                            </a:schemeClr>
                          </a:solidFill>
                          <a:effectLst/>
                        </a:rPr>
                        <a:t>Machined</a:t>
                      </a:r>
                      <a:r>
                        <a:rPr lang="fr-FR" sz="1200" dirty="0">
                          <a:solidFill>
                            <a:schemeClr val="tx1">
                              <a:lumMod val="75000"/>
                            </a:schemeClr>
                          </a:solidFill>
                          <a:effectLst/>
                        </a:rPr>
                        <a:t> in Trace</a:t>
                      </a:r>
                      <a:endParaRPr lang="fr-FR" sz="1200" dirty="0">
                        <a:solidFill>
                          <a:schemeClr val="tx1">
                            <a:lumMod val="75000"/>
                          </a:schemeClr>
                        </a:solidFill>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Excellent</a:t>
                      </a:r>
                      <a:endParaRPr lang="fr-FR" sz="1200" dirty="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Excellent</a:t>
                      </a:r>
                      <a:endParaRPr lang="fr-FR" sz="1200" dirty="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Poor</a:t>
                      </a:r>
                      <a:endParaRPr lang="fr-FR" sz="1200">
                        <a:effectLst/>
                        <a:latin typeface="Calibri"/>
                        <a:ea typeface="Calibri"/>
                        <a:cs typeface="Times New Roman"/>
                      </a:endParaRPr>
                    </a:p>
                  </a:txBody>
                  <a:tcPr marL="16651" marR="16651" marT="16651" marB="16651" anchor="ctr"/>
                </a:tc>
              </a:tr>
              <a:tr h="233685">
                <a:tc>
                  <a:txBody>
                    <a:bodyPr/>
                    <a:lstStyle/>
                    <a:p>
                      <a:pPr algn="ctr">
                        <a:lnSpc>
                          <a:spcPct val="115000"/>
                        </a:lnSpc>
                        <a:spcAft>
                          <a:spcPts val="1000"/>
                        </a:spcAft>
                      </a:pPr>
                      <a:r>
                        <a:rPr lang="fr-FR" sz="1200">
                          <a:solidFill>
                            <a:schemeClr val="tx1">
                              <a:lumMod val="75000"/>
                            </a:schemeClr>
                          </a:solidFill>
                          <a:effectLst/>
                        </a:rPr>
                        <a:t>Dimple Plate</a:t>
                      </a:r>
                      <a:endParaRPr lang="fr-FR" sz="1200">
                        <a:solidFill>
                          <a:schemeClr val="tx1">
                            <a:lumMod val="75000"/>
                          </a:schemeClr>
                        </a:solidFill>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Excellent</a:t>
                      </a:r>
                      <a:endParaRPr lang="fr-FR" sz="120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Excellent</a:t>
                      </a:r>
                      <a:endParaRPr lang="fr-FR" sz="1200" dirty="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Good</a:t>
                      </a:r>
                      <a:endParaRPr lang="fr-FR" sz="1200">
                        <a:effectLst/>
                        <a:latin typeface="Calibri"/>
                        <a:ea typeface="Calibri"/>
                        <a:cs typeface="Times New Roman"/>
                      </a:endParaRPr>
                    </a:p>
                  </a:txBody>
                  <a:tcPr marL="16651" marR="16651" marT="16651" marB="16651" anchor="ctr"/>
                </a:tc>
              </a:tr>
              <a:tr h="233685">
                <a:tc>
                  <a:txBody>
                    <a:bodyPr/>
                    <a:lstStyle/>
                    <a:p>
                      <a:pPr algn="ctr">
                        <a:lnSpc>
                          <a:spcPct val="115000"/>
                        </a:lnSpc>
                        <a:spcAft>
                          <a:spcPts val="1000"/>
                        </a:spcAft>
                      </a:pPr>
                      <a:r>
                        <a:rPr lang="fr-FR" sz="1200" dirty="0">
                          <a:solidFill>
                            <a:schemeClr val="tx1">
                              <a:lumMod val="75000"/>
                            </a:schemeClr>
                          </a:solidFill>
                          <a:effectLst/>
                        </a:rPr>
                        <a:t>Double </a:t>
                      </a:r>
                      <a:r>
                        <a:rPr lang="fr-FR" sz="1200" dirty="0" err="1">
                          <a:solidFill>
                            <a:schemeClr val="tx1">
                              <a:lumMod val="75000"/>
                            </a:schemeClr>
                          </a:solidFill>
                          <a:effectLst/>
                        </a:rPr>
                        <a:t>Walled</a:t>
                      </a:r>
                      <a:endParaRPr lang="fr-FR" sz="1200" dirty="0">
                        <a:solidFill>
                          <a:schemeClr val="tx1">
                            <a:lumMod val="75000"/>
                          </a:schemeClr>
                        </a:solidFill>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Excellent</a:t>
                      </a:r>
                      <a:endParaRPr lang="fr-FR" sz="120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Excellent</a:t>
                      </a:r>
                      <a:endParaRPr lang="fr-FR" sz="1200" dirty="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Poor</a:t>
                      </a:r>
                      <a:endParaRPr lang="fr-FR" sz="1200" dirty="0">
                        <a:effectLst/>
                        <a:latin typeface="Calibri"/>
                        <a:ea typeface="Calibri"/>
                        <a:cs typeface="Times New Roman"/>
                      </a:endParaRPr>
                    </a:p>
                  </a:txBody>
                  <a:tcPr marL="16651" marR="16651" marT="16651" marB="16651" anchor="ctr"/>
                </a:tc>
              </a:tr>
              <a:tr h="412138">
                <a:tc>
                  <a:txBody>
                    <a:bodyPr/>
                    <a:lstStyle/>
                    <a:p>
                      <a:pPr algn="ctr">
                        <a:lnSpc>
                          <a:spcPct val="115000"/>
                        </a:lnSpc>
                        <a:spcAft>
                          <a:spcPts val="1000"/>
                        </a:spcAft>
                      </a:pPr>
                      <a:r>
                        <a:rPr lang="fr-FR" sz="1200">
                          <a:solidFill>
                            <a:schemeClr val="tx1">
                              <a:lumMod val="75000"/>
                            </a:schemeClr>
                          </a:solidFill>
                          <a:effectLst/>
                        </a:rPr>
                        <a:t>Welded C Channel</a:t>
                      </a:r>
                      <a:endParaRPr lang="fr-FR" sz="1200">
                        <a:solidFill>
                          <a:schemeClr val="tx1">
                            <a:lumMod val="75000"/>
                          </a:schemeClr>
                        </a:solidFill>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Good</a:t>
                      </a:r>
                      <a:endParaRPr lang="fr-FR" sz="1200" dirty="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Good</a:t>
                      </a:r>
                      <a:endParaRPr lang="fr-FR" sz="1200" dirty="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Good</a:t>
                      </a:r>
                      <a:endParaRPr lang="fr-FR" sz="1200">
                        <a:effectLst/>
                        <a:latin typeface="Calibri"/>
                        <a:ea typeface="Calibri"/>
                        <a:cs typeface="Times New Roman"/>
                      </a:endParaRPr>
                    </a:p>
                  </a:txBody>
                  <a:tcPr marL="16651" marR="16651" marT="16651" marB="16651" anchor="ctr"/>
                </a:tc>
              </a:tr>
              <a:tr h="233685">
                <a:tc>
                  <a:txBody>
                    <a:bodyPr/>
                    <a:lstStyle/>
                    <a:p>
                      <a:pPr algn="ctr">
                        <a:lnSpc>
                          <a:spcPct val="115000"/>
                        </a:lnSpc>
                        <a:spcAft>
                          <a:spcPts val="1000"/>
                        </a:spcAft>
                      </a:pPr>
                      <a:r>
                        <a:rPr lang="fr-FR" sz="1200" dirty="0" err="1">
                          <a:solidFill>
                            <a:schemeClr val="tx1">
                              <a:lumMod val="75000"/>
                            </a:schemeClr>
                          </a:solidFill>
                          <a:effectLst/>
                        </a:rPr>
                        <a:t>Wrapped</a:t>
                      </a:r>
                      <a:r>
                        <a:rPr lang="fr-FR" sz="1200" dirty="0">
                          <a:solidFill>
                            <a:schemeClr val="tx1">
                              <a:lumMod val="75000"/>
                            </a:schemeClr>
                          </a:solidFill>
                          <a:effectLst/>
                        </a:rPr>
                        <a:t> Tube</a:t>
                      </a:r>
                      <a:endParaRPr lang="fr-FR" sz="1200" dirty="0">
                        <a:solidFill>
                          <a:schemeClr val="tx1">
                            <a:lumMod val="75000"/>
                          </a:schemeClr>
                        </a:solidFill>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Poor</a:t>
                      </a:r>
                      <a:endParaRPr lang="fr-FR" sz="1200" dirty="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a:effectLst/>
                        </a:rPr>
                        <a:t>Poor</a:t>
                      </a:r>
                      <a:endParaRPr lang="fr-FR" sz="1200">
                        <a:effectLst/>
                        <a:latin typeface="Calibri"/>
                        <a:ea typeface="Calibri"/>
                        <a:cs typeface="Times New Roman"/>
                      </a:endParaRPr>
                    </a:p>
                  </a:txBody>
                  <a:tcPr marL="16651" marR="16651" marT="16651" marB="16651" anchor="ctr"/>
                </a:tc>
                <a:tc>
                  <a:txBody>
                    <a:bodyPr/>
                    <a:lstStyle/>
                    <a:p>
                      <a:pPr algn="ctr">
                        <a:lnSpc>
                          <a:spcPct val="115000"/>
                        </a:lnSpc>
                        <a:spcAft>
                          <a:spcPts val="1000"/>
                        </a:spcAft>
                      </a:pPr>
                      <a:r>
                        <a:rPr lang="fr-FR" sz="1200" dirty="0">
                          <a:effectLst/>
                        </a:rPr>
                        <a:t>Poor</a:t>
                      </a:r>
                      <a:endParaRPr lang="fr-FR" sz="1200" dirty="0">
                        <a:effectLst/>
                        <a:latin typeface="Calibri"/>
                        <a:ea typeface="Calibri"/>
                        <a:cs typeface="Times New Roman"/>
                      </a:endParaRPr>
                    </a:p>
                  </a:txBody>
                  <a:tcPr marL="16651" marR="16651" marT="16651" marB="16651" anchor="ctr"/>
                </a:tc>
              </a:tr>
            </a:tbl>
          </a:graphicData>
        </a:graphic>
      </p:graphicFrame>
      <p:sp>
        <p:nvSpPr>
          <p:cNvPr id="14" name="Rectangle 1"/>
          <p:cNvSpPr>
            <a:spLocks noChangeArrowheads="1"/>
          </p:cNvSpPr>
          <p:nvPr/>
        </p:nvSpPr>
        <p:spPr bwMode="auto">
          <a:xfrm>
            <a:off x="4218873" y="3293325"/>
            <a:ext cx="4181707"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Effectiveness of Hydro</a:t>
            </a:r>
            <a:r>
              <a:rPr kumimoji="0" lang="en-GB" altLang="fr-FR" sz="11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forming </a:t>
            </a:r>
            <a:r>
              <a:rPr kumimoji="0" lang="en-GB" altLang="fr-F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Versus Alternative Water Cooling</a:t>
            </a:r>
            <a:endParaRPr kumimoji="0" lang="fr-FR" altLang="fr-F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26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74165" y="1238753"/>
            <a:ext cx="2555160" cy="1916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54204" y="5784474"/>
            <a:ext cx="3181815" cy="246221"/>
          </a:xfrm>
          <a:prstGeom prst="rect">
            <a:avLst/>
          </a:prstGeom>
          <a:noFill/>
        </p:spPr>
        <p:txBody>
          <a:bodyPr wrap="square" rtlCol="0">
            <a:spAutoFit/>
          </a:bodyPr>
          <a:lstStyle/>
          <a:p>
            <a:pPr algn="ctr"/>
            <a:r>
              <a:rPr lang="en-GB" sz="1000" dirty="0" smtClean="0"/>
              <a:t>Pictures &amp; table from www.lesker.com </a:t>
            </a:r>
            <a:endParaRPr lang="fr-FR" sz="1000" dirty="0"/>
          </a:p>
        </p:txBody>
      </p:sp>
      <p:sp>
        <p:nvSpPr>
          <p:cNvPr id="17" name="TextBox 16"/>
          <p:cNvSpPr txBox="1"/>
          <p:nvPr/>
        </p:nvSpPr>
        <p:spPr>
          <a:xfrm>
            <a:off x="5003561" y="3152114"/>
            <a:ext cx="3181815" cy="246221"/>
          </a:xfrm>
          <a:prstGeom prst="rect">
            <a:avLst/>
          </a:prstGeom>
          <a:noFill/>
        </p:spPr>
        <p:txBody>
          <a:bodyPr wrap="square" rtlCol="0">
            <a:spAutoFit/>
          </a:bodyPr>
          <a:lstStyle/>
          <a:p>
            <a:pPr algn="ctr"/>
            <a:r>
              <a:rPr lang="en-GB" sz="1000" dirty="0" smtClean="0"/>
              <a:t>Picture from CNGS</a:t>
            </a:r>
            <a:endParaRPr lang="fr-FR" sz="1000" dirty="0"/>
          </a:p>
        </p:txBody>
      </p:sp>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Tree>
    <p:extLst>
      <p:ext uri="{BB962C8B-B14F-4D97-AF65-F5344CB8AC3E}">
        <p14:creationId xmlns:p14="http://schemas.microsoft.com/office/powerpoint/2010/main" val="16590266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374796" y="6356350"/>
            <a:ext cx="4703560" cy="365125"/>
          </a:xfrm>
        </p:spPr>
        <p:txBody>
          <a:bodyPr/>
          <a:lstStyle/>
          <a:p>
            <a:r>
              <a:rPr lang="en-GB" smtClean="0"/>
              <a:t>9th NBI @ Fermilab, 23-26 Sept 2014        F. Sanchez Galan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284" y="205772"/>
            <a:ext cx="6400800" cy="55245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Tree>
    <p:extLst>
      <p:ext uri="{BB962C8B-B14F-4D97-AF65-F5344CB8AC3E}">
        <p14:creationId xmlns:p14="http://schemas.microsoft.com/office/powerpoint/2010/main" val="14541453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17918391-D411-FE40-AAD7-861AE5233E0E}" type="slidenum">
              <a:rPr lang="en-US" smtClean="0"/>
              <a:pPr/>
              <a:t>59</a:t>
            </a:fld>
            <a:endParaRPr lang="en-US" dirty="0"/>
          </a:p>
        </p:txBody>
      </p:sp>
      <p:sp>
        <p:nvSpPr>
          <p:cNvPr id="8" name="Footer Placeholder 3"/>
          <p:cNvSpPr>
            <a:spLocks noGrp="1"/>
          </p:cNvSpPr>
          <p:nvPr>
            <p:ph type="ftr" sz="quarter" idx="3"/>
          </p:nvPr>
        </p:nvSpPr>
        <p:spPr>
          <a:xfrm>
            <a:off x="2931736" y="6356350"/>
            <a:ext cx="5146621" cy="365125"/>
          </a:xfrm>
        </p:spPr>
        <p:txBody>
          <a:bodyPr/>
          <a:lstStyle/>
          <a:p>
            <a:r>
              <a:rPr lang="en-GB" smtClean="0"/>
              <a:t>9th NBI @ Fermilab, 23-26 Sept 2014        F. Sanchez Galan</a:t>
            </a:r>
            <a:endParaRPr lang="en-US" dirty="0"/>
          </a:p>
        </p:txBody>
      </p:sp>
      <p:sp>
        <p:nvSpPr>
          <p:cNvPr id="9" name="Rectangle 8"/>
          <p:cNvSpPr/>
          <p:nvPr/>
        </p:nvSpPr>
        <p:spPr>
          <a:xfrm>
            <a:off x="438616" y="3193780"/>
            <a:ext cx="8415832" cy="2031325"/>
          </a:xfrm>
          <a:prstGeom prst="rect">
            <a:avLst/>
          </a:prstGeom>
        </p:spPr>
        <p:txBody>
          <a:bodyPr wrap="square">
            <a:spAutoFit/>
          </a:bodyPr>
          <a:lstStyle/>
          <a:p>
            <a:r>
              <a:rPr lang="en-GB" sz="1400" b="1" dirty="0" err="1"/>
              <a:t>Hydra~Cool</a:t>
            </a:r>
            <a:r>
              <a:rPr lang="en-GB" sz="1400" b="1" dirty="0"/>
              <a:t> Features</a:t>
            </a:r>
            <a:endParaRPr lang="fr-FR" sz="1400" dirty="0"/>
          </a:p>
          <a:p>
            <a:r>
              <a:rPr lang="en-GB" sz="1400" dirty="0" err="1"/>
              <a:t>Hydra~Cool</a:t>
            </a:r>
            <a:r>
              <a:rPr lang="en-GB" sz="1400" dirty="0"/>
              <a:t> is a technically superior and cost effective method of water cooling vacuum chambers. </a:t>
            </a:r>
            <a:endParaRPr lang="fr-FR" sz="1400" dirty="0"/>
          </a:p>
          <a:p>
            <a:r>
              <a:rPr lang="en-GB" sz="1400" dirty="0"/>
              <a:t>This revolutionary new method of water-cooling is made by welding a trace to a chamber and then using water pressure to hydro-form the water channel. By utilizing radius bends instead of square corners, it improves water flow and eliminates low flow and stagnant areas. When coupled to a full penetration weld, this reduces the chances of crevice crack corrosion and extends the working life of the chamber. </a:t>
            </a:r>
            <a:endParaRPr lang="fr-FR" sz="1400" dirty="0"/>
          </a:p>
          <a:p>
            <a:r>
              <a:rPr lang="en-GB" sz="1400" dirty="0" err="1"/>
              <a:t>Hydra~Cool</a:t>
            </a:r>
            <a:r>
              <a:rPr lang="en-GB" sz="1400" dirty="0"/>
              <a:t> gives you the ability to approximately double the surface area being cooled over conventional ‘C’ channel style water cooling. This high surface area coverage possible with this method also makes it an affordable alternative to double walled cooling. </a:t>
            </a:r>
            <a:endParaRPr lang="fr-FR" sz="1400" dirty="0"/>
          </a:p>
        </p:txBody>
      </p:sp>
      <p:pic>
        <p:nvPicPr>
          <p:cNvPr id="11" name="Pictur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23224" y="271237"/>
            <a:ext cx="4322026" cy="3219909"/>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32510" y="5225105"/>
            <a:ext cx="4099002" cy="1134057"/>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Tree>
    <p:extLst>
      <p:ext uri="{BB962C8B-B14F-4D97-AF65-F5344CB8AC3E}">
        <p14:creationId xmlns:p14="http://schemas.microsoft.com/office/powerpoint/2010/main" val="184464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21980" y="6356350"/>
            <a:ext cx="5056377"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6</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smtClean="0"/>
              <a:t>Horn and reflector</a:t>
            </a:r>
            <a:endParaRPr lang="fr-FR" sz="1400"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l="7525" t="10200" r="15430" b="7359"/>
          <a:stretch/>
        </p:blipFill>
        <p:spPr>
          <a:xfrm>
            <a:off x="747131" y="1092280"/>
            <a:ext cx="7517253" cy="4583691"/>
          </a:xfrm>
          <a:prstGeom prst="rect">
            <a:avLst/>
          </a:prstGeom>
        </p:spPr>
      </p:pic>
      <p:sp>
        <p:nvSpPr>
          <p:cNvPr id="8" name="TextBox 7"/>
          <p:cNvSpPr txBox="1"/>
          <p:nvPr/>
        </p:nvSpPr>
        <p:spPr>
          <a:xfrm>
            <a:off x="2697857" y="5008897"/>
            <a:ext cx="4420859" cy="646331"/>
          </a:xfrm>
          <a:prstGeom prst="rect">
            <a:avLst/>
          </a:prstGeom>
          <a:noFill/>
        </p:spPr>
        <p:txBody>
          <a:bodyPr wrap="square" rtlCol="0">
            <a:spAutoFit/>
          </a:bodyPr>
          <a:lstStyle/>
          <a:p>
            <a:r>
              <a:rPr lang="en-GB" dirty="0" smtClean="0"/>
              <a:t>Target integration. </a:t>
            </a:r>
          </a:p>
          <a:p>
            <a:r>
              <a:rPr lang="en-GB" dirty="0" smtClean="0"/>
              <a:t>Insertion to horn &amp; plug-in at the hot cell</a:t>
            </a:r>
            <a:endParaRPr lang="en-GB" dirty="0"/>
          </a:p>
        </p:txBody>
      </p:sp>
      <p:sp>
        <p:nvSpPr>
          <p:cNvPr id="9" name="TextBox 8"/>
          <p:cNvSpPr txBox="1"/>
          <p:nvPr/>
        </p:nvSpPr>
        <p:spPr>
          <a:xfrm>
            <a:off x="5553308" y="5952773"/>
            <a:ext cx="2851374" cy="276999"/>
          </a:xfrm>
          <a:prstGeom prst="rect">
            <a:avLst/>
          </a:prstGeom>
          <a:noFill/>
        </p:spPr>
        <p:txBody>
          <a:bodyPr wrap="square" rtlCol="0">
            <a:spAutoFit/>
          </a:bodyPr>
          <a:lstStyle/>
          <a:p>
            <a:r>
              <a:rPr lang="en-GB" sz="1200" dirty="0" smtClean="0"/>
              <a:t>Work done in collaboration with RAL</a:t>
            </a:r>
            <a:endParaRPr lang="en-GB" sz="1200" dirty="0"/>
          </a:p>
        </p:txBody>
      </p:sp>
    </p:spTree>
    <p:extLst>
      <p:ext uri="{BB962C8B-B14F-4D97-AF65-F5344CB8AC3E}">
        <p14:creationId xmlns:p14="http://schemas.microsoft.com/office/powerpoint/2010/main" val="32292761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1800" dirty="0" smtClean="0"/>
              <a:t>Minimal requirements for water </a:t>
            </a:r>
            <a:r>
              <a:rPr lang="en-GB" sz="1800" dirty="0"/>
              <a:t>cooling </a:t>
            </a:r>
            <a:r>
              <a:rPr lang="en-GB" sz="1800" dirty="0" smtClean="0"/>
              <a:t/>
            </a:r>
            <a:br>
              <a:rPr lang="en-GB" sz="1800" dirty="0" smtClean="0"/>
            </a:br>
            <a:r>
              <a:rPr lang="en-GB" sz="1800" dirty="0" smtClean="0"/>
              <a:t>( Heat transfer coefficient )</a:t>
            </a:r>
            <a:endParaRPr lang="fr-FR" sz="1800"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60</a:t>
            </a:fld>
            <a:endParaRPr lang="en-US" dirty="0"/>
          </a:p>
        </p:txBody>
      </p:sp>
      <p:sp>
        <p:nvSpPr>
          <p:cNvPr id="8" name="Footer Placeholder 3"/>
          <p:cNvSpPr>
            <a:spLocks noGrp="1"/>
          </p:cNvSpPr>
          <p:nvPr>
            <p:ph type="ftr" sz="quarter" idx="3"/>
          </p:nvPr>
        </p:nvSpPr>
        <p:spPr>
          <a:xfrm>
            <a:off x="2846895" y="6356350"/>
            <a:ext cx="5231462" cy="365125"/>
          </a:xfrm>
        </p:spPr>
        <p:txBody>
          <a:bodyPr/>
          <a:lstStyle/>
          <a:p>
            <a:r>
              <a:rPr lang="en-GB" smtClean="0"/>
              <a:t>9th NBI @ Fermilab, 23-26 Sept 2014        F. Sanchez Galan</a:t>
            </a:r>
            <a:endParaRPr lang="en-US" dirty="0"/>
          </a:p>
        </p:txBody>
      </p:sp>
      <p:sp>
        <p:nvSpPr>
          <p:cNvPr id="5" name="TextBox 4"/>
          <p:cNvSpPr txBox="1"/>
          <p:nvPr/>
        </p:nvSpPr>
        <p:spPr>
          <a:xfrm>
            <a:off x="1048595" y="2245112"/>
            <a:ext cx="7136781" cy="1815882"/>
          </a:xfrm>
          <a:prstGeom prst="rect">
            <a:avLst/>
          </a:prstGeom>
          <a:noFill/>
        </p:spPr>
        <p:txBody>
          <a:bodyPr wrap="square" rtlCol="0">
            <a:spAutoFit/>
          </a:bodyPr>
          <a:lstStyle/>
          <a:p>
            <a:r>
              <a:rPr lang="en-US" sz="1400" dirty="0" smtClean="0"/>
              <a:t>A </a:t>
            </a:r>
            <a:r>
              <a:rPr lang="en-GB" sz="1400" dirty="0" smtClean="0"/>
              <a:t>heat transfer coefficient of 2 kW/m2/K was considered in all calculations.</a:t>
            </a:r>
          </a:p>
          <a:p>
            <a:endParaRPr lang="en-GB" sz="1400" dirty="0"/>
          </a:p>
          <a:p>
            <a:r>
              <a:rPr lang="en-GB" sz="1400" dirty="0" smtClean="0"/>
              <a:t>For a 20 mm Din pipe, this is achievable with speeds above 0.35m/s (pressure drop around 1 mbar per meter)</a:t>
            </a:r>
          </a:p>
          <a:p>
            <a:endParaRPr lang="en-GB" sz="1400" dirty="0" smtClean="0"/>
          </a:p>
          <a:p>
            <a:r>
              <a:rPr lang="en-GB" sz="1400" dirty="0" smtClean="0"/>
              <a:t>For a 20x4mm rectangular channel, </a:t>
            </a:r>
            <a:r>
              <a:rPr lang="en-GB" sz="1400" dirty="0"/>
              <a:t>this is achievable with speeds above 0.35m/s (pressure drop around 1 mbar per meter)</a:t>
            </a:r>
          </a:p>
          <a:p>
            <a:endParaRPr lang="fr-FR" sz="1400" dirty="0"/>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Tree>
    <p:extLst>
      <p:ext uri="{BB962C8B-B14F-4D97-AF65-F5344CB8AC3E}">
        <p14:creationId xmlns:p14="http://schemas.microsoft.com/office/powerpoint/2010/main" val="1521477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66585" y="6356350"/>
            <a:ext cx="501177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7</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smtClean="0"/>
              <a:t>Target</a:t>
            </a:r>
            <a:endParaRPr lang="fr-FR" sz="1400" dirty="0"/>
          </a:p>
        </p:txBody>
      </p:sp>
      <p:sp>
        <p:nvSpPr>
          <p:cNvPr id="2" name="TextBox 1"/>
          <p:cNvSpPr txBox="1"/>
          <p:nvPr/>
        </p:nvSpPr>
        <p:spPr>
          <a:xfrm>
            <a:off x="1127863" y="921619"/>
            <a:ext cx="6141141" cy="646331"/>
          </a:xfrm>
          <a:prstGeom prst="rect">
            <a:avLst/>
          </a:prstGeom>
          <a:noFill/>
        </p:spPr>
        <p:txBody>
          <a:bodyPr wrap="square" rtlCol="0">
            <a:spAutoFit/>
          </a:bodyPr>
          <a:lstStyle/>
          <a:p>
            <a:r>
              <a:rPr lang="fr-CH" dirty="0" smtClean="0"/>
              <a:t>Target design </a:t>
            </a:r>
            <a:r>
              <a:rPr lang="fr-CH" dirty="0" err="1" smtClean="0"/>
              <a:t>was</a:t>
            </a:r>
            <a:r>
              <a:rPr lang="fr-CH" dirty="0" smtClean="0"/>
              <a:t> </a:t>
            </a:r>
            <a:r>
              <a:rPr lang="fr-CH" dirty="0" err="1" smtClean="0"/>
              <a:t>splitted</a:t>
            </a:r>
            <a:r>
              <a:rPr lang="fr-CH" dirty="0" smtClean="0"/>
              <a:t> </a:t>
            </a:r>
            <a:r>
              <a:rPr lang="fr-CH" dirty="0" err="1" smtClean="0"/>
              <a:t>between</a:t>
            </a:r>
            <a:r>
              <a:rPr lang="fr-CH" dirty="0" smtClean="0"/>
              <a:t> CERN-STI Phase 1 (400GeV) and RAL (50 </a:t>
            </a:r>
            <a:r>
              <a:rPr lang="fr-CH" dirty="0" err="1" smtClean="0"/>
              <a:t>GeV</a:t>
            </a:r>
            <a:r>
              <a:rPr lang="fr-CH" dirty="0" smtClean="0"/>
              <a:t>)</a:t>
            </a:r>
            <a:endParaRPr lang="en-GB" dirty="0"/>
          </a:p>
        </p:txBody>
      </p:sp>
      <p:pic>
        <p:nvPicPr>
          <p:cNvPr id="4" name="Picture 3"/>
          <p:cNvPicPr>
            <a:picLocks noChangeAspect="1"/>
          </p:cNvPicPr>
          <p:nvPr/>
        </p:nvPicPr>
        <p:blipFill>
          <a:blip r:embed="rId3"/>
          <a:stretch>
            <a:fillRect/>
          </a:stretch>
        </p:blipFill>
        <p:spPr>
          <a:xfrm>
            <a:off x="822021" y="1678510"/>
            <a:ext cx="4608975" cy="287146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53308" y="1678510"/>
            <a:ext cx="3208020" cy="2727960"/>
          </a:xfrm>
          <a:prstGeom prst="rect">
            <a:avLst/>
          </a:prstGeom>
        </p:spPr>
      </p:pic>
      <p:pic>
        <p:nvPicPr>
          <p:cNvPr id="13" name="Picture 12" descr="C:\Users\vaventur\AppData\Local\Microsoft\Windows\Temporary Internet Files\Content.Outlook\I7XT6NYK\laguna_plot05.png"/>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30996" y="4302228"/>
            <a:ext cx="3676015" cy="2158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1655057" y="3797636"/>
            <a:ext cx="3775939" cy="2493711"/>
          </a:xfrm>
          <a:prstGeom prst="rect">
            <a:avLst/>
          </a:prstGeom>
        </p:spPr>
      </p:pic>
    </p:spTree>
    <p:extLst>
      <p:ext uri="{BB962C8B-B14F-4D97-AF65-F5344CB8AC3E}">
        <p14:creationId xmlns:p14="http://schemas.microsoft.com/office/powerpoint/2010/main" val="337078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2832411" y="6356350"/>
            <a:ext cx="5245946"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8</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smtClean="0"/>
              <a:t>Target</a:t>
            </a:r>
            <a:endParaRPr lang="fr-FR" sz="1400" dirty="0"/>
          </a:p>
        </p:txBody>
      </p:sp>
      <p:sp>
        <p:nvSpPr>
          <p:cNvPr id="9" name="TextBox 8"/>
          <p:cNvSpPr txBox="1"/>
          <p:nvPr/>
        </p:nvSpPr>
        <p:spPr>
          <a:xfrm>
            <a:off x="5553308" y="5952773"/>
            <a:ext cx="2851374" cy="276999"/>
          </a:xfrm>
          <a:prstGeom prst="rect">
            <a:avLst/>
          </a:prstGeom>
          <a:noFill/>
        </p:spPr>
        <p:txBody>
          <a:bodyPr wrap="square" rtlCol="0">
            <a:spAutoFit/>
          </a:bodyPr>
          <a:lstStyle/>
          <a:p>
            <a:r>
              <a:rPr lang="en-GB" sz="1200" dirty="0" smtClean="0"/>
              <a:t>Work done in collaboration with RAL</a:t>
            </a:r>
            <a:endParaRPr lang="en-GB" sz="1200" dirty="0"/>
          </a:p>
        </p:txBody>
      </p:sp>
      <p:sp>
        <p:nvSpPr>
          <p:cNvPr id="2" name="TextBox 1"/>
          <p:cNvSpPr txBox="1"/>
          <p:nvPr/>
        </p:nvSpPr>
        <p:spPr>
          <a:xfrm>
            <a:off x="1047735" y="971393"/>
            <a:ext cx="7639065" cy="369332"/>
          </a:xfrm>
          <a:prstGeom prst="rect">
            <a:avLst/>
          </a:prstGeom>
          <a:noFill/>
        </p:spPr>
        <p:txBody>
          <a:bodyPr wrap="square" rtlCol="0">
            <a:spAutoFit/>
          </a:bodyPr>
          <a:lstStyle/>
          <a:p>
            <a:r>
              <a:rPr lang="fr-CH" dirty="0" err="1" smtClean="0"/>
              <a:t>Steady</a:t>
            </a:r>
            <a:r>
              <a:rPr lang="fr-CH" dirty="0" smtClean="0"/>
              <a:t>-state </a:t>
            </a:r>
            <a:r>
              <a:rPr lang="fr-CH" dirty="0" err="1" smtClean="0"/>
              <a:t>results</a:t>
            </a:r>
            <a:r>
              <a:rPr lang="fr-CH" dirty="0" smtClean="0"/>
              <a:t>, </a:t>
            </a:r>
            <a:r>
              <a:rPr lang="fr-CH" dirty="0" err="1" smtClean="0"/>
              <a:t>Trod</a:t>
            </a:r>
            <a:r>
              <a:rPr lang="fr-CH" dirty="0" smtClean="0"/>
              <a:t> 1387 C, </a:t>
            </a:r>
            <a:r>
              <a:rPr lang="fr-CH" dirty="0" err="1" smtClean="0"/>
              <a:t>inner</a:t>
            </a:r>
            <a:r>
              <a:rPr lang="fr-CH" dirty="0" smtClean="0"/>
              <a:t> C pipe 202, </a:t>
            </a:r>
            <a:r>
              <a:rPr lang="fr-CH" dirty="0" err="1" smtClean="0"/>
              <a:t>inner</a:t>
            </a:r>
            <a:r>
              <a:rPr lang="fr-CH" dirty="0" smtClean="0"/>
              <a:t> Be pipe 126 C</a:t>
            </a:r>
            <a:endParaRPr lang="en-GB" dirty="0"/>
          </a:p>
        </p:txBody>
      </p:sp>
      <p:pic>
        <p:nvPicPr>
          <p:cNvPr id="11" name="Picture 10" descr="E:\LAGUNA\FOTO\steady_radiuation.png"/>
          <p:cNvPicPr/>
          <p:nvPr/>
        </p:nvPicPr>
        <p:blipFill rotWithShape="1">
          <a:blip r:embed="rId3" cstate="email">
            <a:extLst>
              <a:ext uri="{28A0092B-C50C-407E-A947-70E740481C1C}">
                <a14:useLocalDpi xmlns:a14="http://schemas.microsoft.com/office/drawing/2010/main" val="0"/>
              </a:ext>
            </a:extLst>
          </a:blip>
          <a:srcRect t="5777" r="26375"/>
          <a:stretch/>
        </p:blipFill>
        <p:spPr bwMode="auto">
          <a:xfrm>
            <a:off x="906905" y="2016309"/>
            <a:ext cx="4502150" cy="2120265"/>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a:stretch>
            <a:fillRect/>
          </a:stretch>
        </p:blipFill>
        <p:spPr>
          <a:xfrm>
            <a:off x="5178113" y="1363456"/>
            <a:ext cx="3438442" cy="1463167"/>
          </a:xfrm>
          <a:prstGeom prst="rect">
            <a:avLst/>
          </a:prstGeom>
        </p:spPr>
      </p:pic>
      <p:pic>
        <p:nvPicPr>
          <p:cNvPr id="13" name="Picture 12" descr="E:\LAGUNA\FOTO\CONVECTION_steady_temp_bery.png"/>
          <p:cNvPicPr/>
          <p:nvPr/>
        </p:nvPicPr>
        <p:blipFill rotWithShape="1">
          <a:blip r:embed="rId5" cstate="email">
            <a:extLst>
              <a:ext uri="{28A0092B-C50C-407E-A947-70E740481C1C}">
                <a14:useLocalDpi xmlns:a14="http://schemas.microsoft.com/office/drawing/2010/main" val="0"/>
              </a:ext>
            </a:extLst>
          </a:blip>
          <a:srcRect t="4238" r="31270" b="29783"/>
          <a:stretch/>
        </p:blipFill>
        <p:spPr bwMode="auto">
          <a:xfrm>
            <a:off x="5092604" y="2859836"/>
            <a:ext cx="3427095" cy="16275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6562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791415" y="6356350"/>
            <a:ext cx="4286941" cy="365125"/>
          </a:xfrm>
        </p:spPr>
        <p:txBody>
          <a:bodyPr/>
          <a:lstStyle/>
          <a:p>
            <a:r>
              <a:rPr lang="en-GB" smtClean="0">
                <a:solidFill>
                  <a:srgbClr val="0055A0">
                    <a:tint val="75000"/>
                  </a:srgbClr>
                </a:solidFill>
              </a:rPr>
              <a:t>9th NBI @ Fermilab, 23-26 Sept 2014        F. Sanchez Galan</a:t>
            </a:r>
            <a:endParaRPr lang="en-US" dirty="0">
              <a:solidFill>
                <a:srgbClr val="0055A0">
                  <a:tint val="75000"/>
                </a:srgbClr>
              </a:solidFill>
            </a:endParaRPr>
          </a:p>
        </p:txBody>
      </p:sp>
      <p:sp>
        <p:nvSpPr>
          <p:cNvPr id="7" name="Slide Number Placeholder 6"/>
          <p:cNvSpPr>
            <a:spLocks noGrp="1"/>
          </p:cNvSpPr>
          <p:nvPr>
            <p:ph type="sldNum" sz="quarter" idx="4"/>
          </p:nvPr>
        </p:nvSpPr>
        <p:spPr/>
        <p:txBody>
          <a:bodyPr/>
          <a:lstStyle/>
          <a:p>
            <a:fld id="{17918391-D411-FE40-AAD7-861AE5233E0E}" type="slidenum">
              <a:rPr lang="en-US" smtClean="0">
                <a:solidFill>
                  <a:srgbClr val="0055A0">
                    <a:tint val="75000"/>
                  </a:srgbClr>
                </a:solidFill>
              </a:rPr>
              <a:pPr/>
              <a:t>9</a:t>
            </a:fld>
            <a:endParaRPr lang="en-US" dirty="0">
              <a:solidFill>
                <a:srgbClr val="0055A0">
                  <a:tint val="75000"/>
                </a:srgbClr>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65652" y="232665"/>
            <a:ext cx="701807" cy="679527"/>
          </a:xfrm>
          <a:prstGeom prst="rect">
            <a:avLst/>
          </a:prstGeom>
        </p:spPr>
      </p:pic>
      <p:sp>
        <p:nvSpPr>
          <p:cNvPr id="12" name="Title 1"/>
          <p:cNvSpPr>
            <a:spLocks noGrp="1"/>
          </p:cNvSpPr>
          <p:nvPr>
            <p:ph type="title"/>
          </p:nvPr>
        </p:nvSpPr>
        <p:spPr>
          <a:xfrm>
            <a:off x="464634" y="-177298"/>
            <a:ext cx="7467600" cy="1143000"/>
          </a:xfrm>
        </p:spPr>
        <p:txBody>
          <a:bodyPr>
            <a:normAutofit/>
          </a:bodyPr>
          <a:lstStyle/>
          <a:p>
            <a:pPr algn="ctr"/>
            <a:r>
              <a:rPr lang="en-GB" sz="2400" dirty="0" smtClean="0"/>
              <a:t>Target</a:t>
            </a:r>
            <a:endParaRPr lang="fr-FR" sz="1400" dirty="0"/>
          </a:p>
        </p:txBody>
      </p:sp>
      <p:sp>
        <p:nvSpPr>
          <p:cNvPr id="2" name="TextBox 1"/>
          <p:cNvSpPr txBox="1"/>
          <p:nvPr/>
        </p:nvSpPr>
        <p:spPr>
          <a:xfrm>
            <a:off x="1047735" y="859741"/>
            <a:ext cx="7639065" cy="369332"/>
          </a:xfrm>
          <a:prstGeom prst="rect">
            <a:avLst/>
          </a:prstGeom>
          <a:noFill/>
        </p:spPr>
        <p:txBody>
          <a:bodyPr wrap="square" rtlCol="0">
            <a:spAutoFit/>
          </a:bodyPr>
          <a:lstStyle/>
          <a:p>
            <a:r>
              <a:rPr lang="fr-CH" dirty="0" err="1" smtClean="0"/>
              <a:t>Transient</a:t>
            </a:r>
            <a:r>
              <a:rPr lang="fr-CH" dirty="0" smtClean="0"/>
              <a:t> </a:t>
            </a:r>
            <a:r>
              <a:rPr lang="fr-CH" dirty="0" err="1" smtClean="0"/>
              <a:t>results</a:t>
            </a:r>
            <a:r>
              <a:rPr lang="fr-CH" dirty="0" smtClean="0"/>
              <a:t>, T1 608 C, T2 362 C, T3 807 C</a:t>
            </a:r>
            <a:endParaRPr lang="en-GB" dirty="0"/>
          </a:p>
        </p:txBody>
      </p:sp>
      <p:pic>
        <p:nvPicPr>
          <p:cNvPr id="4" name="Picture 3"/>
          <p:cNvPicPr>
            <a:picLocks noChangeAspect="1"/>
          </p:cNvPicPr>
          <p:nvPr/>
        </p:nvPicPr>
        <p:blipFill>
          <a:blip r:embed="rId3"/>
          <a:stretch>
            <a:fillRect/>
          </a:stretch>
        </p:blipFill>
        <p:spPr>
          <a:xfrm>
            <a:off x="679030" y="1635505"/>
            <a:ext cx="3779848" cy="2493480"/>
          </a:xfrm>
          <a:prstGeom prst="rect">
            <a:avLst/>
          </a:prstGeom>
        </p:spPr>
      </p:pic>
      <p:pic>
        <p:nvPicPr>
          <p:cNvPr id="8" name="Picture 7"/>
          <p:cNvPicPr>
            <a:picLocks noChangeAspect="1"/>
          </p:cNvPicPr>
          <p:nvPr/>
        </p:nvPicPr>
        <p:blipFill>
          <a:blip r:embed="rId4"/>
          <a:stretch>
            <a:fillRect/>
          </a:stretch>
        </p:blipFill>
        <p:spPr>
          <a:xfrm>
            <a:off x="4618361" y="1738335"/>
            <a:ext cx="4154203" cy="2054376"/>
          </a:xfrm>
          <a:prstGeom prst="rect">
            <a:avLst/>
          </a:prstGeom>
        </p:spPr>
      </p:pic>
      <p:sp>
        <p:nvSpPr>
          <p:cNvPr id="15" name="TextBox 14"/>
          <p:cNvSpPr txBox="1"/>
          <p:nvPr/>
        </p:nvSpPr>
        <p:spPr>
          <a:xfrm>
            <a:off x="1133499" y="4249522"/>
            <a:ext cx="7639065" cy="646331"/>
          </a:xfrm>
          <a:prstGeom prst="rect">
            <a:avLst/>
          </a:prstGeom>
          <a:noFill/>
        </p:spPr>
        <p:txBody>
          <a:bodyPr wrap="square" rtlCol="0">
            <a:spAutoFit/>
          </a:bodyPr>
          <a:lstStyle/>
          <a:p>
            <a:r>
              <a:rPr lang="fr-CH" dirty="0" smtClean="0"/>
              <a:t>Maximum </a:t>
            </a:r>
            <a:r>
              <a:rPr lang="fr-CH" dirty="0" err="1" smtClean="0"/>
              <a:t>equivalent</a:t>
            </a:r>
            <a:r>
              <a:rPr lang="fr-CH" dirty="0" smtClean="0"/>
              <a:t> stress  </a:t>
            </a:r>
            <a:r>
              <a:rPr lang="fr-CH" dirty="0" err="1" smtClean="0"/>
              <a:t>around</a:t>
            </a:r>
            <a:r>
              <a:rPr lang="fr-CH" dirty="0" smtClean="0"/>
              <a:t> 20 </a:t>
            </a:r>
            <a:r>
              <a:rPr lang="fr-CH" dirty="0" err="1" smtClean="0"/>
              <a:t>MPa</a:t>
            </a:r>
            <a:r>
              <a:rPr lang="fr-CH" dirty="0" smtClean="0"/>
              <a:t> </a:t>
            </a:r>
            <a:r>
              <a:rPr lang="fr-CH" dirty="0" err="1" smtClean="0"/>
              <a:t>during</a:t>
            </a:r>
            <a:r>
              <a:rPr lang="fr-CH" dirty="0" smtClean="0"/>
              <a:t> cycles, </a:t>
            </a:r>
            <a:r>
              <a:rPr lang="fr-CH" dirty="0" err="1" smtClean="0"/>
              <a:t>below</a:t>
            </a:r>
            <a:r>
              <a:rPr lang="fr-CH" dirty="0" smtClean="0"/>
              <a:t> the stress range fatigue </a:t>
            </a:r>
            <a:r>
              <a:rPr lang="fr-CH" dirty="0" err="1" smtClean="0"/>
              <a:t>limit</a:t>
            </a:r>
            <a:r>
              <a:rPr lang="fr-CH" dirty="0" smtClean="0"/>
              <a:t> for Graphite.</a:t>
            </a:r>
            <a:endParaRPr lang="en-GB" dirty="0"/>
          </a:p>
        </p:txBody>
      </p:sp>
      <p:sp>
        <p:nvSpPr>
          <p:cNvPr id="16" name="TextBox 15"/>
          <p:cNvSpPr txBox="1"/>
          <p:nvPr/>
        </p:nvSpPr>
        <p:spPr>
          <a:xfrm>
            <a:off x="1133498" y="5016390"/>
            <a:ext cx="7639065" cy="369332"/>
          </a:xfrm>
          <a:prstGeom prst="rect">
            <a:avLst/>
          </a:prstGeom>
          <a:noFill/>
        </p:spPr>
        <p:txBody>
          <a:bodyPr wrap="square" rtlCol="0">
            <a:spAutoFit/>
          </a:bodyPr>
          <a:lstStyle/>
          <a:p>
            <a:r>
              <a:rPr lang="fr-CH" dirty="0" smtClean="0"/>
              <a:t>Maximum </a:t>
            </a:r>
            <a:r>
              <a:rPr lang="fr-CH" dirty="0" err="1" smtClean="0"/>
              <a:t>displacements</a:t>
            </a:r>
            <a:r>
              <a:rPr lang="fr-CH" dirty="0" smtClean="0"/>
              <a:t> </a:t>
            </a:r>
            <a:r>
              <a:rPr lang="fr-CH" dirty="0" err="1" smtClean="0"/>
              <a:t>around</a:t>
            </a:r>
            <a:r>
              <a:rPr lang="fr-CH" dirty="0" smtClean="0"/>
              <a:t> 0.45 mm</a:t>
            </a:r>
            <a:endParaRPr lang="en-GB" dirty="0"/>
          </a:p>
        </p:txBody>
      </p:sp>
    </p:spTree>
    <p:extLst>
      <p:ext uri="{BB962C8B-B14F-4D97-AF65-F5344CB8AC3E}">
        <p14:creationId xmlns:p14="http://schemas.microsoft.com/office/powerpoint/2010/main" val="412049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3846</TotalTime>
  <Words>2415</Words>
  <Application>Microsoft Office PowerPoint</Application>
  <PresentationFormat>On-screen Show (4:3)</PresentationFormat>
  <Paragraphs>400</Paragraphs>
  <Slides>60</Slides>
  <Notes>18</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CERNCorporate4-3</vt:lpstr>
      <vt:lpstr>Office Theme</vt:lpstr>
      <vt:lpstr>Engineering studies for the Conceptual design of the LBNO Facility</vt:lpstr>
      <vt:lpstr>PowerPoint Presentation</vt:lpstr>
      <vt:lpstr>PowerPoint Presentation</vt:lpstr>
      <vt:lpstr>Lay-out, overview</vt:lpstr>
      <vt:lpstr>Lay-out, overview</vt:lpstr>
      <vt:lpstr>Horn and reflector</vt:lpstr>
      <vt:lpstr>Target</vt:lpstr>
      <vt:lpstr>Target</vt:lpstr>
      <vt:lpstr>Target</vt:lpstr>
      <vt:lpstr>Monolithic (peripherally cooled) target à la T2K</vt:lpstr>
      <vt:lpstr>T2K-like Target &amp; horn (50 GeV)  </vt:lpstr>
      <vt:lpstr>Horn, target integration</vt:lpstr>
      <vt:lpstr>Horn, target integration</vt:lpstr>
      <vt:lpstr>Horn and reflector, ancillary systems.</vt:lpstr>
      <vt:lpstr>Striplines remote connection</vt:lpstr>
      <vt:lpstr>Striplines thermal analysis</vt:lpstr>
      <vt:lpstr>Striplines remote connection</vt:lpstr>
      <vt:lpstr>Horn and reflector</vt:lpstr>
      <vt:lpstr>Horn thermal analysis</vt:lpstr>
      <vt:lpstr>Horn thermal analysis</vt:lpstr>
      <vt:lpstr>Horn thermal analysis</vt:lpstr>
      <vt:lpstr>Horn structural analysis</vt:lpstr>
      <vt:lpstr>Horn structural analysis</vt:lpstr>
      <vt:lpstr>Horn structural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loads in shielding elements</vt:lpstr>
      <vt:lpstr>Heat loads in shielding elements</vt:lpstr>
      <vt:lpstr>Heat loads in shielding elements</vt:lpstr>
      <vt:lpstr>Heat loads in shielding elements</vt:lpstr>
      <vt:lpstr>Heat loads in shielding elements</vt:lpstr>
      <vt:lpstr>PowerPoint Presentation</vt:lpstr>
      <vt:lpstr>Decay pipe</vt:lpstr>
      <vt:lpstr>Decay pipe cooling</vt:lpstr>
      <vt:lpstr>Decay pipe</vt:lpstr>
      <vt:lpstr>Hadron stop (CNGS-like dump)</vt:lpstr>
      <vt:lpstr>Hadron stop (CNGS-like dump)</vt:lpstr>
      <vt:lpstr>Hadron stop (CNGS-like dump)</vt:lpstr>
      <vt:lpstr>Temperature estimations: Hadron stop </vt:lpstr>
      <vt:lpstr>Temperature estimations: Hadron stop </vt:lpstr>
      <vt:lpstr>Temperature estimations: Hadron stop </vt:lpstr>
      <vt:lpstr>Temperature estimations: Hadron stop </vt:lpstr>
      <vt:lpstr>Possible CN2PY timeline</vt:lpstr>
      <vt:lpstr>Conclusions</vt:lpstr>
      <vt:lpstr>Spare slides</vt:lpstr>
      <vt:lpstr>PowerPoint Presentation</vt:lpstr>
      <vt:lpstr>PowerPoint Presentation</vt:lpstr>
      <vt:lpstr>PowerPoint Presentation</vt:lpstr>
      <vt:lpstr>Minimal requirements for water cooling  ( Heat transfer coefficient )</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 User</dc:creator>
  <cp:lastModifiedBy>Francisco Sanchez Galan</cp:lastModifiedBy>
  <cp:revision>142</cp:revision>
  <dcterms:created xsi:type="dcterms:W3CDTF">2012-11-30T11:04:26Z</dcterms:created>
  <dcterms:modified xsi:type="dcterms:W3CDTF">2014-09-25T17:46:08Z</dcterms:modified>
</cp:coreProperties>
</file>