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59" r:id="rId5"/>
    <p:sldId id="261" r:id="rId6"/>
    <p:sldId id="262" r:id="rId7"/>
    <p:sldId id="271" r:id="rId8"/>
    <p:sldId id="272" r:id="rId9"/>
    <p:sldId id="273" r:id="rId10"/>
    <p:sldId id="263" r:id="rId11"/>
    <p:sldId id="267" r:id="rId12"/>
    <p:sldId id="269" r:id="rId13"/>
    <p:sldId id="264" r:id="rId14"/>
    <p:sldId id="265" r:id="rId15"/>
    <p:sldId id="270" r:id="rId16"/>
    <p:sldId id="268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1" autoAdjust="0"/>
    <p:restoredTop sz="90543" autoAdjust="0"/>
  </p:normalViewPr>
  <p:slideViewPr>
    <p:cSldViewPr>
      <p:cViewPr varScale="1">
        <p:scale>
          <a:sx n="77" d="100"/>
          <a:sy n="77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48525-F5CC-4E65-9EC8-74D54682BE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9835D-7A8F-45ED-B8FC-A232147DDEA3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LBNE 1.2MW Target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FF6E0-241C-4AA0-B081-143F52C9C408}" type="parTrans" cxnId="{96FAC59A-E575-4487-B5E8-FDAA04B787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F3802-533F-420F-A969-1CCDDA3D7BA7}" type="sibTrans" cxnId="{96FAC59A-E575-4487-B5E8-FDAA04B787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802E8-7B2A-4D15-893D-BDADCF42C7C2}" type="pres">
      <dgm:prSet presAssocID="{9E648525-F5CC-4E65-9EC8-74D54682BE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30C264-3939-4491-937D-E7EE30EC57C4}" type="pres">
      <dgm:prSet presAssocID="{8779835D-7A8F-45ED-B8FC-A232147DDE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AC59A-E575-4487-B5E8-FDAA04B7871C}" srcId="{9E648525-F5CC-4E65-9EC8-74D54682BECE}" destId="{8779835D-7A8F-45ED-B8FC-A232147DDEA3}" srcOrd="0" destOrd="0" parTransId="{3ADFF6E0-241C-4AA0-B081-143F52C9C408}" sibTransId="{5FBF3802-533F-420F-A969-1CCDDA3D7BA7}"/>
    <dgm:cxn modelId="{D90236D9-B96D-412E-AF23-F1A3FF7F51C1}" type="presOf" srcId="{9E648525-F5CC-4E65-9EC8-74D54682BECE}" destId="{3B0802E8-7B2A-4D15-893D-BDADCF42C7C2}" srcOrd="0" destOrd="0" presId="urn:microsoft.com/office/officeart/2005/8/layout/vList2"/>
    <dgm:cxn modelId="{A3D135F0-5389-45EA-AD89-26BD324708C7}" type="presOf" srcId="{8779835D-7A8F-45ED-B8FC-A232147DDEA3}" destId="{8930C264-3939-4491-937D-E7EE30EC57C4}" srcOrd="0" destOrd="0" presId="urn:microsoft.com/office/officeart/2005/8/layout/vList2"/>
    <dgm:cxn modelId="{4921E8BD-36E4-45B1-BF81-FB0F581BF4C6}" type="presParOf" srcId="{3B0802E8-7B2A-4D15-893D-BDADCF42C7C2}" destId="{8930C264-3939-4491-937D-E7EE30EC57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C264-3939-4491-937D-E7EE30EC57C4}">
      <dsp:nvSpPr>
        <dsp:cNvPr id="0" name=""/>
        <dsp:cNvSpPr/>
      </dsp:nvSpPr>
      <dsp:spPr>
        <a:xfrm>
          <a:off x="0" y="21312"/>
          <a:ext cx="7772400" cy="14274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>
              <a:latin typeface="Arial" panose="020B0604020202020204" pitchFamily="34" charset="0"/>
              <a:cs typeface="Arial" panose="020B0604020202020204" pitchFamily="34" charset="0"/>
            </a:rPr>
            <a:t>LBNE 1.2MW Target</a:t>
          </a:r>
          <a:endParaRPr lang="en-US" sz="6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80" y="90992"/>
        <a:ext cx="7633040" cy="128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3243-8602-4554-A4FA-0EED5307B5AC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2AFF1-1711-4235-A5D9-3C687FF6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 dirty="0" smtClean="0">
                <a:solidFill>
                  <a:srgbClr val="0070C0"/>
                </a:solidFill>
              </a:rPr>
              <a:t>120 </a:t>
            </a:r>
            <a:r>
              <a:rPr lang="en-US" sz="500" dirty="0" err="1" smtClean="0">
                <a:solidFill>
                  <a:srgbClr val="0070C0"/>
                </a:solidFill>
              </a:rPr>
              <a:t>gev</a:t>
            </a:r>
            <a:r>
              <a:rPr lang="en-US" sz="500" dirty="0" smtClean="0">
                <a:solidFill>
                  <a:srgbClr val="0070C0"/>
                </a:solidFill>
              </a:rPr>
              <a:t> – 1 </a:t>
            </a:r>
            <a:r>
              <a:rPr lang="en-US" sz="500" dirty="0" err="1" smtClean="0">
                <a:solidFill>
                  <a:srgbClr val="0070C0"/>
                </a:solidFill>
              </a:rPr>
              <a:t>dpa</a:t>
            </a:r>
            <a:r>
              <a:rPr lang="en-US" sz="500" dirty="0" smtClean="0">
                <a:solidFill>
                  <a:srgbClr val="0070C0"/>
                </a:solidFill>
              </a:rPr>
              <a:t>/</a:t>
            </a:r>
            <a:r>
              <a:rPr lang="en-US" sz="500" dirty="0" err="1" smtClean="0">
                <a:solidFill>
                  <a:srgbClr val="0070C0"/>
                </a:solidFill>
              </a:rPr>
              <a:t>yr</a:t>
            </a:r>
            <a:r>
              <a:rPr lang="en-US" sz="500" dirty="0" smtClean="0">
                <a:solidFill>
                  <a:srgbClr val="0070C0"/>
                </a:solidFill>
              </a:rPr>
              <a:t> using 1.5e7</a:t>
            </a:r>
            <a:r>
              <a:rPr lang="en-US" sz="500" baseline="0" dirty="0" smtClean="0">
                <a:solidFill>
                  <a:srgbClr val="0070C0"/>
                </a:solidFill>
              </a:rPr>
              <a:t> sec/</a:t>
            </a:r>
            <a:r>
              <a:rPr lang="en-US" sz="500" baseline="0" dirty="0" err="1" smtClean="0">
                <a:solidFill>
                  <a:srgbClr val="0070C0"/>
                </a:solidFill>
              </a:rPr>
              <a:t>yr</a:t>
            </a:r>
            <a:endParaRPr lang="en-US" sz="500" baseline="0" dirty="0" smtClean="0">
              <a:solidFill>
                <a:srgbClr val="0070C0"/>
              </a:solidFill>
            </a:endParaRPr>
          </a:p>
          <a:p>
            <a:r>
              <a:rPr lang="en-US" sz="500" baseline="0" dirty="0" smtClean="0">
                <a:solidFill>
                  <a:srgbClr val="0070C0"/>
                </a:solidFill>
              </a:rPr>
              <a:t>80 </a:t>
            </a:r>
            <a:r>
              <a:rPr lang="en-US" sz="500" baseline="0" dirty="0" err="1" smtClean="0">
                <a:solidFill>
                  <a:srgbClr val="0070C0"/>
                </a:solidFill>
              </a:rPr>
              <a:t>gev</a:t>
            </a:r>
            <a:r>
              <a:rPr lang="en-US" sz="500" baseline="0" dirty="0" smtClean="0">
                <a:solidFill>
                  <a:srgbClr val="0070C0"/>
                </a:solidFill>
              </a:rPr>
              <a:t> – 1.4 </a:t>
            </a:r>
            <a:r>
              <a:rPr lang="en-US" sz="500" baseline="0" dirty="0" err="1" smtClean="0">
                <a:solidFill>
                  <a:srgbClr val="0070C0"/>
                </a:solidFill>
              </a:rPr>
              <a:t>dpa</a:t>
            </a:r>
            <a:r>
              <a:rPr lang="en-US" sz="500" baseline="0" dirty="0" smtClean="0">
                <a:solidFill>
                  <a:srgbClr val="0070C0"/>
                </a:solidFill>
              </a:rPr>
              <a:t>/</a:t>
            </a:r>
            <a:r>
              <a:rPr lang="en-US" sz="500" baseline="0" dirty="0" err="1" smtClean="0">
                <a:solidFill>
                  <a:srgbClr val="0070C0"/>
                </a:solidFill>
              </a:rPr>
              <a:t>yr</a:t>
            </a:r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954B-1265-4A0D-8334-7BE1AB982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5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051B-392A-4AF0-9382-A9EC1DEAB84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8432-9396-4531-9EAD-3C0C6B74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8325942"/>
              </p:ext>
            </p:extLst>
          </p:nvPr>
        </p:nvGraphicFramePr>
        <p:xfrm>
          <a:off x="685800" y="1447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86868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NBI 2014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 Brian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Hartsell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Off-Center Pulse Effects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0" y="747630"/>
            <a:ext cx="5583195" cy="22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"/>
          <a:stretch/>
        </p:blipFill>
        <p:spPr bwMode="auto">
          <a:xfrm>
            <a:off x="1452177" y="3276600"/>
            <a:ext cx="7615623" cy="33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302" y="3330831"/>
            <a:ext cx="134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Offset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540" y="412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540" y="579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Structural</a:t>
            </a:r>
          </a:p>
          <a:p>
            <a:r>
              <a:rPr lang="en-US" dirty="0" smtClean="0"/>
              <a:t>VM Stress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778522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Find expected stress from a single pulse of an off-center beam in the X direction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5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Off-Center Pulse Effects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" y="3124200"/>
            <a:ext cx="46606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98" y="3122141"/>
            <a:ext cx="46606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14400"/>
            <a:ext cx="8686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Modeled the steady-state deformation of sustained off-center pulses.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Deformations are exaggerated by a factor of 200 for visual effect.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326325"/>
            <a:ext cx="2913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1mm offset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0.19 mm deformation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887" y="2326325"/>
            <a:ext cx="2913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mm offset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0.32 mm deformation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0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Data\!-Projects\LBNE\Target\Presentations\2014-06-03 1,2MW Target Simulation\tube_water_pulse_struct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84822"/>
            <a:ext cx="5103341" cy="38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Lines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Grade 2 Titanium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water lines are chosen based on a report by the RAL group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Caretta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Davenne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C.J.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Densham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  Originally this model was intended to evaluate the water hammer effect from the beam impact.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interesting part of this model wasn’t the water hammer, but the stress between the fins.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1148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concentration introduced by the  sharp transition between fin and water line – safety factor of 2.4 to fatigue as modeled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00400" y="4343400"/>
            <a:ext cx="2286000" cy="56050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7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Lines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Water line model was refined to include a 0.005” fillet introduced by the brazing process for a more realistic evaluation of th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safety factor.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fatigue safety factor to 3.2.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" y="3054178"/>
            <a:ext cx="9043860" cy="38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0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14" y="3527339"/>
            <a:ext cx="4381994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Canister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74708" y="6096000"/>
            <a:ext cx="2133600" cy="365125"/>
          </a:xfrm>
        </p:spPr>
        <p:txBody>
          <a:bodyPr/>
          <a:lstStyle/>
          <a:p>
            <a:fld id="{6EB4C8A6-4B12-4851-812C-4219DEC880FA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target canister and downstream window will be constructed from Beryllium for less heading due to the beam interactions.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temperatures and stresses in this canister.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only provided by water loop on the target and the connection to the base.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temperatures (~225C) and stresses (27 MPa) are low.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6" y="3527339"/>
            <a:ext cx="4381994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57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Factors Rollup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6EB4C8A6-4B12-4851-812C-4219DEC880FA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62191"/>
              </p:ext>
            </p:extLst>
          </p:nvPr>
        </p:nvGraphicFramePr>
        <p:xfrm>
          <a:off x="331572" y="759987"/>
          <a:ext cx="8534401" cy="54997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43049"/>
                <a:gridCol w="1339657"/>
                <a:gridCol w="1749434"/>
                <a:gridCol w="2773877"/>
                <a:gridCol w="1028384"/>
              </a:tblGrid>
              <a:tr h="727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Location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Material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Stress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Criteria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Safety Factor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486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Worst Case Fin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Graphite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10.5 MPa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UTS - 80MPa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Fin, Off-Center Pulse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Graphite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12.7 </a:t>
                      </a:r>
                      <a:r>
                        <a:rPr lang="en-US" sz="2400" u="none" strike="noStrike" dirty="0">
                          <a:effectLst/>
                        </a:rPr>
                        <a:t>MPa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UTS - 80MPa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Water Line, Pulsed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Titanium Grade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M-96MPa, Alt-23MPa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Goodman @ 90C (mean temp)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Beryllium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25.9 Mpa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Yield - 218 MPa @ 185C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Window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Beryllium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27.2 MPa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Yield - 218 MPa @ 185C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40683"/>
            <a:ext cx="79819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DPA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To-Do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workable design has been presented with acceptable safety factors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FEA work still to be done.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08" y="3429000"/>
            <a:ext cx="465292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2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4" y="840010"/>
            <a:ext cx="7620000" cy="353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9234" y="1068610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Target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68834" y="1437942"/>
            <a:ext cx="998621" cy="10784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LBNE Target - Introduction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parameters for 1.2MW target operation: 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7.5e13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1.2 sec cycle time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7.5e13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0.8 sec cycle time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2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54" y="3124200"/>
            <a:ext cx="43547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pass - scaling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the 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NuMI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2743200"/>
            <a:ext cx="4419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original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LE target design from IHEP.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beam sigma from 1.3mm to 1.7mm to give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same peak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flux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700kW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to 1200kW LBNE)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Simply scaling up the target results in temperatures at the water line interface that are too large (&gt;150C)</a:t>
            </a: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8" y="768225"/>
            <a:ext cx="88421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2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" y="2925990"/>
            <a:ext cx="5073310" cy="39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LBNE Target - Geometry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10" y="2590800"/>
            <a:ext cx="4532871" cy="13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10" y="1402801"/>
            <a:ext cx="4493741" cy="13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8" y="1608157"/>
            <a:ext cx="2228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Deposition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399" y="914400"/>
            <a:ext cx="4660127" cy="227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provided by Diane Reitzner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&amp; 3 sigma energy deposition peaks at fin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heat load: 12kW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11kW to graphite, ~1kW to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/Water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Data\Plots\lbne\ed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222"/>
            <a:ext cx="65008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Data\!-Projects\LBNE\Target\Presentations\2014-04-30 1,2MW Target Simulation\adjusted_can_ed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27" y="747630"/>
            <a:ext cx="4354127" cy="27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3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8 Stress/Temperature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915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 8 chosen due to highest temperature and largest temperature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gradient.  Fairly simple model of one pulse at room temperature, warm to steady state, another pulse, and cooling to room temperature.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Von-Mises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~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10MPa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while yield is near 80 MPa.</a:t>
            </a: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65" y="3047999"/>
            <a:ext cx="4382530" cy="32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" y="3048000"/>
            <a:ext cx="4382530" cy="32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3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Components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these plots in response to the discussion yesterday afternoon.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 component of stress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Data\Conferences\2014-NBI\Presentations\pulse_struct_short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51" y="2125363"/>
            <a:ext cx="6176298" cy="46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Components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component of stress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Data\Conferences\2014-NBI\Presentations\pulse_struct_short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45043"/>
            <a:ext cx="6248400" cy="46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5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6200" y="3166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Components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A6-4B12-4851-812C-4219DEC880FA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86868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of stress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Data\Conferences\2014-NBI\Presentations\pulse_struct_short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2133600"/>
            <a:ext cx="6111875" cy="45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8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599</Words>
  <Application>Microsoft Office PowerPoint</Application>
  <PresentationFormat>On-screen Show (4:3)</PresentationFormat>
  <Paragraphs>124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Hartsell</dc:creator>
  <cp:lastModifiedBy>Brian Hartsell</cp:lastModifiedBy>
  <cp:revision>53</cp:revision>
  <dcterms:created xsi:type="dcterms:W3CDTF">2014-09-23T16:25:10Z</dcterms:created>
  <dcterms:modified xsi:type="dcterms:W3CDTF">2014-09-25T12:46:57Z</dcterms:modified>
</cp:coreProperties>
</file>